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91" r:id="rId3"/>
    <p:sldId id="258" r:id="rId4"/>
    <p:sldId id="259" r:id="rId5"/>
    <p:sldId id="272" r:id="rId6"/>
    <p:sldId id="292" r:id="rId7"/>
    <p:sldId id="262" r:id="rId8"/>
    <p:sldId id="273" r:id="rId9"/>
    <p:sldId id="261" r:id="rId10"/>
    <p:sldId id="263" r:id="rId11"/>
    <p:sldId id="260" r:id="rId12"/>
    <p:sldId id="264" r:id="rId13"/>
    <p:sldId id="266" r:id="rId14"/>
    <p:sldId id="270" r:id="rId15"/>
    <p:sldId id="275" r:id="rId16"/>
    <p:sldId id="294" r:id="rId17"/>
    <p:sldId id="276" r:id="rId18"/>
    <p:sldId id="277" r:id="rId19"/>
    <p:sldId id="278" r:id="rId20"/>
    <p:sldId id="293" r:id="rId21"/>
    <p:sldId id="279" r:id="rId22"/>
    <p:sldId id="280" r:id="rId23"/>
    <p:sldId id="295" r:id="rId24"/>
    <p:sldId id="296" r:id="rId25"/>
    <p:sldId id="282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02" autoAdjust="0"/>
    <p:restoredTop sz="86393" autoAdjust="0"/>
  </p:normalViewPr>
  <p:slideViewPr>
    <p:cSldViewPr snapToGrid="0" snapToObjects="1">
      <p:cViewPr varScale="1">
        <p:scale>
          <a:sx n="63" d="100"/>
          <a:sy n="63" d="100"/>
        </p:scale>
        <p:origin x="-14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835AF-293D-6940-A707-99F77D119A3D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FB25A-1377-9B43-97DE-06BA1F7A97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904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FB25A-1377-9B43-97DE-06BA1F7A97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7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7F0F-1DC6-E140-97A6-7775788FC28C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3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7F0F-1DC6-E140-97A6-7775788FC28C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30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7F0F-1DC6-E140-97A6-7775788FC28C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7F0F-1DC6-E140-97A6-7775788FC28C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5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7F0F-1DC6-E140-97A6-7775788FC28C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7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7F0F-1DC6-E140-97A6-7775788FC28C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67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7F0F-1DC6-E140-97A6-7775788FC28C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44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7F0F-1DC6-E140-97A6-7775788FC28C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7F0F-1DC6-E140-97A6-7775788FC28C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79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7F0F-1DC6-E140-97A6-7775788FC28C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5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7F0F-1DC6-E140-97A6-7775788FC28C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73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17F0F-1DC6-E140-97A6-7775788FC28C}" type="datetimeFigureOut">
              <a:rPr lang="en-US" smtClean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3CB53-D39E-9341-B7F4-2C6CEF92BF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3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pathology</a:t>
            </a:r>
            <a:br>
              <a:rPr lang="en-US" dirty="0" smtClean="0"/>
            </a:br>
            <a:r>
              <a:rPr lang="en-US" dirty="0" smtClean="0"/>
              <a:t>Inflammation lecture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H Awad</a:t>
            </a:r>
          </a:p>
          <a:p>
            <a:r>
              <a:rPr lang="en-US" dirty="0" err="1" smtClean="0"/>
              <a:t>FRCPath</a:t>
            </a:r>
            <a:endParaRPr lang="en-US" dirty="0" smtClean="0"/>
          </a:p>
          <a:p>
            <a:r>
              <a:rPr lang="en-US" dirty="0" smtClean="0"/>
              <a:t>First trimester 2015/16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14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versus chronic inflammation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884185"/>
              </p:ext>
            </p:extLst>
          </p:nvPr>
        </p:nvGraphicFramePr>
        <p:xfrm>
          <a:off x="457200" y="1600199"/>
          <a:ext cx="8229600" cy="2825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93463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chronic</a:t>
                      </a:r>
                      <a:endParaRPr lang="en-US" dirty="0"/>
                    </a:p>
                  </a:txBody>
                  <a:tcPr/>
                </a:tc>
              </a:tr>
              <a:tr h="493463">
                <a:tc>
                  <a:txBody>
                    <a:bodyPr/>
                    <a:lstStyle/>
                    <a:p>
                      <a:r>
                        <a:rPr lang="en-US" dirty="0" smtClean="0"/>
                        <a:t>onset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Fast: Minutes to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Slow: days</a:t>
                      </a:r>
                      <a:endParaRPr lang="en-US" dirty="0"/>
                    </a:p>
                  </a:txBody>
                  <a:tcPr/>
                </a:tc>
              </a:tr>
              <a:tr h="851731">
                <a:tc>
                  <a:txBody>
                    <a:bodyPr/>
                    <a:lstStyle/>
                    <a:p>
                      <a:r>
                        <a:rPr lang="en-US" dirty="0" smtClean="0"/>
                        <a:t>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neutrophils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Lymphocytes &amp; macrophages</a:t>
                      </a:r>
                      <a:endParaRPr lang="en-US" dirty="0"/>
                    </a:p>
                  </a:txBody>
                  <a:tcPr/>
                </a:tc>
              </a:tr>
              <a:tr h="493463">
                <a:tc>
                  <a:txBody>
                    <a:bodyPr/>
                    <a:lstStyle/>
                    <a:p>
                      <a:r>
                        <a:rPr lang="en-US" dirty="0" smtClean="0"/>
                        <a:t>Tissue injury and fibrosis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Mild and</a:t>
                      </a:r>
                      <a:r>
                        <a:rPr lang="en-US" baseline="0" dirty="0" smtClean="0"/>
                        <a:t> self </a:t>
                      </a:r>
                      <a:r>
                        <a:rPr lang="en-US" dirty="0" smtClean="0"/>
                        <a:t>limited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Severe, progressive</a:t>
                      </a:r>
                      <a:endParaRPr lang="en-US" dirty="0"/>
                    </a:p>
                  </a:txBody>
                  <a:tcPr/>
                </a:tc>
              </a:tr>
              <a:tr h="493463">
                <a:tc>
                  <a:txBody>
                    <a:bodyPr/>
                    <a:lstStyle/>
                    <a:p>
                      <a:r>
                        <a:rPr lang="en-US" dirty="0" smtClean="0"/>
                        <a:t>Local and systemic signs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prominent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be</a:t>
                      </a:r>
                      <a:r>
                        <a:rPr lang="en-US" baseline="0" dirty="0" smtClean="0"/>
                        <a:t> subtle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332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So.. Cells and molecules needed for the inflammatory response.</a:t>
            </a:r>
          </a:p>
          <a:p>
            <a:r>
              <a:rPr lang="en-US" dirty="0" smtClean="0"/>
              <a:t>These are present in the blood.</a:t>
            </a:r>
          </a:p>
          <a:p>
            <a:r>
              <a:rPr lang="en-US" dirty="0" smtClean="0"/>
              <a:t>The goal of the inflammatory reaction is to bring these cells and mediators </a:t>
            </a:r>
            <a:r>
              <a:rPr lang="en-US" dirty="0" smtClean="0">
                <a:solidFill>
                  <a:srgbClr val="FF0000"/>
                </a:solidFill>
              </a:rPr>
              <a:t>to the site of injury.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90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mediators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Secreted from inflammatory and host cells (</a:t>
            </a:r>
            <a:r>
              <a:rPr lang="en-US" dirty="0" err="1" smtClean="0"/>
              <a:t>e:g</a:t>
            </a:r>
            <a:r>
              <a:rPr lang="en-US" dirty="0" smtClean="0"/>
              <a:t> cytokines)</a:t>
            </a:r>
          </a:p>
          <a:p>
            <a:r>
              <a:rPr lang="en-US" dirty="0" smtClean="0"/>
              <a:t>Derived from plasma proteins (complement)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95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Inflammation is controlled and self limited.</a:t>
            </a:r>
          </a:p>
          <a:p>
            <a:r>
              <a:rPr lang="en-US" dirty="0" smtClean="0"/>
              <a:t>Inflammatory cells are short lived, and degraded or become inactive.</a:t>
            </a:r>
          </a:p>
          <a:p>
            <a:r>
              <a:rPr lang="en-US" dirty="0" smtClean="0"/>
              <a:t>Anti inflammatory mediators.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35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 of injurious 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Receptors on several cells recognize injurious agents.</a:t>
            </a:r>
          </a:p>
          <a:p>
            <a:r>
              <a:rPr lang="en-US" dirty="0" smtClean="0"/>
              <a:t>These receptors present on  macrophages, dendritic cells , epithelial cells and others.</a:t>
            </a:r>
          </a:p>
          <a:p>
            <a:r>
              <a:rPr lang="en-US" dirty="0" smtClean="0"/>
              <a:t>These receptors are called </a:t>
            </a:r>
            <a:r>
              <a:rPr lang="en-US" dirty="0" smtClean="0">
                <a:solidFill>
                  <a:srgbClr val="FF0000"/>
                </a:solidFill>
              </a:rPr>
              <a:t>pattern recognition receptors </a:t>
            </a:r>
            <a:r>
              <a:rPr lang="en-US" dirty="0" smtClean="0">
                <a:solidFill>
                  <a:srgbClr val="000000"/>
                </a:solidFill>
              </a:rPr>
              <a:t>because they recognize structures common to many microbes or dead cells.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13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recognition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families:</a:t>
            </a:r>
          </a:p>
          <a:p>
            <a:endParaRPr lang="en-US" dirty="0"/>
          </a:p>
          <a:p>
            <a:r>
              <a:rPr lang="en-US" dirty="0" smtClean="0"/>
              <a:t>Toll like receptors.</a:t>
            </a:r>
          </a:p>
          <a:p>
            <a:r>
              <a:rPr lang="en-US" dirty="0" err="1" smtClean="0"/>
              <a:t>inflammasomes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026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Toll like receptors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146" name="Picture 2" descr="C:\Users\Heyam\Desktop\thTB6RWO5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960" y="1663699"/>
            <a:ext cx="5227320" cy="376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129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Toll like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Microbial sensors.</a:t>
            </a:r>
          </a:p>
          <a:p>
            <a:r>
              <a:rPr lang="en-US" dirty="0" smtClean="0"/>
              <a:t>10 mammalian types:</a:t>
            </a:r>
          </a:p>
          <a:p>
            <a:r>
              <a:rPr lang="en-US" dirty="0" smtClean="0"/>
              <a:t>Can </a:t>
            </a:r>
            <a:r>
              <a:rPr lang="en-US" dirty="0"/>
              <a:t>r</a:t>
            </a:r>
            <a:r>
              <a:rPr lang="en-US" dirty="0" smtClean="0"/>
              <a:t>ecognize bacterial products : endotoxins or DNA.</a:t>
            </a:r>
          </a:p>
          <a:p>
            <a:r>
              <a:rPr lang="en-US" dirty="0" smtClean="0"/>
              <a:t>Can recognize viral products: RNA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248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Toll like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on plasma membrane and endosomes.</a:t>
            </a:r>
          </a:p>
          <a:p>
            <a:r>
              <a:rPr lang="en-US" dirty="0" smtClean="0"/>
              <a:t>So: can recognize extracellular and ingested microbes.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229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Toll like 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they recognize the microbe… transcription factors activation… which stimulate production of chemical agents (inflammatory mediators)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515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Heyam\Desktop\thKX1M3RW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2701925"/>
            <a:ext cx="7429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eyam\Desktop\thKX1M3RW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760" y="1905000"/>
            <a:ext cx="5333999" cy="382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215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C:\Users\Heyam\Desktop\207043_x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320" y="1190625"/>
            <a:ext cx="6748780" cy="506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819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nflammasome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Multi-protein cytoplasmic complex.</a:t>
            </a:r>
          </a:p>
          <a:p>
            <a:r>
              <a:rPr lang="en-US" dirty="0" smtClean="0"/>
              <a:t>Recognizes products of dead cells… uric acid, extracellular ATP, crystals, some microbes..</a:t>
            </a:r>
          </a:p>
          <a:p>
            <a:r>
              <a:rPr lang="en-US" dirty="0" smtClean="0"/>
              <a:t>When stimulated, </a:t>
            </a:r>
            <a:r>
              <a:rPr lang="en-US" dirty="0" err="1" smtClean="0"/>
              <a:t>inflammasome</a:t>
            </a:r>
            <a:r>
              <a:rPr lang="en-US" dirty="0" smtClean="0"/>
              <a:t> activates </a:t>
            </a:r>
            <a:r>
              <a:rPr lang="en-US" dirty="0" err="1" smtClean="0"/>
              <a:t>caspase</a:t>
            </a:r>
            <a:r>
              <a:rPr lang="en-US" dirty="0" smtClean="0"/>
              <a:t> 1.</a:t>
            </a:r>
          </a:p>
          <a:p>
            <a:r>
              <a:rPr lang="en-US" dirty="0" err="1" smtClean="0"/>
              <a:t>Caspase</a:t>
            </a:r>
            <a:r>
              <a:rPr lang="en-US" dirty="0" smtClean="0"/>
              <a:t> 1.. Cleaves and thus activates IL- 1 which is a potent mediator.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336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Inflammasome</a:t>
            </a:r>
            <a:r>
              <a:rPr lang="en-US" dirty="0" smtClean="0"/>
              <a:t>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1)Gout </a:t>
            </a:r>
          </a:p>
          <a:p>
            <a:pPr marL="0" indent="0">
              <a:buNone/>
            </a:pPr>
            <a:r>
              <a:rPr lang="en-US" dirty="0" err="1" smtClean="0"/>
              <a:t>Urate</a:t>
            </a:r>
            <a:r>
              <a:rPr lang="en-US" dirty="0" smtClean="0"/>
              <a:t> crystals deposited in joints.. Ingested by macrophages..  Activate </a:t>
            </a:r>
            <a:r>
              <a:rPr lang="en-US" dirty="0" err="1" smtClean="0"/>
              <a:t>inflammasome</a:t>
            </a:r>
            <a:r>
              <a:rPr lang="en-US" dirty="0" smtClean="0"/>
              <a:t>… IL 1 production… inflammation</a:t>
            </a:r>
          </a:p>
          <a:p>
            <a:pPr marL="0" indent="0">
              <a:buNone/>
            </a:pPr>
            <a:r>
              <a:rPr lang="en-US" dirty="0" smtClean="0"/>
              <a:t>2)</a:t>
            </a:r>
            <a:r>
              <a:rPr lang="en-US" dirty="0" err="1" smtClean="0"/>
              <a:t>Inflammasome</a:t>
            </a:r>
            <a:r>
              <a:rPr lang="en-US" dirty="0" smtClean="0"/>
              <a:t> stimulated by cholesterol crystals.. Possible role of </a:t>
            </a:r>
            <a:r>
              <a:rPr lang="en-US" dirty="0" err="1" smtClean="0"/>
              <a:t>inflammasome</a:t>
            </a:r>
            <a:r>
              <a:rPr lang="en-US" dirty="0" smtClean="0"/>
              <a:t> in atherosclerosis.</a:t>
            </a:r>
          </a:p>
          <a:p>
            <a:pPr marL="0" indent="0">
              <a:buNone/>
            </a:pPr>
            <a:r>
              <a:rPr lang="en-US" dirty="0" smtClean="0"/>
              <a:t>3) Also activated by free fatty acids in obese people… development of type 2 DM.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???TREATMENT BY </a:t>
            </a:r>
            <a:r>
              <a:rPr lang="en-US" dirty="0" smtClean="0">
                <a:solidFill>
                  <a:srgbClr val="FF0000"/>
                </a:solidFill>
              </a:rPr>
              <a:t>blocking IL 1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345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 descr="C:\Users\Heyam\Desktop\th8QH27KS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960" y="1889760"/>
            <a:ext cx="6309360" cy="316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837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Uric acid crystals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 descr="C:\Users\Heyam\Desktop\thT53633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680" y="2270760"/>
            <a:ext cx="4389120" cy="3067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9578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Vascular changes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smtClean="0"/>
              <a:t>vasodilation and increased vascular permeability.</a:t>
            </a:r>
          </a:p>
          <a:p>
            <a:pPr marL="0" indent="0">
              <a:buNone/>
            </a:pPr>
            <a:r>
              <a:rPr lang="en-US" dirty="0" smtClean="0"/>
              <a:t>*endothelial cell activation to increase leukocyte adhesion and migration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Cellular events: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258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Vascular changes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1)Transient vasoconstriction.. Seconds.</a:t>
            </a:r>
          </a:p>
          <a:p>
            <a:r>
              <a:rPr lang="en-US" dirty="0" smtClean="0"/>
              <a:t>2)</a:t>
            </a:r>
            <a:r>
              <a:rPr lang="en-US" dirty="0" smtClean="0">
                <a:solidFill>
                  <a:srgbClr val="FF0000"/>
                </a:solidFill>
              </a:rPr>
              <a:t>Vasodilation</a:t>
            </a:r>
            <a:r>
              <a:rPr lang="en-US" dirty="0" smtClean="0"/>
              <a:t>… increased blood flow.</a:t>
            </a:r>
          </a:p>
          <a:p>
            <a:r>
              <a:rPr lang="en-US" dirty="0" smtClean="0"/>
              <a:t>3) </a:t>
            </a:r>
            <a:r>
              <a:rPr lang="en-US" dirty="0" smtClean="0">
                <a:solidFill>
                  <a:srgbClr val="FF0000"/>
                </a:solidFill>
              </a:rPr>
              <a:t>Increased vascular permeability</a:t>
            </a:r>
            <a:r>
              <a:rPr lang="en-US" dirty="0" smtClean="0"/>
              <a:t>… extravascular edema</a:t>
            </a:r>
          </a:p>
          <a:p>
            <a:r>
              <a:rPr lang="en-US" dirty="0" smtClean="0"/>
              <a:t>4) loss of fluids from capillaries increases blood viscosity… slowing of circulation = </a:t>
            </a:r>
            <a:r>
              <a:rPr lang="en-US" dirty="0" smtClean="0">
                <a:solidFill>
                  <a:srgbClr val="FF0000"/>
                </a:solidFill>
              </a:rPr>
              <a:t>stasis</a:t>
            </a:r>
          </a:p>
          <a:p>
            <a:r>
              <a:rPr lang="en-US" dirty="0" smtClean="0"/>
              <a:t>5) stasis.. Neutrophils accumulate at the epithelial side = </a:t>
            </a:r>
            <a:r>
              <a:rPr lang="en-US" b="1" u="sng" dirty="0" err="1" smtClean="0"/>
              <a:t>margination</a:t>
            </a:r>
            <a:r>
              <a:rPr lang="en-US" dirty="0" smtClean="0"/>
              <a:t> (the first step in leukocyte activation)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971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vascular permeability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in edema.</a:t>
            </a:r>
          </a:p>
          <a:p>
            <a:r>
              <a:rPr lang="en-US" dirty="0" smtClean="0"/>
              <a:t>Edema caused by inflammation is usually an exudate</a:t>
            </a:r>
          </a:p>
          <a:p>
            <a:r>
              <a:rPr lang="en-US" dirty="0" smtClean="0"/>
              <a:t>Transudate versus exudate???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798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exudate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Edema fluid caused usually by inflammation.</a:t>
            </a:r>
          </a:p>
          <a:p>
            <a:r>
              <a:rPr lang="en-US" dirty="0" smtClean="0"/>
              <a:t>Fluid rich in protein, cell debris and leukocytes.</a:t>
            </a:r>
          </a:p>
          <a:p>
            <a:r>
              <a:rPr lang="en-US" dirty="0" smtClean="0"/>
              <a:t>High specific gravity</a:t>
            </a:r>
          </a:p>
          <a:p>
            <a:endParaRPr lang="en-US" dirty="0"/>
          </a:p>
          <a:p>
            <a:r>
              <a:rPr lang="en-US" dirty="0" smtClean="0"/>
              <a:t>Transudate… low protein, low cell debris, no cells…. Due to changes in hydrostatic or osmotic pressure….. Here only fluid is lost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1986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increased vascular permeability in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Endothelial cell contraction.. Increasing the gaps through which fluid is lost</a:t>
            </a:r>
          </a:p>
          <a:p>
            <a:r>
              <a:rPr lang="en-US" dirty="0" smtClean="0"/>
              <a:t>Endothelial injury.. Loss of the barrier that prevents fluid to go out of the vessels.</a:t>
            </a:r>
          </a:p>
          <a:p>
            <a:r>
              <a:rPr lang="en-US" dirty="0" smtClean="0"/>
              <a:t>Increased </a:t>
            </a:r>
            <a:r>
              <a:rPr lang="en-US" dirty="0" err="1" smtClean="0"/>
              <a:t>transocytosis</a:t>
            </a:r>
            <a:endParaRPr lang="en-US" dirty="0" smtClean="0"/>
          </a:p>
          <a:p>
            <a:r>
              <a:rPr lang="en-US" dirty="0" smtClean="0"/>
              <a:t>Leakage from new blood vessels.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3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Inflammation</a:t>
            </a:r>
            <a:br>
              <a:rPr lang="en-US" dirty="0" smtClean="0"/>
            </a:br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Protective</a:t>
            </a:r>
            <a:r>
              <a:rPr lang="en-US" dirty="0" smtClean="0"/>
              <a:t> response </a:t>
            </a:r>
          </a:p>
          <a:p>
            <a:r>
              <a:rPr lang="en-US" dirty="0" smtClean="0"/>
              <a:t>involving (1)</a:t>
            </a:r>
            <a:r>
              <a:rPr lang="en-US" b="1" dirty="0" smtClean="0"/>
              <a:t>host cells</a:t>
            </a:r>
            <a:r>
              <a:rPr lang="en-US" dirty="0" smtClean="0"/>
              <a:t>, (2)</a:t>
            </a:r>
            <a:r>
              <a:rPr lang="en-US" b="1" dirty="0" smtClean="0"/>
              <a:t>blood vessels and (3)chemical mediators ,</a:t>
            </a:r>
          </a:p>
          <a:p>
            <a:r>
              <a:rPr lang="en-US" b="1" dirty="0" smtClean="0"/>
              <a:t> </a:t>
            </a:r>
            <a:r>
              <a:rPr lang="en-US" dirty="0" smtClean="0"/>
              <a:t>intended to </a:t>
            </a:r>
          </a:p>
          <a:p>
            <a:r>
              <a:rPr lang="en-US" dirty="0" smtClean="0"/>
              <a:t>(1)</a:t>
            </a:r>
            <a:r>
              <a:rPr lang="en-US" dirty="0" smtClean="0">
                <a:solidFill>
                  <a:srgbClr val="FF0000"/>
                </a:solidFill>
              </a:rPr>
              <a:t>eliminate</a:t>
            </a:r>
            <a:r>
              <a:rPr lang="en-US" u="sng" dirty="0" smtClean="0"/>
              <a:t>  (a)the initial cause </a:t>
            </a:r>
            <a:r>
              <a:rPr lang="en-US" dirty="0" smtClean="0"/>
              <a:t>of injury and the (b)</a:t>
            </a:r>
            <a:r>
              <a:rPr lang="en-US" u="sng" dirty="0" smtClean="0"/>
              <a:t>necrotic tissue resulting </a:t>
            </a:r>
            <a:r>
              <a:rPr lang="en-US" dirty="0" smtClean="0"/>
              <a:t>from the insult </a:t>
            </a:r>
          </a:p>
          <a:p>
            <a:r>
              <a:rPr lang="en-US" dirty="0" smtClean="0"/>
              <a:t> (2)</a:t>
            </a:r>
            <a:r>
              <a:rPr lang="en-US" dirty="0" smtClean="0">
                <a:solidFill>
                  <a:srgbClr val="FF0000"/>
                </a:solidFill>
              </a:rPr>
              <a:t>initiate repair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07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Endothelial cell contraction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common cause of increased permeability.</a:t>
            </a:r>
          </a:p>
          <a:p>
            <a:r>
              <a:rPr lang="en-US" dirty="0" smtClean="0"/>
              <a:t>Rapid response due to histamine, </a:t>
            </a:r>
            <a:r>
              <a:rPr lang="en-US" dirty="0" err="1" smtClean="0"/>
              <a:t>bradykinin</a:t>
            </a:r>
            <a:r>
              <a:rPr lang="en-US" dirty="0" smtClean="0"/>
              <a:t> and </a:t>
            </a:r>
            <a:r>
              <a:rPr lang="en-US" dirty="0" err="1" smtClean="0"/>
              <a:t>leukotrienes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Short lived.</a:t>
            </a:r>
          </a:p>
          <a:p>
            <a:endParaRPr lang="en-US" dirty="0"/>
          </a:p>
          <a:p>
            <a:r>
              <a:rPr lang="en-US" dirty="0" smtClean="0"/>
              <a:t>A similar response occurs due to cytokines.. Changes to cytoskeleton increasing the gaps.. This is slower but more prolonged.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62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Endothelial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Damage due to severe injury.. </a:t>
            </a:r>
            <a:r>
              <a:rPr lang="en-US" dirty="0" err="1" smtClean="0"/>
              <a:t>E:g</a:t>
            </a:r>
            <a:r>
              <a:rPr lang="en-US" dirty="0" smtClean="0"/>
              <a:t> burns or infections.</a:t>
            </a:r>
          </a:p>
          <a:p>
            <a:r>
              <a:rPr lang="en-US" dirty="0" smtClean="0"/>
              <a:t>Can start immediately but lasts for several hours or days till the vessel is thrombosed</a:t>
            </a:r>
          </a:p>
          <a:p>
            <a:r>
              <a:rPr lang="en-US" dirty="0" smtClean="0"/>
              <a:t>If injury is mild effect (permeability increase) can be delayed but long  lived. E:g in mild thermal injury or certain bacterial toxins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7954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</a:t>
            </a:r>
            <a:r>
              <a:rPr lang="en-US" dirty="0" err="1" smtClean="0"/>
              <a:t>transocytosis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eyam\Desktop\article6811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720" y="2127402"/>
            <a:ext cx="5196840" cy="319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1510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neovascularization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blood vessels formed during repair.</a:t>
            </a:r>
          </a:p>
          <a:p>
            <a:r>
              <a:rPr lang="en-US" dirty="0" smtClean="0"/>
              <a:t>Leaky till proliferation of endothelial cells matures </a:t>
            </a:r>
            <a:r>
              <a:rPr lang="en-US" dirty="0" smtClean="0"/>
              <a:t>adequately </a:t>
            </a:r>
            <a:r>
              <a:rPr lang="en-US" dirty="0" smtClean="0"/>
              <a:t>to form intracellular junctions.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444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Unintended outcomes!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Inflammation is a protective mechanism….. </a:t>
            </a:r>
            <a:r>
              <a:rPr lang="en-US" u="sng" dirty="0" smtClean="0"/>
              <a:t>Not a disease</a:t>
            </a:r>
          </a:p>
          <a:p>
            <a:r>
              <a:rPr lang="en-US" dirty="0" smtClean="0"/>
              <a:t>However… cells and mediators that destroy injurious agents </a:t>
            </a:r>
            <a:r>
              <a:rPr lang="en-US" dirty="0" smtClean="0">
                <a:solidFill>
                  <a:srgbClr val="FF0000"/>
                </a:solidFill>
              </a:rPr>
              <a:t>can destroy normal tissue.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11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Calor</a:t>
            </a:r>
            <a:r>
              <a:rPr lang="en-US" dirty="0" smtClean="0"/>
              <a:t>  ……. hotness</a:t>
            </a:r>
          </a:p>
          <a:p>
            <a:r>
              <a:rPr lang="en-US" dirty="0" err="1" smtClean="0"/>
              <a:t>Rubor</a:t>
            </a:r>
            <a:r>
              <a:rPr lang="en-US" dirty="0" smtClean="0"/>
              <a:t> …….. redness</a:t>
            </a:r>
          </a:p>
          <a:p>
            <a:r>
              <a:rPr lang="en-US" dirty="0" smtClean="0"/>
              <a:t>Tumor…….. swelling</a:t>
            </a:r>
          </a:p>
          <a:p>
            <a:r>
              <a:rPr lang="en-US" dirty="0" smtClean="0"/>
              <a:t>Dolor……… pain</a:t>
            </a:r>
          </a:p>
          <a:p>
            <a:r>
              <a:rPr lang="en-US" dirty="0" err="1" smtClean="0"/>
              <a:t>Functio</a:t>
            </a:r>
            <a:r>
              <a:rPr lang="en-US" dirty="0" smtClean="0"/>
              <a:t> </a:t>
            </a:r>
            <a:r>
              <a:rPr lang="en-US" dirty="0" err="1" smtClean="0"/>
              <a:t>laesa</a:t>
            </a:r>
            <a:r>
              <a:rPr lang="en-US" dirty="0" smtClean="0"/>
              <a:t>.. Loss of function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51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Heyam\Desktop\thWY37Z9T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854" y="1767840"/>
            <a:ext cx="5407026" cy="3855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287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inflammation</a:t>
            </a:r>
            <a:br>
              <a:rPr lang="en-US" dirty="0" smtClean="0"/>
            </a:br>
            <a:r>
              <a:rPr lang="en-US" dirty="0" smtClean="0"/>
              <a:t>any cause of cell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Infections</a:t>
            </a:r>
          </a:p>
          <a:p>
            <a:r>
              <a:rPr lang="en-US" dirty="0" smtClean="0"/>
              <a:t>Trauma</a:t>
            </a:r>
          </a:p>
          <a:p>
            <a:r>
              <a:rPr lang="en-US" dirty="0" smtClean="0"/>
              <a:t>Physical : thermal injury, burns</a:t>
            </a:r>
          </a:p>
          <a:p>
            <a:r>
              <a:rPr lang="en-US" dirty="0" smtClean="0"/>
              <a:t>Chemicals</a:t>
            </a:r>
          </a:p>
          <a:p>
            <a:r>
              <a:rPr lang="en-US" dirty="0" smtClean="0"/>
              <a:t>Tissue necrosis: ischemia or physical insult</a:t>
            </a:r>
          </a:p>
          <a:p>
            <a:r>
              <a:rPr lang="en-US" dirty="0" smtClean="0"/>
              <a:t>Foreign bodies</a:t>
            </a:r>
          </a:p>
          <a:p>
            <a:r>
              <a:rPr lang="en-US" dirty="0" smtClean="0"/>
              <a:t>Immune reaction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2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 versus inflammation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differences????</a:t>
            </a:r>
            <a:endParaRPr lang="en-US" dirty="0"/>
          </a:p>
        </p:txBody>
      </p:sp>
      <p:pic>
        <p:nvPicPr>
          <p:cNvPr id="3074" name="Picture 2" descr="C:\Users\Heyam\Desktop\thKX1M3RW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277" y="3002280"/>
            <a:ext cx="2428875" cy="262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Heyam\Desktop\thIZNWWPA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" y="2636520"/>
            <a:ext cx="2857500" cy="298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436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versus chronic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Acute: rapid onset, short duration, fluid and plasma protein exudation, predominantly neutrophils.</a:t>
            </a:r>
          </a:p>
          <a:p>
            <a:r>
              <a:rPr lang="en-US" dirty="0" smtClean="0"/>
              <a:t>Chronic: insidious onset, longer duration ( days to years), lymphocytes and macrophages, vascular proliferation and fibrosis.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623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5BC3699C2199479908980602319B4D" ma:contentTypeVersion="" ma:contentTypeDescription="Create a new document." ma:contentTypeScope="" ma:versionID="91f68bad66d046a5822093939dd5b4f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3e687d5f98ee29b9cfcc2ff24550d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E5DE61-E565-4C85-8340-809808CEB900}"/>
</file>

<file path=customXml/itemProps2.xml><?xml version="1.0" encoding="utf-8"?>
<ds:datastoreItem xmlns:ds="http://schemas.openxmlformats.org/officeDocument/2006/customXml" ds:itemID="{A8D9094F-FA04-4B24-8CC1-CE53797AB9AE}"/>
</file>

<file path=customXml/itemProps3.xml><?xml version="1.0" encoding="utf-8"?>
<ds:datastoreItem xmlns:ds="http://schemas.openxmlformats.org/officeDocument/2006/customXml" ds:itemID="{B07A13CC-0457-4605-B7EB-B3E59739A304}"/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842</Words>
  <Application>Microsoft Office PowerPoint</Application>
  <PresentationFormat>On-screen Show (4:3)</PresentationFormat>
  <Paragraphs>137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Introduction to pathology Inflammation lecture 1</vt:lpstr>
      <vt:lpstr>inflammation</vt:lpstr>
      <vt:lpstr>Inflammation Definition</vt:lpstr>
      <vt:lpstr>Unintended outcomes!</vt:lpstr>
      <vt:lpstr>Signs of inflammation</vt:lpstr>
      <vt:lpstr>PowerPoint Presentation</vt:lpstr>
      <vt:lpstr>Causes of inflammation any cause of cell injury</vt:lpstr>
      <vt:lpstr>Infection versus inflammation</vt:lpstr>
      <vt:lpstr>Acute versus chronic</vt:lpstr>
      <vt:lpstr>Acute versus chronic inflammation</vt:lpstr>
      <vt:lpstr>mechanisms</vt:lpstr>
      <vt:lpstr>Chemical mediators</vt:lpstr>
      <vt:lpstr>Self control</vt:lpstr>
      <vt:lpstr>Recognition of injurious agent</vt:lpstr>
      <vt:lpstr>Pattern recognition receptors</vt:lpstr>
      <vt:lpstr>Toll like receptors</vt:lpstr>
      <vt:lpstr>Toll like receptors</vt:lpstr>
      <vt:lpstr>Toll like receptors</vt:lpstr>
      <vt:lpstr>Toll like receptors</vt:lpstr>
      <vt:lpstr>PowerPoint Presentation</vt:lpstr>
      <vt:lpstr>Inflammasome</vt:lpstr>
      <vt:lpstr>Inflammasome in action</vt:lpstr>
      <vt:lpstr>gout</vt:lpstr>
      <vt:lpstr>Uric acid crystals</vt:lpstr>
      <vt:lpstr>Acute inflammation</vt:lpstr>
      <vt:lpstr>Vascular changes</vt:lpstr>
      <vt:lpstr>Increased vascular permeability</vt:lpstr>
      <vt:lpstr>exudate</vt:lpstr>
      <vt:lpstr>Causes of increased vascular permeability in inflammation</vt:lpstr>
      <vt:lpstr>Endothelial cell contraction</vt:lpstr>
      <vt:lpstr>Endothelial injury</vt:lpstr>
      <vt:lpstr>Increased transocytosis</vt:lpstr>
      <vt:lpstr>neovascularization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pathology Inflammation</dc:title>
  <dc:creator>heyam awad</dc:creator>
  <cp:lastModifiedBy>Heyam</cp:lastModifiedBy>
  <cp:revision>18</cp:revision>
  <dcterms:created xsi:type="dcterms:W3CDTF">2015-08-13T08:41:06Z</dcterms:created>
  <dcterms:modified xsi:type="dcterms:W3CDTF">2015-10-13T07:03:09Z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0x010100CA5BC3699C2199479908980602319B4D</vt:lpwstr>
  </property>
</Properties>
</file>