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2" r:id="rId8"/>
    <p:sldId id="263" r:id="rId9"/>
    <p:sldId id="261" r:id="rId10"/>
    <p:sldId id="288" r:id="rId11"/>
    <p:sldId id="264" r:id="rId12"/>
    <p:sldId id="274" r:id="rId13"/>
    <p:sldId id="265" r:id="rId14"/>
    <p:sldId id="266" r:id="rId15"/>
    <p:sldId id="267" r:id="rId16"/>
    <p:sldId id="275" r:id="rId17"/>
    <p:sldId id="268" r:id="rId18"/>
    <p:sldId id="269" r:id="rId19"/>
    <p:sldId id="270" r:id="rId20"/>
    <p:sldId id="277" r:id="rId21"/>
    <p:sldId id="271" r:id="rId22"/>
    <p:sldId id="276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0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CE6-ED32-1346-A3DB-20965C502002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42CB-CBEF-3C44-A8E2-1B80F480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CE6-ED32-1346-A3DB-20965C502002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42CB-CBEF-3C44-A8E2-1B80F480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4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CE6-ED32-1346-A3DB-20965C502002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42CB-CBEF-3C44-A8E2-1B80F480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3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CE6-ED32-1346-A3DB-20965C502002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42CB-CBEF-3C44-A8E2-1B80F480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1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CE6-ED32-1346-A3DB-20965C502002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42CB-CBEF-3C44-A8E2-1B80F480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6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CE6-ED32-1346-A3DB-20965C502002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42CB-CBEF-3C44-A8E2-1B80F480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0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CE6-ED32-1346-A3DB-20965C502002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42CB-CBEF-3C44-A8E2-1B80F480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1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CE6-ED32-1346-A3DB-20965C502002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42CB-CBEF-3C44-A8E2-1B80F480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8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CE6-ED32-1346-A3DB-20965C502002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42CB-CBEF-3C44-A8E2-1B80F480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CE6-ED32-1346-A3DB-20965C502002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42CB-CBEF-3C44-A8E2-1B80F480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9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CE6-ED32-1346-A3DB-20965C502002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42CB-CBEF-3C44-A8E2-1B80F480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15CE6-ED32-1346-A3DB-20965C502002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42CB-CBEF-3C44-A8E2-1B80F480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8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Inflammation</a:t>
            </a:r>
            <a:br>
              <a:rPr lang="en-US" dirty="0" smtClean="0"/>
            </a:br>
            <a:r>
              <a:rPr lang="en-US" dirty="0" smtClean="0"/>
              <a:t>lecture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Heyam Awad</a:t>
            </a:r>
          </a:p>
          <a:p>
            <a:r>
              <a:rPr lang="en-US" dirty="0" err="1" smtClean="0"/>
              <a:t>FRCPath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3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Integrins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Heyam\Desktop\image2_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37" y="1925782"/>
            <a:ext cx="6109854" cy="34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Endothelial ligands of </a:t>
            </a:r>
            <a:r>
              <a:rPr lang="en-GB" dirty="0" err="1" smtClean="0"/>
              <a:t>integrins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Il 1 and TNF activate endothelial cells to express integrin ligands.</a:t>
            </a:r>
          </a:p>
          <a:p>
            <a:r>
              <a:rPr lang="en-GB" dirty="0" smtClean="0"/>
              <a:t>Result: firm stable attachment of leukocytes to endothelial ells.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87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Rolling and adhesion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Heyam\Desktop\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103313"/>
            <a:ext cx="6848475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6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ransmigration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Leukocytes migrate through vessel walls by squeezing through junctions between endothelial cells.</a:t>
            </a:r>
          </a:p>
          <a:p>
            <a:r>
              <a:rPr lang="en-GB" dirty="0" smtClean="0"/>
              <a:t>=Diapedesis.</a:t>
            </a:r>
          </a:p>
          <a:p>
            <a:r>
              <a:rPr lang="en-GB" dirty="0" smtClean="0"/>
              <a:t>This occurs in the </a:t>
            </a:r>
            <a:r>
              <a:rPr lang="en-GB" dirty="0" err="1" smtClean="0"/>
              <a:t>venules</a:t>
            </a:r>
            <a:r>
              <a:rPr lang="en-GB" dirty="0" smtClean="0"/>
              <a:t> of systemic circulation and capillaries of pulmonary circulation.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90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Transmigration is stimulated by chemokines.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PECAM 1 </a:t>
            </a:r>
            <a:r>
              <a:rPr lang="en-GB" dirty="0" smtClean="0"/>
              <a:t>an adhesion molecule expressed on endothelial and leukocytes facilitates diapedesis.</a:t>
            </a:r>
          </a:p>
          <a:p>
            <a:endParaRPr lang="en-GB" dirty="0"/>
          </a:p>
          <a:p>
            <a:r>
              <a:rPr lang="en-GB" dirty="0" smtClean="0"/>
              <a:t>Leukocytes secrete </a:t>
            </a:r>
            <a:r>
              <a:rPr lang="en-GB" dirty="0" smtClean="0">
                <a:solidFill>
                  <a:srgbClr val="FF0000"/>
                </a:solidFill>
              </a:rPr>
              <a:t>collagenase</a:t>
            </a:r>
            <a:r>
              <a:rPr lang="en-GB" dirty="0" smtClean="0"/>
              <a:t> to pass through basement membrane.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0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chemotaxis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Movement of WBCs to site of injury along a chemical gradient,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803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chemotaxis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Heyam\Desktop\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371600"/>
            <a:ext cx="58483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10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Chemotactic agents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Bacterial products</a:t>
            </a:r>
          </a:p>
          <a:p>
            <a:r>
              <a:rPr lang="en-GB" dirty="0" smtClean="0"/>
              <a:t>Cytokines, especially chemokines</a:t>
            </a:r>
          </a:p>
          <a:p>
            <a:r>
              <a:rPr lang="en-GB" dirty="0" smtClean="0"/>
              <a:t>Complement components, C5a</a:t>
            </a:r>
          </a:p>
          <a:p>
            <a:r>
              <a:rPr lang="en-GB" dirty="0" smtClean="0"/>
              <a:t>Products of arachidonic acid ; leukotriene B4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143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Chemotaxis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Chemotactic agents bind to cell surface receptors that cause assembly of cytoskeletal contractile elements which are important for movement.</a:t>
            </a:r>
          </a:p>
          <a:p>
            <a:r>
              <a:rPr lang="en-GB" dirty="0" smtClean="0"/>
              <a:t>WBCs move by extending pseudopods that fix ECM and pull the cell in the direction of the pseudopod.</a:t>
            </a:r>
          </a:p>
          <a:p>
            <a:r>
              <a:rPr lang="en-GB" dirty="0" smtClean="0"/>
              <a:t>High density of chemokine receptors at the leading edge of the cell directs this movement.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97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Leukocyte activation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Phagocytosis</a:t>
            </a:r>
          </a:p>
          <a:p>
            <a:r>
              <a:rPr lang="en-GB" dirty="0" smtClean="0"/>
              <a:t>Intracellular destruction of phagocytosed microbes and dead cells.</a:t>
            </a:r>
          </a:p>
          <a:p>
            <a:r>
              <a:rPr lang="en-GB" dirty="0" smtClean="0"/>
              <a:t>Production of mediators.</a:t>
            </a:r>
          </a:p>
          <a:p>
            <a:r>
              <a:rPr lang="en-GB" dirty="0" smtClean="0"/>
              <a:t>Liberation of substances that kill extracellular microbes and dead tissues.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84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Cellular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Inflammation,,,,,,  recruitment and activation of leukocytes.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These leukocytes ingest offending agents but also produce mediators capable of tissue destruction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87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Heyam\Desktop\thAOO4ZYM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73" y="1600200"/>
            <a:ext cx="5832763" cy="40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02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phagocytosis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Three steps:</a:t>
            </a:r>
          </a:p>
          <a:p>
            <a:r>
              <a:rPr lang="en-GB" dirty="0" smtClean="0"/>
              <a:t>1. recognition and attachment</a:t>
            </a:r>
          </a:p>
          <a:p>
            <a:r>
              <a:rPr lang="en-GB" dirty="0" smtClean="0"/>
              <a:t>2.engulfment</a:t>
            </a:r>
          </a:p>
          <a:p>
            <a:r>
              <a:rPr lang="en-GB" dirty="0" smtClean="0"/>
              <a:t>3.killing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958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Heyam\Desktop\thHFB1QC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6" y="1600200"/>
            <a:ext cx="6594762" cy="427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82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recognition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By cell receptors to</a:t>
            </a:r>
          </a:p>
          <a:p>
            <a:r>
              <a:rPr lang="en-GB" dirty="0" smtClean="0"/>
              <a:t>1. microbial components.</a:t>
            </a:r>
          </a:p>
          <a:p>
            <a:r>
              <a:rPr lang="en-GB" dirty="0" smtClean="0"/>
              <a:t>2. Dead cells.</a:t>
            </a:r>
          </a:p>
          <a:p>
            <a:r>
              <a:rPr lang="en-GB" dirty="0" smtClean="0"/>
              <a:t>3. host proteins = </a:t>
            </a:r>
            <a:r>
              <a:rPr lang="en-GB" dirty="0" err="1" smtClean="0"/>
              <a:t>opsonins</a:t>
            </a:r>
            <a:r>
              <a:rPr lang="en-GB" dirty="0" smtClean="0"/>
              <a:t> ( coat microbes and target them for phagocytosis)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728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ngulfment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 descr="C:\Users\Heyam\Desktop\phagocyto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32" y="1984664"/>
            <a:ext cx="6070167" cy="40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33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Killing and degradation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Killing by :</a:t>
            </a:r>
          </a:p>
          <a:p>
            <a:pPr marL="0" indent="0">
              <a:buNone/>
            </a:pPr>
            <a:r>
              <a:rPr lang="en-GB" dirty="0" smtClean="0"/>
              <a:t>Lysosomal enzymes</a:t>
            </a:r>
          </a:p>
          <a:p>
            <a:pPr marL="0" indent="0">
              <a:buNone/>
            </a:pPr>
            <a:r>
              <a:rPr lang="en-GB" dirty="0" smtClean="0"/>
              <a:t>Oxygen free radicals</a:t>
            </a:r>
          </a:p>
          <a:p>
            <a:pPr marL="0" indent="0">
              <a:buNone/>
            </a:pPr>
            <a:r>
              <a:rPr lang="en-GB" dirty="0" smtClean="0"/>
              <a:t>Reactive nitrogen species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39020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Reactive oxygen species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Produced by NADPH oxidase… produces superoxide ion.</a:t>
            </a:r>
          </a:p>
          <a:p>
            <a:r>
              <a:rPr lang="en-GB" dirty="0" smtClean="0"/>
              <a:t>Superoxide converted by spontaneous </a:t>
            </a:r>
            <a:r>
              <a:rPr lang="en-GB" dirty="0" err="1" smtClean="0"/>
              <a:t>dismutation</a:t>
            </a:r>
            <a:r>
              <a:rPr lang="en-GB" dirty="0" smtClean="0"/>
              <a:t> to Hydrogen peroxide.</a:t>
            </a:r>
          </a:p>
          <a:p>
            <a:r>
              <a:rPr lang="en-GB" dirty="0" smtClean="0"/>
              <a:t>Hydrogen peroxide converted to HOCL radical by neutrophil myeloperoxidase. 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403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Heyam\Desktop\th5FYNOP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4" y="1787236"/>
            <a:ext cx="5666509" cy="35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839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Lysosomal enzymes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Acid hydrolases.</a:t>
            </a:r>
          </a:p>
          <a:p>
            <a:r>
              <a:rPr lang="en-GB" dirty="0" smtClean="0"/>
              <a:t>Most important: elastase.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737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Extracellular </a:t>
            </a:r>
            <a:r>
              <a:rPr lang="en-GB" dirty="0" err="1" smtClean="0"/>
              <a:t>fibrillar</a:t>
            </a:r>
            <a:r>
              <a:rPr lang="en-GB" dirty="0" smtClean="0"/>
              <a:t> networks produced by neutrophils in response to infections.</a:t>
            </a:r>
          </a:p>
          <a:p>
            <a:r>
              <a:rPr lang="en-GB" dirty="0" smtClean="0"/>
              <a:t>Contain nuclear chromatin and enzymes.</a:t>
            </a:r>
          </a:p>
          <a:p>
            <a:r>
              <a:rPr lang="en-GB" dirty="0" smtClean="0"/>
              <a:t>Trap and kill infectious agents.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05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Leukocyte 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Margination</a:t>
            </a:r>
            <a:endParaRPr lang="en-US" dirty="0" smtClean="0"/>
          </a:p>
          <a:p>
            <a:r>
              <a:rPr lang="en-US" dirty="0" smtClean="0"/>
              <a:t>Rolling</a:t>
            </a:r>
          </a:p>
          <a:p>
            <a:r>
              <a:rPr lang="en-US" dirty="0" smtClean="0"/>
              <a:t>Firm adhesion</a:t>
            </a:r>
          </a:p>
          <a:p>
            <a:r>
              <a:rPr lang="en-US" dirty="0" smtClean="0"/>
              <a:t>Transmigration</a:t>
            </a:r>
          </a:p>
          <a:p>
            <a:r>
              <a:rPr lang="en-US" dirty="0" smtClean="0"/>
              <a:t>Chemotaxis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27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Heyam\Desktop\nri2532-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1814946"/>
            <a:ext cx="6483349" cy="37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25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Heyam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6" y="2646218"/>
            <a:ext cx="2743200" cy="237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2646218"/>
            <a:ext cx="2750847" cy="244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87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Heyam\Desktop\Cellular events in inflammation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4" y="1849582"/>
            <a:ext cx="7107381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5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argination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Accumulation of WBC at the periphery of the vessel walls.</a:t>
            </a:r>
          </a:p>
          <a:p>
            <a:r>
              <a:rPr lang="en-US" dirty="0" smtClean="0"/>
              <a:t>Due to stasis.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6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Endothelial cells activated by cytokines express adhesion molecules to which WBCs adhere loosely</a:t>
            </a:r>
          </a:p>
          <a:p>
            <a:r>
              <a:rPr lang="en-US" dirty="0" smtClean="0"/>
              <a:t>WBCs attach and detach…. Roll</a:t>
            </a:r>
          </a:p>
          <a:p>
            <a:r>
              <a:rPr lang="en-US" dirty="0" smtClean="0"/>
              <a:t>Rolling slows them down</a:t>
            </a:r>
          </a:p>
          <a:p>
            <a:r>
              <a:rPr lang="en-US" dirty="0" smtClean="0"/>
              <a:t>Adhesion molecules responsible : </a:t>
            </a:r>
            <a:r>
              <a:rPr lang="en-US" dirty="0" err="1" smtClean="0"/>
              <a:t>selectin</a:t>
            </a:r>
            <a:r>
              <a:rPr lang="en-US" dirty="0" smtClean="0"/>
              <a:t> family.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6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electins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WBCs and endothelium.</a:t>
            </a:r>
          </a:p>
          <a:p>
            <a:r>
              <a:rPr lang="en-US" dirty="0" smtClean="0"/>
              <a:t>E </a:t>
            </a:r>
            <a:r>
              <a:rPr lang="en-US" dirty="0" err="1" smtClean="0"/>
              <a:t>selectin</a:t>
            </a:r>
            <a:r>
              <a:rPr lang="en-US" dirty="0" smtClean="0"/>
              <a:t>… endothelium</a:t>
            </a:r>
          </a:p>
          <a:p>
            <a:r>
              <a:rPr lang="en-US" dirty="0" smtClean="0"/>
              <a:t>P </a:t>
            </a:r>
            <a:r>
              <a:rPr lang="en-US" dirty="0" err="1" smtClean="0"/>
              <a:t>selectin</a:t>
            </a:r>
            <a:r>
              <a:rPr lang="en-US" dirty="0" smtClean="0"/>
              <a:t>…. Platelets and endothelium</a:t>
            </a:r>
          </a:p>
          <a:p>
            <a:r>
              <a:rPr lang="en-US" dirty="0" smtClean="0"/>
              <a:t>L </a:t>
            </a:r>
            <a:r>
              <a:rPr lang="en-US" dirty="0" err="1" smtClean="0"/>
              <a:t>selectin</a:t>
            </a:r>
            <a:r>
              <a:rPr lang="en-US" smtClean="0"/>
              <a:t>… leukocytes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3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Selectins bind oligosaccharides.</a:t>
            </a:r>
          </a:p>
          <a:p>
            <a:r>
              <a:rPr lang="en-GB" dirty="0" smtClean="0"/>
              <a:t>Endothelial selectins present at low levels or not at all on resting endothelial cells.</a:t>
            </a:r>
          </a:p>
          <a:p>
            <a:r>
              <a:rPr lang="en-GB" dirty="0" smtClean="0"/>
              <a:t>Cytokines.. Increase expression of selectins.</a:t>
            </a:r>
          </a:p>
          <a:p>
            <a:r>
              <a:rPr lang="en-GB" dirty="0" smtClean="0"/>
              <a:t>This overexpression occurs </a:t>
            </a:r>
            <a:r>
              <a:rPr lang="en-GB" dirty="0" smtClean="0">
                <a:solidFill>
                  <a:srgbClr val="FF0000"/>
                </a:solidFill>
              </a:rPr>
              <a:t>locally</a:t>
            </a:r>
            <a:r>
              <a:rPr lang="en-GB" dirty="0" smtClean="0"/>
              <a:t> at the site of injury.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69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Integrin f</a:t>
            </a:r>
            <a:r>
              <a:rPr lang="en-US" dirty="0" smtClean="0"/>
              <a:t>amily of adhesion molecules.</a:t>
            </a:r>
          </a:p>
          <a:p>
            <a:r>
              <a:rPr lang="en-US" dirty="0" smtClean="0"/>
              <a:t>Present on leukocytes and have ligands on endothelial cells.</a:t>
            </a:r>
          </a:p>
          <a:p>
            <a:r>
              <a:rPr lang="en-US" dirty="0" err="1" smtClean="0"/>
              <a:t>Integrins</a:t>
            </a:r>
            <a:r>
              <a:rPr lang="en-US" dirty="0" smtClean="0"/>
              <a:t> expressed normally on plasma membrane on a low affinity form…. </a:t>
            </a:r>
            <a:r>
              <a:rPr lang="en-US" dirty="0" smtClean="0">
                <a:solidFill>
                  <a:srgbClr val="FF0000"/>
                </a:solidFill>
              </a:rPr>
              <a:t>Activation by chemokines changes the affinity.</a:t>
            </a:r>
          </a:p>
          <a:p>
            <a:r>
              <a:rPr lang="en-US" dirty="0" smtClean="0"/>
              <a:t>Conformational change and clustering of </a:t>
            </a:r>
            <a:r>
              <a:rPr lang="en-US" dirty="0" err="1" smtClean="0"/>
              <a:t>integrins</a:t>
            </a:r>
            <a:r>
              <a:rPr lang="en-US" dirty="0" smtClean="0"/>
              <a:t> changes the affinity.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20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5BC3699C2199479908980602319B4D" ma:contentTypeVersion="" ma:contentTypeDescription="Create a new document." ma:contentTypeScope="" ma:versionID="91f68bad66d046a5822093939dd5b4f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C2520B-FFA9-4C2D-AE07-2C58028F261F}"/>
</file>

<file path=customXml/itemProps2.xml><?xml version="1.0" encoding="utf-8"?>
<ds:datastoreItem xmlns:ds="http://schemas.openxmlformats.org/officeDocument/2006/customXml" ds:itemID="{BB88125A-3246-4281-B830-27F3ACA3F26C}"/>
</file>

<file path=customXml/itemProps3.xml><?xml version="1.0" encoding="utf-8"?>
<ds:datastoreItem xmlns:ds="http://schemas.openxmlformats.org/officeDocument/2006/customXml" ds:itemID="{1F75F79B-FC54-451E-81CA-1EAAF10DE0CE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515</Words>
  <Application>Microsoft Office PowerPoint</Application>
  <PresentationFormat>On-screen Show (4:3)</PresentationFormat>
  <Paragraphs>96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Inflammation lecture 2</vt:lpstr>
      <vt:lpstr>Cellular events</vt:lpstr>
      <vt:lpstr>Leukocyte recruitment</vt:lpstr>
      <vt:lpstr>PowerPoint Presentation</vt:lpstr>
      <vt:lpstr>Margination</vt:lpstr>
      <vt:lpstr>Rolling</vt:lpstr>
      <vt:lpstr>Selectins</vt:lpstr>
      <vt:lpstr>PowerPoint Presentation</vt:lpstr>
      <vt:lpstr>adhesion</vt:lpstr>
      <vt:lpstr>Integrins</vt:lpstr>
      <vt:lpstr>Endothelial ligands of integrins</vt:lpstr>
      <vt:lpstr>Rolling and adhesion</vt:lpstr>
      <vt:lpstr>Transmigration</vt:lpstr>
      <vt:lpstr>PowerPoint Presentation</vt:lpstr>
      <vt:lpstr>chemotaxis</vt:lpstr>
      <vt:lpstr>chemotaxis</vt:lpstr>
      <vt:lpstr>Chemotactic agents</vt:lpstr>
      <vt:lpstr>Chemotaxis</vt:lpstr>
      <vt:lpstr>Leukocyte activation</vt:lpstr>
      <vt:lpstr>PowerPoint Presentation</vt:lpstr>
      <vt:lpstr>phagocytosis</vt:lpstr>
      <vt:lpstr>PowerPoint Presentation</vt:lpstr>
      <vt:lpstr>recognition</vt:lpstr>
      <vt:lpstr>Engulfment</vt:lpstr>
      <vt:lpstr>Killing and degradation</vt:lpstr>
      <vt:lpstr>Reactive oxygen species</vt:lpstr>
      <vt:lpstr>PowerPoint Presentation</vt:lpstr>
      <vt:lpstr>Lysosomal enzymes</vt:lpstr>
      <vt:lpstr>NET</vt:lpstr>
      <vt:lpstr>NET</vt:lpstr>
      <vt:lpstr>NET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 lecture 2</dc:title>
  <dc:creator>heyam awad</dc:creator>
  <cp:lastModifiedBy>Heyam</cp:lastModifiedBy>
  <cp:revision>16</cp:revision>
  <dcterms:created xsi:type="dcterms:W3CDTF">2015-08-28T18:06:13Z</dcterms:created>
  <dcterms:modified xsi:type="dcterms:W3CDTF">2015-10-18T11:15:47Z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0x010100CA5BC3699C2199479908980602319B4D</vt:lpwstr>
  </property>
</Properties>
</file>