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58" r:id="rId6"/>
    <p:sldId id="259" r:id="rId7"/>
    <p:sldId id="267" r:id="rId8"/>
    <p:sldId id="268" r:id="rId9"/>
    <p:sldId id="271" r:id="rId10"/>
    <p:sldId id="276" r:id="rId11"/>
    <p:sldId id="269" r:id="rId12"/>
    <p:sldId id="270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60" r:id="rId21"/>
    <p:sldId id="275" r:id="rId22"/>
    <p:sldId id="287" r:id="rId23"/>
    <p:sldId id="288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68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9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9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0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7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01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24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5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40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8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63CB2-0F39-49CC-8911-FD8E9D1A942C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854B0-44A8-405F-8A91-251B0F47D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5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Inflammation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H </a:t>
            </a:r>
            <a:r>
              <a:rPr lang="en-GB" dirty="0" err="1" smtClean="0"/>
              <a:t>Awad</a:t>
            </a:r>
            <a:endParaRPr lang="en-GB" dirty="0" smtClean="0"/>
          </a:p>
          <a:p>
            <a:r>
              <a:rPr lang="en-GB" dirty="0" err="1" smtClean="0"/>
              <a:t>FRCPath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73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AA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 descr="C:\Users\Heyam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68863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517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Arachidonic acid (AA) metabolites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AA  … fatty acid present in cell membrane.</a:t>
            </a:r>
          </a:p>
          <a:p>
            <a:r>
              <a:rPr lang="en-GB" dirty="0" smtClean="0"/>
              <a:t>Phospholipase, during inflammation releases it from membrane to cytoplasm.</a:t>
            </a:r>
          </a:p>
          <a:p>
            <a:r>
              <a:rPr lang="en-GB" dirty="0" smtClean="0"/>
              <a:t>Two enzymes act upon it to form two families of mediators.</a:t>
            </a:r>
          </a:p>
          <a:p>
            <a:r>
              <a:rPr lang="en-GB" dirty="0" smtClean="0"/>
              <a:t>Metabolites: eicosanoids (20 carbon) fatty acids.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72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 metabolites</a:t>
            </a:r>
            <a:endParaRPr lang="en-GB" dirty="0"/>
          </a:p>
        </p:txBody>
      </p:sp>
      <p:pic>
        <p:nvPicPr>
          <p:cNvPr id="2050" name="Picture 2" descr="C:\Users\Heyam\Desktop\arachidonic-acid-metabol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6419851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77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Cyclooxygenase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Produces: prostaglandins.</a:t>
            </a:r>
          </a:p>
          <a:p>
            <a:r>
              <a:rPr lang="en-GB" dirty="0" smtClean="0"/>
              <a:t>PG E2</a:t>
            </a:r>
          </a:p>
          <a:p>
            <a:r>
              <a:rPr lang="en-GB" dirty="0" smtClean="0"/>
              <a:t>PG I 2(Prostacyclin)</a:t>
            </a:r>
          </a:p>
          <a:p>
            <a:r>
              <a:rPr lang="en-GB" dirty="0" smtClean="0"/>
              <a:t>PG D2</a:t>
            </a:r>
          </a:p>
          <a:p>
            <a:r>
              <a:rPr lang="en-GB" dirty="0" smtClean="0"/>
              <a:t>THROMBOXANE A2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52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of the prostaglandins is derived from a different intermediate precursor and by a different enzyme.</a:t>
            </a:r>
          </a:p>
          <a:p>
            <a:pPr marL="0" indent="0">
              <a:buNone/>
            </a:pPr>
            <a:r>
              <a:rPr lang="en-GB" dirty="0" smtClean="0"/>
              <a:t>E:g</a:t>
            </a:r>
          </a:p>
          <a:p>
            <a:r>
              <a:rPr lang="en-GB" dirty="0" smtClean="0"/>
              <a:t>Platelets.. </a:t>
            </a:r>
            <a:r>
              <a:rPr lang="en-GB" dirty="0" err="1" smtClean="0"/>
              <a:t>Thromoboxane</a:t>
            </a:r>
            <a:r>
              <a:rPr lang="en-GB" dirty="0" smtClean="0"/>
              <a:t> A2 synthase.</a:t>
            </a:r>
          </a:p>
          <a:p>
            <a:r>
              <a:rPr lang="en-GB" dirty="0" smtClean="0"/>
              <a:t>Endothelial cells… prostacyclin synthase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75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219" name="Picture 3" descr="C:\Users\Heyam\Desktop\nrd1929-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191375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848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PG E2 and PG D2 have similar effect:</a:t>
            </a:r>
          </a:p>
          <a:p>
            <a:pPr marL="0" indent="0">
              <a:buNone/>
            </a:pPr>
            <a:r>
              <a:rPr lang="en-GB" dirty="0" smtClean="0"/>
              <a:t>-vasodilatation.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dirty="0" err="1" smtClean="0"/>
              <a:t>edema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-pain.</a:t>
            </a:r>
          </a:p>
          <a:p>
            <a:pPr marL="0" indent="0">
              <a:buNone/>
            </a:pPr>
            <a:r>
              <a:rPr lang="en-GB" dirty="0" smtClean="0"/>
              <a:t>-interact with cytokines to cause fever.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542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Lipooxygenase</a:t>
            </a:r>
            <a:r>
              <a:rPr lang="en-GB" dirty="0" smtClean="0"/>
              <a:t>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Produced leukotrienes and </a:t>
            </a:r>
            <a:r>
              <a:rPr lang="en-GB" dirty="0" err="1" smtClean="0"/>
              <a:t>lipoxins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91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Leukotrienes 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LT B4… CHEMOTACTIC AGENT. Produced mainly in neutrophils</a:t>
            </a:r>
          </a:p>
          <a:p>
            <a:endParaRPr lang="en-GB" dirty="0" smtClean="0"/>
          </a:p>
          <a:p>
            <a:r>
              <a:rPr lang="en-GB" dirty="0" smtClean="0"/>
              <a:t>LT C4</a:t>
            </a:r>
          </a:p>
          <a:p>
            <a:r>
              <a:rPr lang="en-GB" dirty="0" smtClean="0"/>
              <a:t>LT D4</a:t>
            </a:r>
          </a:p>
          <a:p>
            <a:r>
              <a:rPr lang="en-GB" dirty="0" smtClean="0"/>
              <a:t>LT E4</a:t>
            </a:r>
          </a:p>
          <a:p>
            <a:pPr marL="0" indent="0">
              <a:buNone/>
            </a:pPr>
            <a:r>
              <a:rPr lang="en-GB" dirty="0" smtClean="0"/>
              <a:t>C4, D4 AND E4…. Cause bronchospasm and increased vascular permeability.</a:t>
            </a:r>
          </a:p>
          <a:p>
            <a:pPr marL="0" indent="0">
              <a:buNone/>
            </a:pPr>
            <a:r>
              <a:rPr lang="en-GB" dirty="0" smtClean="0"/>
              <a:t>These are produced mainly in mast cells.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96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Lipoxins</a:t>
            </a:r>
            <a:r>
              <a:rPr lang="en-GB" dirty="0" smtClean="0"/>
              <a:t> (LX)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LX A4 AND LX B4</a:t>
            </a:r>
          </a:p>
          <a:p>
            <a:r>
              <a:rPr lang="en-GB" dirty="0" smtClean="0"/>
              <a:t>Anti-inflammatory effects.</a:t>
            </a:r>
          </a:p>
          <a:p>
            <a:r>
              <a:rPr lang="en-GB" dirty="0" smtClean="0"/>
              <a:t>Inhibit neutrophil adhesion and chemotaxis.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31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mediators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1-  locally produced by cells at the site of inflammation.</a:t>
            </a:r>
          </a:p>
          <a:p>
            <a:pPr marL="0" indent="0">
              <a:buNone/>
            </a:pPr>
            <a:r>
              <a:rPr lang="en-GB" dirty="0" smtClean="0"/>
              <a:t>or</a:t>
            </a:r>
          </a:p>
          <a:p>
            <a:r>
              <a:rPr lang="en-GB" dirty="0" smtClean="0"/>
              <a:t>2-  circulating in the plasma  in an inactive form that need to be  activated at the site of inflammation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474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01122"/>
              </p:ext>
            </p:extLst>
          </p:nvPr>
        </p:nvGraphicFramePr>
        <p:xfrm>
          <a:off x="1828800" y="1557338"/>
          <a:ext cx="5486400" cy="295850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</a:tblGrid>
              <a:tr h="455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</a:p>
                  </a:txBody>
                  <a:tcPr marL="9525" marR="9525" marT="9525" marB="9525" anchor="b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Eicosanoid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496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Vasodilation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PGI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 (prostacyclin), PGE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, PGE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, PGD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Vasoconstriction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Thromboxane A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Increased vascular permeability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Leukotrienes C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, D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, 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Chemotaxis, leukocyte adhesion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Leukotriene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B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Principal Inflammatory Actions of </a:t>
            </a:r>
            <a:r>
              <a:rPr lang="en-US" sz="2800" dirty="0" err="1" smtClean="0"/>
              <a:t>Arachidonic</a:t>
            </a:r>
            <a:r>
              <a:rPr lang="en-US" sz="2800" dirty="0" smtClean="0"/>
              <a:t> Acid Metabolites (</a:t>
            </a:r>
            <a:r>
              <a:rPr lang="en-US" sz="2800" dirty="0" err="1" smtClean="0"/>
              <a:t>Eicosanoids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0966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Antiinflammatory</a:t>
            </a:r>
            <a:r>
              <a:rPr lang="en-GB" dirty="0" smtClean="0"/>
              <a:t>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C:\Users\Heyam\Desktop\fi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62473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429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42" name="Picture 2" descr="C:\Users\Heyam\Desktop\ns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238875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771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 descr="C:\Users\Heyam\Desktop\inflamm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69674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478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:\Users\Heyam\Desktop\2684079_cia-2-73f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7"/>
            <a:ext cx="5976664" cy="293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24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of mediators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 by binding to receptors.</a:t>
            </a:r>
          </a:p>
          <a:p>
            <a:r>
              <a:rPr lang="en-GB" dirty="0" smtClean="0"/>
              <a:t>One mediator… several actions.</a:t>
            </a:r>
          </a:p>
          <a:p>
            <a:r>
              <a:rPr lang="en-GB" dirty="0" smtClean="0"/>
              <a:t>One </a:t>
            </a:r>
            <a:r>
              <a:rPr lang="en-GB" dirty="0" smtClean="0"/>
              <a:t>mediator… receptors on several cells.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51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 of mediators'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actions of most mediators are tightly </a:t>
            </a:r>
            <a:r>
              <a:rPr lang="en-GB" b="1" dirty="0" smtClean="0"/>
              <a:t>regulated by:</a:t>
            </a:r>
          </a:p>
          <a:p>
            <a:r>
              <a:rPr lang="en-GB" dirty="0" smtClean="0"/>
              <a:t> Quick decay (e.g., arachidonic acid metabolites)</a:t>
            </a:r>
          </a:p>
          <a:p>
            <a:r>
              <a:rPr lang="en-GB" dirty="0" smtClean="0"/>
              <a:t> Enzymatic inactivation (e.g., </a:t>
            </a:r>
            <a:r>
              <a:rPr lang="en-GB" dirty="0" err="1" smtClean="0"/>
              <a:t>kininase</a:t>
            </a:r>
            <a:r>
              <a:rPr lang="en-GB" dirty="0" smtClean="0"/>
              <a:t> inactivates bradykinin)</a:t>
            </a:r>
          </a:p>
          <a:p>
            <a:r>
              <a:rPr lang="en-GB" dirty="0" smtClean="0"/>
              <a:t>elimination (e.g., antioxidants scavenge toxic oxygen metabolites),</a:t>
            </a:r>
          </a:p>
          <a:p>
            <a:r>
              <a:rPr lang="en-GB" dirty="0" smtClean="0"/>
              <a:t> inhibition (complement-inhibitory proteins)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54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principal chemical mediators of inflammation</a:t>
            </a:r>
            <a:endParaRPr lang="en-US" dirty="0"/>
          </a:p>
        </p:txBody>
      </p:sp>
      <p:pic>
        <p:nvPicPr>
          <p:cNvPr id="46083" name="Picture 2" descr="C:\Users\nisreen\Desktop\show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>
          <a:xfrm>
            <a:off x="827088" y="1412875"/>
            <a:ext cx="8107362" cy="5445125"/>
          </a:xfrm>
          <a:noFill/>
        </p:spPr>
      </p:pic>
    </p:spTree>
    <p:extLst>
      <p:ext uri="{BB962C8B-B14F-4D97-AF65-F5344CB8AC3E}">
        <p14:creationId xmlns:p14="http://schemas.microsoft.com/office/powerpoint/2010/main" val="381414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388" y="55563"/>
          <a:ext cx="8496945" cy="6686263"/>
        </p:xfrm>
        <a:graphic>
          <a:graphicData uri="http://schemas.openxmlformats.org/drawingml/2006/table">
            <a:tbl>
              <a:tblPr/>
              <a:tblGrid>
                <a:gridCol w="2016348"/>
                <a:gridCol w="1742907"/>
                <a:gridCol w="921389"/>
                <a:gridCol w="1447456"/>
                <a:gridCol w="2368845"/>
              </a:tblGrid>
              <a:tr h="20176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Mediator</a:t>
                      </a:r>
                    </a:p>
                  </a:txBody>
                  <a:tcPr marL="4913" marR="4913" marT="4913" marB="4913" anchor="b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Source</a:t>
                      </a:r>
                    </a:p>
                  </a:txBody>
                  <a:tcPr marL="4913" marR="4913" marT="4913" marB="4913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Principal Actions</a:t>
                      </a:r>
                    </a:p>
                  </a:txBody>
                  <a:tcPr marL="4913" marR="4913" marT="4913" marB="4913" anchor="b">
                    <a:lnL>
                      <a:noFill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210774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Cell-Derived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Histamine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Mast cells,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basophils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platelets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Vasodilation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increased vascular permeability, endothelial activation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Serotonin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Platelets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Vasodilation, increased vascular permeability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Prostaglandins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Mast cells, leukocytes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Vasodilation, pain, fever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Leukotrienes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Mast cells, leukocytes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Increased vascular permeability, chemotaxis, leukocyte adhesion and activation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Platelet-activating factor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Leukocytes, endothelial cells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Vasodilation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increased vascular permeability, leukocyte adhesion,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chemotaxis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degranulation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oxidative burst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Reactive oxygen species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Leukocytes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Killing of microbes, tissue damage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5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Nitric oxide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Endothelium, macrophages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Vascular smooth muscle relaxation; killing of microbes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4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Cytokines (e.g. TNF, IL-1)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Macrophages, lymphocytes, endothelial cells, mast cells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Local endothelial activation (expression of adhesion molecules), systemic acute-phase response; in severe infections, septic shock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5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Chemokines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Leukocytes, activated macrophages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Chemotaxis, leukocyte activation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774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Plasma Protein-Derived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Complement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Plasma (produced in liver)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Leukocyte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chemotaxis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and activation,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opsonization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vasodilation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(mast cell stimulation)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Kinins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Plasma (produced in liver)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Increased vascular permeability, smooth muscle contraction, vasodilation, pain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5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Proteases activated during coagulation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Plasma (produced in liver)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Endothelial activation, leukocyte recruitment</a:t>
                      </a: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27" marR="9827" marT="9827" marB="9827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55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Vasoactive amines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histamine and serotonin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Histamine</a:t>
            </a:r>
          </a:p>
          <a:p>
            <a:r>
              <a:rPr lang="en-GB" dirty="0" smtClean="0"/>
              <a:t>causes </a:t>
            </a:r>
            <a:r>
              <a:rPr lang="en-GB" dirty="0" err="1" smtClean="0"/>
              <a:t>vasodialtion</a:t>
            </a:r>
            <a:r>
              <a:rPr lang="en-GB" dirty="0" smtClean="0"/>
              <a:t>, increased permeability.</a:t>
            </a:r>
          </a:p>
          <a:p>
            <a:r>
              <a:rPr lang="en-GB" dirty="0" smtClean="0"/>
              <a:t>Responsible for </a:t>
            </a:r>
            <a:r>
              <a:rPr lang="en-GB" dirty="0" err="1" smtClean="0"/>
              <a:t>edema</a:t>
            </a:r>
            <a:r>
              <a:rPr lang="en-GB" dirty="0" smtClean="0"/>
              <a:t>.</a:t>
            </a:r>
          </a:p>
          <a:p>
            <a:r>
              <a:rPr lang="en-GB" dirty="0" smtClean="0"/>
              <a:t>Preformed in mast cells, basophils and platelets.</a:t>
            </a:r>
          </a:p>
          <a:p>
            <a:r>
              <a:rPr lang="en-GB" dirty="0" smtClean="0"/>
              <a:t>Inactivated by histaminase.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21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serotonin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r>
              <a:rPr lang="en-GB" dirty="0"/>
              <a:t>Stored in mast </a:t>
            </a:r>
            <a:r>
              <a:rPr lang="en-GB" dirty="0" smtClean="0"/>
              <a:t> platelet granules</a:t>
            </a:r>
            <a:endParaRPr lang="en-GB" dirty="0"/>
          </a:p>
          <a:p>
            <a:r>
              <a:rPr lang="en-GB" dirty="0" smtClean="0"/>
              <a:t>Vasoconstrictor, especially during clot formation.</a:t>
            </a:r>
          </a:p>
          <a:p>
            <a:r>
              <a:rPr lang="en-GB" dirty="0" smtClean="0"/>
              <a:t>neurotransmitter.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10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Arachidonic acid metabolites</a:t>
            </a:r>
            <a:endParaRPr lang="en-GB" dirty="0"/>
          </a:p>
        </p:txBody>
      </p:sp>
      <p:pic>
        <p:nvPicPr>
          <p:cNvPr id="3074" name="Picture 2" descr="C:\Users\Heyam\Desktop\thZFV4O4J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705678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30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C3699C2199479908980602319B4D" ma:contentTypeVersion="" ma:contentTypeDescription="Create a new document." ma:contentTypeScope="" ma:versionID="91f68bad66d046a5822093939dd5b4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37A910-CF7C-4FD9-BAC0-1BD3E41A1E25}"/>
</file>

<file path=customXml/itemProps2.xml><?xml version="1.0" encoding="utf-8"?>
<ds:datastoreItem xmlns:ds="http://schemas.openxmlformats.org/officeDocument/2006/customXml" ds:itemID="{27698346-59AE-41DC-AB9C-7ED9D37FDC7C}"/>
</file>

<file path=customXml/itemProps3.xml><?xml version="1.0" encoding="utf-8"?>
<ds:datastoreItem xmlns:ds="http://schemas.openxmlformats.org/officeDocument/2006/customXml" ds:itemID="{94671B1A-4C28-49AE-B1FF-B7FDBDEF31D5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593</Words>
  <Application>Microsoft Office PowerPoint</Application>
  <PresentationFormat>On-screen Show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Inflammation 3</vt:lpstr>
      <vt:lpstr>Chemical mediators</vt:lpstr>
      <vt:lpstr>Action of mediators</vt:lpstr>
      <vt:lpstr>Regulation of mediators' actions</vt:lpstr>
      <vt:lpstr>The principal chemical mediators of inflammation</vt:lpstr>
      <vt:lpstr>PowerPoint Presentation</vt:lpstr>
      <vt:lpstr>Vasoactive amines</vt:lpstr>
      <vt:lpstr>serotonin</vt:lpstr>
      <vt:lpstr>Arachidonic acid metabolites</vt:lpstr>
      <vt:lpstr>SOURCES OF AA</vt:lpstr>
      <vt:lpstr>Arachidonic acid (AA) metabolites</vt:lpstr>
      <vt:lpstr>AA metabolites</vt:lpstr>
      <vt:lpstr>Cyclooxygenase pathway</vt:lpstr>
      <vt:lpstr>PowerPoint Presentation</vt:lpstr>
      <vt:lpstr>PowerPoint Presentation</vt:lpstr>
      <vt:lpstr>PowerPoint Presentation</vt:lpstr>
      <vt:lpstr>Lipooxygenase pathway</vt:lpstr>
      <vt:lpstr>Leukotrienes LT</vt:lpstr>
      <vt:lpstr>Lipoxins (LX) </vt:lpstr>
      <vt:lpstr>Principal Inflammatory Actions of Arachidonic Acid Metabolites (Eicosanoids)</vt:lpstr>
      <vt:lpstr>Antiinflammatory drugs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 3</dc:title>
  <dc:creator>Heyam</dc:creator>
  <cp:lastModifiedBy>Heyam</cp:lastModifiedBy>
  <cp:revision>10</cp:revision>
  <dcterms:created xsi:type="dcterms:W3CDTF">2015-10-21T06:25:06Z</dcterms:created>
  <dcterms:modified xsi:type="dcterms:W3CDTF">2015-10-21T07:43:29Z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0x010100CA5BC3699C2199479908980602319B4D</vt:lpwstr>
  </property>
</Properties>
</file>