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8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13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5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2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69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4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8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16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7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D48F-5A64-45E8-9C4D-7F94AEED266C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B6E0-A5EA-414B-A09E-3901CD2F6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0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Inflammation</a:t>
            </a:r>
            <a:br>
              <a:rPr lang="en-GB" dirty="0" smtClean="0"/>
            </a:br>
            <a:r>
              <a:rPr lang="en-GB" dirty="0" smtClean="0"/>
              <a:t>lecture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</a:t>
            </a:r>
            <a:r>
              <a:rPr lang="en-GB" dirty="0" err="1" smtClean="0"/>
              <a:t>Heyam</a:t>
            </a:r>
            <a:r>
              <a:rPr lang="en-GB" dirty="0" smtClean="0"/>
              <a:t> </a:t>
            </a:r>
            <a:r>
              <a:rPr lang="en-GB" dirty="0" err="1" smtClean="0"/>
              <a:t>Awad</a:t>
            </a:r>
            <a:endParaRPr lang="en-GB" dirty="0" smtClean="0"/>
          </a:p>
          <a:p>
            <a:r>
              <a:rPr lang="en-GB" dirty="0" err="1" smtClean="0"/>
              <a:t>FRCPath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227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 1, neuronal.. No role in inflammation.</a:t>
            </a:r>
          </a:p>
          <a:p>
            <a:r>
              <a:rPr lang="en-GB" dirty="0" smtClean="0"/>
              <a:t>Type 2.. inducible, macrophages and endothelial cells</a:t>
            </a:r>
          </a:p>
          <a:p>
            <a:r>
              <a:rPr lang="en-GB" dirty="0" smtClean="0"/>
              <a:t>Type 3 in endothelial cells.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0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NO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Microbicidal</a:t>
            </a:r>
            <a:endParaRPr lang="en-GB" dirty="0" smtClean="0"/>
          </a:p>
          <a:p>
            <a:r>
              <a:rPr lang="en-GB" dirty="0" smtClean="0"/>
              <a:t>Vasodilator</a:t>
            </a:r>
          </a:p>
          <a:p>
            <a:r>
              <a:rPr lang="en-GB" dirty="0" smtClean="0"/>
              <a:t>Reduced leukocyte recruitment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73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Plasma derived mediators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Complement system</a:t>
            </a:r>
          </a:p>
          <a:p>
            <a:r>
              <a:rPr lang="en-GB" dirty="0" smtClean="0"/>
              <a:t>Coagulation system</a:t>
            </a:r>
          </a:p>
          <a:p>
            <a:r>
              <a:rPr lang="en-GB" dirty="0" err="1" smtClean="0"/>
              <a:t>Kinin</a:t>
            </a:r>
            <a:r>
              <a:rPr lang="en-GB" dirty="0" smtClean="0"/>
              <a:t>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08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Heyam\Desktop\complement_figure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77686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1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C:\Users\Heyam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382" y="1556792"/>
            <a:ext cx="54568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375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Coagulation and </a:t>
            </a:r>
            <a:r>
              <a:rPr lang="en-GB" dirty="0" err="1" smtClean="0"/>
              <a:t>kinin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 descr="C:\Users\Heyam\Desktop\F13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7"/>
            <a:ext cx="5495762" cy="386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351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C:\Users\Heyam\Desktop\img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04664"/>
            <a:ext cx="91313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559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Systemic effects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= acute phase reaction:</a:t>
            </a:r>
          </a:p>
          <a:p>
            <a:r>
              <a:rPr lang="it-IT" dirty="0" smtClean="0"/>
              <a:t>Most </a:t>
            </a:r>
            <a:r>
              <a:rPr lang="it-IT" dirty="0"/>
              <a:t>importan mediators: TNF, IL 1 , IL 6.</a:t>
            </a:r>
          </a:p>
          <a:p>
            <a:endParaRPr lang="it-IT" dirty="0"/>
          </a:p>
          <a:p>
            <a:endParaRPr lang="en-GB" dirty="0" smtClean="0"/>
          </a:p>
          <a:p>
            <a:r>
              <a:rPr lang="en-GB" dirty="0" smtClean="0"/>
              <a:t>Fever,</a:t>
            </a:r>
          </a:p>
          <a:p>
            <a:r>
              <a:rPr lang="en-GB" dirty="0" smtClean="0"/>
              <a:t> elevated acute phase proteins,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leukocytosis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Increased heart rate and blood pressure.</a:t>
            </a:r>
          </a:p>
        </p:txBody>
      </p:sp>
    </p:spTree>
    <p:extLst>
      <p:ext uri="{BB962C8B-B14F-4D97-AF65-F5344CB8AC3E}">
        <p14:creationId xmlns:p14="http://schemas.microsoft.com/office/powerpoint/2010/main" val="6867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Pyrogens are substances that stimulate prostaglandin synthesis in the hypothalamus.</a:t>
            </a:r>
          </a:p>
          <a:p>
            <a:r>
              <a:rPr lang="en-GB" dirty="0" smtClean="0"/>
              <a:t>PG in hypothalamus.. Stimulate production of neurotransmitters which increase temperature.</a:t>
            </a:r>
          </a:p>
          <a:p>
            <a:r>
              <a:rPr lang="en-GB" dirty="0"/>
              <a:t>Internal (IL 1 and TNF) and external pyrogens( bacterial lipopolysaccharides).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5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Elevated acute phase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Acute phase proteins: plasma proteins synthesized in the liver due to influence of cytokines, mainly IL 6.</a:t>
            </a:r>
          </a:p>
          <a:p>
            <a:r>
              <a:rPr lang="en-GB" dirty="0" smtClean="0"/>
              <a:t>Most important: C reactive protein (CRP), fibrinogen and serum amyloid A (SAA)</a:t>
            </a:r>
          </a:p>
          <a:p>
            <a:r>
              <a:rPr lang="en-GB" dirty="0" smtClean="0"/>
              <a:t>CRP and SAA act as </a:t>
            </a:r>
            <a:r>
              <a:rPr lang="en-GB" dirty="0" err="1" smtClean="0"/>
              <a:t>opsonins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Fibrinogen binds to RBCs so they form aggregates that sediment more rapidly at unit gravity than individual erythrocytes.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9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Chemical mediators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VASOACTIVE AMINES</a:t>
            </a:r>
          </a:p>
          <a:p>
            <a:r>
              <a:rPr lang="en-GB" dirty="0" smtClean="0"/>
              <a:t>AA METABOLITES</a:t>
            </a:r>
          </a:p>
          <a:p>
            <a:r>
              <a:rPr lang="en-GB" dirty="0" smtClean="0"/>
              <a:t>PAF</a:t>
            </a:r>
          </a:p>
          <a:p>
            <a:r>
              <a:rPr lang="en-GB" dirty="0" smtClean="0"/>
              <a:t>CYTOKINES</a:t>
            </a:r>
          </a:p>
          <a:p>
            <a:r>
              <a:rPr lang="en-GB" dirty="0" smtClean="0"/>
              <a:t>REACTIVE OXYGEN SPECIES</a:t>
            </a:r>
          </a:p>
          <a:p>
            <a:r>
              <a:rPr lang="en-GB" dirty="0" smtClean="0"/>
              <a:t>REACTIVE NITROGEN SPECIES</a:t>
            </a:r>
          </a:p>
          <a:p>
            <a:r>
              <a:rPr lang="en-GB" dirty="0" smtClean="0"/>
              <a:t>LYSOSOMAL ENZYMES</a:t>
            </a:r>
          </a:p>
          <a:p>
            <a:r>
              <a:rPr lang="en-GB" dirty="0" smtClean="0"/>
              <a:t>NEUROPEPTIDE</a:t>
            </a:r>
          </a:p>
          <a:p>
            <a:r>
              <a:rPr lang="en-GB" dirty="0" smtClean="0"/>
              <a:t>COMPLEMENT SYSTEM</a:t>
            </a:r>
          </a:p>
          <a:p>
            <a:r>
              <a:rPr lang="en-GB" dirty="0" smtClean="0"/>
              <a:t>KININ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95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Erythrocyte sedimentation rate.</a:t>
            </a:r>
          </a:p>
          <a:p>
            <a:r>
              <a:rPr lang="en-GB" dirty="0" smtClean="0"/>
              <a:t>Measures the sedimentation of RBCs .</a:t>
            </a:r>
          </a:p>
          <a:p>
            <a:r>
              <a:rPr lang="en-GB" dirty="0" smtClean="0"/>
              <a:t>Good measure of inflammation.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0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leukocytosis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WBCs 15-20 000 cells/ml in inflammation.</a:t>
            </a:r>
          </a:p>
          <a:p>
            <a:r>
              <a:rPr lang="en-GB" dirty="0" smtClean="0"/>
              <a:t>Rarely reaches 40-100000  =</a:t>
            </a:r>
            <a:r>
              <a:rPr lang="en-GB" dirty="0" err="1" smtClean="0"/>
              <a:t>leukemoid</a:t>
            </a:r>
            <a:r>
              <a:rPr lang="en-GB" dirty="0" smtClean="0"/>
              <a:t> reaction.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8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systemic manifestations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heart rate.</a:t>
            </a:r>
          </a:p>
          <a:p>
            <a:r>
              <a:rPr lang="en-GB" dirty="0" smtClean="0"/>
              <a:t>High blood pressure.</a:t>
            </a:r>
          </a:p>
          <a:p>
            <a:r>
              <a:rPr lang="en-GB" dirty="0" smtClean="0"/>
              <a:t>Decreased sweating.</a:t>
            </a:r>
          </a:p>
          <a:p>
            <a:r>
              <a:rPr lang="en-GB" dirty="0" smtClean="0"/>
              <a:t>Malaise</a:t>
            </a:r>
          </a:p>
          <a:p>
            <a:r>
              <a:rPr lang="en-GB" smtClean="0"/>
              <a:t>Anorexia.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Generated from membrane phospholipids by phospholipase A2.</a:t>
            </a:r>
          </a:p>
          <a:p>
            <a:r>
              <a:rPr lang="en-GB" dirty="0" smtClean="0"/>
              <a:t>Neutrophils, monocytes, basophils, platelet, endothelial cells and other cells.</a:t>
            </a:r>
          </a:p>
          <a:p>
            <a:r>
              <a:rPr lang="en-GB" dirty="0" smtClean="0"/>
              <a:t>Potent </a:t>
            </a:r>
            <a:r>
              <a:rPr lang="en-GB" dirty="0" err="1" smtClean="0"/>
              <a:t>broncho</a:t>
            </a:r>
            <a:r>
              <a:rPr lang="en-GB" dirty="0" smtClean="0"/>
              <a:t>-constrictor.</a:t>
            </a:r>
          </a:p>
          <a:p>
            <a:r>
              <a:rPr lang="en-GB" dirty="0" smtClean="0"/>
              <a:t>Potent vasodilator.</a:t>
            </a:r>
          </a:p>
          <a:p>
            <a:r>
              <a:rPr lang="en-GB" dirty="0" smtClean="0"/>
              <a:t>Stimulates synthesis of other mediators.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Platelet activating factor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25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cytokines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Polypeptides.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MAJOR CYTOKINES:</a:t>
            </a:r>
          </a:p>
          <a:p>
            <a:r>
              <a:rPr lang="en-GB" dirty="0" smtClean="0"/>
              <a:t>TNF, </a:t>
            </a:r>
          </a:p>
          <a:p>
            <a:r>
              <a:rPr lang="en-GB" dirty="0" smtClean="0"/>
              <a:t>IL 1, </a:t>
            </a:r>
          </a:p>
          <a:p>
            <a:r>
              <a:rPr lang="en-GB" dirty="0" smtClean="0"/>
              <a:t>IL 6 </a:t>
            </a:r>
          </a:p>
          <a:p>
            <a:r>
              <a:rPr lang="en-GB" dirty="0" smtClean="0"/>
              <a:t>CHEMOKINES.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83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TNF and IL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role: endothelial activation.</a:t>
            </a:r>
          </a:p>
          <a:p>
            <a:pPr marL="0" indent="0">
              <a:buNone/>
            </a:pPr>
            <a:r>
              <a:rPr lang="en-GB" dirty="0" smtClean="0"/>
              <a:t>                       Stimulate expression of adhesion     molecules on endothelial cells.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Increase production of other cytokines and AA metabolites.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4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TNF and IL1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Cause systematic effects:</a:t>
            </a:r>
          </a:p>
          <a:p>
            <a:r>
              <a:rPr lang="en-GB" dirty="0" smtClean="0"/>
              <a:t>Fever</a:t>
            </a:r>
          </a:p>
          <a:p>
            <a:r>
              <a:rPr lang="en-GB" dirty="0" smtClean="0"/>
              <a:t>Lethargy</a:t>
            </a:r>
          </a:p>
          <a:p>
            <a:r>
              <a:rPr lang="en-GB" dirty="0" smtClean="0"/>
              <a:t>Decreased blood pressure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19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chemokines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 protein that are chemoattractant to WBCs.</a:t>
            </a:r>
          </a:p>
          <a:p>
            <a:r>
              <a:rPr lang="en-GB" dirty="0" smtClean="0"/>
              <a:t>Most important: IL8.</a:t>
            </a:r>
          </a:p>
          <a:p>
            <a:r>
              <a:rPr lang="en-GB" dirty="0" smtClean="0"/>
              <a:t>They also activate WBCs… e: g by increasing affinity of leukocyte </a:t>
            </a:r>
            <a:r>
              <a:rPr lang="en-GB" dirty="0" err="1" smtClean="0"/>
              <a:t>integrins</a:t>
            </a:r>
            <a:r>
              <a:rPr lang="en-GB" dirty="0" smtClean="0"/>
              <a:t> to their ligands on endothelium.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18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neuropeptide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E: g substance P.</a:t>
            </a:r>
          </a:p>
          <a:p>
            <a:r>
              <a:rPr lang="en-GB" dirty="0" smtClean="0"/>
              <a:t>Transmit pain signals.</a:t>
            </a:r>
          </a:p>
          <a:p>
            <a:r>
              <a:rPr lang="en-GB" dirty="0"/>
              <a:t>R</a:t>
            </a:r>
            <a:r>
              <a:rPr lang="en-GB" dirty="0" smtClean="0"/>
              <a:t>egulate vessel tone.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38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Nitric oxide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 lived soluble free radical gas.</a:t>
            </a:r>
          </a:p>
          <a:p>
            <a:r>
              <a:rPr lang="en-GB" dirty="0" smtClean="0"/>
              <a:t>Synthesized de novo from arginine by nitric oxide synthase (NOS)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63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40479D-79ED-4383-B89A-AC93104D15C3}"/>
</file>

<file path=customXml/itemProps2.xml><?xml version="1.0" encoding="utf-8"?>
<ds:datastoreItem xmlns:ds="http://schemas.openxmlformats.org/officeDocument/2006/customXml" ds:itemID="{24659695-CA8D-49B7-99D2-60BD1BCAE978}"/>
</file>

<file path=customXml/itemProps3.xml><?xml version="1.0" encoding="utf-8"?>
<ds:datastoreItem xmlns:ds="http://schemas.openxmlformats.org/officeDocument/2006/customXml" ds:itemID="{D7F6A760-D342-4BA7-AB87-AB18BAB16DE3}"/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430</Words>
  <Application>Microsoft Office PowerPoint</Application>
  <PresentationFormat>On-screen Show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Inflammation lecture 4</vt:lpstr>
      <vt:lpstr>Chemical mediators of inflammation</vt:lpstr>
      <vt:lpstr>Platelet activating factor</vt:lpstr>
      <vt:lpstr>cytokines</vt:lpstr>
      <vt:lpstr>TNF and IL 1</vt:lpstr>
      <vt:lpstr>TNF and IL1</vt:lpstr>
      <vt:lpstr>chemokines</vt:lpstr>
      <vt:lpstr>neuropeptide</vt:lpstr>
      <vt:lpstr>Nitric oxide</vt:lpstr>
      <vt:lpstr>NOS</vt:lpstr>
      <vt:lpstr>Effects of NO</vt:lpstr>
      <vt:lpstr>Plasma derived mediators</vt:lpstr>
      <vt:lpstr>complement</vt:lpstr>
      <vt:lpstr>PowerPoint Presentation</vt:lpstr>
      <vt:lpstr>Coagulation and kinin</vt:lpstr>
      <vt:lpstr>PowerPoint Presentation</vt:lpstr>
      <vt:lpstr>Systemic effects of inflammation</vt:lpstr>
      <vt:lpstr>fever</vt:lpstr>
      <vt:lpstr>Elevated acute phase proteins</vt:lpstr>
      <vt:lpstr>ESR</vt:lpstr>
      <vt:lpstr>leukocytosis</vt:lpstr>
      <vt:lpstr>Other systemic manifestations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 lecture 4</dc:title>
  <dc:creator>Heyam</dc:creator>
  <cp:lastModifiedBy>Heyam</cp:lastModifiedBy>
  <cp:revision>15</cp:revision>
  <dcterms:created xsi:type="dcterms:W3CDTF">2015-10-25T09:24:41Z</dcterms:created>
  <dcterms:modified xsi:type="dcterms:W3CDTF">2015-10-27T19:35:20Z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