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37.xml" ContentType="application/vnd.openxmlformats-officedocument.presentationml.slide+xml"/>
  <Override PartName="/ppt/presentation.xml" ContentType="application/vnd.openxmlformats-officedocument.presentationml.presentation.main+xml"/>
  <Override PartName="/ppt/slides/slide36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35.xml" ContentType="application/vnd.openxmlformats-officedocument.presentationml.slide+xml"/>
  <Override PartName="/ppt/slides/slide28.xml" ContentType="application/vnd.openxmlformats-officedocument.presentationml.slide+xml"/>
  <Override PartName="/ppt/slideLayouts/slideLayout2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56" r:id="rId6"/>
    <p:sldId id="258" r:id="rId7"/>
    <p:sldId id="259" r:id="rId8"/>
    <p:sldId id="262" r:id="rId9"/>
    <p:sldId id="260" r:id="rId10"/>
    <p:sldId id="261" r:id="rId11"/>
    <p:sldId id="263" r:id="rId12"/>
    <p:sldId id="264" r:id="rId13"/>
    <p:sldId id="274" r:id="rId14"/>
    <p:sldId id="265" r:id="rId15"/>
    <p:sldId id="275" r:id="rId16"/>
    <p:sldId id="276" r:id="rId17"/>
    <p:sldId id="277" r:id="rId18"/>
    <p:sldId id="268" r:id="rId19"/>
    <p:sldId id="267" r:id="rId20"/>
    <p:sldId id="278" r:id="rId21"/>
    <p:sldId id="279" r:id="rId22"/>
    <p:sldId id="269" r:id="rId23"/>
    <p:sldId id="270" r:id="rId24"/>
    <p:sldId id="271" r:id="rId25"/>
    <p:sldId id="280" r:id="rId26"/>
    <p:sldId id="298" r:id="rId27"/>
    <p:sldId id="299" r:id="rId28"/>
    <p:sldId id="300" r:id="rId29"/>
    <p:sldId id="293" r:id="rId30"/>
    <p:sldId id="297" r:id="rId31"/>
    <p:sldId id="294" r:id="rId32"/>
    <p:sldId id="282" r:id="rId33"/>
    <p:sldId id="273" r:id="rId34"/>
    <p:sldId id="301" r:id="rId35"/>
    <p:sldId id="283" r:id="rId36"/>
    <p:sldId id="285" r:id="rId37"/>
    <p:sldId id="302" r:id="rId38"/>
    <p:sldId id="287" r:id="rId39"/>
    <p:sldId id="296" r:id="rId40"/>
    <p:sldId id="288" r:id="rId41"/>
    <p:sldId id="289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976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47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50" Type="http://schemas.openxmlformats.org/officeDocument/2006/relationships/customXml" Target="../customXml/item3.xml"/><Relationship Id="rId7" Type="http://schemas.openxmlformats.org/officeDocument/2006/relationships/slide" Target="slides/slide2.xml"/><Relationship Id="rId29" Type="http://schemas.openxmlformats.org/officeDocument/2006/relationships/slide" Target="slides/slide2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11" Type="http://schemas.openxmlformats.org/officeDocument/2006/relationships/slide" Target="slides/slide6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5" Type="http://schemas.openxmlformats.org/officeDocument/2006/relationships/slideMaster" Target="slideMasters/slideMaster5.xml"/><Relationship Id="rId36" Type="http://schemas.openxmlformats.org/officeDocument/2006/relationships/slide" Target="slides/slide31.xml"/><Relationship Id="rId15" Type="http://schemas.openxmlformats.org/officeDocument/2006/relationships/slide" Target="slides/slide10.xml"/><Relationship Id="rId49" Type="http://schemas.openxmlformats.org/officeDocument/2006/relationships/customXml" Target="../customXml/item2.xml"/><Relationship Id="rId31" Type="http://schemas.openxmlformats.org/officeDocument/2006/relationships/slide" Target="slides/slide2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4" Type="http://schemas.openxmlformats.org/officeDocument/2006/relationships/presProps" Target="presProps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30" Type="http://schemas.openxmlformats.org/officeDocument/2006/relationships/slide" Target="slides/slide25.xml"/><Relationship Id="rId9" Type="http://schemas.openxmlformats.org/officeDocument/2006/relationships/slide" Target="slides/slide4.xml"/><Relationship Id="rId35" Type="http://schemas.openxmlformats.org/officeDocument/2006/relationships/slide" Target="slides/slide30.xml"/><Relationship Id="rId14" Type="http://schemas.openxmlformats.org/officeDocument/2006/relationships/slide" Target="slides/slide9.xml"/><Relationship Id="rId43" Type="http://schemas.openxmlformats.org/officeDocument/2006/relationships/printerSettings" Target="printerSettings/printerSettings1.bin"/><Relationship Id="rId48" Type="http://schemas.openxmlformats.org/officeDocument/2006/relationships/customXml" Target="../customXml/item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46" Type="http://schemas.openxmlformats.org/officeDocument/2006/relationships/theme" Target="theme/theme1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C78E6-043E-4406-941C-F4C6D07A70B3}" type="datetimeFigureOut">
              <a:rPr lang="en-GB" smtClean="0"/>
              <a:t>30‏/10‏/15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9CD40-CE4A-4028-9236-7207C4700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277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C78E6-043E-4406-941C-F4C6D07A70B3}" type="datetimeFigureOut">
              <a:rPr lang="en-GB" smtClean="0"/>
              <a:t>30‏/10‏/15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9CD40-CE4A-4028-9236-7207C4700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68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C78E6-043E-4406-941C-F4C6D07A70B3}" type="datetimeFigureOut">
              <a:rPr lang="en-GB" smtClean="0"/>
              <a:t>30‏/10‏/15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9CD40-CE4A-4028-9236-7207C4700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376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30‏/10‏/15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6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30‏/10‏/15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414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30‏/10‏/15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205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30‏/10‏/15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764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30‏/10‏/15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064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30‏/10‏/15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729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30‏/10‏/15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4935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30‏/10‏/15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079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C78E6-043E-4406-941C-F4C6D07A70B3}" type="datetimeFigureOut">
              <a:rPr lang="en-GB" smtClean="0"/>
              <a:t>30‏/10‏/15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9CD40-CE4A-4028-9236-7207C4700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1167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30‏/10‏/15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709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30‏/10‏/15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408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30‏/10‏/15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3425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30‏/10‏/15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8534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30‏/10‏/15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5317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30‏/10‏/15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3314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30‏/10‏/15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6009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30‏/10‏/15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9724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30‏/10‏/15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9588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30‏/10‏/15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378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C78E6-043E-4406-941C-F4C6D07A70B3}" type="datetimeFigureOut">
              <a:rPr lang="en-GB" smtClean="0"/>
              <a:t>30‏/10‏/15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9CD40-CE4A-4028-9236-7207C4700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2822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30‏/10‏/15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487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30‏/10‏/15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87602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30‏/10‏/15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6617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30‏/10‏/15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7323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30‏/10‏/15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3848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30‏/10‏/15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4839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30‏/10‏/15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8482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30‏/10‏/15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2184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30‏/10‏/15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2519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30‏/10‏/15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475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C78E6-043E-4406-941C-F4C6D07A70B3}" type="datetimeFigureOut">
              <a:rPr lang="en-GB" smtClean="0"/>
              <a:t>30‏/10‏/15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9CD40-CE4A-4028-9236-7207C4700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3426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30‏/10‏/15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0075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30‏/10‏/15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7970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30‏/10‏/15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18895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30‏/10‏/15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3432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30‏/10‏/15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8355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BF1B131-D5CC-42D1-AF87-64891C6954AC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30‏/10‏/15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E392A-021F-4DDA-B621-73D88671E1C2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532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62D74-5738-40BD-BA3B-810309EA2F0F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30‏/10‏/15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1996F-050F-4104-90E7-AC3801DA91A6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910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14EC8D4-9D05-44C3-B7BE-DF3BB7D6F2DF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30‏/10‏/15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47515-04BA-4C57-A7BA-BA7197990835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365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DC8CB-605B-442E-B36A-E75D6E439E2C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30‏/10‏/15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D240A-1F86-4F98-A069-CE38D102706A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553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292C6B7-9390-46E3-AD15-F01E2FC81F4E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30‏/10‏/15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A42F2-20CC-47E9-9CD7-488E4868AF4B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875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C78E6-043E-4406-941C-F4C6D07A70B3}" type="datetimeFigureOut">
              <a:rPr lang="en-GB" smtClean="0"/>
              <a:t>30‏/10‏/15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9CD40-CE4A-4028-9236-7207C4700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670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E1823-17CD-409C-AB54-139DDBE7FDFC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30‏/10‏/15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9D001-F70D-4B45-8658-EC5A0C92AD6C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874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BD111D-D2F7-4A6E-B45D-EEB82B066E06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30‏/10‏/15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7C803-8D0A-447A-B3C2-CD98A55B9F36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2356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6BF3743-206F-4E56-BA3A-D5562430BC6D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30‏/10‏/15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484E6-C340-4D5B-B590-65EA1B2323D4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1636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986F3A8-F67C-4CB9-B0C5-3EA74E019879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30‏/10‏/15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A9228-C4C8-4A51-88C4-CB72F519AB27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35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85F60-FFBA-406B-86C2-8A3065B573C7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30‏/10‏/15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78E7B-EAB1-4D83-9DF0-289045E54056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277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77D28-E961-4BB5-BD53-4A71156FBA27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30‏/10‏/15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21218-0460-4DF5-BB2B-DC99B5795788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05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C78E6-043E-4406-941C-F4C6D07A70B3}" type="datetimeFigureOut">
              <a:rPr lang="en-GB" smtClean="0"/>
              <a:t>30‏/10‏/15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9CD40-CE4A-4028-9236-7207C4700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542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C78E6-043E-4406-941C-F4C6D07A70B3}" type="datetimeFigureOut">
              <a:rPr lang="en-GB" smtClean="0"/>
              <a:t>30‏/10‏/15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9CD40-CE4A-4028-9236-7207C4700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974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C78E6-043E-4406-941C-F4C6D07A70B3}" type="datetimeFigureOut">
              <a:rPr lang="en-GB" smtClean="0"/>
              <a:t>30‏/10‏/15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9CD40-CE4A-4028-9236-7207C4700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244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C78E6-043E-4406-941C-F4C6D07A70B3}" type="datetimeFigureOut">
              <a:rPr lang="en-GB" smtClean="0"/>
              <a:t>30‏/10‏/15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9CD40-CE4A-4028-9236-7207C4700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618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3000"/>
          </a:blip>
          <a:srcRect/>
          <a:tile tx="0" ty="0" sx="90000" sy="9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C78E6-043E-4406-941C-F4C6D07A70B3}" type="datetimeFigureOut">
              <a:rPr lang="en-GB" smtClean="0"/>
              <a:t>30‏/10‏/15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9CD40-CE4A-4028-9236-7207C4700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705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3000"/>
          </a:blip>
          <a:srcRect/>
          <a:tile tx="0" ty="0" sx="90000" sy="9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30‏/10‏/15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63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3000"/>
          </a:blip>
          <a:srcRect/>
          <a:tile tx="0" ty="0" sx="90000" sy="9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30‏/10‏/15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990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3000"/>
          </a:blip>
          <a:srcRect/>
          <a:tile tx="0" ty="0" sx="90000" sy="9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30‏/10‏/15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565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3000"/>
          </a:blip>
          <a:srcRect/>
          <a:tile tx="0" ty="0" sx="90000" sy="9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C30465A-968F-4EE2-9547-7A63E6E7AD32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30‏/10‏/15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B5A788"/>
                </a:solidFill>
                <a:latin typeface="Gill Sans MT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27B1F7-B829-4EBF-9230-E5BD7AF33585}" type="slidenum">
              <a:rPr lang="x-non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410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image" Target="../media/image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Inflammation 5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Dr </a:t>
            </a:r>
            <a:r>
              <a:rPr lang="en-GB" dirty="0" err="1" smtClean="0"/>
              <a:t>Heyam</a:t>
            </a:r>
            <a:r>
              <a:rPr lang="en-GB" dirty="0" smtClean="0"/>
              <a:t> </a:t>
            </a:r>
            <a:r>
              <a:rPr lang="en-GB" dirty="0" err="1" smtClean="0"/>
              <a:t>Awad</a:t>
            </a:r>
            <a:endParaRPr lang="en-GB" dirty="0" smtClean="0"/>
          </a:p>
          <a:p>
            <a:r>
              <a:rPr lang="en-GB" dirty="0" err="1" smtClean="0"/>
              <a:t>FRCPath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4110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Serous inflammation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Heyam\Desktop\thW0U1PFH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16832"/>
            <a:ext cx="583264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709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Fibrinous inflammation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More severe injury.</a:t>
            </a:r>
          </a:p>
          <a:p>
            <a:r>
              <a:rPr lang="en-GB" dirty="0" smtClean="0"/>
              <a:t>Greater vascular permeability.</a:t>
            </a:r>
          </a:p>
          <a:p>
            <a:r>
              <a:rPr lang="en-GB" dirty="0" smtClean="0"/>
              <a:t>So: </a:t>
            </a:r>
            <a:r>
              <a:rPr lang="en-GB" dirty="0" err="1" smtClean="0"/>
              <a:t>edema</a:t>
            </a:r>
            <a:r>
              <a:rPr lang="en-GB" dirty="0" smtClean="0"/>
              <a:t> fluid contains fibrin.</a:t>
            </a:r>
          </a:p>
          <a:p>
            <a:r>
              <a:rPr lang="en-GB" dirty="0" smtClean="0"/>
              <a:t>In body cavity lining… pericarditis.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8093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fibrin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Protein.</a:t>
            </a:r>
          </a:p>
          <a:p>
            <a:r>
              <a:rPr lang="en-GB" dirty="0" smtClean="0"/>
              <a:t>Eosinophilic meshwork of threads.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9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Fibrinous inflammation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Outcome:</a:t>
            </a:r>
          </a:p>
          <a:p>
            <a:pPr>
              <a:buFontTx/>
              <a:buChar char="-"/>
            </a:pPr>
            <a:r>
              <a:rPr lang="en-GB" dirty="0" smtClean="0"/>
              <a:t>Resolution if mild</a:t>
            </a:r>
          </a:p>
          <a:p>
            <a:pPr>
              <a:buFontTx/>
              <a:buChar char="-"/>
            </a:pPr>
            <a:r>
              <a:rPr lang="en-GB" dirty="0" smtClean="0"/>
              <a:t>Scarring if more severe.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4320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Fibrinous pericarditis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C:\Users\Heyam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88840"/>
            <a:ext cx="4659337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24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Fibrinous pericarditis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C:\Users\Heyam\Desktop\path195-07.jpgt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10684"/>
            <a:ext cx="6762328" cy="451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458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Suppurative</a:t>
            </a:r>
            <a:r>
              <a:rPr lang="en-GB" dirty="0" smtClean="0"/>
              <a:t> inflammation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bacterial infections.</a:t>
            </a:r>
          </a:p>
          <a:p>
            <a:r>
              <a:rPr lang="en-GB" dirty="0" smtClean="0"/>
              <a:t>Pus formation… composed of neutrophils.</a:t>
            </a:r>
          </a:p>
          <a:p>
            <a:endParaRPr lang="en-GB" dirty="0"/>
          </a:p>
          <a:p>
            <a:r>
              <a:rPr lang="en-GB" dirty="0" smtClean="0"/>
              <a:t>Abscess: focal collections of pus.</a:t>
            </a:r>
          </a:p>
          <a:p>
            <a:endParaRPr lang="en-GB" dirty="0"/>
          </a:p>
          <a:p>
            <a:r>
              <a:rPr lang="en-GB" dirty="0" smtClean="0"/>
              <a:t>Usual outcome: scarring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2558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ulcer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Local defect of the surface of an organ or tissue produced by cellular necrosis and shedding of necrotic and inflammatory tissue.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3090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ulcer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C:\Users\Heyam\Desktop\thT74J9V4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20888"/>
            <a:ext cx="475252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830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ulcer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C:\Users\Heyam\Desktop\Gastric Ulc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916832"/>
            <a:ext cx="460851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568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topics</a:t>
            </a:r>
            <a:r>
              <a:rPr lang="en-GB" dirty="0" smtClean="0"/>
              <a:t> to be covered in this lecture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Outcome of acute inflammation.</a:t>
            </a:r>
          </a:p>
          <a:p>
            <a:r>
              <a:rPr lang="en-GB" dirty="0" smtClean="0"/>
              <a:t>Morphology of acute inflammation.</a:t>
            </a:r>
          </a:p>
          <a:p>
            <a:r>
              <a:rPr lang="en-GB" dirty="0" smtClean="0"/>
              <a:t>Chronic inflammation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15965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ulcer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C:\Users\Heyam\Desktop\gast_ulcer_d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72817"/>
            <a:ext cx="5040560" cy="431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0518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/>
              <a:t>Chronic inflammation</a:t>
            </a:r>
          </a:p>
        </p:txBody>
      </p:sp>
    </p:spTree>
    <p:extLst>
      <p:ext uri="{BB962C8B-B14F-4D97-AF65-F5344CB8AC3E}">
        <p14:creationId xmlns:p14="http://schemas.microsoft.com/office/powerpoint/2010/main" val="34426832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1925" y="44450"/>
            <a:ext cx="7407275" cy="10683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	Chronic Inflammation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59395" name="Subtitle 2"/>
          <p:cNvSpPr>
            <a:spLocks noGrp="1"/>
          </p:cNvSpPr>
          <p:nvPr>
            <p:ph type="subTitle" idx="1"/>
          </p:nvPr>
        </p:nvSpPr>
        <p:spPr>
          <a:xfrm>
            <a:off x="1431925" y="1196975"/>
            <a:ext cx="7407275" cy="5286375"/>
          </a:xfrm>
        </p:spPr>
        <p:txBody>
          <a:bodyPr/>
          <a:lstStyle/>
          <a:p>
            <a:pPr marL="26988" eaLnBrk="1" hangingPunct="1">
              <a:buFont typeface="Wingdings 2" pitchFamily="18" charset="2"/>
              <a:buAutoNum type="arabicPeriod"/>
            </a:pPr>
            <a:endParaRPr lang="en-US" sz="3200" dirty="0" smtClean="0">
              <a:solidFill>
                <a:srgbClr val="320E04"/>
              </a:solidFill>
            </a:endParaRPr>
          </a:p>
          <a:p>
            <a:pPr marL="26988" eaLnBrk="1" hangingPunct="1"/>
            <a:r>
              <a:rPr lang="en-US" sz="3200" dirty="0" smtClean="0">
                <a:solidFill>
                  <a:srgbClr val="320E04"/>
                </a:solidFill>
              </a:rPr>
              <a:t>Characterized by: </a:t>
            </a:r>
          </a:p>
          <a:p>
            <a:pPr marL="26988" eaLnBrk="1" hangingPunct="1"/>
            <a:endParaRPr lang="en-US" sz="3200" dirty="0">
              <a:solidFill>
                <a:srgbClr val="320E04"/>
              </a:solidFill>
            </a:endParaRPr>
          </a:p>
          <a:p>
            <a:pPr marL="26988" eaLnBrk="1" hangingPunct="1">
              <a:buFont typeface="Wingdings 2" pitchFamily="18" charset="2"/>
              <a:buAutoNum type="arabicPeriod"/>
            </a:pPr>
            <a:r>
              <a:rPr lang="en-US" sz="3200" dirty="0" err="1" smtClean="0">
                <a:solidFill>
                  <a:srgbClr val="320E04"/>
                </a:solidFill>
              </a:rPr>
              <a:t>Inflitration</a:t>
            </a:r>
            <a:r>
              <a:rPr lang="en-US" sz="3200" dirty="0" smtClean="0">
                <a:solidFill>
                  <a:srgbClr val="320E04"/>
                </a:solidFill>
              </a:rPr>
              <a:t> with mononuclear cells.</a:t>
            </a:r>
          </a:p>
          <a:p>
            <a:pPr marL="26988" eaLnBrk="1" hangingPunct="1">
              <a:buFont typeface="Wingdings 2" pitchFamily="18" charset="2"/>
              <a:buAutoNum type="arabicPeriod"/>
            </a:pPr>
            <a:r>
              <a:rPr lang="en-US" sz="3200" dirty="0" smtClean="0">
                <a:solidFill>
                  <a:srgbClr val="320E04"/>
                </a:solidFill>
              </a:rPr>
              <a:t>Tissue destruction</a:t>
            </a:r>
          </a:p>
          <a:p>
            <a:pPr marL="26988" eaLnBrk="1" hangingPunct="1">
              <a:buFont typeface="Wingdings 2" pitchFamily="18" charset="2"/>
              <a:buAutoNum type="arabicPeriod"/>
            </a:pPr>
            <a:r>
              <a:rPr lang="en-US" sz="3200" dirty="0" smtClean="0">
                <a:solidFill>
                  <a:srgbClr val="320E04"/>
                </a:solidFill>
              </a:rPr>
              <a:t>Repair ( new angiogenesis &amp; Fibrosis)</a:t>
            </a:r>
            <a:endParaRPr lang="en-US" sz="3200" b="1" u="sng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2461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chronic inflammation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988" eaLnBrk="1" hangingPunct="1">
              <a:buFontTx/>
              <a:buNone/>
            </a:pPr>
            <a:r>
              <a:rPr lang="en-US" b="1" u="sng" dirty="0">
                <a:solidFill>
                  <a:srgbClr val="FF0000"/>
                </a:solidFill>
              </a:rPr>
              <a:t> </a:t>
            </a:r>
          </a:p>
          <a:p>
            <a:pPr marL="0" indent="0" eaLnBrk="1" hangingPunct="1">
              <a:buNone/>
            </a:pPr>
            <a:r>
              <a:rPr lang="en-US" b="1" dirty="0"/>
              <a:t>1-  </a:t>
            </a:r>
            <a:r>
              <a:rPr lang="en-US" b="1" dirty="0" err="1"/>
              <a:t>Unresolving</a:t>
            </a:r>
            <a:r>
              <a:rPr lang="en-US" b="1" dirty="0"/>
              <a:t> acute inflammation</a:t>
            </a:r>
          </a:p>
          <a:p>
            <a:pPr marL="0" indent="0" eaLnBrk="1" hangingPunct="1">
              <a:buNone/>
            </a:pPr>
            <a:r>
              <a:rPr lang="en-US" b="1" dirty="0"/>
              <a:t>2-   Persistent infections: </a:t>
            </a:r>
            <a:r>
              <a:rPr lang="en-US" dirty="0">
                <a:solidFill>
                  <a:srgbClr val="320E04"/>
                </a:solidFill>
              </a:rPr>
              <a:t>(TB, Syphilis, Fungi, viruses)</a:t>
            </a:r>
          </a:p>
          <a:p>
            <a:pPr marL="0" indent="0" eaLnBrk="1" hangingPunct="1">
              <a:buNone/>
            </a:pPr>
            <a:r>
              <a:rPr lang="en-US" b="1" dirty="0"/>
              <a:t>3-   Prolonged exposure </a:t>
            </a:r>
            <a:r>
              <a:rPr lang="en-US" b="1" dirty="0" smtClean="0"/>
              <a:t>to </a:t>
            </a:r>
            <a:r>
              <a:rPr lang="en-US" b="1" dirty="0"/>
              <a:t>toxic agents</a:t>
            </a:r>
            <a:r>
              <a:rPr lang="en-US" dirty="0">
                <a:solidFill>
                  <a:srgbClr val="320E04"/>
                </a:solidFill>
              </a:rPr>
              <a:t>. (Silica, plasma lipids like in atherosclerosis)</a:t>
            </a:r>
          </a:p>
          <a:p>
            <a:pPr marL="0" indent="0" eaLnBrk="1" hangingPunct="1">
              <a:buNone/>
            </a:pPr>
            <a:r>
              <a:rPr lang="en-US" b="1" dirty="0"/>
              <a:t>4-   Autoimmune disease </a:t>
            </a:r>
            <a:r>
              <a:rPr lang="en-US" dirty="0">
                <a:solidFill>
                  <a:srgbClr val="320E04"/>
                </a:solidFill>
              </a:rPr>
              <a:t>(Rheumatoid arthritis, Inflammatory bowel disease)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2450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Cells of chronic inflammation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Macrophages.</a:t>
            </a:r>
          </a:p>
          <a:p>
            <a:r>
              <a:rPr lang="en-US" dirty="0" smtClean="0"/>
              <a:t>Lymphocytes</a:t>
            </a:r>
          </a:p>
          <a:p>
            <a:r>
              <a:rPr lang="en-US" dirty="0" smtClean="0"/>
              <a:t>Plasma cells</a:t>
            </a:r>
          </a:p>
          <a:p>
            <a:r>
              <a:rPr lang="en-US" dirty="0" err="1" smtClean="0"/>
              <a:t>Eosinophils</a:t>
            </a:r>
            <a:endParaRPr lang="en-US" dirty="0" smtClean="0"/>
          </a:p>
          <a:p>
            <a:r>
              <a:rPr lang="en-US" dirty="0" smtClean="0"/>
              <a:t>Mast cells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0846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Macrophages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943850" cy="4800600"/>
          </a:xfrm>
        </p:spPr>
        <p:txBody>
          <a:bodyPr/>
          <a:lstStyle/>
          <a:p>
            <a:r>
              <a:rPr lang="en-US" sz="2800" dirty="0" smtClean="0"/>
              <a:t>Are the </a:t>
            </a:r>
            <a:r>
              <a:rPr lang="en-US" sz="2800" dirty="0" smtClean="0">
                <a:solidFill>
                  <a:srgbClr val="FF0000"/>
                </a:solidFill>
              </a:rPr>
              <a:t>dominant</a:t>
            </a:r>
            <a:r>
              <a:rPr lang="en-US" sz="2800" dirty="0" smtClean="0"/>
              <a:t> cells of chronic inflammation</a:t>
            </a:r>
          </a:p>
          <a:p>
            <a:r>
              <a:rPr lang="en-US" sz="2800" dirty="0" smtClean="0"/>
              <a:t>derived from  blood </a:t>
            </a:r>
            <a:r>
              <a:rPr lang="en-US" sz="2800" b="1" i="1" dirty="0" smtClean="0">
                <a:solidFill>
                  <a:srgbClr val="FF0000"/>
                </a:solidFill>
              </a:rPr>
              <a:t>monocytes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normally diffusely scattered in most connective tissues, and  also  in organs such as the liver ( </a:t>
            </a:r>
            <a:r>
              <a:rPr lang="en-US" sz="2800" i="1" dirty="0" err="1" smtClean="0"/>
              <a:t>Kupffer</a:t>
            </a:r>
            <a:r>
              <a:rPr lang="en-US" sz="2800" i="1" dirty="0" smtClean="0"/>
              <a:t> cells</a:t>
            </a:r>
            <a:r>
              <a:rPr lang="en-US" sz="2800" dirty="0" smtClean="0"/>
              <a:t>), spleen and lymph nodes (called </a:t>
            </a:r>
            <a:r>
              <a:rPr lang="en-US" sz="2800" i="1" dirty="0" smtClean="0"/>
              <a:t>sinus </a:t>
            </a:r>
            <a:r>
              <a:rPr lang="en-US" sz="2800" i="1" dirty="0" err="1" smtClean="0"/>
              <a:t>histiocytes</a:t>
            </a:r>
            <a:r>
              <a:rPr lang="en-US" sz="2800" dirty="0" smtClean="0"/>
              <a:t>), central nervous system (</a:t>
            </a:r>
            <a:r>
              <a:rPr lang="en-US" sz="2800" i="1" dirty="0" smtClean="0"/>
              <a:t>microglial cells</a:t>
            </a:r>
            <a:r>
              <a:rPr lang="en-US" sz="2800" dirty="0" smtClean="0"/>
              <a:t>), and lungs (</a:t>
            </a:r>
            <a:r>
              <a:rPr lang="en-US" sz="2800" i="1" dirty="0" smtClean="0"/>
              <a:t>alveolar macrophages</a:t>
            </a:r>
            <a:r>
              <a:rPr lang="en-US" sz="2800" dirty="0" smtClean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8526116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M1 and M2 macrophages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M1 .. Classical pathway… inflammation</a:t>
            </a:r>
          </a:p>
          <a:p>
            <a:r>
              <a:rPr lang="en-GB" dirty="0" smtClean="0"/>
              <a:t>M2… alternative pathway… anti-inflammation and tissue repair and necrosis.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42107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istrator\Desktop\showimage.jpg"/>
          <p:cNvPicPr>
            <a:picLocks noChangeAspect="1" noChangeArrowheads="1"/>
          </p:cNvPicPr>
          <p:nvPr/>
        </p:nvPicPr>
        <p:blipFill>
          <a:blip r:embed="rId2">
            <a:lum bright="-30000" contrast="40000"/>
          </a:blip>
          <a:srcRect/>
          <a:stretch>
            <a:fillRect/>
          </a:stretch>
        </p:blipFill>
        <p:spPr bwMode="auto">
          <a:xfrm>
            <a:off x="1828800" y="95250"/>
            <a:ext cx="4838700" cy="666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73681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Lymphocytes</a:t>
            </a:r>
            <a:r>
              <a:rPr lang="en-US" dirty="0"/>
              <a:t> </a:t>
            </a:r>
            <a:r>
              <a:rPr lang="en-US" dirty="0" smtClean="0"/>
              <a:t>and Plasma Cells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498080" cy="5181600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Lymphocytes and macrophages interact in a </a:t>
            </a:r>
            <a:r>
              <a:rPr lang="en-US" dirty="0" smtClean="0">
                <a:solidFill>
                  <a:srgbClr val="FF0000"/>
                </a:solidFill>
              </a:rPr>
              <a:t>bidirectional</a:t>
            </a:r>
            <a:r>
              <a:rPr lang="en-US" dirty="0" smtClean="0"/>
              <a:t> way, and these interactions play an important role in chronic inflammation </a:t>
            </a:r>
          </a:p>
          <a:p>
            <a:pPr algn="l" rtl="0"/>
            <a:r>
              <a:rPr lang="en-US" b="1" dirty="0" smtClean="0"/>
              <a:t>Activated T lymphocytes</a:t>
            </a:r>
            <a:r>
              <a:rPr lang="en-US" dirty="0" smtClean="0"/>
              <a:t> produce cytokines, including </a:t>
            </a:r>
            <a:r>
              <a:rPr lang="en-US" b="1" dirty="0" smtClean="0"/>
              <a:t>IFN-γ</a:t>
            </a:r>
            <a:r>
              <a:rPr lang="en-US" dirty="0" smtClean="0"/>
              <a:t>, a powerful activator of macrophages, </a:t>
            </a:r>
          </a:p>
        </p:txBody>
      </p:sp>
    </p:spTree>
    <p:extLst>
      <p:ext uri="{BB962C8B-B14F-4D97-AF65-F5344CB8AC3E}">
        <p14:creationId xmlns:p14="http://schemas.microsoft.com/office/powerpoint/2010/main" val="40927478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12913"/>
            <a:ext cx="6336704" cy="4020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7142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Outcome of acute inflammation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1. resolution: regeneration and repair.</a:t>
            </a:r>
          </a:p>
          <a:p>
            <a:r>
              <a:rPr lang="en-GB" dirty="0" smtClean="0"/>
              <a:t>2. chronic inflammation.</a:t>
            </a:r>
          </a:p>
          <a:p>
            <a:r>
              <a:rPr lang="en-GB" dirty="0" smtClean="0"/>
              <a:t>3. scarring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7931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Plasma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 </a:t>
            </a:r>
            <a:r>
              <a:rPr lang="en-US" dirty="0"/>
              <a:t>from </a:t>
            </a:r>
            <a:r>
              <a:rPr lang="en-US" b="1" dirty="0"/>
              <a:t>activated B </a:t>
            </a:r>
            <a:r>
              <a:rPr lang="en-US" b="1" dirty="0" smtClean="0"/>
              <a:t>lymphocytes.</a:t>
            </a:r>
          </a:p>
          <a:p>
            <a:r>
              <a:rPr lang="en-US" dirty="0" smtClean="0"/>
              <a:t> produce </a:t>
            </a:r>
            <a:r>
              <a:rPr lang="en-US" dirty="0"/>
              <a:t>antibodies </a:t>
            </a:r>
            <a:r>
              <a:rPr lang="en-US" dirty="0" smtClean="0"/>
              <a:t>against </a:t>
            </a:r>
            <a:r>
              <a:rPr lang="en-US" dirty="0"/>
              <a:t>persistent antigens </a:t>
            </a:r>
            <a:r>
              <a:rPr lang="en-US" dirty="0" smtClean="0"/>
              <a:t>or </a:t>
            </a:r>
            <a:r>
              <a:rPr lang="en-US" dirty="0"/>
              <a:t>against altered tissue </a:t>
            </a:r>
            <a:r>
              <a:rPr lang="en-US" dirty="0" smtClean="0"/>
              <a:t>components.</a:t>
            </a:r>
            <a:endParaRPr lang="ar-JO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8974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Eosinophils</a:t>
            </a:r>
            <a:r>
              <a:rPr lang="en-US" dirty="0" smtClean="0"/>
              <a:t>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0688" cy="4800600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 characteristically found in inflammatory sites around:</a:t>
            </a:r>
          </a:p>
          <a:p>
            <a:pPr marL="0" indent="0" algn="l" rtl="0">
              <a:buNone/>
            </a:pPr>
            <a:r>
              <a:rPr lang="en-US" dirty="0" smtClean="0"/>
              <a:t> </a:t>
            </a:r>
          </a:p>
          <a:p>
            <a:pPr marL="514350" indent="-514350" algn="l" rtl="0">
              <a:buAutoNum type="arabicPeriod"/>
            </a:pPr>
            <a:r>
              <a:rPr lang="en-US" b="1" dirty="0" smtClean="0"/>
              <a:t>parasitic infections </a:t>
            </a:r>
            <a:r>
              <a:rPr lang="en-US" dirty="0" smtClean="0"/>
              <a:t>or</a:t>
            </a:r>
          </a:p>
          <a:p>
            <a:pPr marL="514350" indent="-514350" algn="l" rtl="0">
              <a:buAutoNum type="arabicPeriod"/>
            </a:pPr>
            <a:r>
              <a:rPr lang="en-US" b="1" dirty="0" smtClean="0"/>
              <a:t> as part of immune reactions mediated by </a:t>
            </a:r>
            <a:r>
              <a:rPr lang="en-US" b="1" dirty="0" err="1" smtClean="0"/>
              <a:t>IgE</a:t>
            </a:r>
            <a:r>
              <a:rPr lang="en-US" b="1" dirty="0" smtClean="0"/>
              <a:t>, typically associated with  </a:t>
            </a:r>
            <a:r>
              <a:rPr lang="en-US" b="1" i="1" dirty="0" smtClean="0"/>
              <a:t>allergies.</a:t>
            </a:r>
            <a:r>
              <a:rPr lang="en-US" b="1" dirty="0" smtClean="0"/>
              <a:t> </a:t>
            </a:r>
          </a:p>
          <a:p>
            <a:pPr marL="0" indent="0" algn="l" rtl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264492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u="sng" dirty="0" err="1" smtClean="0">
                <a:solidFill>
                  <a:schemeClr val="tx2">
                    <a:satMod val="130000"/>
                  </a:schemeClr>
                </a:solidFill>
              </a:rPr>
              <a:t>Granulomatous</a:t>
            </a:r>
            <a:r>
              <a:rPr lang="en-US" b="1" u="sng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b="1" u="sng" dirty="0" err="1" smtClean="0">
                <a:solidFill>
                  <a:schemeClr val="tx2">
                    <a:satMod val="130000"/>
                  </a:schemeClr>
                </a:solidFill>
              </a:rPr>
              <a:t>Inflammtion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-Aggregates of </a:t>
            </a:r>
            <a:r>
              <a:rPr lang="en-US" dirty="0" err="1" smtClean="0"/>
              <a:t>epithelioid</a:t>
            </a:r>
            <a:r>
              <a:rPr lang="en-US" dirty="0" smtClean="0"/>
              <a:t> </a:t>
            </a:r>
            <a:r>
              <a:rPr lang="en-US" dirty="0" err="1" smtClean="0"/>
              <a:t>histiocytes</a:t>
            </a:r>
            <a:endParaRPr lang="en-US" dirty="0" smtClean="0"/>
          </a:p>
          <a:p>
            <a:pPr algn="l" rtl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-Mechanism:</a:t>
            </a:r>
          </a:p>
          <a:p>
            <a:pPr marL="541782" indent="-514350" algn="l" rtl="0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en-US" dirty="0" smtClean="0"/>
              <a:t>Persistent T-cell response to certain microbes as M. tuberculosis, </a:t>
            </a:r>
          </a:p>
          <a:p>
            <a:pPr marL="541782" indent="-514350" algn="l" rtl="0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en-US" dirty="0" smtClean="0"/>
              <a:t>Foreign bodies. E.g. suture, splinter.</a:t>
            </a:r>
          </a:p>
          <a:p>
            <a:pPr marL="541782" indent="-514350" algn="l" rtl="0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endParaRPr lang="en-US" dirty="0" smtClean="0"/>
          </a:p>
          <a:p>
            <a:pPr marL="541782" indent="-514350" algn="l" rtl="0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3070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988" indent="0">
              <a:buNone/>
              <a:defRPr/>
            </a:pPr>
            <a:r>
              <a:rPr lang="en-US" b="1" u="sng" dirty="0">
                <a:solidFill>
                  <a:srgbClr val="FF0000"/>
                </a:solidFill>
              </a:rPr>
              <a:t>Diseases associated with granulomatous </a:t>
            </a:r>
            <a:r>
              <a:rPr lang="en-US" b="1" u="sng" dirty="0" smtClean="0">
                <a:solidFill>
                  <a:srgbClr val="FF0000"/>
                </a:solidFill>
              </a:rPr>
              <a:t>inflammation include:</a:t>
            </a:r>
            <a:endParaRPr lang="en-US" b="1" u="sng" dirty="0">
              <a:solidFill>
                <a:srgbClr val="FF0000"/>
              </a:solidFill>
            </a:endParaRPr>
          </a:p>
          <a:p>
            <a:pPr marL="541338" indent="-514350">
              <a:buFont typeface="Wingdings 2" pitchFamily="18" charset="2"/>
              <a:buAutoNum type="arabicPeriod"/>
              <a:defRPr/>
            </a:pPr>
            <a:r>
              <a:rPr lang="en-US" dirty="0"/>
              <a:t>Tuberculosis</a:t>
            </a:r>
          </a:p>
          <a:p>
            <a:pPr marL="541338" indent="-514350">
              <a:buFont typeface="Wingdings 2" pitchFamily="18" charset="2"/>
              <a:buAutoNum type="arabicPeriod"/>
              <a:defRPr/>
            </a:pPr>
            <a:r>
              <a:rPr lang="en-US" dirty="0"/>
              <a:t>Leprosy</a:t>
            </a:r>
          </a:p>
          <a:p>
            <a:pPr marL="541338" indent="-514350">
              <a:buFont typeface="Wingdings 2" pitchFamily="18" charset="2"/>
              <a:buAutoNum type="arabicPeriod"/>
              <a:defRPr/>
            </a:pPr>
            <a:r>
              <a:rPr lang="en-US" dirty="0" err="1"/>
              <a:t>sarcoidosis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9644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0"/>
            <a:ext cx="7499350" cy="97155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Granuloma</a:t>
            </a:r>
            <a:r>
              <a:rPr lang="en-US" dirty="0" smtClean="0"/>
              <a:t> morphology</a:t>
            </a:r>
            <a:endParaRPr lang="en-US" dirty="0"/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304800" y="981074"/>
            <a:ext cx="8629650" cy="5495925"/>
          </a:xfrm>
        </p:spPr>
        <p:txBody>
          <a:bodyPr>
            <a:normAutofit/>
          </a:bodyPr>
          <a:lstStyle/>
          <a:p>
            <a:pPr algn="l" rtl="0"/>
            <a:r>
              <a:rPr lang="en-US" b="1" dirty="0" smtClean="0"/>
              <a:t>Macrophages in granulomas have pink, granular cytoplasm with indistinct cell boundaries</a:t>
            </a:r>
            <a:r>
              <a:rPr lang="en-US" b="1" dirty="0"/>
              <a:t> </a:t>
            </a:r>
            <a:r>
              <a:rPr lang="en-US" b="1" dirty="0" smtClean="0"/>
              <a:t>(</a:t>
            </a:r>
            <a:r>
              <a:rPr lang="en-US" b="1" dirty="0" err="1" smtClean="0"/>
              <a:t>epitheloid</a:t>
            </a:r>
            <a:r>
              <a:rPr lang="en-US" b="1" dirty="0" smtClean="0"/>
              <a:t> macrophages) </a:t>
            </a:r>
          </a:p>
          <a:p>
            <a:pPr algn="l" rtl="0"/>
            <a:r>
              <a:rPr lang="en-US" b="1" dirty="0" smtClean="0"/>
              <a:t>These are surrounded by a collar of lymphocytes </a:t>
            </a:r>
          </a:p>
          <a:p>
            <a:pPr algn="l" rtl="0"/>
            <a:r>
              <a:rPr lang="en-US" b="1" dirty="0" smtClean="0"/>
              <a:t>Older granulomas may have a rim of fibroblasts and connective tissue, and frequently, </a:t>
            </a:r>
            <a:r>
              <a:rPr lang="en-US" b="1" u="sng" dirty="0" smtClean="0"/>
              <a:t>multinucleated giant cells </a:t>
            </a:r>
          </a:p>
        </p:txBody>
      </p:sp>
    </p:spTree>
    <p:extLst>
      <p:ext uri="{BB962C8B-B14F-4D97-AF65-F5344CB8AC3E}">
        <p14:creationId xmlns:p14="http://schemas.microsoft.com/office/powerpoint/2010/main" val="3508014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Caseating</a:t>
            </a:r>
            <a:r>
              <a:rPr lang="en-US" dirty="0" smtClean="0"/>
              <a:t> granulomas</a:t>
            </a:r>
            <a:endParaRPr lang="en-US" dirty="0"/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 hypoxia and free-radical injury leads to a central zone of </a:t>
            </a:r>
            <a:r>
              <a:rPr lang="en-US" sz="2800" dirty="0" smtClean="0">
                <a:solidFill>
                  <a:srgbClr val="FF0000"/>
                </a:solidFill>
              </a:rPr>
              <a:t>necrosis</a:t>
            </a:r>
            <a:r>
              <a:rPr lang="en-US" sz="2800" dirty="0" smtClean="0"/>
              <a:t>. </a:t>
            </a:r>
          </a:p>
          <a:p>
            <a:r>
              <a:rPr lang="en-US" sz="2800" dirty="0" smtClean="0"/>
              <a:t>Grossly, this has a granular, cheesy appearance (</a:t>
            </a:r>
            <a:r>
              <a:rPr lang="en-US" sz="2800" b="1" u="sng" dirty="0" err="1" smtClean="0"/>
              <a:t>caseous</a:t>
            </a:r>
            <a:r>
              <a:rPr lang="en-US" sz="2800" b="1" dirty="0" smtClean="0"/>
              <a:t> </a:t>
            </a:r>
            <a:r>
              <a:rPr lang="en-US" sz="2800" b="1" u="sng" dirty="0" smtClean="0"/>
              <a:t>necrosis</a:t>
            </a:r>
            <a:r>
              <a:rPr lang="en-US" sz="2800" dirty="0"/>
              <a:t>)</a:t>
            </a:r>
            <a:endParaRPr lang="en-US" sz="2800" dirty="0" smtClean="0"/>
          </a:p>
          <a:p>
            <a:r>
              <a:rPr lang="en-US" sz="2800" dirty="0" smtClean="0"/>
              <a:t>Microscopically, amorphous, structure-less, granular debris, with complete loss of cellular details. </a:t>
            </a:r>
          </a:p>
          <a:p>
            <a:r>
              <a:rPr lang="en-US" sz="2800" dirty="0" smtClean="0"/>
              <a:t>Seen mainly in TB.</a:t>
            </a:r>
          </a:p>
        </p:txBody>
      </p:sp>
    </p:spTree>
    <p:extLst>
      <p:ext uri="{BB962C8B-B14F-4D97-AF65-F5344CB8AC3E}">
        <p14:creationId xmlns:p14="http://schemas.microsoft.com/office/powerpoint/2010/main" val="24298336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Caseating</a:t>
            </a:r>
            <a:r>
              <a:rPr lang="en-US" smtClean="0"/>
              <a:t> granulomas</a:t>
            </a:r>
            <a:endParaRPr lang="en-US"/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2800" dirty="0" smtClean="0"/>
              <a:t>a combination of hypoxia and free-radical injury leads to a central zone of necrosis. Grossly, this has a granular, cheesy appearance and is therefore called </a:t>
            </a:r>
            <a:r>
              <a:rPr lang="en-US" sz="2800" b="1" u="sng" dirty="0" err="1" smtClean="0"/>
              <a:t>caseous</a:t>
            </a:r>
            <a:r>
              <a:rPr lang="en-US" sz="2800" b="1" dirty="0" smtClean="0"/>
              <a:t> </a:t>
            </a:r>
            <a:r>
              <a:rPr lang="en-US" sz="2800" b="1" u="sng" dirty="0" smtClean="0"/>
              <a:t>necrosis</a:t>
            </a:r>
            <a:r>
              <a:rPr lang="en-US" sz="2800" dirty="0" smtClean="0"/>
              <a:t>. Microscopically, this necrotic material appears as amorphous, </a:t>
            </a:r>
            <a:r>
              <a:rPr lang="en-US" sz="2800" dirty="0" err="1" smtClean="0"/>
              <a:t>structureless</a:t>
            </a:r>
            <a:r>
              <a:rPr lang="en-US" sz="2800" dirty="0" smtClean="0"/>
              <a:t>, granular debris, with complete loss of cellular details. </a:t>
            </a:r>
          </a:p>
          <a:p>
            <a:pPr algn="l" rtl="0"/>
            <a:r>
              <a:rPr lang="en-US" sz="2800" dirty="0" smtClean="0"/>
              <a:t>Healing of </a:t>
            </a:r>
            <a:r>
              <a:rPr lang="en-US" sz="2800" dirty="0" err="1" smtClean="0"/>
              <a:t>granulomas</a:t>
            </a:r>
            <a:r>
              <a:rPr lang="en-US" sz="2800" dirty="0" smtClean="0"/>
              <a:t> is accompanied by fibrosis that may be quite extensive.</a:t>
            </a:r>
          </a:p>
        </p:txBody>
      </p:sp>
    </p:spTree>
    <p:extLst>
      <p:ext uri="{BB962C8B-B14F-4D97-AF65-F5344CB8AC3E}">
        <p14:creationId xmlns:p14="http://schemas.microsoft.com/office/powerpoint/2010/main" val="15657145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err="1" smtClean="0"/>
              <a:t>Granuloma</a:t>
            </a:r>
            <a:r>
              <a:rPr lang="en-US" sz="3600" dirty="0" smtClean="0"/>
              <a:t>: microscopic morphology </a:t>
            </a:r>
            <a:endParaRPr lang="en-US" sz="3600" dirty="0"/>
          </a:p>
        </p:txBody>
      </p:sp>
      <p:pic>
        <p:nvPicPr>
          <p:cNvPr id="64514" name="Picture 2" descr="C:\Documents and Settings\Administrator\Desktop\tb_granuloma1328994583146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41500" y="1447800"/>
            <a:ext cx="6686550" cy="4800600"/>
          </a:xfrm>
          <a:noFill/>
        </p:spPr>
      </p:pic>
    </p:spTree>
    <p:extLst>
      <p:ext uri="{BB962C8B-B14F-4D97-AF65-F5344CB8AC3E}">
        <p14:creationId xmlns:p14="http://schemas.microsoft.com/office/powerpoint/2010/main" val="4207758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Resolution - definition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Restoration of normal structure and function.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5194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Happens when:</a:t>
            </a:r>
          </a:p>
          <a:p>
            <a:pPr marL="0" indent="0">
              <a:buNone/>
            </a:pPr>
            <a:r>
              <a:rPr lang="en-GB" dirty="0" smtClean="0"/>
              <a:t>1. Injury is limited and short lived.</a:t>
            </a:r>
          </a:p>
          <a:p>
            <a:pPr marL="0" indent="0">
              <a:buNone/>
            </a:pPr>
            <a:r>
              <a:rPr lang="en-GB" dirty="0" smtClean="0"/>
              <a:t>2. No or minimal tissue damage.</a:t>
            </a:r>
          </a:p>
          <a:p>
            <a:pPr marL="0" indent="0">
              <a:buNone/>
            </a:pPr>
            <a:r>
              <a:rPr lang="en-GB" dirty="0" smtClean="0"/>
              <a:t>3. Injured tissue can regenerate.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7077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Chronic inflammation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Happens if: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Offending agent not removed.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4634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scarring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If there is extensive tissue destruction</a:t>
            </a:r>
          </a:p>
          <a:p>
            <a:r>
              <a:rPr lang="en-GB" dirty="0" smtClean="0"/>
              <a:t>Or in tissues that cannot regenerate.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688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Morphologic patterns of acute inflammation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Serous inflammation</a:t>
            </a:r>
          </a:p>
          <a:p>
            <a:r>
              <a:rPr lang="en-GB" dirty="0" smtClean="0"/>
              <a:t>Fibrinous</a:t>
            </a:r>
          </a:p>
          <a:p>
            <a:r>
              <a:rPr lang="en-GB" dirty="0" err="1" smtClean="0"/>
              <a:t>Suppurative</a:t>
            </a:r>
            <a:endParaRPr lang="en-GB" dirty="0" smtClean="0"/>
          </a:p>
          <a:p>
            <a:r>
              <a:rPr lang="en-GB" dirty="0" smtClean="0"/>
              <a:t>ulcer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037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Serous inflammation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Occurs if injury is mild.</a:t>
            </a:r>
          </a:p>
          <a:p>
            <a:r>
              <a:rPr lang="en-GB" dirty="0" smtClean="0"/>
              <a:t>Watery protein-poor fluid.</a:t>
            </a:r>
          </a:p>
          <a:p>
            <a:r>
              <a:rPr lang="en-GB" dirty="0" smtClean="0"/>
              <a:t>Happens in skin blisters due to burns or viral infections</a:t>
            </a:r>
          </a:p>
          <a:p>
            <a:r>
              <a:rPr lang="en-GB" dirty="0" smtClean="0"/>
              <a:t>Occurs also in body cavities:  serous effusions.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061718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ustom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Arial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ustom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Arial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ustom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Arial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Solstice">
  <a:themeElements>
    <a:clrScheme name="Custom 1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5BC3699C2199479908980602319B4D" ma:contentTypeVersion="" ma:contentTypeDescription="Create a new document." ma:contentTypeScope="" ma:versionID="91f68bad66d046a5822093939dd5b4f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3e687d5f98ee29b9cfcc2ff24550dc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5F97164-AA9D-4D0A-A073-7183D4C6BF38}"/>
</file>

<file path=customXml/itemProps2.xml><?xml version="1.0" encoding="utf-8"?>
<ds:datastoreItem xmlns:ds="http://schemas.openxmlformats.org/officeDocument/2006/customXml" ds:itemID="{95C1EEA9-80B7-4B68-8F94-125474EBBC3C}"/>
</file>

<file path=customXml/itemProps3.xml><?xml version="1.0" encoding="utf-8"?>
<ds:datastoreItem xmlns:ds="http://schemas.openxmlformats.org/officeDocument/2006/customXml" ds:itemID="{044BFE01-733D-4182-9817-9C9843D9FCCC}"/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719</Words>
  <Application>Microsoft Macintosh PowerPoint</Application>
  <PresentationFormat>On-screen Show (4:3)</PresentationFormat>
  <Paragraphs>125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Office Theme</vt:lpstr>
      <vt:lpstr>Solstice</vt:lpstr>
      <vt:lpstr>1_Solstice</vt:lpstr>
      <vt:lpstr>2_Solstice</vt:lpstr>
      <vt:lpstr>3_Solstice</vt:lpstr>
      <vt:lpstr>Inflammation 5</vt:lpstr>
      <vt:lpstr>topics to be covered in this lecture</vt:lpstr>
      <vt:lpstr>Outcome of acute inflammation</vt:lpstr>
      <vt:lpstr>Resolution - definition</vt:lpstr>
      <vt:lpstr>resolution</vt:lpstr>
      <vt:lpstr>Chronic inflammation</vt:lpstr>
      <vt:lpstr>scarring</vt:lpstr>
      <vt:lpstr>Morphologic patterns of acute inflammation</vt:lpstr>
      <vt:lpstr>Serous inflammation</vt:lpstr>
      <vt:lpstr>Serous inflammation</vt:lpstr>
      <vt:lpstr>Fibrinous inflammation</vt:lpstr>
      <vt:lpstr>fibrin</vt:lpstr>
      <vt:lpstr>Fibrinous inflammation</vt:lpstr>
      <vt:lpstr>Fibrinous pericarditis</vt:lpstr>
      <vt:lpstr>Fibrinous pericarditis</vt:lpstr>
      <vt:lpstr>Suppurative inflammation</vt:lpstr>
      <vt:lpstr>ulcer</vt:lpstr>
      <vt:lpstr>ulcer</vt:lpstr>
      <vt:lpstr>ulcer</vt:lpstr>
      <vt:lpstr>ulcer</vt:lpstr>
      <vt:lpstr>PowerPoint Presentation</vt:lpstr>
      <vt:lpstr> Chronic Inflammation</vt:lpstr>
      <vt:lpstr>Causes of chronic inflammation</vt:lpstr>
      <vt:lpstr>Cells of chronic inflammation</vt:lpstr>
      <vt:lpstr>Macrophages</vt:lpstr>
      <vt:lpstr>      M1 and M2 macrophages</vt:lpstr>
      <vt:lpstr>PowerPoint Presentation</vt:lpstr>
      <vt:lpstr>Lymphocytes and Plasma Cells</vt:lpstr>
      <vt:lpstr>PowerPoint Presentation</vt:lpstr>
      <vt:lpstr>Plasma cells</vt:lpstr>
      <vt:lpstr>Eosinophils </vt:lpstr>
      <vt:lpstr>Granulomatous Inflammtion</vt:lpstr>
      <vt:lpstr>PowerPoint Presentation</vt:lpstr>
      <vt:lpstr>Granuloma morphology</vt:lpstr>
      <vt:lpstr>Caseating granulomas</vt:lpstr>
      <vt:lpstr>Caseating granulomas</vt:lpstr>
      <vt:lpstr>Granuloma: microscopic morphology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Inflammation 5</dc:title>
  <dc:creator>Heyam</dc:creator>
  <cp:lastModifiedBy>heyam awad</cp:lastModifiedBy>
  <cp:revision>16</cp:revision>
  <dcterms:created xsi:type="dcterms:W3CDTF">2015-10-27T08:49:04Z</dcterms:created>
  <dcterms:modified xsi:type="dcterms:W3CDTF">2015-10-30T17:16:53Z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0x010100CA5BC3699C2199479908980602319B4D</vt:lpwstr>
  </property>
</Properties>
</file>