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1"/>
  </p:sldMasterIdLst>
  <p:sldIdLst>
    <p:sldId id="256" r:id="rId2"/>
    <p:sldId id="290" r:id="rId3"/>
    <p:sldId id="278" r:id="rId4"/>
    <p:sldId id="257" r:id="rId5"/>
    <p:sldId id="277" r:id="rId6"/>
    <p:sldId id="279" r:id="rId7"/>
    <p:sldId id="280" r:id="rId8"/>
    <p:sldId id="259" r:id="rId9"/>
    <p:sldId id="260" r:id="rId10"/>
    <p:sldId id="281" r:id="rId11"/>
    <p:sldId id="261" r:id="rId12"/>
    <p:sldId id="282" r:id="rId13"/>
    <p:sldId id="262" r:id="rId14"/>
    <p:sldId id="263" r:id="rId15"/>
    <p:sldId id="264" r:id="rId16"/>
    <p:sldId id="266" r:id="rId17"/>
    <p:sldId id="267" r:id="rId18"/>
    <p:sldId id="283" r:id="rId19"/>
    <p:sldId id="268" r:id="rId20"/>
    <p:sldId id="269" r:id="rId21"/>
    <p:sldId id="270" r:id="rId22"/>
    <p:sldId id="271" r:id="rId23"/>
    <p:sldId id="291" r:id="rId24"/>
    <p:sldId id="284" r:id="rId25"/>
    <p:sldId id="273" r:id="rId26"/>
    <p:sldId id="274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B7B"/>
    <a:srgbClr val="FE7370"/>
    <a:srgbClr val="0070C0"/>
    <a:srgbClr val="254379"/>
    <a:srgbClr val="EA8484"/>
    <a:srgbClr val="CCFF66"/>
    <a:srgbClr val="FF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64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2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7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7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3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0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4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6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7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4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5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53" y="1125416"/>
            <a:ext cx="9397219" cy="2433711"/>
          </a:xfrm>
        </p:spPr>
        <p:txBody>
          <a:bodyPr>
            <a:normAutofit/>
          </a:bodyPr>
          <a:lstStyle/>
          <a:p>
            <a:pPr algn="l"/>
            <a:r>
              <a:rPr lang="en-US" sz="11500" dirty="0" smtClean="0">
                <a:solidFill>
                  <a:srgbClr val="F37B7B"/>
                </a:solidFill>
                <a:latin typeface="+mn-lt"/>
              </a:rPr>
              <a:t>Injuries</a:t>
            </a:r>
            <a:endParaRPr lang="en-US" sz="11500" dirty="0">
              <a:solidFill>
                <a:srgbClr val="F37B7B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953" y="4459459"/>
            <a:ext cx="6583680" cy="196947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Dr. Sireen Alkhaldi, </a:t>
            </a:r>
            <a:r>
              <a:rPr lang="en-US" sz="3200" b="1" dirty="0" err="1" smtClean="0">
                <a:solidFill>
                  <a:srgbClr val="0070C0"/>
                </a:solidFill>
                <a:latin typeface="+mn-lt"/>
              </a:rPr>
              <a:t>DrPH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 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Community Medicine 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First Semester/2015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http://thumb101.shutterstock.com/display_pic_with_logo/2857603/256652923/stock-vector-safety-and-consequences-of-failure-vector-icons-for-digital-and-print-projects-256652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13" y="618186"/>
            <a:ext cx="4875969" cy="51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845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91" y="248195"/>
            <a:ext cx="6466113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338854"/>
            <a:ext cx="10319657" cy="117643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+mn-lt"/>
              </a:rPr>
              <a:t>Injuries</a:t>
            </a:r>
            <a:r>
              <a:rPr lang="en-US" sz="6000" b="1" dirty="0" smtClean="0">
                <a:solidFill>
                  <a:srgbClr val="EA8484"/>
                </a:solidFill>
                <a:latin typeface="+mn-lt"/>
              </a:rPr>
              <a:t> …</a:t>
            </a:r>
            <a:r>
              <a:rPr lang="en-US" sz="5400" b="1" dirty="0" smtClean="0">
                <a:solidFill>
                  <a:srgbClr val="EA8484"/>
                </a:solidFill>
                <a:latin typeface="+mn-lt"/>
              </a:rPr>
              <a:t>non-fatal Consequences</a:t>
            </a:r>
            <a:endParaRPr lang="en-US" sz="6000" b="1" dirty="0">
              <a:solidFill>
                <a:srgbClr val="EA848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148116"/>
            <a:ext cx="10228216" cy="4267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</a:rPr>
              <a:t>Many of those who survive acts of violence, road traffic crashes, suicide </a:t>
            </a:r>
            <a:r>
              <a:rPr lang="en-US" sz="3600" b="1" dirty="0" smtClean="0">
                <a:solidFill>
                  <a:srgbClr val="0070C0"/>
                </a:solidFill>
              </a:rPr>
              <a:t>attempts or </a:t>
            </a:r>
            <a:r>
              <a:rPr lang="en-US" sz="3600" b="1" dirty="0">
                <a:solidFill>
                  <a:srgbClr val="0070C0"/>
                </a:solidFill>
              </a:rPr>
              <a:t>other causes of injury are left with temporary or permanent </a:t>
            </a:r>
            <a:r>
              <a:rPr lang="en-US" sz="3600" b="1" dirty="0" smtClean="0">
                <a:solidFill>
                  <a:srgbClr val="0070C0"/>
                </a:solidFill>
              </a:rPr>
              <a:t>disabilities.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5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70C0"/>
                </a:solidFill>
              </a:rPr>
              <a:t> All </a:t>
            </a:r>
            <a:r>
              <a:rPr lang="en-US" sz="3600" b="1" dirty="0">
                <a:solidFill>
                  <a:srgbClr val="0070C0"/>
                </a:solidFill>
              </a:rPr>
              <a:t>causes of injury have health consequences beyond the physical </a:t>
            </a:r>
            <a:r>
              <a:rPr lang="en-US" sz="3600" b="1" dirty="0" smtClean="0">
                <a:solidFill>
                  <a:srgbClr val="0070C0"/>
                </a:solidFill>
              </a:rPr>
              <a:t>injury (Figure 5).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32" y="509452"/>
            <a:ext cx="10682353" cy="56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6437"/>
          </a:xfrm>
        </p:spPr>
        <p:txBody>
          <a:bodyPr/>
          <a:lstStyle/>
          <a:p>
            <a:r>
              <a:rPr lang="en-US" sz="5400" b="1" dirty="0">
                <a:solidFill>
                  <a:srgbClr val="0070C0"/>
                </a:solidFill>
                <a:latin typeface="+mn-lt"/>
              </a:rPr>
              <a:t>Injuries</a:t>
            </a:r>
            <a:r>
              <a:rPr lang="en-US" sz="5400" b="1" dirty="0">
                <a:solidFill>
                  <a:srgbClr val="EA8484"/>
                </a:solidFill>
                <a:latin typeface="+mn-lt"/>
              </a:rPr>
              <a:t> …</a:t>
            </a:r>
            <a:r>
              <a:rPr lang="en-US" b="1" dirty="0">
                <a:solidFill>
                  <a:srgbClr val="EA8484"/>
                </a:solidFill>
                <a:latin typeface="+mn-lt"/>
              </a:rPr>
              <a:t>non-fatal Consequences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567851" cy="44897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484"/>
              </a:buClr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</a:rPr>
              <a:t>In particular, child maltreatment, intimate partner violence and sexual </a:t>
            </a:r>
            <a:r>
              <a:rPr lang="en-US" sz="3000" b="1" dirty="0" smtClean="0">
                <a:solidFill>
                  <a:srgbClr val="0070C0"/>
                </a:solidFill>
              </a:rPr>
              <a:t>violence have </a:t>
            </a:r>
            <a:r>
              <a:rPr lang="en-US" sz="3000" b="1" dirty="0">
                <a:solidFill>
                  <a:srgbClr val="0070C0"/>
                </a:solidFill>
              </a:rPr>
              <a:t>been shown to have a broad array of adverse health effects that can </a:t>
            </a:r>
            <a:r>
              <a:rPr lang="en-US" sz="3000" b="1" dirty="0" smtClean="0">
                <a:solidFill>
                  <a:srgbClr val="0070C0"/>
                </a:solidFill>
              </a:rPr>
              <a:t>persist over </a:t>
            </a:r>
            <a:r>
              <a:rPr lang="en-US" sz="3000" b="1" dirty="0">
                <a:solidFill>
                  <a:srgbClr val="0070C0"/>
                </a:solidFill>
              </a:rPr>
              <a:t>a </a:t>
            </a:r>
            <a:r>
              <a:rPr lang="en-US" sz="3000" b="1" dirty="0" smtClean="0">
                <a:solidFill>
                  <a:srgbClr val="0070C0"/>
                </a:solidFill>
              </a:rPr>
              <a:t>lifetime. </a:t>
            </a:r>
          </a:p>
          <a:p>
            <a:pPr>
              <a:buClr>
                <a:srgbClr val="EA8484"/>
              </a:buClr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70C0"/>
                </a:solidFill>
              </a:rPr>
              <a:t>These </a:t>
            </a:r>
            <a:r>
              <a:rPr lang="en-US" sz="3000" b="1" dirty="0">
                <a:solidFill>
                  <a:srgbClr val="0070C0"/>
                </a:solidFill>
              </a:rPr>
              <a:t>forms of violence contribute significantly to </a:t>
            </a:r>
            <a:r>
              <a:rPr lang="en-US" sz="3000" b="1" dirty="0" smtClean="0">
                <a:solidFill>
                  <a:srgbClr val="0070C0"/>
                </a:solidFill>
              </a:rPr>
              <a:t>depression, sexually </a:t>
            </a:r>
            <a:r>
              <a:rPr lang="en-US" sz="3000" b="1" dirty="0">
                <a:solidFill>
                  <a:srgbClr val="0070C0"/>
                </a:solidFill>
              </a:rPr>
              <a:t>transmitted diseases and unwanted pregnancies, while also </a:t>
            </a:r>
            <a:r>
              <a:rPr lang="en-US" sz="3000" b="1" dirty="0" smtClean="0">
                <a:solidFill>
                  <a:srgbClr val="0070C0"/>
                </a:solidFill>
              </a:rPr>
              <a:t>increasing the </a:t>
            </a:r>
            <a:r>
              <a:rPr lang="en-US" sz="3000" b="1" dirty="0">
                <a:solidFill>
                  <a:srgbClr val="0070C0"/>
                </a:solidFill>
              </a:rPr>
              <a:t>likelihood of engaging in risky behaviours, such as smoking and the </a:t>
            </a:r>
            <a:r>
              <a:rPr lang="en-US" sz="3000" b="1" dirty="0" smtClean="0">
                <a:solidFill>
                  <a:srgbClr val="0070C0"/>
                </a:solidFill>
              </a:rPr>
              <a:t>harmful use </a:t>
            </a:r>
            <a:r>
              <a:rPr lang="en-US" sz="3000" b="1" dirty="0">
                <a:solidFill>
                  <a:srgbClr val="0070C0"/>
                </a:solidFill>
              </a:rPr>
              <a:t>of alcohol and drugs. 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pPr>
              <a:buClr>
                <a:srgbClr val="EA8484"/>
              </a:buClr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70C0"/>
                </a:solidFill>
              </a:rPr>
              <a:t>Via </a:t>
            </a:r>
            <a:r>
              <a:rPr lang="en-US" sz="3000" b="1" dirty="0">
                <a:solidFill>
                  <a:srgbClr val="0070C0"/>
                </a:solidFill>
              </a:rPr>
              <a:t>these behaviours, they can lead to </a:t>
            </a:r>
            <a:r>
              <a:rPr lang="en-US" sz="3000" b="1" dirty="0" smtClean="0">
                <a:solidFill>
                  <a:srgbClr val="0070C0"/>
                </a:solidFill>
              </a:rPr>
              <a:t>cancers, cardiovascular </a:t>
            </a:r>
            <a:r>
              <a:rPr lang="en-US" sz="3000" b="1" dirty="0">
                <a:solidFill>
                  <a:srgbClr val="0070C0"/>
                </a:solidFill>
              </a:rPr>
              <a:t>diseases, diabetes, liver disease and other chronic diseases.</a:t>
            </a:r>
          </a:p>
        </p:txBody>
      </p:sp>
    </p:spTree>
    <p:extLst>
      <p:ext uri="{BB962C8B-B14F-4D97-AF65-F5344CB8AC3E}">
        <p14:creationId xmlns:p14="http://schemas.microsoft.com/office/powerpoint/2010/main" val="15837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+mn-lt"/>
              </a:rPr>
              <a:t>Injuries and Violence … </a:t>
            </a:r>
            <a:r>
              <a:rPr lang="en-US" sz="6600" b="1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6600" b="1" smtClean="0">
                <a:solidFill>
                  <a:srgbClr val="0070C0"/>
                </a:solidFill>
                <a:latin typeface="+mn-lt"/>
              </a:rPr>
            </a:br>
            <a:r>
              <a:rPr lang="en-US" sz="5300" b="1" smtClean="0">
                <a:solidFill>
                  <a:srgbClr val="EA8484"/>
                </a:solidFill>
                <a:latin typeface="+mn-lt"/>
              </a:rPr>
              <a:t>Who is more vulnerable?</a:t>
            </a:r>
            <a:endParaRPr lang="en-US" sz="5300" b="1" dirty="0">
              <a:solidFill>
                <a:srgbClr val="EA848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2123"/>
            <a:ext cx="10489475" cy="45158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0070C0"/>
                </a:solidFill>
              </a:rPr>
              <a:t>The </a:t>
            </a:r>
            <a:r>
              <a:rPr lang="en-US" sz="3200" b="1" dirty="0">
                <a:solidFill>
                  <a:srgbClr val="0070C0"/>
                </a:solidFill>
              </a:rPr>
              <a:t>nature of injuries and </a:t>
            </a:r>
            <a:r>
              <a:rPr lang="en-US" sz="3200" b="1" dirty="0" smtClean="0">
                <a:solidFill>
                  <a:srgbClr val="0070C0"/>
                </a:solidFill>
              </a:rPr>
              <a:t>violence varies </a:t>
            </a:r>
            <a:r>
              <a:rPr lang="en-US" sz="3200" b="1" dirty="0">
                <a:solidFill>
                  <a:srgbClr val="0070C0"/>
                </a:solidFill>
              </a:rPr>
              <a:t>considerably according to </a:t>
            </a:r>
            <a:r>
              <a:rPr lang="en-US" sz="3200" b="1" dirty="0">
                <a:solidFill>
                  <a:srgbClr val="EA8484"/>
                </a:solidFill>
              </a:rPr>
              <a:t>age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smtClean="0">
                <a:solidFill>
                  <a:srgbClr val="EA8484"/>
                </a:solidFill>
              </a:rPr>
              <a:t>gender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>
                <a:solidFill>
                  <a:srgbClr val="EA8484"/>
                </a:solidFill>
              </a:rPr>
              <a:t>region</a:t>
            </a:r>
            <a:r>
              <a:rPr lang="en-US" sz="3200" b="1" dirty="0">
                <a:solidFill>
                  <a:srgbClr val="0070C0"/>
                </a:solidFill>
              </a:rPr>
              <a:t> and </a:t>
            </a:r>
            <a:r>
              <a:rPr lang="en-US" sz="3200" b="1" dirty="0">
                <a:solidFill>
                  <a:srgbClr val="EA8484"/>
                </a:solidFill>
              </a:rPr>
              <a:t>income group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70C0"/>
                </a:solidFill>
              </a:rPr>
              <a:t> For example</a:t>
            </a:r>
            <a:r>
              <a:rPr lang="en-US" sz="3200" b="1" dirty="0">
                <a:solidFill>
                  <a:srgbClr val="0070C0"/>
                </a:solidFill>
              </a:rPr>
              <a:t>, in low- and middle-income countries in the Western Pacific, </a:t>
            </a:r>
            <a:r>
              <a:rPr lang="en-US" sz="3200" b="1" dirty="0" smtClean="0">
                <a:solidFill>
                  <a:srgbClr val="0070C0"/>
                </a:solidFill>
              </a:rPr>
              <a:t>the leading </a:t>
            </a:r>
            <a:r>
              <a:rPr lang="en-US" sz="3200" b="1" dirty="0">
                <a:solidFill>
                  <a:srgbClr val="0070C0"/>
                </a:solidFill>
              </a:rPr>
              <a:t>injury-related causes of death are </a:t>
            </a:r>
            <a:r>
              <a:rPr lang="en-US" sz="3200" b="1" dirty="0">
                <a:solidFill>
                  <a:srgbClr val="F37B7B"/>
                </a:solidFill>
              </a:rPr>
              <a:t>road traffic injuries, suicide and </a:t>
            </a:r>
            <a:r>
              <a:rPr lang="en-US" sz="3200" b="1" dirty="0" smtClean="0">
                <a:solidFill>
                  <a:srgbClr val="F37B7B"/>
                </a:solidFill>
              </a:rPr>
              <a:t>falls</a:t>
            </a:r>
            <a:r>
              <a:rPr lang="en-US" sz="3200" b="1" dirty="0" smtClean="0">
                <a:solidFill>
                  <a:srgbClr val="0070C0"/>
                </a:solidFill>
              </a:rPr>
              <a:t>. The leading cause of injury death in </a:t>
            </a:r>
            <a:r>
              <a:rPr lang="en-US" sz="3200" b="1" dirty="0">
                <a:solidFill>
                  <a:srgbClr val="0070C0"/>
                </a:solidFill>
              </a:rPr>
              <a:t>the high-income countries of the world is </a:t>
            </a:r>
            <a:r>
              <a:rPr lang="en-US" sz="3200" b="1" dirty="0">
                <a:solidFill>
                  <a:srgbClr val="F37B7B"/>
                </a:solidFill>
              </a:rPr>
              <a:t>suicide, with road traffic injuries </a:t>
            </a:r>
            <a:r>
              <a:rPr lang="en-US" sz="3200" b="1" dirty="0" smtClean="0">
                <a:solidFill>
                  <a:srgbClr val="F37B7B"/>
                </a:solidFill>
              </a:rPr>
              <a:t>and falls </a:t>
            </a:r>
            <a:r>
              <a:rPr lang="en-US" sz="3200" b="1" dirty="0">
                <a:solidFill>
                  <a:srgbClr val="0070C0"/>
                </a:solidFill>
              </a:rPr>
              <a:t>second and third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8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+mn-lt"/>
              </a:rPr>
              <a:t>Injuries are a leading cause of death among </a:t>
            </a:r>
            <a:r>
              <a:rPr lang="en-US" sz="4400" b="1" dirty="0">
                <a:solidFill>
                  <a:srgbClr val="EA8484"/>
                </a:solidFill>
                <a:latin typeface="+mn-lt"/>
              </a:rPr>
              <a:t>young</a:t>
            </a:r>
            <a:r>
              <a:rPr lang="en-US" sz="4400" b="1" dirty="0">
                <a:solidFill>
                  <a:srgbClr val="0070C0"/>
                </a:solidFill>
                <a:latin typeface="+mn-lt"/>
              </a:rPr>
              <a:t>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358846" cy="435912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Injuries affect all age groups but have a particular impact on young people </a:t>
            </a:r>
            <a:r>
              <a:rPr lang="en-US" sz="2800" b="1" dirty="0" smtClean="0">
                <a:solidFill>
                  <a:srgbClr val="0070C0"/>
                </a:solidFill>
              </a:rPr>
              <a:t>and people </a:t>
            </a:r>
            <a:r>
              <a:rPr lang="en-US" sz="2800" b="1" dirty="0">
                <a:solidFill>
                  <a:srgbClr val="0070C0"/>
                </a:solidFill>
              </a:rPr>
              <a:t>in their prime working years.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For </a:t>
            </a:r>
            <a:r>
              <a:rPr lang="en-US" sz="2800" b="1" dirty="0">
                <a:solidFill>
                  <a:srgbClr val="0070C0"/>
                </a:solidFill>
              </a:rPr>
              <a:t>people between the ages of </a:t>
            </a:r>
            <a:r>
              <a:rPr lang="en-US" sz="2800" b="1" dirty="0">
                <a:solidFill>
                  <a:srgbClr val="EA8484"/>
                </a:solidFill>
              </a:rPr>
              <a:t>15 and </a:t>
            </a:r>
            <a:r>
              <a:rPr lang="en-US" sz="2800" b="1" dirty="0" smtClean="0">
                <a:solidFill>
                  <a:srgbClr val="EA8484"/>
                </a:solidFill>
              </a:rPr>
              <a:t>29 years</a:t>
            </a:r>
            <a:r>
              <a:rPr lang="en-US" sz="2800" b="1" dirty="0">
                <a:solidFill>
                  <a:srgbClr val="0070C0"/>
                </a:solidFill>
              </a:rPr>
              <a:t>, three injury-related causes are among the top five causes of death. </a:t>
            </a:r>
            <a:r>
              <a:rPr lang="en-US" sz="2800" b="1" dirty="0" smtClean="0">
                <a:solidFill>
                  <a:srgbClr val="00B050"/>
                </a:solidFill>
              </a:rPr>
              <a:t>Road traffic </a:t>
            </a:r>
            <a:r>
              <a:rPr lang="en-US" sz="2800" b="1" dirty="0">
                <a:solidFill>
                  <a:srgbClr val="00B050"/>
                </a:solidFill>
              </a:rPr>
              <a:t>injuries </a:t>
            </a:r>
            <a:r>
              <a:rPr lang="en-US" sz="2800" b="1" dirty="0">
                <a:solidFill>
                  <a:srgbClr val="0070C0"/>
                </a:solidFill>
              </a:rPr>
              <a:t>are the leading cause of death in this age group, with </a:t>
            </a:r>
            <a:r>
              <a:rPr lang="en-US" sz="2800" b="1" dirty="0">
                <a:solidFill>
                  <a:srgbClr val="00B050"/>
                </a:solidFill>
              </a:rPr>
              <a:t>suicide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and </a:t>
            </a:r>
            <a:r>
              <a:rPr lang="en-US" sz="2800" b="1" dirty="0" smtClean="0">
                <a:solidFill>
                  <a:srgbClr val="00B050"/>
                </a:solidFill>
              </a:rPr>
              <a:t>homicide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the second and fourth leading causes of death respectively – </a:t>
            </a:r>
            <a:r>
              <a:rPr lang="en-US" sz="2800" b="1" dirty="0" smtClean="0">
                <a:solidFill>
                  <a:srgbClr val="0070C0"/>
                </a:solidFill>
              </a:rPr>
              <a:t>together accounting </a:t>
            </a:r>
            <a:r>
              <a:rPr lang="en-US" sz="2800" b="1" dirty="0">
                <a:solidFill>
                  <a:srgbClr val="0070C0"/>
                </a:solidFill>
              </a:rPr>
              <a:t>for more than one quarter of all deaths in this age group.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Among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>
                <a:solidFill>
                  <a:srgbClr val="0070C0"/>
                </a:solidFill>
              </a:rPr>
              <a:t>elderly, falls are the most common cause of injury </a:t>
            </a:r>
            <a:r>
              <a:rPr lang="en-US" sz="2800" b="1" dirty="0" smtClean="0">
                <a:solidFill>
                  <a:srgbClr val="0070C0"/>
                </a:solidFill>
              </a:rPr>
              <a:t>death.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3031"/>
            <a:ext cx="10058400" cy="9272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A8484"/>
                </a:solidFill>
                <a:latin typeface="+mn-lt"/>
              </a:rPr>
              <a:t>Poverty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Increases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Risk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of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Injury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7436"/>
            <a:ext cx="4697602" cy="444321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About 90% of injury-related deaths occur in low- and middle-income countries.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70C0"/>
                </a:solidFill>
              </a:rPr>
              <a:t> Across </a:t>
            </a:r>
            <a:r>
              <a:rPr lang="en-US" sz="3200" b="1" dirty="0">
                <a:solidFill>
                  <a:srgbClr val="0070C0"/>
                </a:solidFill>
              </a:rPr>
              <a:t>the </a:t>
            </a:r>
            <a:r>
              <a:rPr lang="en-US" sz="3200" b="1" dirty="0" smtClean="0">
                <a:solidFill>
                  <a:srgbClr val="0070C0"/>
                </a:solidFill>
              </a:rPr>
              <a:t>world, </a:t>
            </a:r>
            <a:r>
              <a:rPr lang="en-US" sz="3200" b="1" dirty="0">
                <a:solidFill>
                  <a:srgbClr val="0070C0"/>
                </a:solidFill>
              </a:rPr>
              <a:t>injury death rates </a:t>
            </a:r>
            <a:r>
              <a:rPr lang="en-US" sz="3200" b="1" dirty="0" smtClean="0">
                <a:solidFill>
                  <a:srgbClr val="0070C0"/>
                </a:solidFill>
              </a:rPr>
              <a:t>are </a:t>
            </a:r>
            <a:r>
              <a:rPr lang="en-US" sz="3200" b="1" dirty="0">
                <a:solidFill>
                  <a:srgbClr val="0070C0"/>
                </a:solidFill>
              </a:rPr>
              <a:t>higher in lower-income </a:t>
            </a:r>
            <a:r>
              <a:rPr lang="en-US" sz="3200" b="1" dirty="0" smtClean="0">
                <a:solidFill>
                  <a:srgbClr val="0070C0"/>
                </a:solidFill>
              </a:rPr>
              <a:t>countries than </a:t>
            </a:r>
            <a:r>
              <a:rPr lang="en-US" sz="3200" b="1" dirty="0">
                <a:solidFill>
                  <a:srgbClr val="0070C0"/>
                </a:solidFill>
              </a:rPr>
              <a:t>in higher-income countries (see Figure 6).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882" y="1223494"/>
            <a:ext cx="6397118" cy="50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007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EA8484"/>
                </a:solidFill>
                <a:latin typeface="Calibri" panose="020F0502020204030204"/>
              </a:rPr>
              <a:t>Poverty </a:t>
            </a:r>
            <a:r>
              <a:rPr lang="en-US" sz="5400" b="1" dirty="0">
                <a:solidFill>
                  <a:srgbClr val="0070C0"/>
                </a:solidFill>
                <a:latin typeface="Calibri" panose="020F0502020204030204"/>
              </a:rPr>
              <a:t>Increases the Risk of Injury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8649"/>
            <a:ext cx="10467948" cy="471366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Even within countries, injuries show strong social class gradients. This </a:t>
            </a:r>
            <a:r>
              <a:rPr lang="en-US" sz="3200" b="1" dirty="0" smtClean="0">
                <a:solidFill>
                  <a:srgbClr val="0070C0"/>
                </a:solidFill>
              </a:rPr>
              <a:t>means that </a:t>
            </a:r>
            <a:r>
              <a:rPr lang="en-US" sz="3200" b="1" dirty="0">
                <a:solidFill>
                  <a:srgbClr val="0070C0"/>
                </a:solidFill>
              </a:rPr>
              <a:t>people from poorer economic backgrounds have higher rates of </a:t>
            </a:r>
            <a:r>
              <a:rPr lang="en-US" sz="3200" b="1" dirty="0" smtClean="0">
                <a:solidFill>
                  <a:srgbClr val="0070C0"/>
                </a:solidFill>
              </a:rPr>
              <a:t>death from </a:t>
            </a:r>
            <a:r>
              <a:rPr lang="en-US" sz="3200" b="1" dirty="0">
                <a:solidFill>
                  <a:srgbClr val="0070C0"/>
                </a:solidFill>
              </a:rPr>
              <a:t>injury and non-fatal injuries than wealthier people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This uneven distribution of injuries </a:t>
            </a:r>
            <a:r>
              <a:rPr lang="en-US" sz="3200" b="1" dirty="0" smtClean="0">
                <a:solidFill>
                  <a:srgbClr val="0070C0"/>
                </a:solidFill>
              </a:rPr>
              <a:t>is </a:t>
            </a:r>
            <a:r>
              <a:rPr lang="en-US" sz="3200" b="1" dirty="0">
                <a:solidFill>
                  <a:srgbClr val="0070C0"/>
                </a:solidFill>
              </a:rPr>
              <a:t>related to a number of factors such as </a:t>
            </a:r>
            <a:r>
              <a:rPr lang="en-US" sz="3200" b="1" dirty="0">
                <a:solidFill>
                  <a:srgbClr val="EA8484"/>
                </a:solidFill>
              </a:rPr>
              <a:t>living, </a:t>
            </a:r>
            <a:r>
              <a:rPr lang="en-US" sz="3200" b="1" dirty="0" smtClean="0">
                <a:solidFill>
                  <a:srgbClr val="EA8484"/>
                </a:solidFill>
              </a:rPr>
              <a:t>working and </a:t>
            </a:r>
            <a:r>
              <a:rPr lang="en-US" sz="3200" b="1" dirty="0">
                <a:solidFill>
                  <a:srgbClr val="EA8484"/>
                </a:solidFill>
              </a:rPr>
              <a:t>travelling in less safe conditions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>
                <a:solidFill>
                  <a:srgbClr val="EA8484"/>
                </a:solidFill>
              </a:rPr>
              <a:t>less focus on prevention efforts in </a:t>
            </a:r>
            <a:r>
              <a:rPr lang="en-US" sz="3200" b="1" dirty="0" smtClean="0">
                <a:solidFill>
                  <a:srgbClr val="EA8484"/>
                </a:solidFill>
              </a:rPr>
              <a:t>poorer areas</a:t>
            </a:r>
            <a:r>
              <a:rPr lang="en-US" sz="3200" b="1" dirty="0">
                <a:solidFill>
                  <a:srgbClr val="0070C0"/>
                </a:solidFill>
              </a:rPr>
              <a:t>, and </a:t>
            </a:r>
            <a:r>
              <a:rPr lang="en-US" sz="3200" b="1" dirty="0">
                <a:solidFill>
                  <a:srgbClr val="EA8484"/>
                </a:solidFill>
              </a:rPr>
              <a:t>poorer access to quality emergency trauma care and </a:t>
            </a:r>
            <a:r>
              <a:rPr lang="en-US" sz="3200" b="1" dirty="0" smtClean="0">
                <a:solidFill>
                  <a:srgbClr val="EA8484"/>
                </a:solidFill>
              </a:rPr>
              <a:t>rehabilitation services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70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007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EA8484"/>
                </a:solidFill>
                <a:latin typeface="Calibri" panose="020F0502020204030204"/>
              </a:rPr>
              <a:t>Poverty </a:t>
            </a:r>
            <a:r>
              <a:rPr lang="en-US" sz="5400" b="1" dirty="0">
                <a:solidFill>
                  <a:srgbClr val="0070C0"/>
                </a:solidFill>
                <a:latin typeface="Calibri" panose="020F0502020204030204"/>
              </a:rPr>
              <a:t>Increases the Risk of Injury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80315"/>
            <a:ext cx="10249007" cy="434018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As </a:t>
            </a:r>
            <a:r>
              <a:rPr lang="en-US" sz="3600" b="1" dirty="0">
                <a:solidFill>
                  <a:srgbClr val="0070C0"/>
                </a:solidFill>
              </a:rPr>
              <a:t>well as being at increased risk, disadvantaged families are </a:t>
            </a:r>
            <a:r>
              <a:rPr lang="en-US" sz="3600" b="1" dirty="0" smtClean="0">
                <a:solidFill>
                  <a:srgbClr val="0070C0"/>
                </a:solidFill>
              </a:rPr>
              <a:t>hardest hit </a:t>
            </a:r>
            <a:r>
              <a:rPr lang="en-US" sz="3600" b="1" dirty="0">
                <a:solidFill>
                  <a:srgbClr val="0070C0"/>
                </a:solidFill>
              </a:rPr>
              <a:t>by the financial pressure resulting from injuries.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Poor </a:t>
            </a:r>
            <a:r>
              <a:rPr lang="en-US" sz="3600" b="1" dirty="0">
                <a:solidFill>
                  <a:srgbClr val="0070C0"/>
                </a:solidFill>
              </a:rPr>
              <a:t>families are less likely </a:t>
            </a:r>
            <a:r>
              <a:rPr lang="en-US" sz="3600" b="1" dirty="0" smtClean="0">
                <a:solidFill>
                  <a:srgbClr val="0070C0"/>
                </a:solidFill>
              </a:rPr>
              <a:t>to have </a:t>
            </a:r>
            <a:r>
              <a:rPr lang="en-US" sz="3600" b="1" dirty="0">
                <a:solidFill>
                  <a:srgbClr val="0070C0"/>
                </a:solidFill>
              </a:rPr>
              <a:t>the financial resources to pay the </a:t>
            </a:r>
            <a:r>
              <a:rPr lang="en-US" sz="3600" b="1" dirty="0">
                <a:solidFill>
                  <a:srgbClr val="EA8484"/>
                </a:solidFill>
              </a:rPr>
              <a:t>direct costs </a:t>
            </a:r>
            <a:r>
              <a:rPr lang="en-US" sz="3600" b="1" dirty="0">
                <a:solidFill>
                  <a:srgbClr val="0070C0"/>
                </a:solidFill>
              </a:rPr>
              <a:t>(</a:t>
            </a:r>
            <a:r>
              <a:rPr lang="en-US" sz="3600" b="1" dirty="0">
                <a:solidFill>
                  <a:srgbClr val="EA8484"/>
                </a:solidFill>
              </a:rPr>
              <a:t>e.g. medical bills</a:t>
            </a:r>
            <a:r>
              <a:rPr lang="en-US" sz="3600" b="1" dirty="0">
                <a:solidFill>
                  <a:srgbClr val="0070C0"/>
                </a:solidFill>
              </a:rPr>
              <a:t>) as well </a:t>
            </a:r>
            <a:r>
              <a:rPr lang="en-US" sz="3600" b="1" dirty="0" smtClean="0">
                <a:solidFill>
                  <a:srgbClr val="0070C0"/>
                </a:solidFill>
              </a:rPr>
              <a:t>as the </a:t>
            </a:r>
            <a:r>
              <a:rPr lang="en-US" sz="3600" b="1" dirty="0">
                <a:solidFill>
                  <a:srgbClr val="EA8484"/>
                </a:solidFill>
              </a:rPr>
              <a:t>indirect costs </a:t>
            </a:r>
            <a:r>
              <a:rPr lang="en-US" sz="3600" b="1" dirty="0">
                <a:solidFill>
                  <a:srgbClr val="0070C0"/>
                </a:solidFill>
              </a:rPr>
              <a:t>(</a:t>
            </a:r>
            <a:r>
              <a:rPr lang="en-US" sz="3600" b="1" dirty="0">
                <a:solidFill>
                  <a:srgbClr val="EA8484"/>
                </a:solidFill>
              </a:rPr>
              <a:t>e.g. lost wages</a:t>
            </a:r>
            <a:r>
              <a:rPr lang="en-US" sz="3600" b="1" dirty="0">
                <a:solidFill>
                  <a:srgbClr val="0070C0"/>
                </a:solidFill>
              </a:rPr>
              <a:t>) related to injuries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5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63" y="206062"/>
            <a:ext cx="10328857" cy="12750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Injuries and violence are unevenly distributed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between </a:t>
            </a:r>
            <a:r>
              <a:rPr lang="en-US" b="1" dirty="0" smtClean="0">
                <a:solidFill>
                  <a:srgbClr val="EA8484"/>
                </a:solidFill>
                <a:latin typeface="+mn-lt"/>
              </a:rPr>
              <a:t>males </a:t>
            </a:r>
            <a:r>
              <a:rPr lang="en-US" b="1" dirty="0">
                <a:solidFill>
                  <a:srgbClr val="EA8484"/>
                </a:solidFill>
                <a:latin typeface="+mn-lt"/>
              </a:rPr>
              <a:t>and </a:t>
            </a:r>
            <a:r>
              <a:rPr lang="en-US" b="1" dirty="0">
                <a:solidFill>
                  <a:srgbClr val="F37B7B"/>
                </a:solidFill>
                <a:latin typeface="+mn-lt"/>
              </a:rPr>
              <a:t>females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290055"/>
            <a:ext cx="10107341" cy="456794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More males than females are killed by injuries and violence— almost </a:t>
            </a:r>
            <a:r>
              <a:rPr lang="en-US" sz="3600" b="1" dirty="0">
                <a:solidFill>
                  <a:srgbClr val="F37B7B"/>
                </a:solidFill>
              </a:rPr>
              <a:t>twice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as many </a:t>
            </a:r>
            <a:r>
              <a:rPr lang="en-US" sz="3600" b="1" dirty="0">
                <a:solidFill>
                  <a:srgbClr val="0070C0"/>
                </a:solidFill>
              </a:rPr>
              <a:t>each year.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0070C0"/>
                </a:solidFill>
              </a:rPr>
              <a:t> The </a:t>
            </a:r>
            <a:r>
              <a:rPr lang="en-US" sz="3600" b="1" dirty="0">
                <a:solidFill>
                  <a:srgbClr val="0070C0"/>
                </a:solidFill>
              </a:rPr>
              <a:t>three leading causes of death from injuries for </a:t>
            </a:r>
            <a:r>
              <a:rPr lang="en-US" sz="3600" b="1" dirty="0">
                <a:solidFill>
                  <a:srgbClr val="F37B7B"/>
                </a:solidFill>
              </a:rPr>
              <a:t>males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are: </a:t>
            </a:r>
            <a:r>
              <a:rPr lang="en-US" sz="3600" b="1" dirty="0">
                <a:solidFill>
                  <a:srgbClr val="0070C0"/>
                </a:solidFill>
              </a:rPr>
              <a:t>road traffic </a:t>
            </a:r>
            <a:r>
              <a:rPr lang="en-US" sz="3600" b="1" dirty="0" smtClean="0">
                <a:solidFill>
                  <a:srgbClr val="0070C0"/>
                </a:solidFill>
              </a:rPr>
              <a:t>injuries, suicide and homicide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The three leading causes of injury-related death for </a:t>
            </a:r>
            <a:r>
              <a:rPr lang="en-US" sz="3600" b="1" dirty="0" smtClean="0">
                <a:solidFill>
                  <a:srgbClr val="F37B7B"/>
                </a:solidFill>
              </a:rPr>
              <a:t>females</a:t>
            </a:r>
            <a:r>
              <a:rPr lang="en-US" sz="3600" b="1" dirty="0" smtClean="0">
                <a:solidFill>
                  <a:srgbClr val="0070C0"/>
                </a:solidFill>
              </a:rPr>
              <a:t> are: </a:t>
            </a:r>
            <a:r>
              <a:rPr lang="en-US" sz="3600" b="1" dirty="0">
                <a:solidFill>
                  <a:srgbClr val="0070C0"/>
                </a:solidFill>
              </a:rPr>
              <a:t>road traffic injuries, falls and suicide.</a:t>
            </a:r>
          </a:p>
        </p:txBody>
      </p:sp>
    </p:spTree>
    <p:extLst>
      <p:ext uri="{BB962C8B-B14F-4D97-AF65-F5344CB8AC3E}">
        <p14:creationId xmlns:p14="http://schemas.microsoft.com/office/powerpoint/2010/main" val="4000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5926" y="286603"/>
            <a:ext cx="10339754" cy="1450757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+mn-lt"/>
              </a:rPr>
              <a:t>Injuries</a:t>
            </a:r>
            <a:br>
              <a:rPr lang="en-US" sz="66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6600" b="1" dirty="0" smtClean="0">
                <a:solidFill>
                  <a:srgbClr val="F37B7B"/>
                </a:solidFill>
                <a:latin typeface="+mn-lt"/>
              </a:rPr>
              <a:t>Introduction</a:t>
            </a:r>
            <a:endParaRPr lang="en-US" sz="6600" b="1" dirty="0">
              <a:solidFill>
                <a:srgbClr val="F37B7B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0505" y="1845733"/>
            <a:ext cx="11671495" cy="4400321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</a:rPr>
              <a:t>Injuries and violence are among the most prominent public health problems in the world. </a:t>
            </a:r>
          </a:p>
          <a:p>
            <a:pPr>
              <a:buClr>
                <a:srgbClr val="FE7370"/>
              </a:buClr>
              <a:buFont typeface="Wingdings" panose="05000000000000000000" pitchFamily="2" charset="2"/>
              <a:buChar char="Ø"/>
            </a:pPr>
            <a:r>
              <a:rPr lang="en-US" sz="3400" b="1" dirty="0" smtClean="0">
                <a:solidFill>
                  <a:srgbClr val="0070C0"/>
                </a:solidFill>
              </a:rPr>
              <a:t>  As well as being a leading cause of mortality – particularly among children and young adults – many of the millions of non-fatal injuries result in life-long disabilities and health consequences. </a:t>
            </a:r>
          </a:p>
          <a:p>
            <a:pPr>
              <a:buClr>
                <a:srgbClr val="F37B7B"/>
              </a:buClr>
              <a:buFont typeface="Wingdings" panose="05000000000000000000" pitchFamily="2" charset="2"/>
              <a:buChar char="§"/>
            </a:pPr>
            <a:r>
              <a:rPr lang="en-US" sz="3400" b="1" smtClean="0">
                <a:solidFill>
                  <a:srgbClr val="0070C0"/>
                </a:solidFill>
              </a:rPr>
              <a:t>  Tens </a:t>
            </a:r>
            <a:r>
              <a:rPr lang="en-US" sz="3400" b="1" dirty="0">
                <a:solidFill>
                  <a:srgbClr val="0070C0"/>
                </a:solidFill>
              </a:rPr>
              <a:t>of millions more </a:t>
            </a:r>
            <a:r>
              <a:rPr lang="en-US" sz="3400" b="1" dirty="0" smtClean="0">
                <a:solidFill>
                  <a:srgbClr val="0070C0"/>
                </a:solidFill>
              </a:rPr>
              <a:t>people suffer </a:t>
            </a:r>
            <a:r>
              <a:rPr lang="en-US" sz="3400" b="1" dirty="0">
                <a:solidFill>
                  <a:srgbClr val="0070C0"/>
                </a:solidFill>
              </a:rPr>
              <a:t>long-term psychological health effects as a result of an injury or an </a:t>
            </a:r>
            <a:r>
              <a:rPr lang="en-US" sz="3400" b="1" dirty="0" smtClean="0">
                <a:solidFill>
                  <a:srgbClr val="0070C0"/>
                </a:solidFill>
              </a:rPr>
              <a:t>act of </a:t>
            </a:r>
            <a:r>
              <a:rPr lang="en-US" sz="3400" b="1" dirty="0">
                <a:solidFill>
                  <a:srgbClr val="0070C0"/>
                </a:solidFill>
              </a:rPr>
              <a:t>violence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9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057" y="-52600"/>
            <a:ext cx="10203543" cy="6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1741"/>
          </a:xfrm>
        </p:spPr>
        <p:txBody>
          <a:bodyPr/>
          <a:lstStyle/>
          <a:p>
            <a:r>
              <a:rPr lang="en-US" sz="4300" b="1" dirty="0">
                <a:solidFill>
                  <a:srgbClr val="0070C0"/>
                </a:solidFill>
                <a:latin typeface="Calibri" panose="020F0502020204030204"/>
              </a:rPr>
              <a:t>Injuries and violence are unevenly distributed between </a:t>
            </a:r>
            <a:r>
              <a:rPr lang="en-US" sz="4300" b="1" dirty="0">
                <a:solidFill>
                  <a:srgbClr val="EA8484"/>
                </a:solidFill>
                <a:latin typeface="Calibri" panose="020F0502020204030204"/>
              </a:rPr>
              <a:t>males and </a:t>
            </a:r>
            <a:r>
              <a:rPr lang="en-US" sz="4300" b="1" dirty="0">
                <a:solidFill>
                  <a:srgbClr val="F37B7B"/>
                </a:solidFill>
                <a:latin typeface="Calibri" panose="020F0502020204030204"/>
              </a:rPr>
              <a:t>females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4776"/>
            <a:ext cx="10635374" cy="462351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It is important to look beyond the mortality statistics and note that </a:t>
            </a:r>
            <a:r>
              <a:rPr lang="en-US" sz="3600" b="1" dirty="0" smtClean="0">
                <a:solidFill>
                  <a:srgbClr val="0070C0"/>
                </a:solidFill>
              </a:rPr>
              <a:t>some types </a:t>
            </a:r>
            <a:r>
              <a:rPr lang="en-US" sz="3600" b="1" dirty="0">
                <a:solidFill>
                  <a:srgbClr val="0070C0"/>
                </a:solidFill>
              </a:rPr>
              <a:t>of injuries and violence predominantly affect </a:t>
            </a:r>
            <a:r>
              <a:rPr lang="en-US" sz="3600" b="1" dirty="0">
                <a:solidFill>
                  <a:srgbClr val="F37B7B"/>
                </a:solidFill>
              </a:rPr>
              <a:t>women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More </a:t>
            </a:r>
            <a:r>
              <a:rPr lang="en-US" sz="3600" b="1" dirty="0">
                <a:solidFill>
                  <a:srgbClr val="0070C0"/>
                </a:solidFill>
              </a:rPr>
              <a:t>than 1 in </a:t>
            </a:r>
            <a:r>
              <a:rPr lang="en-US" sz="3600" b="1" dirty="0" smtClean="0">
                <a:solidFill>
                  <a:srgbClr val="0070C0"/>
                </a:solidFill>
              </a:rPr>
              <a:t>3 women </a:t>
            </a:r>
            <a:r>
              <a:rPr lang="en-US" sz="3600" b="1" dirty="0">
                <a:solidFill>
                  <a:srgbClr val="0070C0"/>
                </a:solidFill>
              </a:rPr>
              <a:t>(35%) have experienced </a:t>
            </a:r>
            <a:r>
              <a:rPr lang="en-US" sz="3600" b="1" dirty="0" smtClean="0">
                <a:solidFill>
                  <a:srgbClr val="F37B7B"/>
                </a:solidFill>
              </a:rPr>
              <a:t>intimate </a:t>
            </a:r>
            <a:r>
              <a:rPr lang="en-US" sz="3600" b="1" smtClean="0">
                <a:solidFill>
                  <a:srgbClr val="F37B7B"/>
                </a:solidFill>
              </a:rPr>
              <a:t>partner violence (domestic </a:t>
            </a:r>
            <a:r>
              <a:rPr lang="en-US" sz="3600" b="1" dirty="0" smtClean="0">
                <a:solidFill>
                  <a:srgbClr val="F37B7B"/>
                </a:solidFill>
              </a:rPr>
              <a:t>violence), </a:t>
            </a:r>
            <a:r>
              <a:rPr lang="en-US" sz="3600" b="1" dirty="0">
                <a:solidFill>
                  <a:srgbClr val="F37B7B"/>
                </a:solidFill>
              </a:rPr>
              <a:t>or sexual </a:t>
            </a:r>
            <a:r>
              <a:rPr lang="en-US" sz="3600" b="1" dirty="0" smtClean="0">
                <a:solidFill>
                  <a:srgbClr val="F37B7B"/>
                </a:solidFill>
              </a:rPr>
              <a:t>violence (rape) </a:t>
            </a:r>
            <a:r>
              <a:rPr lang="en-US" sz="3600" b="1" dirty="0" smtClean="0">
                <a:solidFill>
                  <a:srgbClr val="0070C0"/>
                </a:solidFill>
              </a:rPr>
              <a:t>perpetrated </a:t>
            </a:r>
            <a:r>
              <a:rPr lang="en-US" sz="3600" b="1" dirty="0">
                <a:solidFill>
                  <a:srgbClr val="0070C0"/>
                </a:solidFill>
              </a:rPr>
              <a:t>by someone who was </a:t>
            </a:r>
            <a:r>
              <a:rPr lang="en-US" sz="3600" b="1" dirty="0" smtClean="0">
                <a:solidFill>
                  <a:srgbClr val="0070C0"/>
                </a:solidFill>
              </a:rPr>
              <a:t>not an </a:t>
            </a:r>
            <a:r>
              <a:rPr lang="en-US" sz="3600" b="1" dirty="0">
                <a:solidFill>
                  <a:srgbClr val="0070C0"/>
                </a:solidFill>
              </a:rPr>
              <a:t>intimate partner.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1" y="286603"/>
            <a:ext cx="10254159" cy="12202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radeGothic-Bold"/>
              </a:rPr>
              <a:t>Injuries and violence impose heavy </a:t>
            </a:r>
            <a:r>
              <a:rPr lang="en-US" sz="4000" b="1" dirty="0">
                <a:solidFill>
                  <a:srgbClr val="FE7370"/>
                </a:solidFill>
                <a:latin typeface="TradeGothic-Bold"/>
              </a:rPr>
              <a:t>costs</a:t>
            </a:r>
            <a:r>
              <a:rPr lang="en-US" sz="4000" b="1" dirty="0">
                <a:solidFill>
                  <a:srgbClr val="0070C0"/>
                </a:solidFill>
                <a:latin typeface="TradeGothic-Bold"/>
              </a:rPr>
              <a:t> on </a:t>
            </a:r>
            <a:r>
              <a:rPr lang="en-US" sz="4000" b="1" dirty="0" smtClean="0">
                <a:solidFill>
                  <a:srgbClr val="0070C0"/>
                </a:solidFill>
                <a:latin typeface="TradeGothic-Bold"/>
              </a:rPr>
              <a:t>individuals and </a:t>
            </a:r>
            <a:r>
              <a:rPr lang="en-US" sz="4000" b="1" dirty="0">
                <a:solidFill>
                  <a:srgbClr val="0070C0"/>
                </a:solidFill>
                <a:latin typeface="TradeGothic-Bold"/>
              </a:rPr>
              <a:t>on society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596738" cy="443915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As well as the huge emotional toll that injuries and violence </a:t>
            </a:r>
            <a:r>
              <a:rPr lang="en-US" sz="3200" b="1" dirty="0" smtClean="0">
                <a:solidFill>
                  <a:srgbClr val="0070C0"/>
                </a:solidFill>
              </a:rPr>
              <a:t>impose </a:t>
            </a:r>
            <a:r>
              <a:rPr lang="en-US" sz="3200" b="1" dirty="0">
                <a:solidFill>
                  <a:srgbClr val="0070C0"/>
                </a:solidFill>
              </a:rPr>
              <a:t>on </a:t>
            </a:r>
            <a:r>
              <a:rPr lang="en-US" sz="3200" b="1" dirty="0" smtClean="0">
                <a:solidFill>
                  <a:srgbClr val="0070C0"/>
                </a:solidFill>
              </a:rPr>
              <a:t>those affected</a:t>
            </a:r>
            <a:r>
              <a:rPr lang="en-US" sz="3200" b="1" dirty="0">
                <a:solidFill>
                  <a:srgbClr val="0070C0"/>
                </a:solidFill>
              </a:rPr>
              <a:t>, they also cause considerable economic losses to victims, their </a:t>
            </a:r>
            <a:r>
              <a:rPr lang="en-US" sz="3200" b="1" dirty="0" smtClean="0">
                <a:solidFill>
                  <a:srgbClr val="0070C0"/>
                </a:solidFill>
              </a:rPr>
              <a:t>families, and </a:t>
            </a:r>
            <a:r>
              <a:rPr lang="en-US" sz="3200" b="1" dirty="0">
                <a:solidFill>
                  <a:srgbClr val="0070C0"/>
                </a:solidFill>
              </a:rPr>
              <a:t>nations as a whole.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These </a:t>
            </a:r>
            <a:r>
              <a:rPr lang="en-US" sz="3200" b="1" dirty="0">
                <a:solidFill>
                  <a:srgbClr val="0070C0"/>
                </a:solidFill>
              </a:rPr>
              <a:t>losses arise from the </a:t>
            </a:r>
            <a:r>
              <a:rPr lang="en-US" sz="3200" b="1" dirty="0">
                <a:solidFill>
                  <a:srgbClr val="F37B7B"/>
                </a:solidFill>
              </a:rPr>
              <a:t>cost of treatment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smtClean="0">
                <a:solidFill>
                  <a:srgbClr val="0070C0"/>
                </a:solidFill>
              </a:rPr>
              <a:t>including rehabilitation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>
                <a:solidFill>
                  <a:srgbClr val="F37B7B"/>
                </a:solidFill>
              </a:rPr>
              <a:t>and incident investigation </a:t>
            </a:r>
            <a:r>
              <a:rPr lang="en-US" sz="3200" b="1" dirty="0">
                <a:solidFill>
                  <a:srgbClr val="0070C0"/>
                </a:solidFill>
              </a:rPr>
              <a:t>as well as reduced or </a:t>
            </a:r>
            <a:r>
              <a:rPr lang="en-US" sz="3200" b="1" dirty="0">
                <a:solidFill>
                  <a:srgbClr val="F37B7B"/>
                </a:solidFill>
              </a:rPr>
              <a:t>lost </a:t>
            </a:r>
            <a:r>
              <a:rPr lang="en-US" sz="3200" b="1" dirty="0" smtClean="0">
                <a:solidFill>
                  <a:srgbClr val="F37B7B"/>
                </a:solidFill>
              </a:rPr>
              <a:t>productivity</a:t>
            </a:r>
            <a:r>
              <a:rPr lang="en-US" sz="3200" b="1" dirty="0" smtClean="0">
                <a:solidFill>
                  <a:srgbClr val="0070C0"/>
                </a:solidFill>
              </a:rPr>
              <a:t> in </a:t>
            </a:r>
            <a:r>
              <a:rPr lang="en-US" sz="3200" b="1" dirty="0">
                <a:solidFill>
                  <a:srgbClr val="0070C0"/>
                </a:solidFill>
              </a:rPr>
              <a:t>the form of wages for those killed or disabled by their injuries, and for </a:t>
            </a:r>
            <a:r>
              <a:rPr lang="en-US" sz="3200" b="1" dirty="0" smtClean="0">
                <a:solidFill>
                  <a:srgbClr val="0070C0"/>
                </a:solidFill>
              </a:rPr>
              <a:t>family members </a:t>
            </a:r>
            <a:r>
              <a:rPr lang="en-US" sz="3200" b="1" dirty="0">
                <a:solidFill>
                  <a:srgbClr val="0070C0"/>
                </a:solidFill>
              </a:rPr>
              <a:t>who need to take time off work to care for the injured.</a:t>
            </a:r>
          </a:p>
        </p:txBody>
      </p:sp>
    </p:spTree>
    <p:extLst>
      <p:ext uri="{BB962C8B-B14F-4D97-AF65-F5344CB8AC3E}">
        <p14:creationId xmlns:p14="http://schemas.microsoft.com/office/powerpoint/2010/main" val="24736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343" y="286604"/>
            <a:ext cx="10299337" cy="1208368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Road Traffic Accidents (RTA’s) in </a:t>
            </a:r>
            <a:r>
              <a:rPr lang="en-US" b="1" dirty="0" smtClean="0">
                <a:solidFill>
                  <a:srgbClr val="FE7370"/>
                </a:solidFill>
                <a:latin typeface="+mn-lt"/>
              </a:rPr>
              <a:t>Jordan</a:t>
            </a:r>
            <a:endParaRPr lang="en-US" b="1" dirty="0">
              <a:solidFill>
                <a:srgbClr val="FE737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342" y="1845733"/>
            <a:ext cx="11146972" cy="45260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In Jordan, as a result of RTA’s: a </a:t>
            </a:r>
            <a:r>
              <a:rPr lang="en-US" sz="3200" b="1" dirty="0">
                <a:solidFill>
                  <a:srgbClr val="0070C0"/>
                </a:solidFill>
              </a:rPr>
              <a:t>car accident happens </a:t>
            </a:r>
            <a:r>
              <a:rPr lang="en-US" sz="3200" b="1" dirty="0" smtClean="0">
                <a:solidFill>
                  <a:srgbClr val="0070C0"/>
                </a:solidFill>
              </a:rPr>
              <a:t>every 5 minutes, </a:t>
            </a:r>
            <a:r>
              <a:rPr lang="en-US" sz="3200" b="1" dirty="0">
                <a:solidFill>
                  <a:srgbClr val="0070C0"/>
                </a:solidFill>
              </a:rPr>
              <a:t>one person is </a:t>
            </a:r>
            <a:r>
              <a:rPr lang="en-US" sz="3200" b="1" dirty="0" smtClean="0">
                <a:solidFill>
                  <a:srgbClr val="0070C0"/>
                </a:solidFill>
              </a:rPr>
              <a:t>injured every </a:t>
            </a:r>
            <a:r>
              <a:rPr lang="en-US" sz="3200" b="1" dirty="0">
                <a:solidFill>
                  <a:srgbClr val="0070C0"/>
                </a:solidFill>
              </a:rPr>
              <a:t>29 </a:t>
            </a:r>
            <a:r>
              <a:rPr lang="en-US" sz="3200" b="1" dirty="0" smtClean="0">
                <a:solidFill>
                  <a:srgbClr val="0070C0"/>
                </a:solidFill>
              </a:rPr>
              <a:t>minutes, and a person dies every 9 hours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70C0"/>
                </a:solidFill>
              </a:rPr>
              <a:t> In Jordan, 368 deaths from road traffic accidents were reported between January and August 2015 (</a:t>
            </a:r>
            <a:r>
              <a:rPr lang="en-US" sz="3200" b="1" dirty="0" smtClean="0">
                <a:solidFill>
                  <a:srgbClr val="EA8484"/>
                </a:solidFill>
              </a:rPr>
              <a:t>12</a:t>
            </a:r>
            <a:r>
              <a:rPr lang="en-US" sz="3200" b="1" dirty="0" smtClean="0">
                <a:solidFill>
                  <a:srgbClr val="0070C0"/>
                </a:solidFill>
              </a:rPr>
              <a:t> out of the 368 were ran over by the vehicle parking at their home).</a:t>
            </a:r>
            <a:endParaRPr lang="en-US" sz="32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70C0"/>
                </a:solidFill>
              </a:rPr>
              <a:t> In 2014, RTA’s caused </a:t>
            </a:r>
            <a:r>
              <a:rPr lang="en-US" sz="3200" b="1" dirty="0" smtClean="0">
                <a:solidFill>
                  <a:srgbClr val="EA8484"/>
                </a:solidFill>
              </a:rPr>
              <a:t>688</a:t>
            </a:r>
            <a:r>
              <a:rPr lang="en-US" sz="3200" b="1" dirty="0" smtClean="0">
                <a:solidFill>
                  <a:srgbClr val="0070C0"/>
                </a:solidFill>
              </a:rPr>
              <a:t> deaths and 14,790 injured </a:t>
            </a:r>
            <a:r>
              <a:rPr lang="en-US" sz="2200" b="1" dirty="0" smtClean="0">
                <a:solidFill>
                  <a:srgbClr val="0070C0"/>
                </a:solidFill>
              </a:rPr>
              <a:t>(102,400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accidents</a:t>
            </a:r>
            <a:r>
              <a:rPr lang="en-US" sz="1900" b="1" dirty="0" smtClean="0">
                <a:solidFill>
                  <a:srgbClr val="0070C0"/>
                </a:solidFill>
              </a:rPr>
              <a:t>)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In 2013, RTA’s caused </a:t>
            </a:r>
            <a:r>
              <a:rPr lang="en-US" sz="3200" b="1" dirty="0" smtClean="0">
                <a:solidFill>
                  <a:srgbClr val="EA8484"/>
                </a:solidFill>
              </a:rPr>
              <a:t>768</a:t>
            </a:r>
            <a:r>
              <a:rPr lang="en-US" sz="3200" b="1" dirty="0" smtClean="0">
                <a:solidFill>
                  <a:srgbClr val="0070C0"/>
                </a:solidFill>
              </a:rPr>
              <a:t> deaths and 15,954 injured </a:t>
            </a:r>
            <a:r>
              <a:rPr lang="en-US" sz="2200" b="1" dirty="0" smtClean="0">
                <a:solidFill>
                  <a:srgbClr val="0070C0"/>
                </a:solidFill>
              </a:rPr>
              <a:t>(107,800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accidents)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EA8484"/>
                </a:solidFill>
              </a:rPr>
              <a:t>1/3</a:t>
            </a:r>
            <a:r>
              <a:rPr lang="en-US" sz="3200" b="1" dirty="0" smtClean="0">
                <a:solidFill>
                  <a:srgbClr val="0070C0"/>
                </a:solidFill>
              </a:rPr>
              <a:t> of these deaths is caused by a run over accident (for pedestrians).</a:t>
            </a:r>
            <a:endParaRPr lang="ar-JO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44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71" y="858129"/>
            <a:ext cx="11657429" cy="844062"/>
          </a:xfrm>
        </p:spPr>
        <p:txBody>
          <a:bodyPr>
            <a:noAutofit/>
          </a:bodyPr>
          <a:lstStyle/>
          <a:p>
            <a:r>
              <a:rPr lang="en-US" sz="5400" b="1" spc="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Measures to </a:t>
            </a:r>
            <a:r>
              <a:rPr lang="en-US" sz="5400" b="1" spc="0" dirty="0">
                <a:solidFill>
                  <a:srgbClr val="F37B7B"/>
                </a:solidFill>
                <a:latin typeface="Calibri" panose="020F0502020204030204"/>
                <a:ea typeface="+mn-ea"/>
                <a:cs typeface="+mn-cs"/>
              </a:rPr>
              <a:t>Prevent </a:t>
            </a:r>
            <a:r>
              <a:rPr lang="en-US" sz="5400" b="1" spc="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Violence and Injuries</a:t>
            </a:r>
            <a:endParaRPr lang="en-US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6884" y="2096085"/>
            <a:ext cx="10972801" cy="4262511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70C0"/>
                </a:solidFill>
              </a:rPr>
              <a:t>As more governments around the world come to recognize that </a:t>
            </a:r>
            <a:r>
              <a:rPr lang="en-US" sz="3400" b="1" dirty="0">
                <a:solidFill>
                  <a:srgbClr val="00B050"/>
                </a:solidFill>
              </a:rPr>
              <a:t>injuries </a:t>
            </a:r>
            <a:r>
              <a:rPr lang="en-US" sz="3400" b="1" dirty="0" smtClean="0">
                <a:solidFill>
                  <a:srgbClr val="00B050"/>
                </a:solidFill>
              </a:rPr>
              <a:t>and violence </a:t>
            </a:r>
            <a:r>
              <a:rPr lang="en-US" sz="3400" b="1" dirty="0">
                <a:solidFill>
                  <a:srgbClr val="00B050"/>
                </a:solidFill>
              </a:rPr>
              <a:t>can and must be prevented</a:t>
            </a:r>
            <a:r>
              <a:rPr lang="en-US" sz="3400" b="1" dirty="0">
                <a:solidFill>
                  <a:srgbClr val="0070C0"/>
                </a:solidFill>
              </a:rPr>
              <a:t>, many are trying to get a better </a:t>
            </a:r>
            <a:r>
              <a:rPr lang="en-US" sz="3400" b="1" dirty="0" smtClean="0">
                <a:solidFill>
                  <a:srgbClr val="0070C0"/>
                </a:solidFill>
              </a:rPr>
              <a:t>understanding of </a:t>
            </a:r>
            <a:r>
              <a:rPr lang="en-US" sz="3400" b="1" dirty="0">
                <a:solidFill>
                  <a:srgbClr val="0070C0"/>
                </a:solidFill>
              </a:rPr>
              <a:t>the problem in their countries as a basis for </a:t>
            </a:r>
            <a:r>
              <a:rPr lang="en-US" sz="3400" b="1" dirty="0" smtClean="0">
                <a:solidFill>
                  <a:srgbClr val="0070C0"/>
                </a:solidFill>
              </a:rPr>
              <a:t>designing effective </a:t>
            </a:r>
            <a:r>
              <a:rPr lang="en-US" sz="3400" b="1" dirty="0">
                <a:solidFill>
                  <a:srgbClr val="0070C0"/>
                </a:solidFill>
              </a:rPr>
              <a:t>prevention strategies (see Figure 10</a:t>
            </a:r>
            <a:r>
              <a:rPr lang="en-US" sz="3400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rgbClr val="0070C0"/>
                </a:solidFill>
              </a:rPr>
              <a:t> For </a:t>
            </a:r>
            <a:r>
              <a:rPr lang="en-US" sz="3400" b="1" dirty="0">
                <a:solidFill>
                  <a:srgbClr val="0070C0"/>
                </a:solidFill>
              </a:rPr>
              <a:t>example, </a:t>
            </a:r>
            <a:r>
              <a:rPr lang="en-US" sz="3400" b="1" dirty="0" smtClean="0">
                <a:solidFill>
                  <a:srgbClr val="0070C0"/>
                </a:solidFill>
              </a:rPr>
              <a:t>a study </a:t>
            </a:r>
            <a:r>
              <a:rPr lang="en-US" sz="3400" b="1" dirty="0">
                <a:solidFill>
                  <a:srgbClr val="0070C0"/>
                </a:solidFill>
              </a:rPr>
              <a:t>in the United States found that every dollar spent on smoke </a:t>
            </a:r>
            <a:r>
              <a:rPr lang="en-US" sz="3400" b="1" dirty="0" smtClean="0">
                <a:solidFill>
                  <a:srgbClr val="0070C0"/>
                </a:solidFill>
              </a:rPr>
              <a:t>detectors saves </a:t>
            </a:r>
            <a:r>
              <a:rPr lang="en-US" sz="3400" b="1" dirty="0">
                <a:solidFill>
                  <a:srgbClr val="0070C0"/>
                </a:solidFill>
              </a:rPr>
              <a:t>US$ 28 in health-related expenditure</a:t>
            </a:r>
            <a:r>
              <a:rPr lang="en-US" sz="3400" b="1" dirty="0" smtClean="0">
                <a:solidFill>
                  <a:srgbClr val="0070C0"/>
                </a:solidFill>
              </a:rPr>
              <a:t>.</a:t>
            </a:r>
            <a:endParaRPr lang="en-US" sz="3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571" y="383085"/>
            <a:ext cx="7465072" cy="5804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317" y="1167618"/>
            <a:ext cx="2096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Measures to Prevent Violence and Injuries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43" y="286604"/>
            <a:ext cx="11268222" cy="121864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EA8484"/>
                </a:solidFill>
                <a:latin typeface="+mn-lt"/>
              </a:rPr>
              <a:t>Evidence-based measures </a:t>
            </a:r>
            <a:r>
              <a:rPr lang="en-US" sz="4400" b="1" dirty="0">
                <a:solidFill>
                  <a:srgbClr val="0070C0"/>
                </a:solidFill>
                <a:latin typeface="+mn-lt"/>
              </a:rPr>
              <a:t>to reduce key causes 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of injury-related </a:t>
            </a:r>
            <a:r>
              <a:rPr lang="en-US" sz="4400" b="1" dirty="0">
                <a:solidFill>
                  <a:srgbClr val="0070C0"/>
                </a:solidFill>
                <a:latin typeface="+mn-lt"/>
              </a:rPr>
              <a:t>deaths include the following:</a:t>
            </a:r>
            <a:endParaRPr lang="en-US" sz="4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347" y="1845734"/>
            <a:ext cx="10747718" cy="445659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EA8484"/>
                </a:solidFill>
              </a:rPr>
              <a:t>Road traffic </a:t>
            </a:r>
            <a:r>
              <a:rPr lang="en-US" sz="3200" b="1" dirty="0" smtClean="0">
                <a:solidFill>
                  <a:srgbClr val="EA8484"/>
                </a:solidFill>
              </a:rPr>
              <a:t>crashes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Setting </a:t>
            </a:r>
            <a:r>
              <a:rPr lang="en-US" sz="2800" b="1" dirty="0">
                <a:solidFill>
                  <a:srgbClr val="0070C0"/>
                </a:solidFill>
              </a:rPr>
              <a:t>and enforcing laws on </a:t>
            </a:r>
            <a:r>
              <a:rPr lang="en-US" sz="2800" b="1" dirty="0" smtClean="0">
                <a:solidFill>
                  <a:srgbClr val="0070C0"/>
                </a:solidFill>
              </a:rPr>
              <a:t>speeding, on seat belts, and on drinking and driving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• </a:t>
            </a:r>
            <a:r>
              <a:rPr lang="en-US" sz="2800" b="1" dirty="0">
                <a:solidFill>
                  <a:srgbClr val="0070C0"/>
                </a:solidFill>
              </a:rPr>
              <a:t>Setting and enforcing laws on motorcycle helmets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• </a:t>
            </a:r>
            <a:r>
              <a:rPr lang="en-US" sz="2800" b="1" dirty="0">
                <a:solidFill>
                  <a:srgbClr val="0070C0"/>
                </a:solidFill>
              </a:rPr>
              <a:t>Setting and enforcing laws on child restraints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• Developing safer roadway </a:t>
            </a:r>
            <a:r>
              <a:rPr lang="en-US" sz="2800" b="1" dirty="0" smtClean="0">
                <a:solidFill>
                  <a:srgbClr val="0070C0"/>
                </a:solidFill>
              </a:rPr>
              <a:t>infrastructure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• </a:t>
            </a:r>
            <a:r>
              <a:rPr lang="en-US" sz="2800" b="1" dirty="0">
                <a:solidFill>
                  <a:srgbClr val="0070C0"/>
                </a:solidFill>
              </a:rPr>
              <a:t>Implementing vehicle and safety equipment standards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• </a:t>
            </a:r>
            <a:r>
              <a:rPr lang="en-US" sz="2800" b="1" dirty="0">
                <a:solidFill>
                  <a:srgbClr val="0070C0"/>
                </a:solidFill>
              </a:rPr>
              <a:t>Introducing a graduated driver licensing system for </a:t>
            </a:r>
            <a:r>
              <a:rPr lang="en-US" sz="2800" b="1" dirty="0" smtClean="0">
                <a:solidFill>
                  <a:srgbClr val="0070C0"/>
                </a:solidFill>
              </a:rPr>
              <a:t>new young  </a:t>
            </a:r>
            <a:r>
              <a:rPr lang="en-US" sz="2800" b="1" dirty="0">
                <a:solidFill>
                  <a:srgbClr val="0070C0"/>
                </a:solidFill>
              </a:rPr>
              <a:t>drivers</a:t>
            </a:r>
          </a:p>
        </p:txBody>
      </p:sp>
    </p:spTree>
    <p:extLst>
      <p:ext uri="{BB962C8B-B14F-4D97-AF65-F5344CB8AC3E}">
        <p14:creationId xmlns:p14="http://schemas.microsoft.com/office/powerpoint/2010/main" val="18960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EA8484"/>
                </a:solidFill>
                <a:latin typeface="Calibri" panose="020F0502020204030204"/>
              </a:rPr>
              <a:t>Evidence-based measures 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/>
              </a:rPr>
              <a:t>to reduce key causes of injury-related deaths include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21108" cy="465354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37B7B"/>
                </a:solidFill>
              </a:rPr>
              <a:t>Interpersonal violence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• </a:t>
            </a:r>
            <a:r>
              <a:rPr lang="en-US" sz="3200" b="1" dirty="0">
                <a:solidFill>
                  <a:srgbClr val="0070C0"/>
                </a:solidFill>
              </a:rPr>
              <a:t>Developing safe, stable and nurturing relationships between children and </a:t>
            </a:r>
            <a:r>
              <a:rPr lang="en-US" sz="3200" b="1" dirty="0" smtClean="0">
                <a:solidFill>
                  <a:srgbClr val="0070C0"/>
                </a:solidFill>
              </a:rPr>
              <a:t>their parents </a:t>
            </a:r>
            <a:r>
              <a:rPr lang="en-US" sz="3200" b="1" dirty="0">
                <a:solidFill>
                  <a:srgbClr val="0070C0"/>
                </a:solidFill>
              </a:rPr>
              <a:t>or caregivers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</a:rPr>
              <a:t>• Developing life skills in children and adolescents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</a:rPr>
              <a:t>• Reducing the availability and harmful use of alcohol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</a:rPr>
              <a:t>• Reducing access to guns and knives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</a:rPr>
              <a:t>• Promoting gender equality to prevent violence against women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</a:rPr>
              <a:t>• Changing cultural and social norms that support violence</a:t>
            </a:r>
          </a:p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• Reducing violence through victim identification, care and support programs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7" y="286603"/>
            <a:ext cx="10580913" cy="1503559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0070C0"/>
                </a:solidFill>
                <a:latin typeface="+mn-lt"/>
              </a:rPr>
              <a:t>Injuries</a:t>
            </a:r>
            <a:r>
              <a:rPr lang="en-US" sz="6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66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6000" b="1" dirty="0" smtClean="0">
                <a:solidFill>
                  <a:srgbClr val="EA8484"/>
                </a:solidFill>
                <a:latin typeface="+mn-lt"/>
              </a:rPr>
              <a:t>Definition and causes</a:t>
            </a:r>
            <a:endParaRPr lang="en-US" sz="6000" b="1" dirty="0">
              <a:solidFill>
                <a:srgbClr val="EA848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7" y="1949975"/>
            <a:ext cx="7563394" cy="4324066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An injury is damage to the body.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000" dirty="0" smtClean="0">
                <a:solidFill>
                  <a:srgbClr val="0070C0"/>
                </a:solidFill>
              </a:rPr>
              <a:t>It is a general term that refers to harm caused by traffic </a:t>
            </a:r>
            <a:r>
              <a:rPr lang="en-US" sz="4000" dirty="0">
                <a:solidFill>
                  <a:srgbClr val="0070C0"/>
                </a:solidFill>
              </a:rPr>
              <a:t>collisions, drowning, poisoning, falls, burns, and violence - from assault , self-inflicted violence or acts of </a:t>
            </a:r>
            <a:r>
              <a:rPr lang="en-US" sz="4000" dirty="0" smtClean="0">
                <a:solidFill>
                  <a:srgbClr val="0070C0"/>
                </a:solidFill>
              </a:rPr>
              <a:t>war.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Reference: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World Health Organization, Injuries and Violence, the Facts, </a:t>
            </a:r>
            <a:r>
              <a:rPr lang="en-US" sz="2400" b="1" dirty="0" smtClean="0">
                <a:solidFill>
                  <a:srgbClr val="0070C0"/>
                </a:solidFill>
              </a:rPr>
              <a:t>2014.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46" y="286603"/>
            <a:ext cx="4185654" cy="59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47" y="270456"/>
            <a:ext cx="10515600" cy="1365161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+mn-lt"/>
              </a:rPr>
              <a:t>Injuries</a:t>
            </a:r>
            <a:r>
              <a:rPr lang="en-US" sz="6000" b="1" dirty="0" smtClean="0">
                <a:solidFill>
                  <a:srgbClr val="0070C0"/>
                </a:solidFill>
                <a:latin typeface="+mn-lt"/>
              </a:rPr>
              <a:t> … </a:t>
            </a:r>
            <a:r>
              <a:rPr lang="en-US" sz="5400" b="1" dirty="0" smtClean="0">
                <a:solidFill>
                  <a:srgbClr val="EA8484"/>
                </a:solidFill>
                <a:latin typeface="+mn-lt"/>
              </a:rPr>
              <a:t>magnitude</a:t>
            </a:r>
            <a:endParaRPr lang="en-US" sz="5400" b="1" dirty="0">
              <a:solidFill>
                <a:srgbClr val="EA8484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8490" y="2076995"/>
            <a:ext cx="10689465" cy="476371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100" b="1" dirty="0" smtClean="0">
                <a:solidFill>
                  <a:srgbClr val="0070C0"/>
                </a:solidFill>
              </a:rPr>
              <a:t>Injuries kill </a:t>
            </a:r>
            <a:r>
              <a:rPr lang="en-US" sz="4100" b="1" dirty="0">
                <a:solidFill>
                  <a:srgbClr val="0070C0"/>
                </a:solidFill>
              </a:rPr>
              <a:t>more than five million people worldwide annually and cause harm to millions more.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4100" b="1" dirty="0" smtClean="0">
                <a:solidFill>
                  <a:srgbClr val="0070C0"/>
                </a:solidFill>
              </a:rPr>
              <a:t>Injuries account for 9% of global mortality, and are a threat to health in every country of the world.</a:t>
            </a:r>
            <a:r>
              <a:rPr lang="en-US" sz="4100" dirty="0"/>
              <a:t> </a:t>
            </a:r>
            <a:r>
              <a:rPr lang="en-US" sz="4100" b="1" dirty="0" smtClean="0">
                <a:solidFill>
                  <a:srgbClr val="0070C0"/>
                </a:solidFill>
              </a:rPr>
              <a:t>Nearly </a:t>
            </a:r>
            <a:r>
              <a:rPr lang="en-US" sz="4100" b="1" dirty="0">
                <a:solidFill>
                  <a:srgbClr val="0070C0"/>
                </a:solidFill>
              </a:rPr>
              <a:t>1.7 times the number of fatalities that result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100" b="1" dirty="0">
                <a:solidFill>
                  <a:srgbClr val="0070C0"/>
                </a:solidFill>
              </a:rPr>
              <a:t>from HIV/AIDS, tuberculosis </a:t>
            </a:r>
            <a:r>
              <a:rPr lang="en-US" sz="4000" b="1" dirty="0">
                <a:solidFill>
                  <a:srgbClr val="0070C0"/>
                </a:solidFill>
              </a:rPr>
              <a:t>and malaria combined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120" y="143693"/>
            <a:ext cx="3285661" cy="19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68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5831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Injuries …. </a:t>
            </a:r>
            <a:r>
              <a:rPr lang="en-US" sz="6000" b="1" dirty="0" smtClean="0">
                <a:solidFill>
                  <a:srgbClr val="EA848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magnitude</a:t>
            </a:r>
            <a:endParaRPr lang="en-US" sz="6000" b="1" dirty="0">
              <a:solidFill>
                <a:srgbClr val="EA848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349" y="2170282"/>
            <a:ext cx="10607041" cy="46877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Every six seconds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someone in the </a:t>
            </a:r>
            <a:r>
              <a:rPr lang="en-US" sz="3600" b="1" dirty="0">
                <a:solidFill>
                  <a:srgbClr val="0070C0"/>
                </a:solidFill>
              </a:rPr>
              <a:t>world </a:t>
            </a:r>
            <a:r>
              <a:rPr lang="en-US" sz="3600" b="1" dirty="0" smtClean="0">
                <a:solidFill>
                  <a:srgbClr val="0070C0"/>
                </a:solidFill>
              </a:rPr>
              <a:t>dies as a </a:t>
            </a:r>
            <a:r>
              <a:rPr lang="en-US" sz="3600" b="1" dirty="0">
                <a:solidFill>
                  <a:srgbClr val="0070C0"/>
                </a:solidFill>
              </a:rPr>
              <a:t>result </a:t>
            </a:r>
            <a:r>
              <a:rPr lang="en-US" sz="3600" b="1" dirty="0" smtClean="0">
                <a:solidFill>
                  <a:srgbClr val="0070C0"/>
                </a:solidFill>
              </a:rPr>
              <a:t>of an injury</a:t>
            </a:r>
            <a:endParaRPr lang="en-US" sz="36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70C0"/>
                </a:solidFill>
              </a:rPr>
              <a:t>For </a:t>
            </a:r>
            <a:r>
              <a:rPr lang="en-US" sz="3600" dirty="0">
                <a:solidFill>
                  <a:srgbClr val="0070C0"/>
                </a:solidFill>
              </a:rPr>
              <a:t>every death, it is estimated that there are dozens of hospitalizations, hundreds of emergency department visits and thousands of doctors’ appointments.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70C0"/>
                </a:solidFill>
              </a:rPr>
              <a:t>A </a:t>
            </a:r>
            <a:r>
              <a:rPr lang="en-US" sz="3600" dirty="0">
                <a:solidFill>
                  <a:srgbClr val="0070C0"/>
                </a:solidFill>
              </a:rPr>
              <a:t>large proportion of people surviving their injuries incurs temporary or permanent disabilities</a:t>
            </a:r>
            <a:r>
              <a:rPr lang="en-US" sz="1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4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053" y="220928"/>
            <a:ext cx="6194073" cy="610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126" y="650906"/>
            <a:ext cx="574766" cy="5242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315" y="424131"/>
            <a:ext cx="49427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37B7B"/>
                </a:solidFill>
              </a:rPr>
              <a:t>Injuries and Violence as a Cause of </a:t>
            </a:r>
            <a:r>
              <a:rPr lang="en-US" sz="4800" b="1" dirty="0" smtClean="0">
                <a:solidFill>
                  <a:srgbClr val="F37B7B"/>
                </a:solidFill>
              </a:rPr>
              <a:t>Death:</a:t>
            </a:r>
          </a:p>
          <a:p>
            <a:endParaRPr lang="en-US" sz="4800" b="1" dirty="0" smtClean="0">
              <a:solidFill>
                <a:srgbClr val="F37B7B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1. Road Traffic Injuries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2. Suicide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3. Falls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4" y="157858"/>
            <a:ext cx="5894362" cy="61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0311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+mn-lt"/>
              </a:rPr>
              <a:t>Injuries, </a:t>
            </a:r>
            <a:r>
              <a:rPr lang="en-US" sz="5400" b="1" dirty="0" smtClean="0">
                <a:solidFill>
                  <a:srgbClr val="EA8484"/>
                </a:solidFill>
                <a:latin typeface="+mn-lt"/>
              </a:rPr>
              <a:t>as a cause of death</a:t>
            </a:r>
            <a:endParaRPr lang="en-US" sz="6600" b="1" dirty="0">
              <a:solidFill>
                <a:srgbClr val="EA848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050869"/>
            <a:ext cx="11051177" cy="42454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70C0"/>
                </a:solidFill>
              </a:rPr>
              <a:t> Two </a:t>
            </a:r>
            <a:r>
              <a:rPr lang="en-US" sz="4000" b="1" dirty="0">
                <a:solidFill>
                  <a:srgbClr val="0070C0"/>
                </a:solidFill>
              </a:rPr>
              <a:t>of the three leading causes of injury deaths – </a:t>
            </a:r>
            <a:r>
              <a:rPr lang="en-US" sz="4000" b="1" dirty="0">
                <a:solidFill>
                  <a:srgbClr val="EA8484"/>
                </a:solidFill>
              </a:rPr>
              <a:t>road </a:t>
            </a:r>
            <a:r>
              <a:rPr lang="en-US" sz="4000" b="1" dirty="0" smtClean="0">
                <a:solidFill>
                  <a:srgbClr val="EA8484"/>
                </a:solidFill>
              </a:rPr>
              <a:t>traffic injuries </a:t>
            </a:r>
            <a:r>
              <a:rPr lang="en-US" sz="4000" b="1" dirty="0">
                <a:solidFill>
                  <a:srgbClr val="EA8484"/>
                </a:solidFill>
              </a:rPr>
              <a:t>and falls</a:t>
            </a:r>
            <a:r>
              <a:rPr lang="en-US" sz="4000" b="1" dirty="0">
                <a:solidFill>
                  <a:srgbClr val="0070C0"/>
                </a:solidFill>
              </a:rPr>
              <a:t> – are predicted to rise in rank compared to other causes </a:t>
            </a:r>
            <a:r>
              <a:rPr lang="en-US" sz="4000" b="1" dirty="0" smtClean="0">
                <a:solidFill>
                  <a:srgbClr val="0070C0"/>
                </a:solidFill>
              </a:rPr>
              <a:t>of death</a:t>
            </a:r>
            <a:r>
              <a:rPr lang="en-US" sz="4000" b="1" dirty="0">
                <a:solidFill>
                  <a:srgbClr val="0070C0"/>
                </a:solidFill>
              </a:rPr>
              <a:t>. 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70C0"/>
                </a:solidFill>
              </a:rPr>
              <a:t> Road </a:t>
            </a:r>
            <a:r>
              <a:rPr lang="en-US" sz="4000" b="1" dirty="0">
                <a:solidFill>
                  <a:srgbClr val="0070C0"/>
                </a:solidFill>
              </a:rPr>
              <a:t>traffic injuries are predicted to </a:t>
            </a:r>
            <a:r>
              <a:rPr lang="en-US" sz="4000" b="1" dirty="0" smtClean="0">
                <a:solidFill>
                  <a:srgbClr val="0070C0"/>
                </a:solidFill>
              </a:rPr>
              <a:t>become the </a:t>
            </a:r>
            <a:r>
              <a:rPr lang="en-US" sz="4000" b="1" dirty="0">
                <a:solidFill>
                  <a:srgbClr val="0070C0"/>
                </a:solidFill>
              </a:rPr>
              <a:t>7th leading cause of death by </a:t>
            </a:r>
            <a:r>
              <a:rPr lang="en-US" sz="4000" b="1" dirty="0" smtClean="0">
                <a:solidFill>
                  <a:srgbClr val="0070C0"/>
                </a:solidFill>
              </a:rPr>
              <a:t>2030 (table 1), </a:t>
            </a:r>
            <a:r>
              <a:rPr lang="en-US" sz="4000" b="1" dirty="0">
                <a:solidFill>
                  <a:srgbClr val="0070C0"/>
                </a:solidFill>
              </a:rPr>
              <a:t>with falls rising to become the </a:t>
            </a:r>
            <a:r>
              <a:rPr lang="en-US" sz="4000" b="1" dirty="0" smtClean="0">
                <a:solidFill>
                  <a:srgbClr val="0070C0"/>
                </a:solidFill>
              </a:rPr>
              <a:t>17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4000" b="1" dirty="0" smtClean="0">
                <a:solidFill>
                  <a:srgbClr val="0070C0"/>
                </a:solidFill>
              </a:rPr>
              <a:t> leading </a:t>
            </a:r>
            <a:r>
              <a:rPr lang="en-US" sz="4000" b="1" dirty="0">
                <a:solidFill>
                  <a:srgbClr val="0070C0"/>
                </a:solidFill>
              </a:rPr>
              <a:t>cause of death and suicide remaining in the top 20</a:t>
            </a:r>
            <a:r>
              <a:rPr lang="en-US" sz="35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1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0"/>
            <a:ext cx="10776857" cy="145075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+mn-lt"/>
              </a:rPr>
              <a:t>Injuries,</a:t>
            </a:r>
            <a:r>
              <a:rPr lang="en-US" sz="5400" b="1" dirty="0" smtClean="0">
                <a:solidFill>
                  <a:srgbClr val="EA8484"/>
                </a:solidFill>
                <a:latin typeface="+mn-lt"/>
              </a:rPr>
              <a:t> the non-fatal consequences</a:t>
            </a:r>
            <a:endParaRPr lang="en-US" sz="5400" b="1" dirty="0">
              <a:solidFill>
                <a:srgbClr val="EA848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68843"/>
            <a:ext cx="10776856" cy="4751009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0070C0"/>
                </a:solidFill>
              </a:rPr>
              <a:t>The millions of deaths that result from injuries represent only a small fraction </a:t>
            </a:r>
            <a:r>
              <a:rPr lang="en-US" sz="3500" b="1" dirty="0" smtClean="0">
                <a:solidFill>
                  <a:srgbClr val="0070C0"/>
                </a:solidFill>
              </a:rPr>
              <a:t>of those </a:t>
            </a:r>
            <a:r>
              <a:rPr lang="en-US" sz="3500" b="1" dirty="0">
                <a:solidFill>
                  <a:srgbClr val="0070C0"/>
                </a:solidFill>
              </a:rPr>
              <a:t>injured. </a:t>
            </a:r>
            <a:endParaRPr lang="en-US" sz="3500" b="1" dirty="0" smtClean="0">
              <a:solidFill>
                <a:srgbClr val="0070C0"/>
              </a:solidFill>
            </a:endParaRPr>
          </a:p>
          <a:p>
            <a:r>
              <a:rPr lang="en-US" sz="3500" b="1" dirty="0" smtClean="0">
                <a:solidFill>
                  <a:srgbClr val="0070C0"/>
                </a:solidFill>
              </a:rPr>
              <a:t>Tens </a:t>
            </a:r>
            <a:r>
              <a:rPr lang="en-US" sz="3500" b="1" dirty="0">
                <a:solidFill>
                  <a:srgbClr val="0070C0"/>
                </a:solidFill>
              </a:rPr>
              <a:t>of millions of people suffer injuries that lead to </a:t>
            </a:r>
            <a:r>
              <a:rPr lang="en-US" sz="3500" b="1" dirty="0" smtClean="0">
                <a:solidFill>
                  <a:srgbClr val="0070C0"/>
                </a:solidFill>
              </a:rPr>
              <a:t>hospitalization, emergency </a:t>
            </a:r>
            <a:r>
              <a:rPr lang="en-US" sz="3500" b="1" dirty="0">
                <a:solidFill>
                  <a:srgbClr val="0070C0"/>
                </a:solidFill>
              </a:rPr>
              <a:t>department or general practitioner treatment, or treatment </a:t>
            </a:r>
            <a:r>
              <a:rPr lang="en-US" sz="3500" b="1" dirty="0" smtClean="0">
                <a:solidFill>
                  <a:srgbClr val="0070C0"/>
                </a:solidFill>
              </a:rPr>
              <a:t>that does </a:t>
            </a:r>
            <a:r>
              <a:rPr lang="en-US" sz="3500" b="1" dirty="0">
                <a:solidFill>
                  <a:srgbClr val="0070C0"/>
                </a:solidFill>
              </a:rPr>
              <a:t>not involve formal medical care. </a:t>
            </a:r>
            <a:endParaRPr lang="en-US" sz="3500" b="1" dirty="0" smtClean="0">
              <a:solidFill>
                <a:srgbClr val="0070C0"/>
              </a:solidFill>
            </a:endParaRPr>
          </a:p>
          <a:p>
            <a:r>
              <a:rPr lang="en-US" sz="3500" b="1" dirty="0" smtClean="0">
                <a:solidFill>
                  <a:srgbClr val="0070C0"/>
                </a:solidFill>
              </a:rPr>
              <a:t>The </a:t>
            </a:r>
            <a:r>
              <a:rPr lang="en-US" sz="3500" b="1" dirty="0">
                <a:solidFill>
                  <a:srgbClr val="0070C0"/>
                </a:solidFill>
              </a:rPr>
              <a:t>relative numbers of fatal and </a:t>
            </a:r>
            <a:r>
              <a:rPr lang="en-US" sz="3500" b="1" dirty="0" smtClean="0">
                <a:solidFill>
                  <a:srgbClr val="0070C0"/>
                </a:solidFill>
              </a:rPr>
              <a:t>nonfatal injuries </a:t>
            </a:r>
            <a:r>
              <a:rPr lang="en-US" sz="3500" b="1" dirty="0">
                <a:solidFill>
                  <a:srgbClr val="0070C0"/>
                </a:solidFill>
              </a:rPr>
              <a:t>are </a:t>
            </a:r>
            <a:r>
              <a:rPr lang="en-US" sz="3500" b="1" dirty="0" smtClean="0">
                <a:solidFill>
                  <a:srgbClr val="0070C0"/>
                </a:solidFill>
              </a:rPr>
              <a:t>graphically </a:t>
            </a:r>
            <a:r>
              <a:rPr lang="en-US" sz="3500" b="1" dirty="0">
                <a:solidFill>
                  <a:srgbClr val="0070C0"/>
                </a:solidFill>
              </a:rPr>
              <a:t>depicted in </a:t>
            </a:r>
            <a:r>
              <a:rPr lang="en-US" sz="3500" b="1" dirty="0" smtClean="0">
                <a:solidFill>
                  <a:srgbClr val="0070C0"/>
                </a:solidFill>
              </a:rPr>
              <a:t>a </a:t>
            </a:r>
            <a:r>
              <a:rPr lang="en-US" sz="3600" b="1" dirty="0">
                <a:solidFill>
                  <a:srgbClr val="0070C0"/>
                </a:solidFill>
              </a:rPr>
              <a:t>pyramid, as </a:t>
            </a:r>
            <a:r>
              <a:rPr lang="en-US" sz="3600" b="1" dirty="0" smtClean="0">
                <a:solidFill>
                  <a:srgbClr val="0070C0"/>
                </a:solidFill>
              </a:rPr>
              <a:t>shown in </a:t>
            </a:r>
            <a:r>
              <a:rPr lang="en-US" sz="3600" b="1" dirty="0">
                <a:solidFill>
                  <a:srgbClr val="0070C0"/>
                </a:solidFill>
              </a:rPr>
              <a:t>Figure 4.</a:t>
            </a:r>
          </a:p>
        </p:txBody>
      </p:sp>
    </p:spTree>
    <p:extLst>
      <p:ext uri="{BB962C8B-B14F-4D97-AF65-F5344CB8AC3E}">
        <p14:creationId xmlns:p14="http://schemas.microsoft.com/office/powerpoint/2010/main" val="11664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6485</TotalTime>
  <Words>1540</Words>
  <Application>Microsoft Office PowerPoint</Application>
  <PresentationFormat>Widescreen</PresentationFormat>
  <Paragraphs>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TradeGothic-Bold</vt:lpstr>
      <vt:lpstr>Verdana</vt:lpstr>
      <vt:lpstr>Wingdings</vt:lpstr>
      <vt:lpstr>Retrospect</vt:lpstr>
      <vt:lpstr>Injuries</vt:lpstr>
      <vt:lpstr>Injuries Introduction</vt:lpstr>
      <vt:lpstr>Injuries Definition and causes</vt:lpstr>
      <vt:lpstr>Injuries … magnitude</vt:lpstr>
      <vt:lpstr>Injuries …. magnitude</vt:lpstr>
      <vt:lpstr>PowerPoint Presentation</vt:lpstr>
      <vt:lpstr>PowerPoint Presentation</vt:lpstr>
      <vt:lpstr>Injuries, as a cause of death</vt:lpstr>
      <vt:lpstr>Injuries, the non-fatal consequences</vt:lpstr>
      <vt:lpstr>PowerPoint Presentation</vt:lpstr>
      <vt:lpstr>Injuries …non-fatal Consequences</vt:lpstr>
      <vt:lpstr>PowerPoint Presentation</vt:lpstr>
      <vt:lpstr>Injuries …non-fatal Consequences</vt:lpstr>
      <vt:lpstr>Injuries and Violence …  Who is more vulnerable?</vt:lpstr>
      <vt:lpstr>Injuries are a leading cause of death among young people</vt:lpstr>
      <vt:lpstr>Poverty Increases the Risk of Injury</vt:lpstr>
      <vt:lpstr>Poverty Increases the Risk of Injury</vt:lpstr>
      <vt:lpstr>Poverty Increases the Risk of Injury</vt:lpstr>
      <vt:lpstr>Injuries and violence are unevenly distributed between males and females</vt:lpstr>
      <vt:lpstr>PowerPoint Presentation</vt:lpstr>
      <vt:lpstr>Injuries and violence are unevenly distributed between males and females</vt:lpstr>
      <vt:lpstr>Injuries and violence impose heavy costs on individuals and on society</vt:lpstr>
      <vt:lpstr>Road Traffic Accidents (RTA’s) in Jordan</vt:lpstr>
      <vt:lpstr>Measures to Prevent Violence and Injuries</vt:lpstr>
      <vt:lpstr>PowerPoint Presentation</vt:lpstr>
      <vt:lpstr>Evidence-based measures to reduce key causes of injury-related deaths include the following:</vt:lpstr>
      <vt:lpstr>Evidence-based measures to reduce key causes of injury-related deaths include the following: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sireen</dc:creator>
  <cp:lastModifiedBy>sireen</cp:lastModifiedBy>
  <cp:revision>76</cp:revision>
  <dcterms:created xsi:type="dcterms:W3CDTF">2015-10-11T10:28:01Z</dcterms:created>
  <dcterms:modified xsi:type="dcterms:W3CDTF">2015-11-01T07:47:45Z</dcterms:modified>
</cp:coreProperties>
</file>