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1" r:id="rId3"/>
    <p:sldId id="259" r:id="rId4"/>
    <p:sldId id="260" r:id="rId5"/>
    <p:sldId id="315" r:id="rId6"/>
    <p:sldId id="261" r:id="rId7"/>
    <p:sldId id="262" r:id="rId8"/>
    <p:sldId id="263" r:id="rId9"/>
    <p:sldId id="264" r:id="rId10"/>
    <p:sldId id="270" r:id="rId11"/>
    <p:sldId id="269" r:id="rId12"/>
    <p:sldId id="265" r:id="rId13"/>
    <p:sldId id="267" r:id="rId14"/>
    <p:sldId id="268" r:id="rId15"/>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6" autoAdjust="0"/>
    <p:restoredTop sz="88889" autoAdjust="0"/>
  </p:normalViewPr>
  <p:slideViewPr>
    <p:cSldViewPr>
      <p:cViewPr>
        <p:scale>
          <a:sx n="50" d="100"/>
          <a:sy n="50" d="100"/>
        </p:scale>
        <p:origin x="-204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C6E104-AD3B-4906-B62E-5478F0A8C2BA}" type="datetimeFigureOut">
              <a:rPr lang="sv-SE" smtClean="0"/>
              <a:pPr/>
              <a:t>2017-06-04</a:t>
            </a:fld>
            <a:endParaRPr lang="sv-S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453E5E7-1945-49F4-A55B-01A5B61983CC}"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endParaRPr lang="sv-SE" smtClean="0"/>
          </a:p>
        </p:txBody>
      </p:sp>
      <p:sp>
        <p:nvSpPr>
          <p:cNvPr id="70660" name="Slide Number Placeholder 3"/>
          <p:cNvSpPr>
            <a:spLocks noGrp="1"/>
          </p:cNvSpPr>
          <p:nvPr>
            <p:ph type="sldNum" sz="quarter" idx="5"/>
          </p:nvPr>
        </p:nvSpPr>
        <p:spPr>
          <a:noFill/>
          <a:ln>
            <a:miter lim="800000"/>
            <a:headEnd/>
            <a:tailEnd/>
          </a:ln>
        </p:spPr>
        <p:txBody>
          <a:bodyPr/>
          <a:lstStyle/>
          <a:p>
            <a:fld id="{E2721399-53AD-43C0-BF67-4651ACF5BF9A}" type="slidenum">
              <a:rPr lang="en-GB" smtClean="0"/>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031EAFF-0AAA-45E0-BF2F-6412C7B95D99}" type="slidenum">
              <a:rPr lang="en-US" smtClean="0"/>
              <a:pPr/>
              <a:t>2</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lIns="0" tIns="0" rIns="0" bIns="0" numCol="1" anchor="t" anchorCtr="0" compatLnSpc="1">
            <a:prstTxWarp prst="textNoShape">
              <a:avLst/>
            </a:prstTxWarp>
          </a:bodyPr>
          <a:lstStyle/>
          <a:p>
            <a:pPr defTabSz="942975" eaLnBrk="1" hangingPunct="1">
              <a:lnSpc>
                <a:spcPct val="95000"/>
              </a:lnSpc>
              <a:spcBef>
                <a:spcPct val="0"/>
              </a:spcBef>
            </a:pPr>
            <a:endParaRPr lang="sv-SE" sz="1600" smtClean="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sv-SE" smtClean="0"/>
          </a:p>
        </p:txBody>
      </p:sp>
      <p:sp>
        <p:nvSpPr>
          <p:cNvPr id="72708" name="Slide Number Placeholder 3"/>
          <p:cNvSpPr>
            <a:spLocks noGrp="1"/>
          </p:cNvSpPr>
          <p:nvPr>
            <p:ph type="sldNum" sz="quarter" idx="5"/>
          </p:nvPr>
        </p:nvSpPr>
        <p:spPr>
          <a:noFill/>
          <a:ln>
            <a:miter lim="800000"/>
            <a:headEnd/>
            <a:tailEnd/>
          </a:ln>
        </p:spPr>
        <p:txBody>
          <a:bodyPr/>
          <a:lstStyle/>
          <a:p>
            <a:fld id="{6465B6B9-27A9-47EB-90A5-6781EA647709}"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miter lim="800000"/>
            <a:headEnd/>
            <a:tailEnd/>
          </a:ln>
        </p:spPr>
        <p:txBody>
          <a:bodyPr/>
          <a:lstStyle/>
          <a:p>
            <a:fld id="{D4CC75B4-39CE-4DCB-ABA6-928719900F0B}" type="slidenum">
              <a:rPr lang="en-GB" smtClean="0"/>
              <a:pPr/>
              <a:t>7</a:t>
            </a:fld>
            <a:endParaRPr lang="en-GB"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b="0" i="0" kern="1200" dirty="0" smtClean="0">
                <a:solidFill>
                  <a:schemeClr val="tx1"/>
                </a:solidFill>
                <a:latin typeface="+mn-lt"/>
                <a:ea typeface="+mn-ea"/>
                <a:cs typeface="+mn-cs"/>
              </a:rPr>
              <a:t>Koplan JP, Bond TC, Merson MH, Reddy KS, Rodriguez MH, Sewankambo NK, et al. Towards a common definition of global health. Lancet. 2009;373:1993–5</a:t>
            </a:r>
            <a:endParaRPr lang="sv-SE" dirty="0"/>
          </a:p>
        </p:txBody>
      </p:sp>
      <p:sp>
        <p:nvSpPr>
          <p:cNvPr id="4" name="Slide Number Placeholder 3"/>
          <p:cNvSpPr>
            <a:spLocks noGrp="1"/>
          </p:cNvSpPr>
          <p:nvPr>
            <p:ph type="sldNum" sz="quarter" idx="10"/>
          </p:nvPr>
        </p:nvSpPr>
        <p:spPr/>
        <p:txBody>
          <a:bodyPr/>
          <a:lstStyle/>
          <a:p>
            <a:fld id="{A453E5E7-1945-49F4-A55B-01A5B61983CC}" type="slidenum">
              <a:rPr lang="sv-SE" smtClean="0"/>
              <a:pPr/>
              <a:t>8</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endParaRPr lang="sv-SE" smtClean="0"/>
          </a:p>
        </p:txBody>
      </p:sp>
      <p:sp>
        <p:nvSpPr>
          <p:cNvPr id="74756" name="Slide Number Placeholder 3"/>
          <p:cNvSpPr>
            <a:spLocks noGrp="1"/>
          </p:cNvSpPr>
          <p:nvPr>
            <p:ph type="sldNum" sz="quarter" idx="5"/>
          </p:nvPr>
        </p:nvSpPr>
        <p:spPr>
          <a:noFill/>
          <a:ln>
            <a:miter lim="800000"/>
            <a:headEnd/>
            <a:tailEnd/>
          </a:ln>
        </p:spPr>
        <p:txBody>
          <a:bodyPr/>
          <a:lstStyle/>
          <a:p>
            <a:fld id="{DF590B5A-C4C4-46DF-8888-D63CDBD6CA3C}" type="slidenum">
              <a:rPr lang="en-GB" smtClean="0"/>
              <a:pPr/>
              <a:t>11</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A453E5E7-1945-49F4-A55B-01A5B61983CC}" type="slidenum">
              <a:rPr lang="sv-SE" smtClean="0"/>
              <a:pPr/>
              <a:t>12</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0214B9-176C-4057-83D2-9F1D19569204}" type="datetimeFigureOut">
              <a:rPr lang="sv-SE" smtClean="0"/>
              <a:pPr/>
              <a:t>2017-06-04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BC39CF9-9622-4A0C-810F-4BD47A1F54EC}"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214B9-176C-4057-83D2-9F1D19569204}" type="datetimeFigureOut">
              <a:rPr lang="sv-SE" smtClean="0"/>
              <a:pPr/>
              <a:t>2017-06-04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39CF9-9622-4A0C-810F-4BD47A1F54EC}"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8604448" cy="5184874"/>
          </a:xfrm>
        </p:spPr>
        <p:txBody>
          <a:bodyPr/>
          <a:lstStyle/>
          <a:p>
            <a:pPr marL="484632" fontAlgn="auto">
              <a:spcAft>
                <a:spcPts val="0"/>
              </a:spcAft>
              <a:defRPr/>
            </a:pPr>
            <a:r>
              <a:rPr lang="en-IE" sz="4800" b="1" dirty="0" smtClean="0">
                <a:solidFill>
                  <a:schemeClr val="tx1"/>
                </a:solidFill>
              </a:rPr>
              <a:t>Introduction to Global Health</a:t>
            </a:r>
            <a:endParaRPr lang="en-GB" sz="4800" b="1" dirty="0" smtClean="0">
              <a:solidFill>
                <a:schemeClr val="tx1"/>
              </a:solidFill>
            </a:endParaRPr>
          </a:p>
        </p:txBody>
      </p:sp>
      <p:sp>
        <p:nvSpPr>
          <p:cNvPr id="2051" name="Rectangle 3"/>
          <p:cNvSpPr>
            <a:spLocks noGrp="1" noChangeArrowheads="1"/>
          </p:cNvSpPr>
          <p:nvPr>
            <p:ph type="subTitle" idx="1"/>
          </p:nvPr>
        </p:nvSpPr>
        <p:spPr>
          <a:xfrm>
            <a:off x="1371600" y="3573463"/>
            <a:ext cx="6400800" cy="2808287"/>
          </a:xfrm>
        </p:spPr>
        <p:txBody>
          <a:bodyPr>
            <a:normAutofit/>
          </a:bodyPr>
          <a:lstStyle/>
          <a:p>
            <a:pPr fontAlgn="auto">
              <a:lnSpc>
                <a:spcPct val="80000"/>
              </a:lnSpc>
              <a:spcAft>
                <a:spcPts val="0"/>
              </a:spcAft>
              <a:buFont typeface="Wingdings 2"/>
              <a:buNone/>
              <a:defRPr/>
            </a:pPr>
            <a:endParaRPr lang="en-IE" sz="2400" dirty="0" smtClean="0"/>
          </a:p>
          <a:p>
            <a:pPr fontAlgn="auto">
              <a:lnSpc>
                <a:spcPct val="80000"/>
              </a:lnSpc>
              <a:spcAft>
                <a:spcPts val="0"/>
              </a:spcAft>
              <a:buFont typeface="Wingdings 2"/>
              <a:buNone/>
              <a:defRPr/>
            </a:pPr>
            <a:r>
              <a:rPr lang="en-IE" sz="2400" dirty="0" smtClean="0"/>
              <a:t> </a:t>
            </a:r>
            <a:endParaRPr lang="en-GB"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pPr marL="484632" fontAlgn="auto">
              <a:spcAft>
                <a:spcPts val="0"/>
              </a:spcAft>
              <a:defRPr/>
            </a:pPr>
            <a:r>
              <a:rPr lang="en-GB" sz="4000" b="1" dirty="0" smtClean="0">
                <a:solidFill>
                  <a:schemeClr val="accent1">
                    <a:lumMod val="75000"/>
                  </a:schemeClr>
                </a:solidFill>
              </a:rPr>
              <a:t>Communicable Diseases and Risk Factors</a:t>
            </a:r>
          </a:p>
        </p:txBody>
      </p:sp>
      <p:sp>
        <p:nvSpPr>
          <p:cNvPr id="81923" name="Rectangle 3"/>
          <p:cNvSpPr>
            <a:spLocks noGrp="1" noChangeArrowheads="1"/>
          </p:cNvSpPr>
          <p:nvPr>
            <p:ph idx="1"/>
          </p:nvPr>
        </p:nvSpPr>
        <p:spPr>
          <a:xfrm>
            <a:off x="395536" y="1484784"/>
            <a:ext cx="8291264" cy="4969991"/>
          </a:xfrm>
        </p:spPr>
        <p:txBody>
          <a:bodyPr>
            <a:normAutofit/>
          </a:bodyPr>
          <a:lstStyle/>
          <a:p>
            <a:pPr>
              <a:lnSpc>
                <a:spcPct val="80000"/>
              </a:lnSpc>
            </a:pPr>
            <a:r>
              <a:rPr lang="en-GB" dirty="0" smtClean="0"/>
              <a:t>Infectious diseases are communicable</a:t>
            </a:r>
          </a:p>
          <a:p>
            <a:pPr>
              <a:lnSpc>
                <a:spcPct val="80000"/>
              </a:lnSpc>
              <a:buFont typeface="Wingdings" pitchFamily="2" charset="2"/>
              <a:buNone/>
            </a:pPr>
            <a:r>
              <a:rPr lang="en-GB" dirty="0" smtClean="0"/>
              <a:t>But.. </a:t>
            </a:r>
          </a:p>
          <a:p>
            <a:pPr>
              <a:lnSpc>
                <a:spcPct val="80000"/>
              </a:lnSpc>
            </a:pPr>
            <a:r>
              <a:rPr lang="en-GB" dirty="0" smtClean="0"/>
              <a:t>so are elements of western lifestyles:</a:t>
            </a:r>
          </a:p>
          <a:p>
            <a:pPr lvl="1">
              <a:lnSpc>
                <a:spcPct val="80000"/>
              </a:lnSpc>
            </a:pPr>
            <a:r>
              <a:rPr lang="en-GB" sz="3200" dirty="0" smtClean="0"/>
              <a:t>Dietary changes</a:t>
            </a:r>
          </a:p>
          <a:p>
            <a:pPr lvl="1">
              <a:lnSpc>
                <a:spcPct val="80000"/>
              </a:lnSpc>
            </a:pPr>
            <a:r>
              <a:rPr lang="en-GB" sz="3200" dirty="0" smtClean="0"/>
              <a:t>Lack of physical activity</a:t>
            </a:r>
          </a:p>
          <a:p>
            <a:pPr lvl="1">
              <a:lnSpc>
                <a:spcPct val="80000"/>
              </a:lnSpc>
            </a:pPr>
            <a:r>
              <a:rPr lang="en-GB" sz="3200" dirty="0" smtClean="0"/>
              <a:t>Reliance on automobile transport</a:t>
            </a:r>
          </a:p>
          <a:p>
            <a:pPr lvl="1">
              <a:lnSpc>
                <a:spcPct val="80000"/>
              </a:lnSpc>
            </a:pPr>
            <a:r>
              <a:rPr lang="en-GB" sz="3200" dirty="0" smtClean="0"/>
              <a:t>Smoking</a:t>
            </a:r>
          </a:p>
          <a:p>
            <a:pPr lvl="1">
              <a:lnSpc>
                <a:spcPct val="80000"/>
              </a:lnSpc>
            </a:pPr>
            <a:r>
              <a:rPr lang="en-GB" sz="3200" dirty="0" smtClean="0"/>
              <a:t>Stress</a:t>
            </a:r>
          </a:p>
          <a:p>
            <a:pPr lvl="1">
              <a:lnSpc>
                <a:spcPct val="80000"/>
              </a:lnSpc>
            </a:pPr>
            <a:r>
              <a:rPr lang="en-GB" sz="3200" dirty="0" smtClean="0"/>
              <a:t>Urbanisation</a:t>
            </a:r>
          </a:p>
          <a:p>
            <a:pPr lvl="1">
              <a:lnSpc>
                <a:spcPct val="80000"/>
              </a:lnSpc>
              <a:buFontTx/>
              <a:buNone/>
            </a:pPr>
            <a:endParaRPr lang="en-GB" sz="3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down)">
                                      <p:cBhvr>
                                        <p:cTn id="7" dur="500"/>
                                        <p:tgtEl>
                                          <p:spTgt spid="8192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81923">
                                            <p:txEl>
                                              <p:pRg st="1" end="1"/>
                                            </p:txEl>
                                          </p:spTgt>
                                        </p:tgtEl>
                                        <p:attrNameLst>
                                          <p:attrName>style.visibility</p:attrName>
                                        </p:attrNameLst>
                                      </p:cBhvr>
                                      <p:to>
                                        <p:strVal val="visible"/>
                                      </p:to>
                                    </p:set>
                                    <p:animEffect transition="in" filter="wipe(down)">
                                      <p:cBhvr>
                                        <p:cTn id="10" dur="500"/>
                                        <p:tgtEl>
                                          <p:spTgt spid="8192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animEffect transition="in" filter="wipe(down)">
                                      <p:cBhvr>
                                        <p:cTn id="15" dur="500"/>
                                        <p:tgtEl>
                                          <p:spTgt spid="8192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81923">
                                            <p:txEl>
                                              <p:pRg st="3" end="3"/>
                                            </p:txEl>
                                          </p:spTgt>
                                        </p:tgtEl>
                                        <p:attrNameLst>
                                          <p:attrName>style.visibility</p:attrName>
                                        </p:attrNameLst>
                                      </p:cBhvr>
                                      <p:to>
                                        <p:strVal val="visible"/>
                                      </p:to>
                                    </p:set>
                                    <p:animEffect transition="in" filter="wipe(down)">
                                      <p:cBhvr>
                                        <p:cTn id="20" dur="500"/>
                                        <p:tgtEl>
                                          <p:spTgt spid="8192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81923">
                                            <p:txEl>
                                              <p:pRg st="4" end="4"/>
                                            </p:txEl>
                                          </p:spTgt>
                                        </p:tgtEl>
                                        <p:attrNameLst>
                                          <p:attrName>style.visibility</p:attrName>
                                        </p:attrNameLst>
                                      </p:cBhvr>
                                      <p:to>
                                        <p:strVal val="visible"/>
                                      </p:to>
                                    </p:set>
                                    <p:animEffect transition="in" filter="wipe(down)">
                                      <p:cBhvr>
                                        <p:cTn id="25" dur="500"/>
                                        <p:tgtEl>
                                          <p:spTgt spid="8192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81923">
                                            <p:txEl>
                                              <p:pRg st="5" end="5"/>
                                            </p:txEl>
                                          </p:spTgt>
                                        </p:tgtEl>
                                        <p:attrNameLst>
                                          <p:attrName>style.visibility</p:attrName>
                                        </p:attrNameLst>
                                      </p:cBhvr>
                                      <p:to>
                                        <p:strVal val="visible"/>
                                      </p:to>
                                    </p:set>
                                    <p:animEffect transition="in" filter="wipe(down)">
                                      <p:cBhvr>
                                        <p:cTn id="30" dur="500"/>
                                        <p:tgtEl>
                                          <p:spTgt spid="81923">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81923">
                                            <p:txEl>
                                              <p:pRg st="6" end="6"/>
                                            </p:txEl>
                                          </p:spTgt>
                                        </p:tgtEl>
                                        <p:attrNameLst>
                                          <p:attrName>style.visibility</p:attrName>
                                        </p:attrNameLst>
                                      </p:cBhvr>
                                      <p:to>
                                        <p:strVal val="visible"/>
                                      </p:to>
                                    </p:set>
                                    <p:animEffect transition="in" filter="wipe(down)">
                                      <p:cBhvr>
                                        <p:cTn id="35" dur="500"/>
                                        <p:tgtEl>
                                          <p:spTgt spid="81923">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81923">
                                            <p:txEl>
                                              <p:pRg st="7" end="7"/>
                                            </p:txEl>
                                          </p:spTgt>
                                        </p:tgtEl>
                                        <p:attrNameLst>
                                          <p:attrName>style.visibility</p:attrName>
                                        </p:attrNameLst>
                                      </p:cBhvr>
                                      <p:to>
                                        <p:strVal val="visible"/>
                                      </p:to>
                                    </p:set>
                                    <p:animEffect transition="in" filter="wipe(down)">
                                      <p:cBhvr>
                                        <p:cTn id="40" dur="500"/>
                                        <p:tgtEl>
                                          <p:spTgt spid="81923">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nodeType="clickEffect">
                                  <p:stCondLst>
                                    <p:cond delay="0"/>
                                  </p:stCondLst>
                                  <p:childTnLst>
                                    <p:set>
                                      <p:cBhvr>
                                        <p:cTn id="44" dur="1" fill="hold">
                                          <p:stCondLst>
                                            <p:cond delay="0"/>
                                          </p:stCondLst>
                                        </p:cTn>
                                        <p:tgtEl>
                                          <p:spTgt spid="81923">
                                            <p:txEl>
                                              <p:pRg st="8" end="8"/>
                                            </p:txEl>
                                          </p:spTgt>
                                        </p:tgtEl>
                                        <p:attrNameLst>
                                          <p:attrName>style.visibility</p:attrName>
                                        </p:attrNameLst>
                                      </p:cBhvr>
                                      <p:to>
                                        <p:strVal val="visible"/>
                                      </p:to>
                                    </p:set>
                                    <p:animEffect transition="in" filter="wipe(down)">
                                      <p:cBhvr>
                                        <p:cTn id="45" dur="500"/>
                                        <p:tgtEl>
                                          <p:spTgt spid="819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6" name="Rectangle 16"/>
          <p:cNvSpPr>
            <a:spLocks noGrp="1" noChangeArrowheads="1"/>
          </p:cNvSpPr>
          <p:nvPr>
            <p:ph type="title"/>
          </p:nvPr>
        </p:nvSpPr>
        <p:spPr>
          <a:xfrm>
            <a:off x="457200" y="274638"/>
            <a:ext cx="3898776" cy="1143000"/>
          </a:xfrm>
        </p:spPr>
        <p:txBody>
          <a:bodyPr/>
          <a:lstStyle/>
          <a:p>
            <a:pPr marL="484632" fontAlgn="auto">
              <a:spcAft>
                <a:spcPts val="0"/>
              </a:spcAft>
              <a:defRPr/>
            </a:pPr>
            <a:r>
              <a:rPr lang="en-IE" dirty="0" smtClean="0">
                <a:solidFill>
                  <a:schemeClr val="accent1">
                    <a:tint val="83000"/>
                    <a:satMod val="150000"/>
                  </a:schemeClr>
                </a:solidFill>
              </a:rPr>
              <a:t>Globalization</a:t>
            </a:r>
            <a:endParaRPr lang="en-GB" dirty="0" smtClean="0">
              <a:solidFill>
                <a:schemeClr val="accent1">
                  <a:tint val="83000"/>
                  <a:satMod val="150000"/>
                </a:schemeClr>
              </a:solidFill>
            </a:endParaRPr>
          </a:p>
        </p:txBody>
      </p:sp>
      <p:pic>
        <p:nvPicPr>
          <p:cNvPr id="2050" name="Picture 2" descr="http://cdn2.hubspot.net/hub/1605290/file-3409223244-jpg/blog-files/1-popsop.com_.jpg"/>
          <p:cNvPicPr>
            <a:picLocks noChangeAspect="1" noChangeArrowheads="1"/>
          </p:cNvPicPr>
          <p:nvPr/>
        </p:nvPicPr>
        <p:blipFill>
          <a:blip r:embed="rId3" cstate="print">
            <a:lum bright="40000"/>
          </a:blip>
          <a:srcRect/>
          <a:stretch>
            <a:fillRect/>
          </a:stretch>
        </p:blipFill>
        <p:spPr bwMode="auto">
          <a:xfrm>
            <a:off x="0" y="3629789"/>
            <a:ext cx="5004048" cy="3228212"/>
          </a:xfrm>
          <a:prstGeom prst="rect">
            <a:avLst/>
          </a:prstGeom>
          <a:noFill/>
        </p:spPr>
      </p:pic>
      <p:sp>
        <p:nvSpPr>
          <p:cNvPr id="2052" name="AutoShape 4" descr="نتيجة بحث الصور عن ‪globalization mcdonal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sp>
        <p:nvSpPr>
          <p:cNvPr id="2054" name="AutoShape 6" descr="نتيجة بحث الصور عن ‪globalization mcdonal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sp>
        <p:nvSpPr>
          <p:cNvPr id="2056" name="AutoShape 8" descr="نتيجة بحث الصور عن ‪globalization mcdonal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sp>
        <p:nvSpPr>
          <p:cNvPr id="2058" name="AutoShape 10" descr="data:image/jpeg;base64,/9j/4AAQSkZJRgABAQAAAQABAAD/2wCEAAkGBxQTEhUUExQWFRUXGB4ZGBcYGRgXGBwfGBwcHRwaHR4YHCggGBolHhcYITEiJSkrLi4uFx8zODMsNygtLiwBCgoKDg0OGxAQGywkICQsLCwsLy8sLCwsLC8sLCwsLCwsLCwsLCwsLCwsLCwsLCwsLCwsLCwsLCwsLCwsLCwsN//AABEIAJcA1QMBIgACEQEDEQH/xAAcAAACAwEBAQEAAAAAAAAAAAAFBgAEBwMCAQj/xABIEAACAAQEAwUEBgYHBwUAAAABAgADESEEBRIxBkFREyJhcYEykaGxByMzQsHRFFJicrLxFSQ0osLh8FNzdIKDktIWF0Nj4v/EABoBAAMBAQEBAAAAAAAAAAAAAAMEBQIBAAb/xAAuEQABBAICAAQFAwUBAAAAAAABAAIDEQQhEjEFEyJBFDJRgZEzYXEjQlKhwRX/2gAMAwEAAhEDEQA/AHoy5bsQ7hDUaaneqivnsPfA/i3L3XCTW1BkpyjlnCjtpRNDSYtK/tCn4QOzp6ypmksFYN3a8hW1I1O3spjHySKYlTAypFFLkVNKipF6mvvtHzBy5NH1EV1UWx29OcUBS1TvtFuRJVr8qV84jl4C+kFb2iMkSg0oS6Fta6jQ367+kbhlz1RfBR8hGG4DAgTEIJs4qD58o3DLGHZJY3UcvCG8V4cDSj+JgAtQDOx/W/8Aoj+IwU4W/ssqvSBOdt/W/wDpD+JoIcL4pRh5Slhq07ecOD5VMd7I3qqLRSwmIqStOu4YfOO+Lx8uUKzHVBv3iF+cAZXFuBDsFxEsk0Jo1Rfp0jwXFnH0q2xjeND/AHVhJZrw7/SpMBxKspDKV3FxekJBibIPUV9BjfpNVnCHvy6/rr8xDpxe3ew/+5r73aEaU3eT94fMQ58VG+H/AOHB97PHYBTz/Czk7Lful5/7RL8j+EPHHQ7srzEI4/tEvyP4Q9cc7SvOOvP9X8IEg1SI50aSG/3Z/CPXADf1TEef+AQh8Q8e6y0uTLBShXUxu1dyANoaPo/zdXw0xEILFu8v3lFBenMePSHy4OIpT3wPjFuC0PCzGEmXQA2Fa1HyBggpgdJnaZUsFS1QNvKLkzEqq1chRzJNBHigL2Jnep8eUelcHYxWk4xGaisGNK1Fx746IwNadeVOXlHl6l9xfsN5H5QizD9S3kYdse1JTnop+UIsxvqGPgY2ztd9k6SpY7BA2wQfw0hWxmIl6NewqQoJGw5j5QwviwZYQGhKXO4Ww3+UKWM/Ra6HZywtqUAAEWsPOvPmYG46K4yB0rvSLVKY9b2qxJNPH/IRI+ZhLChAJnaLSxpQjwI6xIBtNNbxFEK7mntim9Zfnu/5Qv5oulJpLBqa6gk1tq/OCHGc90l6pddX1Zt4a/dvvAfDZusyRNDygswgnVzrSpoOfP3Q5OQBRSUY9aR8Vjy1CgIFPPle/hFnAZmqKrMNS1JYA0t7jS/OK2InKzAAjlfkN6X9Y+4FAG76n/X+cSy1pb0rgc/npybMtzDvJbusygH942r0tGwZZLI7NqmnZCt7edIxvA6Vmpt7VDQihPWgjRJ2f9lKAKg20irCtvGnwguCzsBK+I2ONld82nBsWaX+rAt5n84z3P8Aj1cNLEqSNU0KAzE9xT4jmwjvxRxKy4adOSizCvZrS9CxpXzAjGjMLHdob9iP3SIF0VfzXMXnzS86Y0xje5J+dhFORNHI06U/GK8yXTeo845k0uI8P2XXa7TNgs6bSqzKlRYA7i8EpiUPhv6HnCXKnnntXfzhyk4jVIlkihVitd6ix+ZPvgM0Yq0/hznlxXSRd0/eHzEOHE4AMkD/AGC/xNCdhWo6fvL8xDZxQatKP/0r/E0BhHabnNvb90IkXxEvy/EQ3/SexEnu7gGFDAiuJTy/FYfeNV70ocibwF/6v4WHnjRWIh6R9w2cNImLMRqEHlao6Q8cb8E9mWnYf2aamlHlsO4edzt4wlf+n3dA1wTyPKHfkNuXpZfNZTNrU8r+kJsRKVGcSuQmAdfut+qeh5xexGZYpJZAdpim9faP+QjFjKmYc1U3O4Nx5GGfKfpCxEtQihCq0+rYEilKWO4POoIjMkZfRaUGDIEAp7AUy4fN5iNVag1qSDSGnJONraJ11JrqFmF63HPzhPwvG+ExFpwbDTOpHbSj62dY9Lh5eIeknE4ZudJZOo+huIEC9h2q3xGFlMpwAK2PM8chwjzFOpSliOdbfjCVMasj0inkubLLwk3BkXQ2N794Fga7Uj3NmUkj0+cORO5O0vn8iEwktP10veYZ32ahEtWpte+rn4Wr6wvYrG+NQfw/l8YvcR5WZYSYWU6hcDda1I1DxFPdC7ObpeAzHdKvhgNiBAR/CYktLUm+49384kUcO9JSeNfwiQOkpJtxTnnGHWYFDC3ZjrybwI6wDxuRJLlu6oQdJoRXmPOD2dz9EtGse5zsN16ecUFzR5pEuWELMLAs1PlvFUsDm7UQOLXWsneQ/wDs3J8Q35QWBBQAq1QQa0IItTel4fmwuJH/AMUqviT+cemwM5ZbTZ0uiCgrLYKR496tRflCUmIXDtU484M/tSjgFrNRiCDqF+W/SNB4m4fR8LLcBtZ07X3F7c4qcLqHsyhgT94aufWH4FAVTTtt3TQU6GlI9FCYD2hZOQ2eqFLJ8Xw4BhpkuYG+zM1bEGq1oKeOk++M3fByQQxB628I33iEgYqreyJNSfAMa/jGQYrJZRlsvJmYrey12EByJANk9lHw2F2qVcZbh5wrzPpC1nvD5kuKXU7GHXLMplShWlT4H8IsTkVqAgEDaJ7cgsfo6VKTED2eobSBh+G3da6lU8g27dB4esFJKFZEpWF7k9aVoB/dMMM7AnWZn3KezvsN/fATGzQzCnQD/XqTDgmLmlBGK2N4LVMMO8n7w+Yht4kapk/7lKepYiFXAmjy67ah84beKR3pH/DywP7141F0V2X52/dCMrH9aTy/xLD7xiPrJP70ImUj+tp5D+JYe+LvtpP7w+YhZ3634Q5uvyunFA+qmfuD+NYzdMxLIzEA6SQdO3840rivGqlUoGNLjpsR8oQ8OUmnSoC790Cnv61guXO267pYw4HgcvqgDus2tiD4wFzPKWHeUEeUO2H4O0mqzSL1oRUeUFVyzQtGofGkA+Maz5dpk45eKeskwMsTJqS3IllmA1sLCvMjpDNgcJOwGMdJTJPcKVZO9L1K1D3NVCTsQVrtzjzxZl6hiQKV6QOl8STHRZGK+sloAEfabKpsysL26HeH45fNaHKS+Ly3UnDL84lOVmAtWuhg/wBohFaBiPbFAaHw5GHGb9kg66fnGTZRi2/TAkwK/a6Q5OzEA6ZgI2JF6jqY1LEzaLLvcOvwMEjHAko085mjbfYTY2S/pLP20lUH3ZiNUtyoRTpvFUfR3IU/aORWum3u6xewGcu9TVVXagA3jlmuYzRvOAHhRTCbs2LjyXmvmGmmgkb6Q9MicstBRVsPRUiR2zHBJPcl2Q0NtTkG/wDKPsabOxwtd9aZcb2c2UidrLqFoaOpIPd8fCKGV4HsZqMrdpc/eSi+dL+6BThP6JlTKBXEh++FFagCm296++A+CzaWiK5nTNQoSoXukfvX8qQ7I+SP6Uk4oxJodrVWkHSD3KE71qffaAfGmaiXhnlh/apVaVNCbnfqBCh/7gFDrSWWTUAxJOgGnsr0NBX4wSzjNJWMwrTJesTKD6sGvdBqafrU3j0eS1xp+luTEkbtu0X4RCgrR6/DpBX+ncasyYGlIQCdACsSyitzRvL3ws5RmGFkoKdo0ylNTEAVtsFgpjp2LxaDs5klF5MXa429lb1rGHZTHu4s2siBzdu0F2zvG9owMwFS+HCso3BetRfpWM/x/D/Zozhi7AVp5eHWkEcVLmSZrS5jKxAHeXUK1G/ej2sxoi5GQ/zKOlbxoWtZYS1hMdqAggpgPmISRNa4UHvUPj4RfybDzsWQJKEId5jAgen60ELP7h0jGYAUSrGGnUnKN+8LC/wgnxVwqiYd8SA0shhRSSdRY3sdt6w6cI8LSsN3vtJp3bcjy6Rf40yN8Xg3lywBMqGUMaA6eVtq9fGDQ27Sny5I5rDcFK1TJajmwHxhv4sSkyUt+7Ilj4GFyVlWIlTVDSjqVhVQRXfa8HM6SdMcHs2sireg2G2/KDx2LtFkc1zwR9FRyUVxa+n8Qh54r/tEkftD5iE7IcvmDEqxFqjnX7w6Q5cSSWefKKioDCvvELkEy3/CxKRSWuNpsxcTN0sBcXO3sin5QMy3MasNVNVLkXHoaQxcVBVnsZi1DgfAU+YhfxRUABbAQKf5i0hOQbjBRZMcDzivisWxNBeBSTI7CfCbo62mS5Vs2ljTrahA5H5QBzKUJmHZgEVR+zp0moAv6wynFICO0FVPhWkdsDkiZlOXDS9SSj3pjgDugdPEmg9fCH8bkXAUk8niGElKPCWVl5st/uyi1WG3VRX1PujRsxlECUar7YtUV2i5mXDcjAjspBOkEd0tUmo3I0/Gphc4klMezA3JNqj9Rh1isBZI/ZQidIqXcioDUHuipj8dUfa3HIiEZFdAVBdeRA/ytFNpzL94nzqYknwxgN8kYZBPsmfEZlKr9YdXTSafhEhZ/ptktqX/ALR+MSGW4zQKRPiStWyqS07LTIlXmJKdfVgdIvzMcsTwNizIVUxVSVGqSwIANBUVqQaeUCPo2WUHxIBBbtF00Y1KaW2vtW/rD1iJ9DpUOx8zQR3KyXsdxNLsMTHHlHoJCzbgrFLhpSBFOgvMm98C5oBSu9EX4wDyXiObJACGw5co1jC4UMCs2+sFTT9s0994yPP8kbCYh5DfcNjtqU7N6/OBRXIyyj8yx3G08vgP0pZMyQZasjapgJot66rAd72jQeAh34Pw/wCj4RQZnaHU5BWoUB2LUoeYrSMWyrHNKFFNKw6cHZ/WW6FrrMLBeupQaD1BMalmf00Ibsdp3aM8d5drC4kHvL3XG9VrY+FCaeXlAbChaQXfM+2lzJeiusEeRI3/ABhZwE48/KJmQ0naoYpocUSTIcNMmiZNXUQABXaxrtDXgMKGIogVRt5crbVhew0ot5QbTFstAD+cZE4oArksJJ9KZ5ExZYoB7oty8TW5FB4wpz8yqlSaEePxivisazSyoaxgwy+CT+Bc5e+LcHLxDo6TGRl9oqAdQGwvsQecVlKKPZ1Hq3eMUUxwK39fAwPx2ZhQbwF+VLIaGk/DhsaAF2zrOpgokoIvVgor4UtaKD55OQVd9VLkkXHqI5YZ6ip3rWPE2T2k+TK5E62HULsPVvkYcjkcB6vZUnwRQxElu124hxLzpAmzAVINVWl9PNmPjvQbQBlYtCth6xpOJw4ZSGFRSFvNeC5Beq6kJAJ0mlyPdCxymykl+lNbbfSEqTWXrHITx1hjXgZec6Z71/8AGLEngeTzaY//ADf+NI6Joqqz+FokjsJVOIXbry5xoXDGGOF0Bl06u8Zl6MaciDsNvfAjE4fDYJtKyqzdwg9q/NibKPExdwedl6NibgbSpfsqRzNfbPibRUwpG9kUEpkY0uQ30K1xRiauVWaXQEd3tVYDu7hAA0v1JEKeYTKzZW25N0MwbH7gu++whozDiDDsv2NgPaYCv8oGYLKGxJTESVAS5CNMMpmBFiGUVUHrDYkYCTaSnwpImCwsx4hUCc9NO/JHle5TdfKPuG4axrqHTDztJ2YnSD5a6Whlljss0Qzu6EmVYPMEwAgGlWIqRtF7OuNEB1EFy36lKWgL5CDQFoLIwRbjSVk4Uxh3lP8A98g/4okXm44qfsz6t/8AmJAy6T/FE4x/5f6VfhTPJs7GhWZR2xUMyoqtSXqIpQWrU162jWJmchcPMmH2kqG9BWvujMv/AENPwk1J0ubLmBDq7puKdeVIP4/Fdrh5sz2RMUAry3oTfwYwv4g0h7SfdMYTeUZI9kXGKeRhhNnM76l1zACFIPthVNO70qYXs5z7A4kAv+lrMA7rMZc0DwNKMRBriGaJ+GnKmkWABqKephbw7YSUw+pDtzLPqHp92PYsgawmvddkhc5/dIIJgOxB8Nj5Qa4eyfEFA4lt3m32ZVqK0rz0g0PjBaVxIsuqLKRK3ICr+EX8vzzWTStCdozLlOAsNTDMQuFFy7ZM2JGoTpPZAk0ce11AI6XsedLwWwmAkpU0qSa1N9+gjg+bWpv1gX/SwBKg+UTppXSGwmY4BGKTC+KEVp2KgA2Z+Mc5mYwAROKPoIpicVYiPuGxfdF4XZuYihqY5y8yATeC+Q4rhcLVzFZhpdhXx98B8RmOt6chvAnNcxrMNKm3KOWVta+5NYosxgxtlcxpQ6ak95RKmTa9hLaaRudlX1NoJSOF8cMRKnhJdVsVZzdW3FhvzEePo5xsxe1RWFLNQ7VNvwh5XMZn6gPlWBPfx0h52RKXFgAr/a8nBNapABIHXf8A0fdF1csRjVnrXpaKEzNu8AUAbpqNdulI6y8VMNwqgDz/AD/CFmsb1SmkyFFJWWSV2WvneO1ALAAe6KWDxhe1rbx0ZgTzggodIBa6/UUpcc4MCasyntLQnrp/n8IWZiCHvjGUDh9XNGHxNPxhDmH5QwDYX0vhT+UH8IHmql3WSLhiNfl09aQ/4DuqB0tCXgdlmnd5rEeS1A+UN2EmVEL5knqDR0EB7vMcXlUeLchTGJWgWaPZYWr+y3UfjGMjDaaKUZmBIK1K0Kkg1p5eEbzMYQKxHAsvMHZkoj1DOxY0NbewBcmla1EUfD8jn6XKPnwcfWFk8lCR7CL4atXx1RI1XDfRI6lh2iqA1u6xqOv2kSKvpUtXMNPDKw7tGWm9wCCPdCWhpg5gO6mlPUQ4/pMiWrB5kuXelAe1djegJUEdbU5wAxnDqlx9WZgPeWZrCyySfZqVNG6iI2RKH1yPRtWsMtYHN+q6cITVUsXXWuoVXrSHzCScsmEalCk8nGke/aM6xUjFYW0mQjMSLVdyT0rYU8fCF3E8dYutHlS7HYo1vUm0Gw3Di6iO0LPIfJYTPxzkCYbEPY9jNvLdbgfsg3uPkRFTJ8IMMhWY1WatK2IB6+MD8t4mkzABNdpdDq0suqXXk1jY+NINS5EqY/bFlmkkEaW7gpzIFamB5ELz0NIuPksDad2FScT3lu8uUzIlSWAtb52ptASUZt2dXv8AssBT1EOrtrbUqo5/ZJlv495TTbkYoZhmMvTQzZqkbJNqaEdGFiIxGxtVS66dxNpafH6dzQ9DFadmwHWO+ZrrX2lbnYisAWwZOxoeQMMtgahOyHdIhiMWTbl1i/gMuZxViafqjcxRwkk19kk8qCt+niYceFZqu+mcjAj9UaTbYENSgrzhlsbR2hmR3aE55mEuSqSEGlmXU/UDcL5neAeAmCorzN4qY7EO2IxBmA6yW1L+rSwG/ICLmVYfX3QbkVHqNoFkdJrwt9yFaNwRh+ymOS1VcCnmIbMZNm6tMsD2d/Gp/wAozbg2WzzhJeoCKXW9CGFAPMXMaXluM1S9R3FQ3gR+YofWI82nfZOZf6l0vErKySGmNWhrQbV3v15e6L2YTSkslfaJVR6kA/CFDFZlPxGMEiQwUIvaTXYFgoPsqACLmD+EnM01Ecj6ttTEm5FCBQczqIgTbsX7pIm/sjGVzLXBr5UgqqiOSPUWEew0FSshs2q+aSBMlOnVSPyjKMe1EY9AfhGqZhnEjDis+cieDMK+7eMPz7M5Zef2bakJfSw6GpHzg8TSqnhcnFr2+1IiDok4ZTyUfw3+JgthsxJFEVn8gTAfB6ZhTUKhFFvGnP0hqw89gKKlB7oTmqzaK3rS4yzNbdCPOn5wxcGTSuI0m2pT8LwKbGH7wK+Yjx/SBlt2ie0t/DxjWJIGvsoOTGXsIC1F56ruwHmaRIyvGNJxJ7QgKTvetfftEir/AOjB7lSx4e4hWMvyhMKjSZICBiGBILLqpS9SdxSOOFOIXUzGUAOQ2/5kNxAnGYibQAtNUcvGu421fOK2FzPEalIR3ZRSoIOoftH7wHQisRTiynbjZVXyuDdJw7VmQ65elabqa7XBHSKk3C6kYvQVWheYOW/sk0pAadjHuqowVjZaMVHgKgAiBOOlTq1muQtRZ2U+olrSvkax6LCk9jS95VjaWuNsnky21yJktq+0ig2PM0qaAwpJOZDVSVPUGh+EaVmGWysQ6rKCrUadbAjU3iARQk29Y45j9G/ZLqmOyDmSB3fIbkeRMXoC5jAHWVLngt5DdJJlZ5O5sf3hZveN4ZcjzWS8srOGpga69S3B8GFBSFnG4ABiJZLIPvlSo/vRMuwZdqK1T1H8rmCSMa4X0gNJaaR/Grh2JEkmu5tannUgwMKkH5Qx5Zk8oUZmrXdaFSOlTyqfKHrhbhnDzEbWdSmoCKFDU51bc+lIW+IazQRuJq0M+iPLGmTGnMnclghWItqtt5Dn4xpeY5fKmDvKK0pWlx5GLeXYKXKlrLQFUUWBvv8AOLDsi+0wHnSFpJnOdyCHz2sQzD6LpqtNdJ6MCGa6kTGsTSxoCTzpAfK5MlZIIB7X6si9gGYDT4sam8bljswkIN18SSNIHUn8IyXiL9FTEa5Trod0Nj3AFdSdtiDqPlSCNndIOLk3i0x9gEWj+FnYKVNousTU7jVPdGqmrfxpHWXO0PNljZ6MPSzfDTChh9M6bipoYELUja+px77QdwcymHD8xLN/L+UIZXpr99Ko+O2crtEuBJYKT8Qd505qH9mWdA9LGPWfZsuFm9o1aEU7vU0+HdgTwtmoXDyJeuhCio2uSWPnUmPP0kYfWqsCaqyinXVUfCO2HTUR1r8aSscRafX77RTA8dNNLAqspQO6faN+d6Aws8Q5jmlGInM0s2BkgDfaoUVEccakhJwkCqgICxrXvEVtXatvfFzAcTpKGigB+MMbYfSLTDoouNgdpAaTMJYTA4mHbXUFvCrXrHvIsrm4h9AqqbMx5eHiY0nD5mMT3XTXL5lh8j18oMYPDSkGlVCjwjUmZxbobQRDZG1SyrKklKAo9TuYJ9pSPLsBtFPE4mI7iXGymgKCsTcZyMB80xChWINBQ29Ir4vFwFPEEuViJfaAso7zAUPK2/ifhD+LCXHaWyJQwWuuBzYFAQ3KJByXictn98TEQ8we4a+IiQw7Bs2En8WVcM6S7BRh3agoWYMaHwrfaPeGy9WqVmalOzH7QE8qihPlA7I+PZf6LOV9LzlK9nWlW1VBpTfTStfEQEzXjW9QEQ/9znzpQdOUMljndCluPJ9JspsnZOTpAdiWIHeYUqaCt/kKmLkv6Nw3adrNZR90yyKnxuDQflCTwJmT4zMpIIdlUl2Zq0GkVFBsL0jeHp5/GMuHlmkOTMe5vFp0vz1mk1cBOEti/aSq0BAJvs22xitic+x2MJKKbfec39NVAPICNi4u4PkT3GIZfrJa3NAaqL0IINaX98AMFkdWFSAa6xQKABalVNxQiCPzS0UAlQzkbJWf5XwY86r4hphpsBap6d61Iacs4Z7JaqgWo3pc8h67/H0Y5uGFSWUmwYVUhT+1RSD/ACijjMfqRypLBALJQC9a3N6C1oTkmkf2UeKJtr5QKuhdJcqbg1ArW9CL9fCPOWSey5lhQU0voat6knnWPkvFCQUMxGKMe8UBYgUrstedBBWVm+XtYpPH/TmflGDG4DQJtVC6KIcACV6k5sR9/Ep56Xj6czQn7ZWPR/qz/eIrHSRIwL1KzJq+DDT/ABLHnE5XJAsJkwdKoB8AYE+Ku7/KwfK9r/H/AFDcyZQWdlIqLGgNh0NadffAFM1lmyq5BJqGAIvttB9qKjS0lhEc1YVZvnYegi1k+WyHoB3W53HwtGCSwXS0+LizkQlKfgJLKZnZoHA1AoSp9Vqa7RYmGmAmHpLf8YZM54PIV3lkzGNwp3FByA3tCbjcFjOzaUqnsypDDQX33oRdT5wQAS8d9FdieHxFo7XPJZffljpT4CsWuOsdpxEpTWg0uem/z/OLOQZZNM0fVvYG5UgbU5iDXGuSBpaiis27CmpgKdfu8xGi8eeSUTLlaxzR3qklZzKMzEiei65bAEkUNKLS491494LHKpJVNR6ha/hHPF5N2TfVidKUX0s1mrewO4r0jxKzWYpKrWDvpw9O0pHITpyNS8Y7bgqPKhi6uK0lT4098Lf9IuTV9+m8fZ+ZCwqLXhbyXHVI/mBMs/G+MCsZj/GAs/NLbwPmY3UeZpvS9B5QWLCPuhy5AAVzNM0CKSaeA6woy55dmdjUk/6EW8/xmpVUFCASaioY7e0DcR4weEV0AVm7Q1Omlj5U/GKsUYiCjTymV2lyLxI9zMK6mhRgfIx8g9hL8SumXYKdNIVCEBHK1h15w0ZfwErPpLM7HxCj4isSJCM8rgaCYjYKtaxwRwouDUsdyttqgcxbwpDXglqATsdokSEySVs6CIBKiB5y5R2mlQC1j4/6qYkSN0EAOISZneWtLZUUmjfer3hWu3Q28oAZ5ls6WQZc06y21wCDam9KV6xIkBc6naTzNi0h5xLxkqYV7QAk/dNBXenSKq5/jUFS1h1oYkSKUdObZC86aRpNOK6SuNcQu6o3mL/AwTwn0lMtml+4n8YkSN+Sx3YXB4hP7utFZP0jYdvtEcHyB+UMPCnEuGn4hArG1WoVYbDwiRIVyIGBhpMNy5HtIKcM64jly1ITUzU5D2R+sdVK06Vhew0+R90Ta0q1NIqWtUksb7xIkTS0BtoEbaXhpjs2iUqgEbMxJ5b0pWJiWmUPeNbbUA9oV623iRIzZtFOiu2VSlLdlMZnWaCUY8mG9LVFvlCbnvDATEzJct3qL1WlKG9w34R9iQaNxadLDibXHAcEFm1POYqCBpFqkivhSCWX8MSpjNLeSVIuArU1euo7+MSJGzM8ntYVfF8DqiMNb1dlBB0tSlTRSKeAv0gaOEpskOWANCBYjbrfnEiQeGZ/IC0UfKQkTMwXnaRuTQepoPwjWcj4RGHljVRphHePS2wiRIoy9KbHpyrY3LaNEiRIBwCYt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sp>
        <p:nvSpPr>
          <p:cNvPr id="2060" name="AutoShape 12" descr="data:image/jpeg;base64,/9j/4AAQSkZJRgABAQAAAQABAAD/2wCEAAkGBxQTEhUUExQWFRUXGB4ZGBcYGRgXGBwfGBwcHRwaHR4YHCggGBolHhcYITEiJSkrLi4uFx8zODMsNygtLiwBCgoKDg0OGxAQGywkICQsLCwsLy8sLCwsLC8sLCwsLCwsLCwsLCwsLCwsLCwsLCwsLCwsLCwsLCwsLCwsLCwsN//AABEIAJcA1QMBIgACEQEDEQH/xAAcAAACAwEBAQEAAAAAAAAAAAAFBgAEBwMCAQj/xABIEAACAAQEAwUEBgYHBwUAAAABAgADESEEBRIxBkFREyJhcYEykaGxByMzQsHRFFJicrLxFSQ0osLh8FNzdIKDktIWF0Nj4v/EABoBAAMBAQEBAAAAAAAAAAAAAAMEBQIBAAb/xAAuEQABBAICAAQFAwUBAAAAAAABAAIDEQQhEjEFEyJBFDJRgZEzYXEjQlKhwRX/2gAMAwEAAhEDEQA/AHoy5bsQ7hDUaaneqivnsPfA/i3L3XCTW1BkpyjlnCjtpRNDSYtK/tCn4QOzp6ypmksFYN3a8hW1I1O3spjHySKYlTAypFFLkVNKipF6mvvtHzBy5NH1EV1UWx29OcUBS1TvtFuRJVr8qV84jl4C+kFb2iMkSg0oS6Fta6jQ367+kbhlz1RfBR8hGG4DAgTEIJs4qD58o3DLGHZJY3UcvCG8V4cDSj+JgAtQDOx/W/8Aoj+IwU4W/ssqvSBOdt/W/wDpD+JoIcL4pRh5Slhq07ecOD5VMd7I3qqLRSwmIqStOu4YfOO+Lx8uUKzHVBv3iF+cAZXFuBDsFxEsk0Jo1Rfp0jwXFnH0q2xjeND/AHVhJZrw7/SpMBxKspDKV3FxekJBibIPUV9BjfpNVnCHvy6/rr8xDpxe3ew/+5r73aEaU3eT94fMQ58VG+H/AOHB97PHYBTz/Czk7Lful5/7RL8j+EPHHQ7srzEI4/tEvyP4Q9cc7SvOOvP9X8IEg1SI50aSG/3Z/CPXADf1TEef+AQh8Q8e6y0uTLBShXUxu1dyANoaPo/zdXw0xEILFu8v3lFBenMePSHy4OIpT3wPjFuC0PCzGEmXQA2Fa1HyBggpgdJnaZUsFS1QNvKLkzEqq1chRzJNBHigL2Jnep8eUelcHYxWk4xGaisGNK1Fx746IwNadeVOXlHl6l9xfsN5H5QizD9S3kYdse1JTnop+UIsxvqGPgY2ztd9k6SpY7BA2wQfw0hWxmIl6NewqQoJGw5j5QwviwZYQGhKXO4Ww3+UKWM/Ra6HZywtqUAAEWsPOvPmYG46K4yB0rvSLVKY9b2qxJNPH/IRI+ZhLChAJnaLSxpQjwI6xIBtNNbxFEK7mntim9Zfnu/5Qv5oulJpLBqa6gk1tq/OCHGc90l6pddX1Zt4a/dvvAfDZusyRNDygswgnVzrSpoOfP3Q5OQBRSUY9aR8Vjy1CgIFPPle/hFnAZmqKrMNS1JYA0t7jS/OK2InKzAAjlfkN6X9Y+4FAG76n/X+cSy1pb0rgc/npybMtzDvJbusygH942r0tGwZZLI7NqmnZCt7edIxvA6Vmpt7VDQihPWgjRJ2f9lKAKg20irCtvGnwguCzsBK+I2ONld82nBsWaX+rAt5n84z3P8Aj1cNLEqSNU0KAzE9xT4jmwjvxRxKy4adOSizCvZrS9CxpXzAjGjMLHdob9iP3SIF0VfzXMXnzS86Y0xje5J+dhFORNHI06U/GK8yXTeo845k0uI8P2XXa7TNgs6bSqzKlRYA7i8EpiUPhv6HnCXKnnntXfzhyk4jVIlkihVitd6ix+ZPvgM0Yq0/hznlxXSRd0/eHzEOHE4AMkD/AGC/xNCdhWo6fvL8xDZxQatKP/0r/E0BhHabnNvb90IkXxEvy/EQ3/SexEnu7gGFDAiuJTy/FYfeNV70ocibwF/6v4WHnjRWIh6R9w2cNImLMRqEHlao6Q8cb8E9mWnYf2aamlHlsO4edzt4wlf+n3dA1wTyPKHfkNuXpZfNZTNrU8r+kJsRKVGcSuQmAdfut+qeh5xexGZYpJZAdpim9faP+QjFjKmYc1U3O4Nx5GGfKfpCxEtQihCq0+rYEilKWO4POoIjMkZfRaUGDIEAp7AUy4fN5iNVag1qSDSGnJONraJ11JrqFmF63HPzhPwvG+ExFpwbDTOpHbSj62dY9Lh5eIeknE4ZudJZOo+huIEC9h2q3xGFlMpwAK2PM8chwjzFOpSliOdbfjCVMasj0inkubLLwk3BkXQ2N794Fga7Uj3NmUkj0+cORO5O0vn8iEwktP10veYZ32ahEtWpte+rn4Wr6wvYrG+NQfw/l8YvcR5WZYSYWU6hcDda1I1DxFPdC7ObpeAzHdKvhgNiBAR/CYktLUm+49384kUcO9JSeNfwiQOkpJtxTnnGHWYFDC3ZjrybwI6wDxuRJLlu6oQdJoRXmPOD2dz9EtGse5zsN16ecUFzR5pEuWELMLAs1PlvFUsDm7UQOLXWsneQ/wDs3J8Q35QWBBQAq1QQa0IItTel4fmwuJH/AMUqviT+cemwM5ZbTZ0uiCgrLYKR496tRflCUmIXDtU484M/tSjgFrNRiCDqF+W/SNB4m4fR8LLcBtZ07X3F7c4qcLqHsyhgT94aufWH4FAVTTtt3TQU6GlI9FCYD2hZOQ2eqFLJ8Xw4BhpkuYG+zM1bEGq1oKeOk++M3fByQQxB628I33iEgYqreyJNSfAMa/jGQYrJZRlsvJmYrey12EByJANk9lHw2F2qVcZbh5wrzPpC1nvD5kuKXU7GHXLMplShWlT4H8IsTkVqAgEDaJ7cgsfo6VKTED2eobSBh+G3da6lU8g27dB4esFJKFZEpWF7k9aVoB/dMMM7AnWZn3KezvsN/fATGzQzCnQD/XqTDgmLmlBGK2N4LVMMO8n7w+Yht4kapk/7lKepYiFXAmjy67ah84beKR3pH/DywP7141F0V2X52/dCMrH9aTy/xLD7xiPrJP70ImUj+tp5D+JYe+LvtpP7w+YhZ3634Q5uvyunFA+qmfuD+NYzdMxLIzEA6SQdO3840rivGqlUoGNLjpsR8oQ8OUmnSoC790Cnv61guXO267pYw4HgcvqgDus2tiD4wFzPKWHeUEeUO2H4O0mqzSL1oRUeUFVyzQtGofGkA+Maz5dpk45eKeskwMsTJqS3IllmA1sLCvMjpDNgcJOwGMdJTJPcKVZO9L1K1D3NVCTsQVrtzjzxZl6hiQKV6QOl8STHRZGK+sloAEfabKpsysL26HeH45fNaHKS+Ly3UnDL84lOVmAtWuhg/wBohFaBiPbFAaHw5GHGb9kg66fnGTZRi2/TAkwK/a6Q5OzEA6ZgI2JF6jqY1LEzaLLvcOvwMEjHAko085mjbfYTY2S/pLP20lUH3ZiNUtyoRTpvFUfR3IU/aORWum3u6xewGcu9TVVXagA3jlmuYzRvOAHhRTCbs2LjyXmvmGmmgkb6Q9MicstBRVsPRUiR2zHBJPcl2Q0NtTkG/wDKPsabOxwtd9aZcb2c2UidrLqFoaOpIPd8fCKGV4HsZqMrdpc/eSi+dL+6BThP6JlTKBXEh++FFagCm296++A+CzaWiK5nTNQoSoXukfvX8qQ7I+SP6Uk4oxJodrVWkHSD3KE71qffaAfGmaiXhnlh/apVaVNCbnfqBCh/7gFDrSWWTUAxJOgGnsr0NBX4wSzjNJWMwrTJesTKD6sGvdBqafrU3j0eS1xp+luTEkbtu0X4RCgrR6/DpBX+ncasyYGlIQCdACsSyitzRvL3ws5RmGFkoKdo0ylNTEAVtsFgpjp2LxaDs5klF5MXa429lb1rGHZTHu4s2siBzdu0F2zvG9owMwFS+HCso3BetRfpWM/x/D/Zozhi7AVp5eHWkEcVLmSZrS5jKxAHeXUK1G/ej2sxoi5GQ/zKOlbxoWtZYS1hMdqAggpgPmISRNa4UHvUPj4RfybDzsWQJKEId5jAgen60ELP7h0jGYAUSrGGnUnKN+8LC/wgnxVwqiYd8SA0shhRSSdRY3sdt6w6cI8LSsN3vtJp3bcjy6Rf40yN8Xg3lywBMqGUMaA6eVtq9fGDQ27Sny5I5rDcFK1TJajmwHxhv4sSkyUt+7Ilj4GFyVlWIlTVDSjqVhVQRXfa8HM6SdMcHs2sireg2G2/KDx2LtFkc1zwR9FRyUVxa+n8Qh54r/tEkftD5iE7IcvmDEqxFqjnX7w6Q5cSSWefKKioDCvvELkEy3/CxKRSWuNpsxcTN0sBcXO3sin5QMy3MasNVNVLkXHoaQxcVBVnsZi1DgfAU+YhfxRUABbAQKf5i0hOQbjBRZMcDzivisWxNBeBSTI7CfCbo62mS5Vs2ljTrahA5H5QBzKUJmHZgEVR+zp0moAv6wynFICO0FVPhWkdsDkiZlOXDS9SSj3pjgDugdPEmg9fCH8bkXAUk8niGElKPCWVl5st/uyi1WG3VRX1PujRsxlECUar7YtUV2i5mXDcjAjspBOkEd0tUmo3I0/Gphc4klMezA3JNqj9Rh1isBZI/ZQidIqXcioDUHuipj8dUfa3HIiEZFdAVBdeRA/ytFNpzL94nzqYknwxgN8kYZBPsmfEZlKr9YdXTSafhEhZ/ptktqX/ALR+MSGW4zQKRPiStWyqS07LTIlXmJKdfVgdIvzMcsTwNizIVUxVSVGqSwIANBUVqQaeUCPo2WUHxIBBbtF00Y1KaW2vtW/rD1iJ9DpUOx8zQR3KyXsdxNLsMTHHlHoJCzbgrFLhpSBFOgvMm98C5oBSu9EX4wDyXiObJACGw5co1jC4UMCs2+sFTT9s0994yPP8kbCYh5DfcNjtqU7N6/OBRXIyyj8yx3G08vgP0pZMyQZasjapgJot66rAd72jQeAh34Pw/wCj4RQZnaHU5BWoUB2LUoeYrSMWyrHNKFFNKw6cHZ/WW6FrrMLBeupQaD1BMalmf00Ibsdp3aM8d5drC4kHvL3XG9VrY+FCaeXlAbChaQXfM+2lzJeiusEeRI3/ABhZwE48/KJmQ0naoYpocUSTIcNMmiZNXUQABXaxrtDXgMKGIogVRt5crbVhew0ot5QbTFstAD+cZE4oArksJJ9KZ5ExZYoB7oty8TW5FB4wpz8yqlSaEePxivisazSyoaxgwy+CT+Bc5e+LcHLxDo6TGRl9oqAdQGwvsQecVlKKPZ1Hq3eMUUxwK39fAwPx2ZhQbwF+VLIaGk/DhsaAF2zrOpgokoIvVgor4UtaKD55OQVd9VLkkXHqI5YZ6ip3rWPE2T2k+TK5E62HULsPVvkYcjkcB6vZUnwRQxElu124hxLzpAmzAVINVWl9PNmPjvQbQBlYtCth6xpOJw4ZSGFRSFvNeC5Beq6kJAJ0mlyPdCxymykl+lNbbfSEqTWXrHITx1hjXgZec6Z71/8AGLEngeTzaY//ADf+NI6Joqqz+FokjsJVOIXbry5xoXDGGOF0Bl06u8Zl6MaciDsNvfAjE4fDYJtKyqzdwg9q/NibKPExdwedl6NibgbSpfsqRzNfbPibRUwpG9kUEpkY0uQ30K1xRiauVWaXQEd3tVYDu7hAA0v1JEKeYTKzZW25N0MwbH7gu++whozDiDDsv2NgPaYCv8oGYLKGxJTESVAS5CNMMpmBFiGUVUHrDYkYCTaSnwpImCwsx4hUCc9NO/JHle5TdfKPuG4axrqHTDztJ2YnSD5a6Whlljss0Qzu6EmVYPMEwAgGlWIqRtF7OuNEB1EFy36lKWgL5CDQFoLIwRbjSVk4Uxh3lP8A98g/4okXm44qfsz6t/8AmJAy6T/FE4x/5f6VfhTPJs7GhWZR2xUMyoqtSXqIpQWrU162jWJmchcPMmH2kqG9BWvujMv/AENPwk1J0ubLmBDq7puKdeVIP4/Fdrh5sz2RMUAry3oTfwYwv4g0h7SfdMYTeUZI9kXGKeRhhNnM76l1zACFIPthVNO70qYXs5z7A4kAv+lrMA7rMZc0DwNKMRBriGaJ+GnKmkWABqKephbw7YSUw+pDtzLPqHp92PYsgawmvddkhc5/dIIJgOxB8Nj5Qa4eyfEFA4lt3m32ZVqK0rz0g0PjBaVxIsuqLKRK3ICr+EX8vzzWTStCdozLlOAsNTDMQuFFy7ZM2JGoTpPZAk0ce11AI6XsedLwWwmAkpU0qSa1N9+gjg+bWpv1gX/SwBKg+UTppXSGwmY4BGKTC+KEVp2KgA2Z+Mc5mYwAROKPoIpicVYiPuGxfdF4XZuYihqY5y8yATeC+Q4rhcLVzFZhpdhXx98B8RmOt6chvAnNcxrMNKm3KOWVta+5NYosxgxtlcxpQ6ak95RKmTa9hLaaRudlX1NoJSOF8cMRKnhJdVsVZzdW3FhvzEePo5xsxe1RWFLNQ7VNvwh5XMZn6gPlWBPfx0h52RKXFgAr/a8nBNapABIHXf8A0fdF1csRjVnrXpaKEzNu8AUAbpqNdulI6y8VMNwqgDz/AD/CFmsb1SmkyFFJWWSV2WvneO1ALAAe6KWDxhe1rbx0ZgTzggodIBa6/UUpcc4MCasyntLQnrp/n8IWZiCHvjGUDh9XNGHxNPxhDmH5QwDYX0vhT+UH8IHmql3WSLhiNfl09aQ/4DuqB0tCXgdlmnd5rEeS1A+UN2EmVEL5knqDR0EB7vMcXlUeLchTGJWgWaPZYWr+y3UfjGMjDaaKUZmBIK1K0Kkg1p5eEbzMYQKxHAsvMHZkoj1DOxY0NbewBcmla1EUfD8jn6XKPnwcfWFk8lCR7CL4atXx1RI1XDfRI6lh2iqA1u6xqOv2kSKvpUtXMNPDKw7tGWm9wCCPdCWhpg5gO6mlPUQ4/pMiWrB5kuXelAe1djegJUEdbU5wAxnDqlx9WZgPeWZrCyySfZqVNG6iI2RKH1yPRtWsMtYHN+q6cITVUsXXWuoVXrSHzCScsmEalCk8nGke/aM6xUjFYW0mQjMSLVdyT0rYU8fCF3E8dYutHlS7HYo1vUm0Gw3Di6iO0LPIfJYTPxzkCYbEPY9jNvLdbgfsg3uPkRFTJ8IMMhWY1WatK2IB6+MD8t4mkzABNdpdDq0suqXXk1jY+NINS5EqY/bFlmkkEaW7gpzIFamB5ELz0NIuPksDad2FScT3lu8uUzIlSWAtb52ptASUZt2dXv8AssBT1EOrtrbUqo5/ZJlv495TTbkYoZhmMvTQzZqkbJNqaEdGFiIxGxtVS66dxNpafH6dzQ9DFadmwHWO+ZrrX2lbnYisAWwZOxoeQMMtgahOyHdIhiMWTbl1i/gMuZxViafqjcxRwkk19kk8qCt+niYceFZqu+mcjAj9UaTbYENSgrzhlsbR2hmR3aE55mEuSqSEGlmXU/UDcL5neAeAmCorzN4qY7EO2IxBmA6yW1L+rSwG/ICLmVYfX3QbkVHqNoFkdJrwt9yFaNwRh+ymOS1VcCnmIbMZNm6tMsD2d/Gp/wAozbg2WzzhJeoCKXW9CGFAPMXMaXluM1S9R3FQ3gR+YofWI82nfZOZf6l0vErKySGmNWhrQbV3v15e6L2YTSkslfaJVR6kA/CFDFZlPxGMEiQwUIvaTXYFgoPsqACLmD+EnM01Ecj6ttTEm5FCBQczqIgTbsX7pIm/sjGVzLXBr5UgqqiOSPUWEew0FSshs2q+aSBMlOnVSPyjKMe1EY9AfhGqZhnEjDis+cieDMK+7eMPz7M5Zef2bakJfSw6GpHzg8TSqnhcnFr2+1IiDok4ZTyUfw3+JgthsxJFEVn8gTAfB6ZhTUKhFFvGnP0hqw89gKKlB7oTmqzaK3rS4yzNbdCPOn5wxcGTSuI0m2pT8LwKbGH7wK+Yjx/SBlt2ie0t/DxjWJIGvsoOTGXsIC1F56ruwHmaRIyvGNJxJ7QgKTvetfftEir/AOjB7lSx4e4hWMvyhMKjSZICBiGBILLqpS9SdxSOOFOIXUzGUAOQ2/5kNxAnGYibQAtNUcvGu421fOK2FzPEalIR3ZRSoIOoftH7wHQisRTiynbjZVXyuDdJw7VmQ65elabqa7XBHSKk3C6kYvQVWheYOW/sk0pAadjHuqowVjZaMVHgKgAiBOOlTq1muQtRZ2U+olrSvkax6LCk9jS95VjaWuNsnky21yJktq+0ig2PM0qaAwpJOZDVSVPUGh+EaVmGWysQ6rKCrUadbAjU3iARQk29Y45j9G/ZLqmOyDmSB3fIbkeRMXoC5jAHWVLngt5DdJJlZ5O5sf3hZveN4ZcjzWS8srOGpga69S3B8GFBSFnG4ABiJZLIPvlSo/vRMuwZdqK1T1H8rmCSMa4X0gNJaaR/Grh2JEkmu5tannUgwMKkH5Qx5Zk8oUZmrXdaFSOlTyqfKHrhbhnDzEbWdSmoCKFDU51bc+lIW+IazQRuJq0M+iPLGmTGnMnclghWItqtt5Dn4xpeY5fKmDvKK0pWlx5GLeXYKXKlrLQFUUWBvv8AOLDsi+0wHnSFpJnOdyCHz2sQzD6LpqtNdJ6MCGa6kTGsTSxoCTzpAfK5MlZIIB7X6si9gGYDT4sam8bljswkIN18SSNIHUn8IyXiL9FTEa5Trod0Nj3AFdSdtiDqPlSCNndIOLk3i0x9gEWj+FnYKVNousTU7jVPdGqmrfxpHWXO0PNljZ6MPSzfDTChh9M6bipoYELUja+px77QdwcymHD8xLN/L+UIZXpr99Ko+O2crtEuBJYKT8Qd505qH9mWdA9LGPWfZsuFm9o1aEU7vU0+HdgTwtmoXDyJeuhCio2uSWPnUmPP0kYfWqsCaqyinXVUfCO2HTUR1r8aSscRafX77RTA8dNNLAqspQO6faN+d6Aws8Q5jmlGInM0s2BkgDfaoUVEccakhJwkCqgICxrXvEVtXatvfFzAcTpKGigB+MMbYfSLTDoouNgdpAaTMJYTA4mHbXUFvCrXrHvIsrm4h9AqqbMx5eHiY0nD5mMT3XTXL5lh8j18oMYPDSkGlVCjwjUmZxbobQRDZG1SyrKklKAo9TuYJ9pSPLsBtFPE4mI7iXGymgKCsTcZyMB80xChWINBQ29Ir4vFwFPEEuViJfaAso7zAUPK2/ifhD+LCXHaWyJQwWuuBzYFAQ3KJByXictn98TEQ8we4a+IiQw7Bs2En8WVcM6S7BRh3agoWYMaHwrfaPeGy9WqVmalOzH7QE8qihPlA7I+PZf6LOV9LzlK9nWlW1VBpTfTStfEQEzXjW9QEQ/9znzpQdOUMljndCluPJ9JspsnZOTpAdiWIHeYUqaCt/kKmLkv6Nw3adrNZR90yyKnxuDQflCTwJmT4zMpIIdlUl2Zq0GkVFBsL0jeHp5/GMuHlmkOTMe5vFp0vz1mk1cBOEti/aSq0BAJvs22xitic+x2MJKKbfec39NVAPICNi4u4PkT3GIZfrJa3NAaqL0IINaX98AMFkdWFSAa6xQKABalVNxQiCPzS0UAlQzkbJWf5XwY86r4hphpsBap6d61Iacs4Z7JaqgWo3pc8h67/H0Y5uGFSWUmwYVUhT+1RSD/ACijjMfqRypLBALJQC9a3N6C1oTkmkf2UeKJtr5QKuhdJcqbg1ArW9CL9fCPOWSey5lhQU0voat6knnWPkvFCQUMxGKMe8UBYgUrstedBBWVm+XtYpPH/TmflGDG4DQJtVC6KIcACV6k5sR9/Ep56Xj6czQn7ZWPR/qz/eIrHSRIwL1KzJq+DDT/ABLHnE5XJAsJkwdKoB8AYE+Ku7/KwfK9r/H/AFDcyZQWdlIqLGgNh0NadffAFM1lmyq5BJqGAIvttB9qKjS0lhEc1YVZvnYegi1k+WyHoB3W53HwtGCSwXS0+LizkQlKfgJLKZnZoHA1AoSp9Vqa7RYmGmAmHpLf8YZM54PIV3lkzGNwp3FByA3tCbjcFjOzaUqnsypDDQX33oRdT5wQAS8d9FdieHxFo7XPJZffljpT4CsWuOsdpxEpTWg0uem/z/OLOQZZNM0fVvYG5UgbU5iDXGuSBpaiis27CmpgKdfu8xGi8eeSUTLlaxzR3qklZzKMzEiei65bAEkUNKLS491494LHKpJVNR6ha/hHPF5N2TfVidKUX0s1mrewO4r0jxKzWYpKrWDvpw9O0pHITpyNS8Y7bgqPKhi6uK0lT4098Lf9IuTV9+m8fZ+ZCwqLXhbyXHVI/mBMs/G+MCsZj/GAs/NLbwPmY3UeZpvS9B5QWLCPuhy5AAVzNM0CKSaeA6woy55dmdjUk/6EW8/xmpVUFCASaioY7e0DcR4weEV0AVm7Q1Omlj5U/GKsUYiCjTymV2lyLxI9zMK6mhRgfIx8g9hL8SumXYKdNIVCEBHK1h15w0ZfwErPpLM7HxCj4isSJCM8rgaCYjYKtaxwRwouDUsdyttqgcxbwpDXglqATsdokSEySVs6CIBKiB5y5R2mlQC1j4/6qYkSN0EAOISZneWtLZUUmjfer3hWu3Q28oAZ5ls6WQZc06y21wCDam9KV6xIkBc6naTzNi0h5xLxkqYV7QAk/dNBXenSKq5/jUFS1h1oYkSKUdObZC86aRpNOK6SuNcQu6o3mL/AwTwn0lMtml+4n8YkSN+Sx3YXB4hP7utFZP0jYdvtEcHyB+UMPCnEuGn4hArG1WoVYbDwiRIVyIGBhpMNy5HtIKcM64jly1ITUzU5D2R+sdVK06Vhew0+R90Ta0q1NIqWtUksb7xIkTS0BtoEbaXhpjs2iUqgEbMxJ5b0pWJiWmUPeNbbUA9oV623iRIzZtFOiu2VSlLdlMZnWaCUY8mG9LVFvlCbnvDATEzJct3qL1WlKG9w34R9iQaNxadLDibXHAcEFm1POYqCBpFqkivhSCWX8MSpjNLeSVIuArU1euo7+MSJGzM8ntYVfF8DqiMNb1dlBB0tSlTRSKeAv0gaOEpskOWANCBYjbrfnEiQeGZ/IC0UfKQkTMwXnaRuTQepoPwjWcj4RGHljVRphHePS2wiRIoy9KbHpyrY3LaNEiRIBwCYt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pic>
        <p:nvPicPr>
          <p:cNvPr id="2064" name="Picture 16" descr="نتيجة بحث الصور عن ‪globalization unhealthy life style‬‏"/>
          <p:cNvPicPr>
            <a:picLocks noChangeAspect="1" noChangeArrowheads="1"/>
          </p:cNvPicPr>
          <p:nvPr/>
        </p:nvPicPr>
        <p:blipFill>
          <a:blip r:embed="rId4" cstate="print">
            <a:lum bright="40000"/>
          </a:blip>
          <a:srcRect/>
          <a:stretch>
            <a:fillRect/>
          </a:stretch>
        </p:blipFill>
        <p:spPr bwMode="auto">
          <a:xfrm>
            <a:off x="971600" y="1124744"/>
            <a:ext cx="3456384" cy="2321076"/>
          </a:xfrm>
          <a:prstGeom prst="rect">
            <a:avLst/>
          </a:prstGeom>
          <a:noFill/>
        </p:spPr>
      </p:pic>
      <p:sp>
        <p:nvSpPr>
          <p:cNvPr id="2068" name="AutoShape 20" descr="نتيجة بحث الصور عن ‪fat mcdonalds ki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sp>
        <p:nvSpPr>
          <p:cNvPr id="2070" name="AutoShape 22" descr="نتيجة بحث الصور عن ‪fat mcdonalds ki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sp>
        <p:nvSpPr>
          <p:cNvPr id="2072" name="AutoShape 24" descr="https://cdn.meme.am/instances/3493278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sp>
        <p:nvSpPr>
          <p:cNvPr id="2074" name="AutoShape 26" descr="https://cdn.meme.am/instances/3493278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v-SE"/>
          </a:p>
        </p:txBody>
      </p:sp>
      <p:pic>
        <p:nvPicPr>
          <p:cNvPr id="2076" name="Picture 28" descr="http://s2.quickmeme.com/img/8a/8ad65c4f05e7c4643eeecfeedd9a86bdac8108d8a505ee8f6a93fe979d0b892f.jpg"/>
          <p:cNvPicPr>
            <a:picLocks noChangeAspect="1" noChangeArrowheads="1"/>
          </p:cNvPicPr>
          <p:nvPr/>
        </p:nvPicPr>
        <p:blipFill>
          <a:blip r:embed="rId5" cstate="print">
            <a:lum bright="40000"/>
          </a:blip>
          <a:srcRect/>
          <a:stretch>
            <a:fillRect/>
          </a:stretch>
        </p:blipFill>
        <p:spPr bwMode="auto">
          <a:xfrm>
            <a:off x="4572001" y="1098182"/>
            <a:ext cx="3600400" cy="254193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67544" y="0"/>
            <a:ext cx="8229600" cy="1399032"/>
          </a:xfrm>
        </p:spPr>
        <p:txBody>
          <a:bodyPr/>
          <a:lstStyle/>
          <a:p>
            <a:pPr marL="484632" fontAlgn="auto">
              <a:spcAft>
                <a:spcPts val="0"/>
              </a:spcAft>
              <a:defRPr/>
            </a:pPr>
            <a:r>
              <a:rPr lang="en-GB" b="1" dirty="0" smtClean="0">
                <a:solidFill>
                  <a:schemeClr val="accent1">
                    <a:lumMod val="75000"/>
                  </a:schemeClr>
                </a:solidFill>
              </a:rPr>
              <a:t>Global Health Issues</a:t>
            </a:r>
          </a:p>
        </p:txBody>
      </p:sp>
      <p:sp>
        <p:nvSpPr>
          <p:cNvPr id="97283" name="Rectangle 3"/>
          <p:cNvSpPr>
            <a:spLocks noGrp="1" noChangeArrowheads="1"/>
          </p:cNvSpPr>
          <p:nvPr>
            <p:ph idx="1"/>
          </p:nvPr>
        </p:nvSpPr>
        <p:spPr>
          <a:xfrm>
            <a:off x="467544" y="1484784"/>
            <a:ext cx="8229600" cy="4572000"/>
          </a:xfrm>
        </p:spPr>
        <p:txBody>
          <a:bodyPr>
            <a:normAutofit/>
          </a:bodyPr>
          <a:lstStyle/>
          <a:p>
            <a:pPr>
              <a:lnSpc>
                <a:spcPct val="90000"/>
              </a:lnSpc>
            </a:pPr>
            <a:r>
              <a:rPr lang="en-GB" sz="2800" dirty="0" smtClean="0"/>
              <a:t>Refers to any health issue that concerns many countries or is affected by transnational determinants such as:</a:t>
            </a:r>
          </a:p>
          <a:p>
            <a:pPr lvl="1">
              <a:lnSpc>
                <a:spcPct val="90000"/>
              </a:lnSpc>
            </a:pPr>
            <a:r>
              <a:rPr lang="en-GB" sz="2400" dirty="0" smtClean="0"/>
              <a:t>Climate change</a:t>
            </a:r>
          </a:p>
          <a:p>
            <a:pPr lvl="1">
              <a:lnSpc>
                <a:spcPct val="90000"/>
              </a:lnSpc>
            </a:pPr>
            <a:r>
              <a:rPr lang="en-GB" sz="2400" dirty="0" smtClean="0"/>
              <a:t>Urbanisation</a:t>
            </a:r>
          </a:p>
          <a:p>
            <a:pPr lvl="1">
              <a:lnSpc>
                <a:spcPct val="90000"/>
              </a:lnSpc>
            </a:pPr>
            <a:r>
              <a:rPr lang="en-IE" sz="2400" dirty="0" smtClean="0"/>
              <a:t>Malnutrition – under or over nutrition</a:t>
            </a:r>
            <a:endParaRPr lang="en-GB" sz="2400" dirty="0" smtClean="0"/>
          </a:p>
          <a:p>
            <a:pPr lvl="1">
              <a:lnSpc>
                <a:spcPct val="90000"/>
              </a:lnSpc>
            </a:pPr>
            <a:endParaRPr lang="en-GB" sz="2400" dirty="0" smtClean="0"/>
          </a:p>
          <a:p>
            <a:pPr lvl="1">
              <a:lnSpc>
                <a:spcPct val="90000"/>
              </a:lnSpc>
              <a:buFontTx/>
              <a:buNone/>
            </a:pPr>
            <a:r>
              <a:rPr lang="en-GB" sz="2400" dirty="0" smtClean="0"/>
              <a:t>Or solutions that  are of transnational concerns such as:</a:t>
            </a:r>
          </a:p>
          <a:p>
            <a:pPr lvl="1">
              <a:lnSpc>
                <a:spcPct val="90000"/>
              </a:lnSpc>
            </a:pPr>
            <a:r>
              <a:rPr lang="en-GB" sz="2400" dirty="0" smtClean="0"/>
              <a:t>Polio eradication</a:t>
            </a:r>
          </a:p>
          <a:p>
            <a:pPr lvl="1">
              <a:lnSpc>
                <a:spcPct val="90000"/>
              </a:lnSpc>
            </a:pPr>
            <a:r>
              <a:rPr lang="en-GB" sz="2400" dirty="0" smtClean="0"/>
              <a:t>Containment of avian influenza</a:t>
            </a:r>
          </a:p>
          <a:p>
            <a:pPr lvl="1">
              <a:lnSpc>
                <a:spcPct val="90000"/>
              </a:lnSpc>
            </a:pPr>
            <a:r>
              <a:rPr lang="en-GB" sz="2400" dirty="0" smtClean="0"/>
              <a:t>Approaches to tobacco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wipe(down)">
                                      <p:cBhvr>
                                        <p:cTn id="7" dur="500"/>
                                        <p:tgtEl>
                                          <p:spTgt spid="97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wipe(down)">
                                      <p:cBhvr>
                                        <p:cTn id="12" dur="500"/>
                                        <p:tgtEl>
                                          <p:spTgt spid="972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wipe(down)">
                                      <p:cBhvr>
                                        <p:cTn id="17" dur="500"/>
                                        <p:tgtEl>
                                          <p:spTgt spid="972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97283">
                                            <p:txEl>
                                              <p:pRg st="3" end="3"/>
                                            </p:txEl>
                                          </p:spTgt>
                                        </p:tgtEl>
                                        <p:attrNameLst>
                                          <p:attrName>style.visibility</p:attrName>
                                        </p:attrNameLst>
                                      </p:cBhvr>
                                      <p:to>
                                        <p:strVal val="visible"/>
                                      </p:to>
                                    </p:set>
                                    <p:animEffect transition="in" filter="wipe(down)">
                                      <p:cBhvr>
                                        <p:cTn id="22" dur="500"/>
                                        <p:tgtEl>
                                          <p:spTgt spid="972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97283">
                                            <p:txEl>
                                              <p:pRg st="5" end="5"/>
                                            </p:txEl>
                                          </p:spTgt>
                                        </p:tgtEl>
                                        <p:attrNameLst>
                                          <p:attrName>style.visibility</p:attrName>
                                        </p:attrNameLst>
                                      </p:cBhvr>
                                      <p:to>
                                        <p:strVal val="visible"/>
                                      </p:to>
                                    </p:set>
                                    <p:animEffect transition="in" filter="wipe(down)">
                                      <p:cBhvr>
                                        <p:cTn id="27" dur="500"/>
                                        <p:tgtEl>
                                          <p:spTgt spid="9728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97283">
                                            <p:txEl>
                                              <p:pRg st="6" end="6"/>
                                            </p:txEl>
                                          </p:spTgt>
                                        </p:tgtEl>
                                        <p:attrNameLst>
                                          <p:attrName>style.visibility</p:attrName>
                                        </p:attrNameLst>
                                      </p:cBhvr>
                                      <p:to>
                                        <p:strVal val="visible"/>
                                      </p:to>
                                    </p:set>
                                    <p:animEffect transition="in" filter="wipe(down)">
                                      <p:cBhvr>
                                        <p:cTn id="32" dur="500"/>
                                        <p:tgtEl>
                                          <p:spTgt spid="9728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97283">
                                            <p:txEl>
                                              <p:pRg st="7" end="7"/>
                                            </p:txEl>
                                          </p:spTgt>
                                        </p:tgtEl>
                                        <p:attrNameLst>
                                          <p:attrName>style.visibility</p:attrName>
                                        </p:attrNameLst>
                                      </p:cBhvr>
                                      <p:to>
                                        <p:strVal val="visible"/>
                                      </p:to>
                                    </p:set>
                                    <p:animEffect transition="in" filter="wipe(down)">
                                      <p:cBhvr>
                                        <p:cTn id="37" dur="500"/>
                                        <p:tgtEl>
                                          <p:spTgt spid="9728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97283">
                                            <p:txEl>
                                              <p:pRg st="8" end="8"/>
                                            </p:txEl>
                                          </p:spTgt>
                                        </p:tgtEl>
                                        <p:attrNameLst>
                                          <p:attrName>style.visibility</p:attrName>
                                        </p:attrNameLst>
                                      </p:cBhvr>
                                      <p:to>
                                        <p:strVal val="visible"/>
                                      </p:to>
                                    </p:set>
                                    <p:animEffect transition="in" filter="wipe(down)">
                                      <p:cBhvr>
                                        <p:cTn id="42" dur="500"/>
                                        <p:tgtEl>
                                          <p:spTgt spid="972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67544" y="476672"/>
            <a:ext cx="8424936" cy="1139825"/>
          </a:xfrm>
        </p:spPr>
        <p:txBody>
          <a:bodyPr>
            <a:normAutofit fontScale="90000"/>
          </a:bodyPr>
          <a:lstStyle/>
          <a:p>
            <a:pPr marL="484632" fontAlgn="auto">
              <a:spcAft>
                <a:spcPts val="0"/>
              </a:spcAft>
              <a:defRPr/>
            </a:pPr>
            <a:r>
              <a:rPr lang="en-GB" sz="4000" dirty="0" smtClean="0">
                <a:solidFill>
                  <a:schemeClr val="accent1">
                    <a:lumMod val="50000"/>
                  </a:schemeClr>
                </a:solidFill>
              </a:rPr>
              <a:t>Many disciplines are involved in Global Health	</a:t>
            </a:r>
          </a:p>
        </p:txBody>
      </p:sp>
      <p:sp>
        <p:nvSpPr>
          <p:cNvPr id="82947" name="Rectangle 3"/>
          <p:cNvSpPr>
            <a:spLocks noGrp="1" noChangeArrowheads="1"/>
          </p:cNvSpPr>
          <p:nvPr>
            <p:ph idx="1"/>
          </p:nvPr>
        </p:nvSpPr>
        <p:spPr>
          <a:xfrm>
            <a:off x="467544" y="1556792"/>
            <a:ext cx="8424936" cy="4968552"/>
          </a:xfrm>
        </p:spPr>
        <p:txBody>
          <a:bodyPr>
            <a:normAutofit fontScale="62500" lnSpcReduction="20000"/>
          </a:bodyPr>
          <a:lstStyle/>
          <a:p>
            <a:pPr>
              <a:lnSpc>
                <a:spcPct val="90000"/>
              </a:lnSpc>
            </a:pPr>
            <a:r>
              <a:rPr lang="en-GB" dirty="0" smtClean="0"/>
              <a:t>Social sciences</a:t>
            </a:r>
          </a:p>
          <a:p>
            <a:pPr>
              <a:lnSpc>
                <a:spcPct val="90000"/>
              </a:lnSpc>
            </a:pPr>
            <a:r>
              <a:rPr lang="en-GB" dirty="0" smtClean="0"/>
              <a:t>Behavioural sciences</a:t>
            </a:r>
          </a:p>
          <a:p>
            <a:pPr>
              <a:lnSpc>
                <a:spcPct val="90000"/>
              </a:lnSpc>
            </a:pPr>
            <a:r>
              <a:rPr lang="en-GB" dirty="0" smtClean="0"/>
              <a:t>Law</a:t>
            </a:r>
          </a:p>
          <a:p>
            <a:pPr>
              <a:lnSpc>
                <a:spcPct val="90000"/>
              </a:lnSpc>
            </a:pPr>
            <a:r>
              <a:rPr lang="en-GB" dirty="0" smtClean="0"/>
              <a:t>Human rights</a:t>
            </a:r>
          </a:p>
          <a:p>
            <a:pPr>
              <a:lnSpc>
                <a:spcPct val="90000"/>
              </a:lnSpc>
            </a:pPr>
            <a:r>
              <a:rPr lang="en-GB" dirty="0" smtClean="0"/>
              <a:t>Ethics</a:t>
            </a:r>
          </a:p>
          <a:p>
            <a:pPr>
              <a:lnSpc>
                <a:spcPct val="90000"/>
              </a:lnSpc>
            </a:pPr>
            <a:r>
              <a:rPr lang="en-GB" dirty="0" smtClean="0"/>
              <a:t>Economics</a:t>
            </a:r>
          </a:p>
          <a:p>
            <a:pPr>
              <a:lnSpc>
                <a:spcPct val="90000"/>
              </a:lnSpc>
            </a:pPr>
            <a:r>
              <a:rPr lang="en-GB" dirty="0" smtClean="0"/>
              <a:t>Politics</a:t>
            </a:r>
          </a:p>
          <a:p>
            <a:pPr>
              <a:lnSpc>
                <a:spcPct val="90000"/>
              </a:lnSpc>
            </a:pPr>
            <a:r>
              <a:rPr lang="en-GB" dirty="0" smtClean="0"/>
              <a:t>Finance</a:t>
            </a:r>
          </a:p>
          <a:p>
            <a:pPr>
              <a:lnSpc>
                <a:spcPct val="90000"/>
              </a:lnSpc>
            </a:pPr>
            <a:r>
              <a:rPr lang="en-GB" dirty="0" smtClean="0"/>
              <a:t>History</a:t>
            </a:r>
          </a:p>
          <a:p>
            <a:pPr>
              <a:lnSpc>
                <a:spcPct val="90000"/>
              </a:lnSpc>
            </a:pPr>
            <a:r>
              <a:rPr lang="en-GB" dirty="0" smtClean="0"/>
              <a:t>Environmental sciences</a:t>
            </a:r>
          </a:p>
          <a:p>
            <a:pPr>
              <a:lnSpc>
                <a:spcPct val="90000"/>
              </a:lnSpc>
            </a:pPr>
            <a:r>
              <a:rPr lang="en-GB" dirty="0" smtClean="0"/>
              <a:t>Biomedical sciences</a:t>
            </a:r>
          </a:p>
          <a:p>
            <a:pPr>
              <a:lnSpc>
                <a:spcPct val="90000"/>
              </a:lnSpc>
            </a:pPr>
            <a:r>
              <a:rPr lang="en-GB" dirty="0" smtClean="0"/>
              <a:t>Health services management</a:t>
            </a:r>
          </a:p>
          <a:p>
            <a:pPr>
              <a:lnSpc>
                <a:spcPct val="90000"/>
              </a:lnSpc>
            </a:pPr>
            <a:r>
              <a:rPr lang="en-GB" dirty="0" smtClean="0"/>
              <a:t>Health Systems and policy </a:t>
            </a:r>
          </a:p>
          <a:p>
            <a:pPr>
              <a:lnSpc>
                <a:spcPct val="90000"/>
              </a:lnSpc>
            </a:pPr>
            <a:r>
              <a:rPr lang="en-GB" dirty="0" smtClean="0"/>
              <a:t>Public health sciences </a:t>
            </a:r>
          </a:p>
          <a:p>
            <a:pPr>
              <a:lnSpc>
                <a:spcPct val="90000"/>
              </a:lnSpc>
            </a:pPr>
            <a:r>
              <a:rPr lang="en-GB" dirty="0" smtClean="0"/>
              <a:t>Epidemiology </a:t>
            </a:r>
          </a:p>
          <a:p>
            <a:pPr>
              <a:lnSpc>
                <a:spcPct val="90000"/>
              </a:lnSpc>
            </a:pPr>
            <a:r>
              <a:rPr lang="en-GB" dirty="0" smtClean="0"/>
              <a:t>Research </a:t>
            </a:r>
          </a:p>
          <a:p>
            <a:pPr>
              <a:lnSpc>
                <a:spcPct val="90000"/>
              </a:lnSpc>
            </a:pPr>
            <a:r>
              <a:rPr lang="en-GB" dirty="0" smtClean="0"/>
              <a:t>Engineering</a:t>
            </a:r>
          </a:p>
          <a:p>
            <a:pPr>
              <a:lnSpc>
                <a:spcPct val="90000"/>
              </a:lnSpc>
            </a:pPr>
            <a:r>
              <a:rPr lang="en-GB" dirty="0" smtClean="0"/>
              <a:t>And many other disciplines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wipe(down)">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wipe(down)">
                                      <p:cBhvr>
                                        <p:cTn id="12" dur="500"/>
                                        <p:tgtEl>
                                          <p:spTgt spid="829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wipe(down)">
                                      <p:cBhvr>
                                        <p:cTn id="17" dur="500"/>
                                        <p:tgtEl>
                                          <p:spTgt spid="829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wipe(down)">
                                      <p:cBhvr>
                                        <p:cTn id="22" dur="500"/>
                                        <p:tgtEl>
                                          <p:spTgt spid="829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wipe(down)">
                                      <p:cBhvr>
                                        <p:cTn id="27" dur="500"/>
                                        <p:tgtEl>
                                          <p:spTgt spid="829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82947">
                                            <p:txEl>
                                              <p:pRg st="5" end="5"/>
                                            </p:txEl>
                                          </p:spTgt>
                                        </p:tgtEl>
                                        <p:attrNameLst>
                                          <p:attrName>style.visibility</p:attrName>
                                        </p:attrNameLst>
                                      </p:cBhvr>
                                      <p:to>
                                        <p:strVal val="visible"/>
                                      </p:to>
                                    </p:set>
                                    <p:animEffect transition="in" filter="wipe(down)">
                                      <p:cBhvr>
                                        <p:cTn id="32" dur="500"/>
                                        <p:tgtEl>
                                          <p:spTgt spid="829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2947">
                                            <p:txEl>
                                              <p:pRg st="6" end="6"/>
                                            </p:txEl>
                                          </p:spTgt>
                                        </p:tgtEl>
                                        <p:attrNameLst>
                                          <p:attrName>style.visibility</p:attrName>
                                        </p:attrNameLst>
                                      </p:cBhvr>
                                      <p:to>
                                        <p:strVal val="visible"/>
                                      </p:to>
                                    </p:set>
                                    <p:animEffect transition="in" filter="wipe(down)">
                                      <p:cBhvr>
                                        <p:cTn id="37" dur="500"/>
                                        <p:tgtEl>
                                          <p:spTgt spid="829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82947">
                                            <p:txEl>
                                              <p:pRg st="7" end="7"/>
                                            </p:txEl>
                                          </p:spTgt>
                                        </p:tgtEl>
                                        <p:attrNameLst>
                                          <p:attrName>style.visibility</p:attrName>
                                        </p:attrNameLst>
                                      </p:cBhvr>
                                      <p:to>
                                        <p:strVal val="visible"/>
                                      </p:to>
                                    </p:set>
                                    <p:animEffect transition="in" filter="wipe(down)">
                                      <p:cBhvr>
                                        <p:cTn id="42" dur="500"/>
                                        <p:tgtEl>
                                          <p:spTgt spid="8294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82947">
                                            <p:txEl>
                                              <p:pRg st="8" end="8"/>
                                            </p:txEl>
                                          </p:spTgt>
                                        </p:tgtEl>
                                        <p:attrNameLst>
                                          <p:attrName>style.visibility</p:attrName>
                                        </p:attrNameLst>
                                      </p:cBhvr>
                                      <p:to>
                                        <p:strVal val="visible"/>
                                      </p:to>
                                    </p:set>
                                    <p:animEffect transition="in" filter="wipe(down)">
                                      <p:cBhvr>
                                        <p:cTn id="47" dur="500"/>
                                        <p:tgtEl>
                                          <p:spTgt spid="829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82947">
                                            <p:txEl>
                                              <p:pRg st="9" end="9"/>
                                            </p:txEl>
                                          </p:spTgt>
                                        </p:tgtEl>
                                        <p:attrNameLst>
                                          <p:attrName>style.visibility</p:attrName>
                                        </p:attrNameLst>
                                      </p:cBhvr>
                                      <p:to>
                                        <p:strVal val="visible"/>
                                      </p:to>
                                    </p:set>
                                    <p:animEffect transition="in" filter="wipe(down)">
                                      <p:cBhvr>
                                        <p:cTn id="52" dur="500"/>
                                        <p:tgtEl>
                                          <p:spTgt spid="82947">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82947">
                                            <p:txEl>
                                              <p:pRg st="10" end="10"/>
                                            </p:txEl>
                                          </p:spTgt>
                                        </p:tgtEl>
                                        <p:attrNameLst>
                                          <p:attrName>style.visibility</p:attrName>
                                        </p:attrNameLst>
                                      </p:cBhvr>
                                      <p:to>
                                        <p:strVal val="visible"/>
                                      </p:to>
                                    </p:set>
                                    <p:animEffect transition="in" filter="wipe(down)">
                                      <p:cBhvr>
                                        <p:cTn id="57" dur="500"/>
                                        <p:tgtEl>
                                          <p:spTgt spid="8294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82947">
                                            <p:txEl>
                                              <p:pRg st="17" end="17"/>
                                            </p:txEl>
                                          </p:spTgt>
                                        </p:tgtEl>
                                        <p:attrNameLst>
                                          <p:attrName>style.visibility</p:attrName>
                                        </p:attrNameLst>
                                      </p:cBhvr>
                                      <p:to>
                                        <p:strVal val="visible"/>
                                      </p:to>
                                    </p:set>
                                    <p:animEffect transition="in" filter="wipe(down)">
                                      <p:cBhvr>
                                        <p:cTn id="62" dur="500"/>
                                        <p:tgtEl>
                                          <p:spTgt spid="82947">
                                            <p:txEl>
                                              <p:pRg st="17" end="1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82947">
                                            <p:txEl>
                                              <p:pRg st="16" end="16"/>
                                            </p:txEl>
                                          </p:spTgt>
                                        </p:tgtEl>
                                        <p:attrNameLst>
                                          <p:attrName>style.visibility</p:attrName>
                                        </p:attrNameLst>
                                      </p:cBhvr>
                                      <p:to>
                                        <p:strVal val="visible"/>
                                      </p:to>
                                    </p:set>
                                    <p:animEffect transition="in" filter="wipe(down)">
                                      <p:cBhvr>
                                        <p:cTn id="67" dur="500"/>
                                        <p:tgtEl>
                                          <p:spTgt spid="82947">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82947">
                                            <p:txEl>
                                              <p:pRg st="11" end="11"/>
                                            </p:txEl>
                                          </p:spTgt>
                                        </p:tgtEl>
                                        <p:attrNameLst>
                                          <p:attrName>style.visibility</p:attrName>
                                        </p:attrNameLst>
                                      </p:cBhvr>
                                      <p:to>
                                        <p:strVal val="visible"/>
                                      </p:to>
                                    </p:set>
                                    <p:animEffect transition="in" filter="wipe(down)">
                                      <p:cBhvr>
                                        <p:cTn id="72" dur="500"/>
                                        <p:tgtEl>
                                          <p:spTgt spid="82947">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82947">
                                            <p:txEl>
                                              <p:pRg st="12" end="12"/>
                                            </p:txEl>
                                          </p:spTgt>
                                        </p:tgtEl>
                                        <p:attrNameLst>
                                          <p:attrName>style.visibility</p:attrName>
                                        </p:attrNameLst>
                                      </p:cBhvr>
                                      <p:to>
                                        <p:strVal val="visible"/>
                                      </p:to>
                                    </p:set>
                                    <p:animEffect transition="in" filter="wipe(down)">
                                      <p:cBhvr>
                                        <p:cTn id="77" dur="500"/>
                                        <p:tgtEl>
                                          <p:spTgt spid="82947">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82947">
                                            <p:txEl>
                                              <p:pRg st="13" end="13"/>
                                            </p:txEl>
                                          </p:spTgt>
                                        </p:tgtEl>
                                        <p:attrNameLst>
                                          <p:attrName>style.visibility</p:attrName>
                                        </p:attrNameLst>
                                      </p:cBhvr>
                                      <p:to>
                                        <p:strVal val="visible"/>
                                      </p:to>
                                    </p:set>
                                    <p:animEffect transition="in" filter="wipe(down)">
                                      <p:cBhvr>
                                        <p:cTn id="82" dur="500"/>
                                        <p:tgtEl>
                                          <p:spTgt spid="82947">
                                            <p:txEl>
                                              <p:pRg st="13" end="1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82947">
                                            <p:txEl>
                                              <p:pRg st="14" end="14"/>
                                            </p:txEl>
                                          </p:spTgt>
                                        </p:tgtEl>
                                        <p:attrNameLst>
                                          <p:attrName>style.visibility</p:attrName>
                                        </p:attrNameLst>
                                      </p:cBhvr>
                                      <p:to>
                                        <p:strVal val="visible"/>
                                      </p:to>
                                    </p:set>
                                    <p:animEffect transition="in" filter="wipe(down)">
                                      <p:cBhvr>
                                        <p:cTn id="87" dur="500"/>
                                        <p:tgtEl>
                                          <p:spTgt spid="82947">
                                            <p:txEl>
                                              <p:pRg st="14" end="1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82947">
                                            <p:txEl>
                                              <p:pRg st="15" end="15"/>
                                            </p:txEl>
                                          </p:spTgt>
                                        </p:tgtEl>
                                        <p:attrNameLst>
                                          <p:attrName>style.visibility</p:attrName>
                                        </p:attrNameLst>
                                      </p:cBhvr>
                                      <p:to>
                                        <p:strVal val="visible"/>
                                      </p:to>
                                    </p:set>
                                    <p:animEffect transition="in" filter="wipe(down)">
                                      <p:cBhvr>
                                        <p:cTn id="92" dur="500"/>
                                        <p:tgtEl>
                                          <p:spTgt spid="8294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marL="484632" fontAlgn="auto">
              <a:spcAft>
                <a:spcPts val="0"/>
              </a:spcAft>
              <a:defRPr/>
            </a:pPr>
            <a:r>
              <a:rPr lang="en-IE" sz="4000" dirty="0" smtClean="0">
                <a:solidFill>
                  <a:schemeClr val="accent1">
                    <a:tint val="83000"/>
                    <a:satMod val="150000"/>
                  </a:schemeClr>
                </a:solidFill>
              </a:rPr>
              <a:t>Key Concepts in Relation to Global Health</a:t>
            </a:r>
            <a:endParaRPr lang="en-GB" sz="4000" dirty="0" smtClean="0">
              <a:solidFill>
                <a:schemeClr val="accent1">
                  <a:tint val="83000"/>
                  <a:satMod val="150000"/>
                </a:schemeClr>
              </a:solidFill>
            </a:endParaRPr>
          </a:p>
        </p:txBody>
      </p:sp>
      <p:sp>
        <p:nvSpPr>
          <p:cNvPr id="4099" name="Rectangle 3"/>
          <p:cNvSpPr>
            <a:spLocks noGrp="1" noChangeArrowheads="1"/>
          </p:cNvSpPr>
          <p:nvPr>
            <p:ph idx="1"/>
          </p:nvPr>
        </p:nvSpPr>
        <p:spPr/>
        <p:txBody>
          <a:bodyPr>
            <a:normAutofit fontScale="92500"/>
          </a:bodyPr>
          <a:lstStyle/>
          <a:p>
            <a:pPr marL="609600" indent="-609600">
              <a:buFontTx/>
              <a:buAutoNum type="arabicPeriod"/>
            </a:pPr>
            <a:r>
              <a:rPr lang="en-IE" dirty="0" smtClean="0"/>
              <a:t>The determinants of health</a:t>
            </a:r>
          </a:p>
          <a:p>
            <a:pPr marL="609600" indent="-609600">
              <a:buFontTx/>
              <a:buAutoNum type="arabicPeriod"/>
            </a:pPr>
            <a:r>
              <a:rPr lang="en-IE" dirty="0" smtClean="0"/>
              <a:t>Health Indicators that measure health status</a:t>
            </a:r>
          </a:p>
          <a:p>
            <a:pPr marL="609600" indent="-609600">
              <a:buFontTx/>
              <a:buAutoNum type="arabicPeriod"/>
            </a:pPr>
            <a:r>
              <a:rPr lang="en-IE" dirty="0" smtClean="0"/>
              <a:t>The global burden of disease</a:t>
            </a:r>
          </a:p>
          <a:p>
            <a:pPr marL="609600" indent="-609600">
              <a:buFontTx/>
              <a:buAutoNum type="arabicPeriod"/>
            </a:pPr>
            <a:r>
              <a:rPr lang="en-IE" dirty="0" smtClean="0"/>
              <a:t>The importance of culture and context in health</a:t>
            </a:r>
          </a:p>
          <a:p>
            <a:pPr marL="609600" indent="-609600">
              <a:buFontTx/>
              <a:buAutoNum type="arabicPeriod"/>
            </a:pPr>
            <a:r>
              <a:rPr lang="en-IE" dirty="0" smtClean="0"/>
              <a:t>The key risk factors for various health problems</a:t>
            </a:r>
          </a:p>
          <a:p>
            <a:pPr marL="609600" indent="-609600">
              <a:buFontTx/>
              <a:buAutoNum type="arabicPeriod"/>
            </a:pPr>
            <a:r>
              <a:rPr lang="en-IE" dirty="0" smtClean="0"/>
              <a:t>The organisation and function of health systems</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wipe(down)">
                                      <p:cBhvr>
                                        <p:cTn id="27" dur="500"/>
                                        <p:tgtEl>
                                          <p:spTgt spid="40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wipe(down)">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609600"/>
            <a:ext cx="8699500" cy="822325"/>
          </a:xfrm>
        </p:spPr>
        <p:txBody>
          <a:bodyPr lIns="0" tIns="0" rIns="0" bIns="0" anchor="t">
            <a:normAutofit/>
          </a:bodyPr>
          <a:lstStyle/>
          <a:p>
            <a:pPr>
              <a:lnSpc>
                <a:spcPct val="95000"/>
              </a:lnSpc>
            </a:pPr>
            <a:r>
              <a:rPr lang="en-US" altLang="en-US" sz="2800" b="1" dirty="0" smtClean="0">
                <a:solidFill>
                  <a:schemeClr val="accent1">
                    <a:tint val="83000"/>
                    <a:satMod val="150000"/>
                  </a:schemeClr>
                </a:solidFill>
              </a:rPr>
              <a:t>What is “Health”?</a:t>
            </a:r>
            <a:endParaRPr lang="en-US" sz="2800" dirty="0" smtClean="0">
              <a:solidFill>
                <a:schemeClr val="tx1"/>
              </a:solidFill>
            </a:endParaRPr>
          </a:p>
        </p:txBody>
      </p:sp>
      <p:sp>
        <p:nvSpPr>
          <p:cNvPr id="6147" name="Rectangle 3"/>
          <p:cNvSpPr>
            <a:spLocks noGrp="1" noChangeArrowheads="1"/>
          </p:cNvSpPr>
          <p:nvPr>
            <p:ph idx="1"/>
          </p:nvPr>
        </p:nvSpPr>
        <p:spPr>
          <a:xfrm>
            <a:off x="827584" y="1196752"/>
            <a:ext cx="7228607" cy="4536504"/>
          </a:xfrm>
        </p:spPr>
        <p:txBody>
          <a:bodyPr lIns="0" tIns="0" rIns="0" bIns="0"/>
          <a:lstStyle/>
          <a:p>
            <a:pPr marL="0" indent="0" eaLnBrk="1" hangingPunct="1">
              <a:lnSpc>
                <a:spcPct val="95000"/>
              </a:lnSpc>
              <a:spcBef>
                <a:spcPct val="0"/>
              </a:spcBef>
              <a:buFont typeface="Arial" charset="0"/>
              <a:buNone/>
            </a:pPr>
            <a:endParaRPr lang="en-US" dirty="0" smtClean="0">
              <a:solidFill>
                <a:srgbClr val="000000"/>
              </a:solidFill>
            </a:endParaRPr>
          </a:p>
          <a:p>
            <a:pPr marL="0" indent="0" eaLnBrk="1" hangingPunct="1">
              <a:lnSpc>
                <a:spcPct val="95000"/>
              </a:lnSpc>
              <a:spcBef>
                <a:spcPct val="0"/>
              </a:spcBef>
              <a:buFont typeface="Arial" charset="0"/>
              <a:buNone/>
            </a:pPr>
            <a:r>
              <a:rPr lang="en-US" sz="2500" i="1" dirty="0" smtClean="0"/>
              <a:t>“Is the state of complete physical, mental and social well-being and not merely the absence of disease or infirmity” (WHO, 1948) </a:t>
            </a:r>
            <a:r>
              <a:rPr lang="en-US" sz="2500" i="1" dirty="0" smtClean="0">
                <a:solidFill>
                  <a:srgbClr val="FF0000"/>
                </a:solidFill>
              </a:rPr>
              <a:t>and the “extent to which an individual or group is able to realize aspirations and satisfy needs, and to change or cope with the environment. Health is a resource for everyday life, not the objective of living; it is a positive concept, emphasizing social and personal resources as well as physical capabilities” (WHO, 1984).</a:t>
            </a:r>
            <a:r>
              <a:rPr lang="en-US" sz="2500" dirty="0" smtClean="0">
                <a:solidFill>
                  <a:srgbClr val="FF0000"/>
                </a:solidFill>
              </a:rPr>
              <a:t> </a:t>
            </a:r>
            <a:r>
              <a:rPr lang="en-US" dirty="0" smtClean="0">
                <a:solidFill>
                  <a:srgbClr val="FF0000"/>
                </a:solidFill>
              </a:rPr>
              <a:t> </a:t>
            </a:r>
          </a:p>
          <a:p>
            <a:pPr marL="0" indent="0" eaLnBrk="1" hangingPunct="1">
              <a:lnSpc>
                <a:spcPct val="95000"/>
              </a:lnSpc>
              <a:spcBef>
                <a:spcPct val="0"/>
              </a:spcBef>
              <a:buFont typeface="Arial" charset="0"/>
              <a:buNone/>
            </a:pPr>
            <a:endParaRPr lang="en-US" dirty="0" smtClean="0">
              <a:solidFill>
                <a:srgbClr val="000000"/>
              </a:solidFill>
            </a:endParaRPr>
          </a:p>
        </p:txBody>
      </p:sp>
      <p:sp>
        <p:nvSpPr>
          <p:cNvPr id="6149" name="TextBox 4"/>
          <p:cNvSpPr txBox="1">
            <a:spLocks noChangeArrowheads="1"/>
          </p:cNvSpPr>
          <p:nvPr/>
        </p:nvSpPr>
        <p:spPr bwMode="auto">
          <a:xfrm>
            <a:off x="5334000" y="6477000"/>
            <a:ext cx="3657600" cy="369888"/>
          </a:xfrm>
          <a:prstGeom prst="rect">
            <a:avLst/>
          </a:prstGeom>
          <a:noFill/>
          <a:ln w="9525">
            <a:noFill/>
            <a:miter lim="800000"/>
            <a:headEnd/>
            <a:tailEnd/>
          </a:ln>
        </p:spPr>
        <p:txBody>
          <a:bodyPr>
            <a:spAutoFit/>
          </a:bodyPr>
          <a:lstStyle/>
          <a:p>
            <a:r>
              <a:rPr lang="en-US">
                <a:latin typeface="Calibri" pitchFamily="34" charset="0"/>
              </a:rPr>
              <a:t>                 </a:t>
            </a:r>
            <a:r>
              <a:rPr lang="en-US" sz="1600">
                <a:solidFill>
                  <a:schemeClr val="bg1"/>
                </a:solidFill>
                <a:latin typeface="Calibri" pitchFamily="34" charset="0"/>
              </a:rPr>
              <a:t>Health Indicators, Part 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84632" fontAlgn="auto">
              <a:spcAft>
                <a:spcPts val="0"/>
              </a:spcAft>
              <a:defRPr/>
            </a:pPr>
            <a:r>
              <a:rPr lang="en-US" b="1" dirty="0" smtClean="0">
                <a:solidFill>
                  <a:schemeClr val="accent1">
                    <a:tint val="83000"/>
                    <a:satMod val="150000"/>
                  </a:schemeClr>
                </a:solidFill>
              </a:rPr>
              <a:t>Public Health</a:t>
            </a:r>
            <a:br>
              <a:rPr lang="en-US" b="1" dirty="0" smtClean="0">
                <a:solidFill>
                  <a:schemeClr val="accent1">
                    <a:tint val="83000"/>
                    <a:satMod val="150000"/>
                  </a:schemeClr>
                </a:solidFill>
              </a:rPr>
            </a:br>
            <a:endParaRPr lang="sv-SE" dirty="0">
              <a:solidFill>
                <a:schemeClr val="accent1">
                  <a:tint val="83000"/>
                  <a:satMod val="150000"/>
                </a:schemeClr>
              </a:solidFill>
            </a:endParaRPr>
          </a:p>
        </p:txBody>
      </p:sp>
      <p:sp>
        <p:nvSpPr>
          <p:cNvPr id="14339" name="Content Placeholder 2"/>
          <p:cNvSpPr>
            <a:spLocks noGrp="1"/>
          </p:cNvSpPr>
          <p:nvPr>
            <p:ph idx="1"/>
          </p:nvPr>
        </p:nvSpPr>
        <p:spPr>
          <a:xfrm>
            <a:off x="457200" y="1125538"/>
            <a:ext cx="8686800" cy="5365750"/>
          </a:xfrm>
        </p:spPr>
        <p:txBody>
          <a:bodyPr/>
          <a:lstStyle/>
          <a:p>
            <a:pPr>
              <a:buFont typeface="Wingdings 2" pitchFamily="18" charset="2"/>
              <a:buNone/>
            </a:pPr>
            <a:r>
              <a:rPr lang="en-US" sz="2800" dirty="0" smtClean="0"/>
              <a:t>   Refers to all organized measures (whether public or private) to prevent disease, promote health, and prolong life among the population as a whole. Its activities aim to provide conditions in which people can be healthy and focus on entire populations, not on individual patients or diseases. Thus, public health is concerned with the total system and not only the eradication of a particular disease. </a:t>
            </a:r>
            <a:endParaRPr lang="sv-SE"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5416"/>
            <a:ext cx="8496944" cy="1139825"/>
          </a:xfrm>
        </p:spPr>
        <p:txBody>
          <a:bodyPr>
            <a:normAutofit fontScale="90000"/>
          </a:bodyPr>
          <a:lstStyle/>
          <a:p>
            <a:pPr marL="484632" fontAlgn="auto">
              <a:spcAft>
                <a:spcPts val="0"/>
              </a:spcAft>
              <a:defRPr/>
            </a:pPr>
            <a:r>
              <a:rPr lang="en-US" b="1" dirty="0" smtClean="0">
                <a:solidFill>
                  <a:schemeClr val="accent1">
                    <a:tint val="83000"/>
                    <a:satMod val="150000"/>
                  </a:schemeClr>
                </a:solidFill>
              </a:rPr>
              <a:t/>
            </a:r>
            <a:br>
              <a:rPr lang="en-US" b="1" dirty="0" smtClean="0">
                <a:solidFill>
                  <a:schemeClr val="accent1">
                    <a:tint val="83000"/>
                    <a:satMod val="150000"/>
                  </a:schemeClr>
                </a:solidFill>
              </a:rPr>
            </a:br>
            <a:r>
              <a:rPr lang="en-US" dirty="0" smtClean="0">
                <a:solidFill>
                  <a:schemeClr val="accent1">
                    <a:tint val="83000"/>
                    <a:satMod val="150000"/>
                  </a:schemeClr>
                </a:solidFill>
              </a:rPr>
              <a:t/>
            </a:r>
            <a:br>
              <a:rPr lang="en-US" dirty="0" smtClean="0">
                <a:solidFill>
                  <a:schemeClr val="accent1">
                    <a:tint val="83000"/>
                    <a:satMod val="150000"/>
                  </a:schemeClr>
                </a:solidFill>
              </a:rPr>
            </a:br>
            <a:r>
              <a:rPr lang="en-US" b="1" dirty="0" smtClean="0">
                <a:solidFill>
                  <a:schemeClr val="accent1">
                    <a:tint val="83000"/>
                    <a:satMod val="150000"/>
                  </a:schemeClr>
                </a:solidFill>
              </a:rPr>
              <a:t>The three main public health functions are:</a:t>
            </a:r>
            <a:endParaRPr lang="sv-SE" dirty="0">
              <a:solidFill>
                <a:schemeClr val="accent1">
                  <a:tint val="83000"/>
                  <a:satMod val="150000"/>
                </a:schemeClr>
              </a:solidFill>
            </a:endParaRPr>
          </a:p>
        </p:txBody>
      </p:sp>
      <p:sp>
        <p:nvSpPr>
          <p:cNvPr id="15363" name="Content Placeholder 2"/>
          <p:cNvSpPr>
            <a:spLocks noGrp="1"/>
          </p:cNvSpPr>
          <p:nvPr>
            <p:ph idx="1"/>
          </p:nvPr>
        </p:nvSpPr>
        <p:spPr>
          <a:xfrm>
            <a:off x="323850" y="1557338"/>
            <a:ext cx="8589963" cy="4530725"/>
          </a:xfrm>
        </p:spPr>
        <p:txBody>
          <a:bodyPr/>
          <a:lstStyle/>
          <a:p>
            <a:r>
              <a:rPr lang="en-US" sz="2800" dirty="0" smtClean="0"/>
              <a:t>The assessment and monitoring of the health of communities and populations at risk to identify health problems and priorities.</a:t>
            </a:r>
          </a:p>
          <a:p>
            <a:r>
              <a:rPr lang="en-US" sz="2800" dirty="0" smtClean="0"/>
              <a:t>The formulation of public policies designed to solve identified local and national health problems and priorities.</a:t>
            </a:r>
          </a:p>
          <a:p>
            <a:r>
              <a:rPr lang="en-US" sz="2800" dirty="0" smtClean="0"/>
              <a:t>To assure that all populations have access to appropriate and cost-effective care, including health promotion and disease prevention services.</a:t>
            </a:r>
          </a:p>
          <a:p>
            <a:endParaRPr lang="sv-SE" sz="2800" dirty="0" smtClean="0"/>
          </a:p>
          <a:p>
            <a:endParaRPr lang="sv-SE"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solidFill>
            <a:schemeClr val="bg1"/>
          </a:solidFill>
          <a:ln>
            <a:solidFill>
              <a:schemeClr val="bg1"/>
            </a:solidFill>
          </a:ln>
        </p:spPr>
        <p:txBody>
          <a:bodyPr/>
          <a:lstStyle/>
          <a:p>
            <a:pPr eaLnBrk="1" hangingPunct="1"/>
            <a:r>
              <a:rPr lang="de-CH" dirty="0" smtClean="0"/>
              <a:t>Globalization</a:t>
            </a:r>
            <a:endParaRPr lang="de-DE" dirty="0" smtClean="0"/>
          </a:p>
        </p:txBody>
      </p:sp>
      <p:sp>
        <p:nvSpPr>
          <p:cNvPr id="54276" name="Rectangle 3"/>
          <p:cNvSpPr>
            <a:spLocks noGrp="1" noChangeArrowheads="1"/>
          </p:cNvSpPr>
          <p:nvPr>
            <p:ph sz="half" idx="1"/>
          </p:nvPr>
        </p:nvSpPr>
        <p:spPr>
          <a:xfrm>
            <a:off x="457200" y="1600200"/>
            <a:ext cx="8219256" cy="4525963"/>
          </a:xfrm>
          <a:ln>
            <a:solidFill>
              <a:schemeClr val="tx1"/>
            </a:solidFill>
          </a:ln>
        </p:spPr>
        <p:txBody>
          <a:bodyPr/>
          <a:lstStyle/>
          <a:p>
            <a:pPr eaLnBrk="1" hangingPunct="1">
              <a:lnSpc>
                <a:spcPct val="80000"/>
              </a:lnSpc>
            </a:pPr>
            <a:endParaRPr lang="en-GB" sz="2400" i="1" dirty="0" smtClean="0"/>
          </a:p>
          <a:p>
            <a:pPr eaLnBrk="1" hangingPunct="1">
              <a:lnSpc>
                <a:spcPct val="80000"/>
              </a:lnSpc>
              <a:buFontTx/>
              <a:buNone/>
            </a:pPr>
            <a:r>
              <a:rPr lang="en-GB" sz="2400" i="1" dirty="0" smtClean="0"/>
              <a:t>   </a:t>
            </a:r>
          </a:p>
          <a:p>
            <a:pPr eaLnBrk="1" hangingPunct="1">
              <a:lnSpc>
                <a:spcPct val="80000"/>
              </a:lnSpc>
              <a:buFontTx/>
              <a:buNone/>
            </a:pPr>
            <a:r>
              <a:rPr lang="en-GB" sz="3200" i="1" dirty="0" smtClean="0"/>
              <a:t>   “Globalisation can be defined as the “widening, deepening and speeding up of  worldwide interconnectedness in all aspects of contemporary social life”.   </a:t>
            </a:r>
          </a:p>
          <a:p>
            <a:pPr eaLnBrk="1" hangingPunct="1">
              <a:lnSpc>
                <a:spcPct val="80000"/>
              </a:lnSpc>
              <a:buFontTx/>
              <a:buNone/>
            </a:pPr>
            <a:r>
              <a:rPr lang="en-GB" sz="3200" i="1" dirty="0" smtClean="0"/>
              <a:t>  (</a:t>
            </a:r>
            <a:r>
              <a:rPr lang="en-GB" sz="3200" i="1" dirty="0" err="1" smtClean="0"/>
              <a:t>Held,et</a:t>
            </a:r>
            <a:r>
              <a:rPr lang="en-GB" sz="3200" i="1" dirty="0" smtClean="0"/>
              <a:t> al 1999)</a:t>
            </a:r>
            <a:endParaRPr lang="de-DE" sz="32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US" b="1" dirty="0" smtClean="0">
                <a:solidFill>
                  <a:schemeClr val="accent1">
                    <a:tint val="83000"/>
                    <a:satMod val="150000"/>
                  </a:schemeClr>
                </a:solidFill>
              </a:rPr>
              <a:t>The term global public health </a:t>
            </a:r>
            <a:endParaRPr lang="sv-SE" b="1" dirty="0">
              <a:solidFill>
                <a:schemeClr val="accent1">
                  <a:tint val="83000"/>
                  <a:satMod val="150000"/>
                </a:schemeClr>
              </a:solidFill>
            </a:endParaRPr>
          </a:p>
        </p:txBody>
      </p:sp>
      <p:sp>
        <p:nvSpPr>
          <p:cNvPr id="16387" name="Content Placeholder 2"/>
          <p:cNvSpPr>
            <a:spLocks noGrp="1"/>
          </p:cNvSpPr>
          <p:nvPr>
            <p:ph idx="1"/>
          </p:nvPr>
        </p:nvSpPr>
        <p:spPr/>
        <p:txBody>
          <a:bodyPr/>
          <a:lstStyle/>
          <a:p>
            <a:r>
              <a:rPr lang="en-US" smtClean="0"/>
              <a:t>Recognizes that, as a result of globalization, forces that affect public health can and do come from outside state boundaries and that responding to public health issues now requires attention to cross-border health risks, including access to dangerous products and environmental change.</a:t>
            </a:r>
            <a:endParaRPr lang="sv-SE"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marL="484632" fontAlgn="auto">
              <a:spcAft>
                <a:spcPts val="0"/>
              </a:spcAft>
              <a:defRPr/>
            </a:pPr>
            <a:r>
              <a:rPr lang="en-IE" b="1" dirty="0" smtClean="0">
                <a:solidFill>
                  <a:schemeClr val="accent1">
                    <a:tint val="83000"/>
                    <a:satMod val="150000"/>
                  </a:schemeClr>
                </a:solidFill>
              </a:rPr>
              <a:t> </a:t>
            </a:r>
            <a:endParaRPr lang="en-GB" b="1" dirty="0" smtClean="0">
              <a:solidFill>
                <a:schemeClr val="accent1">
                  <a:tint val="83000"/>
                  <a:satMod val="150000"/>
                </a:schemeClr>
              </a:solidFill>
            </a:endParaRPr>
          </a:p>
        </p:txBody>
      </p:sp>
      <p:sp>
        <p:nvSpPr>
          <p:cNvPr id="95235" name="Rectangle 3"/>
          <p:cNvSpPr>
            <a:spLocks noGrp="1" noChangeArrowheads="1"/>
          </p:cNvSpPr>
          <p:nvPr>
            <p:ph idx="1"/>
          </p:nvPr>
        </p:nvSpPr>
        <p:spPr>
          <a:xfrm>
            <a:off x="457200" y="1052513"/>
            <a:ext cx="8229600" cy="5400675"/>
          </a:xfrm>
        </p:spPr>
        <p:txBody>
          <a:bodyPr>
            <a:normAutofit/>
          </a:bodyPr>
          <a:lstStyle/>
          <a:p>
            <a:pPr lvl="1">
              <a:buFont typeface="Verdana" charset="0"/>
              <a:buNone/>
            </a:pPr>
            <a:endParaRPr lang="en-GB" dirty="0" smtClean="0"/>
          </a:p>
          <a:p>
            <a:pPr lvl="1">
              <a:buFont typeface="Verdana" charset="0"/>
              <a:buNone/>
            </a:pPr>
            <a:r>
              <a:rPr lang="en-GB" dirty="0" smtClean="0"/>
              <a:t>  - Health problems, issues, and concerns that transcend national boundaries, which may be influenced by circumstances or experiences in other countries, and which are best addressed by cooperative actions and solutions (Institute Of Medicine, USA- 1997)</a:t>
            </a:r>
          </a:p>
          <a:p>
            <a:pPr lvl="1">
              <a:buNone/>
            </a:pPr>
            <a:r>
              <a:rPr lang="en-IE" dirty="0" smtClean="0"/>
              <a:t>-  Examples include infectious diseases (SARS, TB, avian influenza, malaria,) non infectious diseases (diabetes mellitus, tobacco related diseases) and other health risks (global warming, conflict, nuclear power) etc.</a:t>
            </a:r>
            <a:endParaRPr lang="en-GB" dirty="0" smtClean="0"/>
          </a:p>
          <a:p>
            <a:pPr lvl="1">
              <a:buFont typeface="Verdana" charset="0"/>
              <a:buNone/>
            </a:pPr>
            <a:endParaRPr lang="en-GB" dirty="0" smtClean="0"/>
          </a:p>
          <a:p>
            <a:pPr lvl="1">
              <a:buFontTx/>
              <a:buNone/>
            </a:pPr>
            <a:endParaRPr lang="en-GB" dirty="0" smtClean="0"/>
          </a:p>
        </p:txBody>
      </p:sp>
      <p:sp>
        <p:nvSpPr>
          <p:cNvPr id="4" name="Title 1"/>
          <p:cNvSpPr txBox="1">
            <a:spLocks/>
          </p:cNvSpPr>
          <p:nvPr/>
        </p:nvSpPr>
        <p:spPr bwMode="auto">
          <a:xfrm>
            <a:off x="971600" y="404664"/>
            <a:ext cx="7053542" cy="925321"/>
          </a:xfrm>
          <a:prstGeom prst="rect">
            <a:avLst/>
          </a:prstGeom>
          <a:noFill/>
          <a:ln>
            <a:noFill/>
          </a:ln>
          <a:effectLst/>
          <a:extLst>
            <a:ext uri="{909E8E84-426E-40DD-AFC4-6F175D3DCCD1}"/>
            <a:ext uri="{91240B29-F687-4F45-9708-019B960494DF}"/>
            <a:ext uri="{AF507438-7753-43E0-B8FC-AC1667EBCBE1}"/>
          </a:extLst>
        </p:spPr>
        <p:txBody>
          <a:bodyPr anchor="ctr" anchorCtr="1"/>
          <a:lstStyle/>
          <a:p>
            <a:pPr algn="ctr" eaLnBrk="0" hangingPunct="0">
              <a:defRPr/>
            </a:pPr>
            <a:r>
              <a:rPr lang="en-US" sz="4200" b="1"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Global Health Definition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animEffect transition="in" filter="wipe(down)">
                                      <p:cBhvr>
                                        <p:cTn id="7" dur="500"/>
                                        <p:tgtEl>
                                          <p:spTgt spid="952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5235">
                                            <p:txEl>
                                              <p:pRg st="2" end="2"/>
                                            </p:txEl>
                                          </p:spTgt>
                                        </p:tgtEl>
                                        <p:attrNameLst>
                                          <p:attrName>style.visibility</p:attrName>
                                        </p:attrNameLst>
                                      </p:cBhvr>
                                      <p:to>
                                        <p:strVal val="visible"/>
                                      </p:to>
                                    </p:set>
                                    <p:animEffect transition="in" filter="wipe(down)">
                                      <p:cBhvr>
                                        <p:cTn id="12" dur="500"/>
                                        <p:tgtEl>
                                          <p:spTgt spid="95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352928" cy="1584176"/>
          </a:xfrm>
        </p:spPr>
        <p:txBody>
          <a:bodyPr/>
          <a:lstStyle/>
          <a:p>
            <a:pPr marL="484632" fontAlgn="auto">
              <a:spcAft>
                <a:spcPts val="0"/>
              </a:spcAft>
              <a:defRPr/>
            </a:pPr>
            <a:r>
              <a:rPr lang="en-US" sz="3200" b="1" dirty="0" smtClean="0">
                <a:solidFill>
                  <a:schemeClr val="accent1">
                    <a:lumMod val="75000"/>
                  </a:schemeClr>
                </a:solidFill>
              </a:rPr>
              <a:t>Working Definition of ‘Global Health’ </a:t>
            </a:r>
            <a:r>
              <a:rPr lang="en-US" sz="3200" b="1" dirty="0" err="1" smtClean="0">
                <a:solidFill>
                  <a:schemeClr val="accent1">
                    <a:lumMod val="75000"/>
                  </a:schemeClr>
                </a:solidFill>
              </a:rPr>
              <a:t>Koplan</a:t>
            </a:r>
            <a:r>
              <a:rPr lang="en-US" sz="3200" b="1" dirty="0" smtClean="0">
                <a:solidFill>
                  <a:schemeClr val="accent1">
                    <a:lumMod val="75000"/>
                  </a:schemeClr>
                </a:solidFill>
              </a:rPr>
              <a:t> et al, 2009</a:t>
            </a:r>
            <a:endParaRPr lang="sv-SE" sz="3200" b="1" dirty="0">
              <a:solidFill>
                <a:schemeClr val="accent1">
                  <a:lumMod val="75000"/>
                </a:schemeClr>
              </a:solidFill>
            </a:endParaRPr>
          </a:p>
        </p:txBody>
      </p:sp>
      <p:sp>
        <p:nvSpPr>
          <p:cNvPr id="3" name="Content Placeholder 2"/>
          <p:cNvSpPr>
            <a:spLocks noGrp="1"/>
          </p:cNvSpPr>
          <p:nvPr>
            <p:ph idx="1"/>
          </p:nvPr>
        </p:nvSpPr>
        <p:spPr>
          <a:xfrm>
            <a:off x="539750" y="1773238"/>
            <a:ext cx="8229600" cy="4602162"/>
          </a:xfrm>
        </p:spPr>
        <p:txBody>
          <a:bodyPr>
            <a:normAutofit lnSpcReduction="10000"/>
          </a:bodyPr>
          <a:lstStyle/>
          <a:p>
            <a:pPr marL="448056" indent="-384048" fontAlgn="auto">
              <a:spcAft>
                <a:spcPts val="0"/>
              </a:spcAft>
              <a:buNone/>
              <a:defRPr/>
            </a:pPr>
            <a:r>
              <a:rPr lang="en-US" sz="2800" b="1" dirty="0" smtClean="0"/>
              <a:t/>
            </a:r>
            <a:br>
              <a:rPr lang="en-US" sz="2800" b="1" dirty="0" smtClean="0"/>
            </a:br>
            <a:r>
              <a:rPr lang="en-US" sz="2800" b="1" dirty="0" smtClean="0"/>
              <a:t> “Global </a:t>
            </a:r>
            <a:r>
              <a:rPr lang="en-US" sz="2800" dirty="0" smtClean="0"/>
              <a:t>health is an area for study, research, and practice that places a priority on improving health and achieving equity in health for all people worldwide. Global health emphasizes</a:t>
            </a:r>
            <a:br>
              <a:rPr lang="en-US" sz="2800" dirty="0" smtClean="0"/>
            </a:br>
            <a:r>
              <a:rPr lang="en-US" sz="2800" dirty="0" smtClean="0"/>
              <a:t>transnational health issues, determinants, and solutions; involves many disciplines within and beyond the health sciences and promotes inter- disciplinary collaboration; and is a synthesis of</a:t>
            </a:r>
            <a:br>
              <a:rPr lang="en-US" sz="2800" dirty="0" smtClean="0"/>
            </a:br>
            <a:r>
              <a:rPr lang="en-US" sz="2800" dirty="0" smtClean="0"/>
              <a:t>population- based prevention with individual-level clinical care.“</a:t>
            </a:r>
            <a:endParaRPr lang="sv-SE"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128792" cy="1052736"/>
          </a:xfrm>
        </p:spPr>
        <p:txBody>
          <a:bodyPr/>
          <a:lstStyle/>
          <a:p>
            <a:pPr marL="484632" fontAlgn="auto">
              <a:spcAft>
                <a:spcPts val="0"/>
              </a:spcAft>
              <a:defRPr/>
            </a:pPr>
            <a:r>
              <a:rPr lang="en-US" b="1" dirty="0" smtClean="0">
                <a:solidFill>
                  <a:schemeClr val="accent1">
                    <a:lumMod val="75000"/>
                  </a:schemeClr>
                </a:solidFill>
              </a:rPr>
              <a:t>What is Global Health</a:t>
            </a:r>
            <a:endParaRPr lang="en-US" sz="4400" b="1" dirty="0">
              <a:solidFill>
                <a:schemeClr val="accent1">
                  <a:lumMod val="75000"/>
                </a:schemeClr>
              </a:solidFill>
            </a:endParaRPr>
          </a:p>
        </p:txBody>
      </p:sp>
      <p:sp>
        <p:nvSpPr>
          <p:cNvPr id="19459" name="Content Placeholder 2"/>
          <p:cNvSpPr>
            <a:spLocks noGrp="1"/>
          </p:cNvSpPr>
          <p:nvPr>
            <p:ph idx="1"/>
          </p:nvPr>
        </p:nvSpPr>
        <p:spPr>
          <a:xfrm>
            <a:off x="560388" y="1125538"/>
            <a:ext cx="8332787" cy="5532437"/>
          </a:xfrm>
        </p:spPr>
        <p:txBody>
          <a:bodyPr/>
          <a:lstStyle/>
          <a:p>
            <a:pPr>
              <a:spcAft>
                <a:spcPts val="600"/>
              </a:spcAft>
            </a:pPr>
            <a:r>
              <a:rPr lang="en-US" sz="2400" b="1" dirty="0" smtClean="0">
                <a:latin typeface="Arial" charset="0"/>
                <a:cs typeface="Arial" charset="0"/>
              </a:rPr>
              <a:t>Global Health is collaborative trans-national research and action for promoting health for all.</a:t>
            </a:r>
          </a:p>
          <a:p>
            <a:pPr>
              <a:spcAft>
                <a:spcPts val="600"/>
              </a:spcAft>
            </a:pPr>
            <a:r>
              <a:rPr lang="en-US" sz="2400" b="1" dirty="0" smtClean="0">
                <a:latin typeface="Arial" charset="0"/>
                <a:cs typeface="Arial" charset="0"/>
              </a:rPr>
              <a:t>Global Health is health issues that transcend national boundaries and governments and call for actions on the global forces that determine the health of people.</a:t>
            </a:r>
          </a:p>
          <a:p>
            <a:pPr>
              <a:spcAft>
                <a:spcPts val="600"/>
              </a:spcAft>
            </a:pPr>
            <a:r>
              <a:rPr lang="en-US" sz="2400" b="1" dirty="0" smtClean="0">
                <a:latin typeface="Arial" charset="0"/>
                <a:cs typeface="Arial" charset="0"/>
              </a:rPr>
              <a:t>Global health is worldwide improvement of health, reduction of disparities, and protecting against global threats that disregard national borders.     </a:t>
            </a:r>
          </a:p>
          <a:p>
            <a:pPr>
              <a:spcAft>
                <a:spcPts val="600"/>
              </a:spcAft>
            </a:pPr>
            <a:r>
              <a:rPr lang="en-US" sz="2400" b="1" dirty="0" smtClean="0">
                <a:latin typeface="Arial" charset="0"/>
                <a:cs typeface="Arial" charset="0"/>
              </a:rPr>
              <a:t>Global Health is “An area of study, research, and practice that places priority on improving health and achieving equity in health for all people worldwide”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725</Words>
  <Application>Microsoft Office PowerPoint</Application>
  <PresentationFormat>On-screen Show (4:3)</PresentationFormat>
  <Paragraphs>87</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Introduction to Global Health</vt:lpstr>
      <vt:lpstr>What is “Health”?</vt:lpstr>
      <vt:lpstr>Public Health </vt:lpstr>
      <vt:lpstr>  The three main public health functions are:</vt:lpstr>
      <vt:lpstr>Globalization</vt:lpstr>
      <vt:lpstr>The term global public health </vt:lpstr>
      <vt:lpstr> </vt:lpstr>
      <vt:lpstr>Working Definition of ‘Global Health’ Koplan et al, 2009</vt:lpstr>
      <vt:lpstr>What is Global Health</vt:lpstr>
      <vt:lpstr>Communicable Diseases and Risk Factors</vt:lpstr>
      <vt:lpstr>Globalization</vt:lpstr>
      <vt:lpstr>Global Health Issues</vt:lpstr>
      <vt:lpstr>Many disciplines are involved in Global Health </vt:lpstr>
      <vt:lpstr>Key Concepts in Relation to Global Health</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Global Health</dc:title>
  <dc:creator>Hana</dc:creator>
  <cp:lastModifiedBy>somaya alkiswani</cp:lastModifiedBy>
  <cp:revision>14</cp:revision>
  <dcterms:created xsi:type="dcterms:W3CDTF">2016-04-20T12:42:49Z</dcterms:created>
  <dcterms:modified xsi:type="dcterms:W3CDTF">2017-06-04T20:33:19Z</dcterms:modified>
</cp:coreProperties>
</file>