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8" r:id="rId4"/>
    <p:sldId id="277" r:id="rId5"/>
    <p:sldId id="260" r:id="rId6"/>
    <p:sldId id="262" r:id="rId7"/>
    <p:sldId id="278" r:id="rId8"/>
    <p:sldId id="264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UROGENITAL SYSTEM </a:t>
            </a:r>
            <a:br>
              <a:rPr lang="en-US" sz="4800" b="1" dirty="0" smtClean="0"/>
            </a:br>
            <a:r>
              <a:rPr lang="en-US" sz="4800" b="1" dirty="0" smtClean="0"/>
              <a:t>LAB -1</a:t>
            </a:r>
            <a:endParaRPr lang="ar-JO" sz="4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need to know minimal theory information about the condition because the q will not be identify </a:t>
            </a:r>
            <a:endParaRPr lang="ar-JO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44957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676400"/>
            <a:ext cx="3124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Causes ? </a:t>
            </a:r>
            <a:r>
              <a:rPr lang="en-US" sz="2800" b="1" dirty="0" smtClean="0">
                <a:solidFill>
                  <a:srgbClr val="FF0000"/>
                </a:solidFill>
              </a:rPr>
              <a:t>Congenital </a:t>
            </a:r>
            <a:r>
              <a:rPr lang="en-US" sz="2800" i="1" dirty="0" smtClean="0">
                <a:solidFill>
                  <a:srgbClr val="FF0000"/>
                </a:solidFill>
              </a:rPr>
              <a:t>(</a:t>
            </a:r>
            <a:r>
              <a:rPr lang="en-US" sz="2800" i="1" dirty="0" err="1" smtClean="0">
                <a:solidFill>
                  <a:srgbClr val="FF0000"/>
                </a:solidFill>
              </a:rPr>
              <a:t>eg</a:t>
            </a:r>
            <a:r>
              <a:rPr lang="en-US" sz="2800" i="1" dirty="0" smtClean="0">
                <a:solidFill>
                  <a:srgbClr val="FF0000"/>
                </a:solidFill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</a:rPr>
              <a:t>vlave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fprmation</a:t>
            </a:r>
            <a:r>
              <a:rPr lang="en-US" sz="2800" i="1" dirty="0" smtClean="0">
                <a:solidFill>
                  <a:srgbClr val="FF0000"/>
                </a:solidFill>
              </a:rPr>
              <a:t>) </a:t>
            </a:r>
            <a:r>
              <a:rPr lang="en-US" sz="2800" b="1" dirty="0" smtClean="0">
                <a:solidFill>
                  <a:srgbClr val="FF0000"/>
                </a:solidFill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acquired. </a:t>
            </a:r>
            <a:r>
              <a:rPr lang="en-US" sz="2800" i="1" dirty="0" err="1" smtClean="0">
                <a:solidFill>
                  <a:srgbClr val="FF0000"/>
                </a:solidFill>
              </a:rPr>
              <a:t>Eg</a:t>
            </a:r>
            <a:r>
              <a:rPr lang="en-US" sz="2800" i="1" dirty="0" smtClean="0">
                <a:solidFill>
                  <a:srgbClr val="FF0000"/>
                </a:solidFill>
              </a:rPr>
              <a:t>: stones, tumor, kinking and </a:t>
            </a:r>
            <a:r>
              <a:rPr lang="en-US" sz="2800" i="1" dirty="0" err="1" smtClean="0">
                <a:solidFill>
                  <a:srgbClr val="FF0000"/>
                </a:solidFill>
              </a:rPr>
              <a:t>ptosis</a:t>
            </a:r>
            <a:r>
              <a:rPr lang="en-US" sz="2800" i="1" dirty="0" smtClean="0">
                <a:solidFill>
                  <a:srgbClr val="FF0000"/>
                </a:solidFill>
              </a:rPr>
              <a:t> of the </a:t>
            </a:r>
            <a:r>
              <a:rPr lang="en-US" sz="2800" i="1" dirty="0" err="1" smtClean="0">
                <a:solidFill>
                  <a:srgbClr val="FF0000"/>
                </a:solidFill>
              </a:rPr>
              <a:t>ureter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Consequences? </a:t>
            </a:r>
            <a:r>
              <a:rPr lang="en-US" sz="2800" b="1" dirty="0" smtClean="0">
                <a:solidFill>
                  <a:srgbClr val="FF0000"/>
                </a:solidFill>
              </a:rPr>
              <a:t>Chronic renal failure if not treated early</a:t>
            </a:r>
            <a:endParaRPr lang="ar-JO" sz="2800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Hydronephrosis</a:t>
            </a:r>
            <a:r>
              <a:rPr lang="en-US" dirty="0" smtClean="0"/>
              <a:t>: </a:t>
            </a:r>
            <a:r>
              <a:rPr lang="en-US" sz="4000" i="1" dirty="0" smtClean="0"/>
              <a:t>significant dilation of the renal pelvis and </a:t>
            </a:r>
            <a:r>
              <a:rPr lang="en-US" sz="4000" i="1" dirty="0" err="1" smtClean="0"/>
              <a:t>calycis</a:t>
            </a:r>
            <a:r>
              <a:rPr lang="en-US" sz="4000" i="1" dirty="0" smtClean="0"/>
              <a:t> </a:t>
            </a:r>
            <a:endParaRPr lang="ar-JO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Simple renal cysts</a:t>
            </a:r>
            <a:endParaRPr lang="ar-JO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what is the clinical </a:t>
            </a:r>
            <a:r>
              <a:rPr lang="en-US" sz="3200" b="1" dirty="0" smtClean="0"/>
              <a:t>significance?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i="1" dirty="0" smtClean="0"/>
              <a:t>You should differentiate them from tumors</a:t>
            </a:r>
            <a:endParaRPr lang="ar-JO" sz="3200" b="1" i="1" dirty="0"/>
          </a:p>
        </p:txBody>
      </p:sp>
      <p:pic>
        <p:nvPicPr>
          <p:cNvPr id="5" name="Picture 5" descr="RENAL1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515974"/>
            <a:ext cx="5111750" cy="336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86200" y="762000"/>
            <a:ext cx="4800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Single or multiple usually confined to the cortex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10494"/>
            <a:ext cx="511175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11620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PKD (</a:t>
            </a:r>
            <a:r>
              <a:rPr lang="en-US" sz="2700" b="0" i="1" dirty="0" smtClean="0"/>
              <a:t>polycystic kidney disease</a:t>
            </a:r>
            <a:r>
              <a:rPr lang="en-US" sz="4000" dirty="0" smtClean="0"/>
              <a:t>)</a:t>
            </a:r>
            <a:br>
              <a:rPr lang="en-US" sz="4000" dirty="0" smtClean="0"/>
            </a:br>
            <a:r>
              <a:rPr lang="en-US" sz="2700" i="1" dirty="0" smtClean="0"/>
              <a:t>Adult type, Autosoma</a:t>
            </a:r>
            <a:r>
              <a:rPr lang="en-US" sz="2700" i="1" dirty="0" smtClean="0"/>
              <a:t>l dominant</a:t>
            </a:r>
            <a:endParaRPr lang="ar-JO" sz="4000" i="1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what is the clinical significance</a:t>
            </a:r>
            <a:r>
              <a:rPr lang="en-US" sz="2800" b="1" dirty="0" smtClean="0"/>
              <a:t>? </a:t>
            </a:r>
            <a:br>
              <a:rPr lang="en-US" sz="2800" b="1" dirty="0" smtClean="0"/>
            </a:br>
            <a:r>
              <a:rPr lang="en-US" sz="2800" i="1" dirty="0" smtClean="0"/>
              <a:t>-A major cause of renal failure. </a:t>
            </a:r>
            <a:br>
              <a:rPr lang="en-US" sz="2800" i="1" dirty="0" smtClean="0"/>
            </a:br>
            <a:r>
              <a:rPr lang="en-US" sz="2800" i="1" dirty="0" smtClean="0"/>
              <a:t>-Extra renal manifestations; HTN, aneurysms in the circle of </a:t>
            </a:r>
            <a:r>
              <a:rPr lang="en-US" sz="2800" i="1" dirty="0" err="1" smtClean="0"/>
              <a:t>Willes</a:t>
            </a:r>
            <a:r>
              <a:rPr lang="en-US" sz="2800" i="1" dirty="0" smtClean="0"/>
              <a:t> complicated </a:t>
            </a:r>
            <a:r>
              <a:rPr lang="en-US" sz="2800" i="1" dirty="0" err="1" smtClean="0"/>
              <a:t>bt</a:t>
            </a:r>
            <a:r>
              <a:rPr lang="en-US" sz="2800" i="1" dirty="0" smtClean="0"/>
              <a:t> subarachnoid hemorrhage</a:t>
            </a:r>
            <a:endParaRPr lang="en-US" sz="2800" i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name genetic abnormalities</a:t>
            </a:r>
            <a:r>
              <a:rPr lang="en-US" sz="2800" b="1" dirty="0" smtClean="0"/>
              <a:t>.</a:t>
            </a:r>
            <a:r>
              <a:rPr lang="en-US" sz="2800" b="1" dirty="0"/>
              <a:t> </a:t>
            </a:r>
            <a:r>
              <a:rPr lang="en-US" sz="2800" i="1" dirty="0" smtClean="0"/>
              <a:t>PKD1, PKD2</a:t>
            </a: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Clear renal cell </a:t>
            </a:r>
            <a:r>
              <a:rPr lang="en-US" sz="3600" dirty="0" smtClean="0"/>
              <a:t>carcinoma </a:t>
            </a:r>
            <a:br>
              <a:rPr lang="en-US" sz="3600" dirty="0" smtClean="0"/>
            </a:br>
            <a:r>
              <a:rPr lang="en-US" sz="2200" b="0" i="1" dirty="0" smtClean="0"/>
              <a:t>(cells look clear)</a:t>
            </a:r>
            <a:endParaRPr lang="ar-JO" sz="3600" b="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Name a genetic predisposing factor for it</a:t>
            </a:r>
            <a:r>
              <a:rPr lang="en-US" sz="3200" b="1" dirty="0" smtClean="0"/>
              <a:t>?</a:t>
            </a:r>
          </a:p>
          <a:p>
            <a:r>
              <a:rPr lang="en-US" sz="3200" b="1" dirty="0" smtClean="0"/>
              <a:t>VHL</a:t>
            </a:r>
            <a:endParaRPr lang="ar-JO" sz="3200" b="1" dirty="0"/>
          </a:p>
        </p:txBody>
      </p:sp>
      <p:pic>
        <p:nvPicPr>
          <p:cNvPr id="5" name="Picture 2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48832"/>
            <a:ext cx="5111750" cy="35015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14800" y="304800"/>
            <a:ext cx="4495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Kidney tumor in a 60 yrs old man</a:t>
            </a:r>
            <a:br>
              <a:rPr lang="en-US" dirty="0" smtClean="0"/>
            </a:br>
            <a:r>
              <a:rPr lang="en-US" dirty="0" err="1" smtClean="0"/>
              <a:t>Bx</a:t>
            </a:r>
            <a:r>
              <a:rPr lang="en-US" dirty="0" smtClean="0"/>
              <a:t> in the figure below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5029200"/>
            <a:ext cx="38862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u="sng" dirty="0" smtClean="0"/>
              <a:t>Genetics and renal cell carcinoma</a:t>
            </a:r>
            <a:r>
              <a:rPr lang="en-US" i="1" dirty="0" smtClean="0"/>
              <a:t>:</a:t>
            </a:r>
            <a:br>
              <a:rPr lang="en-US" i="1" dirty="0" smtClean="0"/>
            </a:br>
            <a:r>
              <a:rPr lang="en-US" dirty="0" smtClean="0"/>
              <a:t>Clear: VHL gene</a:t>
            </a:r>
            <a:br>
              <a:rPr lang="en-US" dirty="0" smtClean="0"/>
            </a:br>
            <a:r>
              <a:rPr lang="en-US" dirty="0" smtClean="0"/>
              <a:t>Papillary: MET gene</a:t>
            </a:r>
            <a:br>
              <a:rPr lang="en-US" dirty="0" smtClean="0"/>
            </a:br>
            <a:r>
              <a:rPr lang="en-US" dirty="0" err="1" smtClean="0"/>
              <a:t>Chromophoboe</a:t>
            </a:r>
            <a:r>
              <a:rPr lang="en-US" dirty="0" smtClean="0"/>
              <a:t>: </a:t>
            </a:r>
            <a:r>
              <a:rPr lang="en-US" dirty="0" err="1" smtClean="0"/>
              <a:t>Hypodiploidy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genetic mutations</a:t>
            </a:r>
            <a:r>
              <a:rPr lang="en-US" sz="2800" b="1" dirty="0" smtClean="0">
                <a:solidFill>
                  <a:prstClr val="black"/>
                </a:solidFill>
              </a:rPr>
              <a:t>? </a:t>
            </a:r>
            <a:br>
              <a:rPr lang="en-US" sz="2800" b="1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/>
                </a:solidFill>
              </a:rPr>
              <a:t>WT1, WT2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age group of patients</a:t>
            </a:r>
            <a:r>
              <a:rPr lang="en-US" sz="2800" i="1" dirty="0" smtClean="0">
                <a:solidFill>
                  <a:prstClr val="black"/>
                </a:solidFill>
              </a:rPr>
              <a:t>? 3</a:t>
            </a:r>
            <a:r>
              <a:rPr lang="en-US" sz="2800" i="1" baseline="30000" dirty="0" smtClean="0">
                <a:solidFill>
                  <a:prstClr val="black"/>
                </a:solidFill>
              </a:rPr>
              <a:t>rd</a:t>
            </a:r>
            <a:r>
              <a:rPr lang="en-US" sz="2800" i="1" dirty="0" smtClean="0">
                <a:solidFill>
                  <a:prstClr val="black"/>
                </a:solidFill>
              </a:rPr>
              <a:t> most common solid cancer in </a:t>
            </a:r>
            <a:r>
              <a:rPr lang="en-US" sz="2800" b="1" i="1" dirty="0" smtClean="0">
                <a:solidFill>
                  <a:prstClr val="black"/>
                </a:solidFill>
              </a:rPr>
              <a:t>children</a:t>
            </a:r>
            <a:endParaRPr lang="ar-JO" sz="2800" b="1" i="1" dirty="0" smtClean="0">
              <a:solidFill>
                <a:prstClr val="black"/>
              </a:solidFill>
            </a:endParaRPr>
          </a:p>
          <a:p>
            <a:endParaRPr lang="ar-JO" sz="1600" dirty="0"/>
          </a:p>
        </p:txBody>
      </p:sp>
      <p:pic>
        <p:nvPicPr>
          <p:cNvPr id="5" name="Picture 5" descr="RENAL05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76400"/>
            <a:ext cx="4648201" cy="48006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Wilms</a:t>
            </a:r>
            <a:r>
              <a:rPr lang="en-US" sz="3600" dirty="0" smtClean="0"/>
              <a:t> </a:t>
            </a:r>
            <a:r>
              <a:rPr lang="en-US" sz="3600" dirty="0" smtClean="0"/>
              <a:t>tumor (WT)</a:t>
            </a:r>
            <a:endParaRPr lang="ar-JO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457200"/>
            <a:ext cx="5257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Kidney tumor in a child</a:t>
            </a:r>
            <a:br>
              <a:rPr lang="en-US" dirty="0" smtClean="0"/>
            </a:br>
            <a:r>
              <a:rPr lang="en-US" dirty="0" err="1" smtClean="0"/>
              <a:t>Bx</a:t>
            </a:r>
            <a:r>
              <a:rPr lang="en-US" dirty="0" smtClean="0"/>
              <a:t>: Cells are blue. Tend to form primitive tubules and  </a:t>
            </a:r>
            <a:r>
              <a:rPr lang="en-US" dirty="0" err="1" smtClean="0"/>
              <a:t>glomeruli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172200" y="1066800"/>
            <a:ext cx="1524000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Types?</a:t>
            </a:r>
          </a:p>
          <a:p>
            <a:pPr lvl="0"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morphology </a:t>
            </a:r>
            <a:r>
              <a:rPr lang="en-US" sz="3200" b="1" dirty="0" smtClean="0">
                <a:solidFill>
                  <a:prstClr val="black"/>
                </a:solidFill>
              </a:rPr>
              <a:t>? </a:t>
            </a:r>
            <a:r>
              <a:rPr lang="en-US" sz="3200" i="1" dirty="0" smtClean="0">
                <a:solidFill>
                  <a:prstClr val="black"/>
                </a:solidFill>
              </a:rPr>
              <a:t>Spherical, yellowish in color, involves one pole of the kidney</a:t>
            </a:r>
            <a:endParaRPr lang="en-US" sz="3200" i="1" dirty="0" smtClean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 name a </a:t>
            </a:r>
            <a:r>
              <a:rPr lang="en-US" sz="3200" b="1" dirty="0" err="1" smtClean="0">
                <a:solidFill>
                  <a:prstClr val="black"/>
                </a:solidFill>
              </a:rPr>
              <a:t>paraneoplastic</a:t>
            </a:r>
            <a:r>
              <a:rPr lang="en-US" sz="3200" b="1" dirty="0" smtClean="0">
                <a:solidFill>
                  <a:prstClr val="black"/>
                </a:solidFill>
              </a:rPr>
              <a:t> syndrome associated with this tumor</a:t>
            </a:r>
            <a:r>
              <a:rPr lang="en-US" sz="3200" b="1" dirty="0" smtClean="0">
                <a:solidFill>
                  <a:prstClr val="black"/>
                </a:solidFill>
              </a:rPr>
              <a:t>.</a:t>
            </a:r>
            <a:br>
              <a:rPr lang="en-US" sz="3200" b="1" dirty="0" smtClean="0">
                <a:solidFill>
                  <a:prstClr val="black"/>
                </a:solidFill>
              </a:rPr>
            </a:br>
            <a:r>
              <a:rPr lang="en-US" sz="3200" i="1" dirty="0" err="1" smtClean="0">
                <a:solidFill>
                  <a:prstClr val="black"/>
                </a:solidFill>
              </a:rPr>
              <a:t>Polycythemia</a:t>
            </a:r>
            <a:r>
              <a:rPr lang="en-US" sz="3200" i="1" dirty="0" smtClean="0">
                <a:solidFill>
                  <a:prstClr val="black"/>
                </a:solidFill>
              </a:rPr>
              <a:t> caused by production of EPO by </a:t>
            </a:r>
            <a:r>
              <a:rPr lang="en-US" sz="3200" i="1" dirty="0" err="1" smtClean="0">
                <a:solidFill>
                  <a:prstClr val="black"/>
                </a:solidFill>
              </a:rPr>
              <a:t>neoplastic</a:t>
            </a:r>
            <a:r>
              <a:rPr lang="en-US" sz="3200" i="1" dirty="0" smtClean="0">
                <a:solidFill>
                  <a:prstClr val="black"/>
                </a:solidFill>
              </a:rPr>
              <a:t> cells</a:t>
            </a:r>
            <a:endParaRPr lang="en-US" sz="3200" i="1" dirty="0" smtClean="0">
              <a:solidFill>
                <a:prstClr val="black"/>
              </a:solidFill>
            </a:endParaRPr>
          </a:p>
          <a:p>
            <a:endParaRPr lang="ar-JO" sz="1800" dirty="0"/>
          </a:p>
        </p:txBody>
      </p:sp>
      <p:pic>
        <p:nvPicPr>
          <p:cNvPr id="5" name="Picture 2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386" y="273050"/>
            <a:ext cx="3771077" cy="5853113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RCC (</a:t>
            </a:r>
            <a:r>
              <a:rPr lang="ar-JO" sz="3600" dirty="0" smtClean="0"/>
              <a:t>بأشكالها المختلفة)</a:t>
            </a:r>
            <a:endParaRPr lang="ar-JO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6400800"/>
            <a:ext cx="41985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tumor usually grow  into the renal vein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Urothelial papillary carcinoma- low grade</a:t>
            </a:r>
            <a:endParaRPr lang="ar-JO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Risk factors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r>
              <a:rPr lang="en-US" sz="2000" u="sng" dirty="0" smtClean="0"/>
              <a:t>For urinary bladder cancer</a:t>
            </a:r>
            <a:endParaRPr lang="en-US" sz="4000" u="sng" dirty="0" smtClean="0"/>
          </a:p>
          <a:p>
            <a:r>
              <a:rPr lang="en-US" sz="2800" dirty="0" err="1" smtClean="0"/>
              <a:t>Cyclophosphamide</a:t>
            </a:r>
            <a:r>
              <a:rPr lang="en-US" sz="2800" dirty="0" smtClean="0"/>
              <a:t>, smoking</a:t>
            </a:r>
            <a:r>
              <a:rPr lang="en-US" sz="2800" smtClean="0"/>
              <a:t>, </a:t>
            </a:r>
            <a:br>
              <a:rPr lang="en-US" sz="2800" smtClean="0"/>
            </a:br>
            <a:r>
              <a:rPr lang="el-GR" sz="2800" smtClean="0"/>
              <a:t>β</a:t>
            </a:r>
            <a:r>
              <a:rPr lang="en-US" sz="2800" dirty="0" smtClean="0"/>
              <a:t>- </a:t>
            </a:r>
            <a:r>
              <a:rPr lang="en-US" sz="2800" dirty="0" err="1" smtClean="0"/>
              <a:t>naphthylamine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Schistosomiosis</a:t>
            </a:r>
            <a:endParaRPr lang="en-US" sz="2800" dirty="0" smtClean="0"/>
          </a:p>
          <a:p>
            <a:endParaRPr lang="ar-JO" sz="4000" dirty="0"/>
          </a:p>
        </p:txBody>
      </p:sp>
      <p:pic>
        <p:nvPicPr>
          <p:cNvPr id="5" name="Content Placeholder 4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48832"/>
            <a:ext cx="5111750" cy="411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Papillary cancer involving the urinary bladder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5638800"/>
            <a:ext cx="43588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Finger like shape, hence the name (papillary)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609600"/>
            <a:ext cx="426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CV: 10 yrs old boy was brought to pediatric clinic because of generalized edema. Urinalysis: large amount of </a:t>
            </a:r>
            <a:r>
              <a:rPr lang="en-US" sz="2000" dirty="0" err="1" smtClean="0"/>
              <a:t>prteinurea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en-US" sz="2000" dirty="0" smtClean="0"/>
              <a:t>No HTN neither </a:t>
            </a:r>
            <a:r>
              <a:rPr lang="en-US" sz="2000" dirty="0" err="1" smtClean="0"/>
              <a:t>azotemia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Analysis of the case: </a:t>
            </a:r>
            <a:r>
              <a:rPr lang="en-US" sz="2000" dirty="0" err="1" smtClean="0"/>
              <a:t>Nephrotic</a:t>
            </a:r>
            <a:r>
              <a:rPr lang="en-US" sz="2000" dirty="0" smtClean="0"/>
              <a:t> presentation</a:t>
            </a:r>
            <a:br>
              <a:rPr lang="en-US" sz="2000" dirty="0" smtClean="0"/>
            </a:br>
            <a:r>
              <a:rPr lang="en-US" sz="2000" dirty="0" smtClean="0"/>
              <a:t>Pt is young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You look into the figure: nothing abnormal  i.e</a:t>
            </a:r>
            <a:r>
              <a:rPr lang="en-US" sz="2000" b="1" dirty="0" smtClean="0"/>
              <a:t>. no light microscopic changes</a:t>
            </a:r>
            <a:r>
              <a:rPr lang="en-US" sz="2000" dirty="0" smtClean="0"/>
              <a:t> in a </a:t>
            </a:r>
            <a:r>
              <a:rPr lang="en-US" sz="2000" b="1" dirty="0" smtClean="0"/>
              <a:t>child</a:t>
            </a:r>
            <a:r>
              <a:rPr lang="en-US" sz="2000" dirty="0" smtClean="0"/>
              <a:t> with </a:t>
            </a:r>
            <a:r>
              <a:rPr lang="en-US" sz="2000" b="1" dirty="0" err="1" smtClean="0"/>
              <a:t>nephrotic</a:t>
            </a:r>
            <a:r>
              <a:rPr lang="en-US" sz="2000" dirty="0" smtClean="0"/>
              <a:t> syndrome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Dx</a:t>
            </a:r>
            <a:r>
              <a:rPr lang="en-US" sz="2000" dirty="0" smtClean="0"/>
              <a:t>: minimal change disease</a:t>
            </a:r>
            <a:endParaRPr lang="en-US" sz="2000" dirty="0"/>
          </a:p>
        </p:txBody>
      </p:sp>
      <p:pic>
        <p:nvPicPr>
          <p:cNvPr id="5" name="Picture 4" descr="RENAL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2054" y="1066800"/>
            <a:ext cx="4831946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Minimal change disease</a:t>
            </a:r>
            <a:endParaRPr lang="ar-JO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80772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Prevalence in children? </a:t>
            </a:r>
            <a:r>
              <a:rPr lang="en-US" sz="2800" b="1" dirty="0" smtClean="0">
                <a:solidFill>
                  <a:srgbClr val="FF0000"/>
                </a:solidFill>
              </a:rPr>
              <a:t>Most common cause of </a:t>
            </a:r>
            <a:r>
              <a:rPr lang="en-US" sz="2800" b="1" dirty="0" err="1" smtClean="0">
                <a:solidFill>
                  <a:srgbClr val="FF0000"/>
                </a:solidFill>
              </a:rPr>
              <a:t>nephrotic</a:t>
            </a:r>
            <a:r>
              <a:rPr lang="en-US" sz="2800" b="1" dirty="0" smtClean="0">
                <a:solidFill>
                  <a:srgbClr val="FF0000"/>
                </a:solidFill>
              </a:rPr>
              <a:t> syndrome in children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LM </a:t>
            </a:r>
            <a:r>
              <a:rPr lang="en-US" sz="2800" b="1" dirty="0" err="1" smtClean="0"/>
              <a:t>findings?</a:t>
            </a:r>
            <a:r>
              <a:rPr lang="en-US" sz="2800" b="1" dirty="0" err="1" smtClean="0">
                <a:solidFill>
                  <a:srgbClr val="FF0000"/>
                </a:solidFill>
              </a:rPr>
              <a:t>none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 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IF findings? </a:t>
            </a:r>
            <a:r>
              <a:rPr lang="en-US" sz="2800" b="1" dirty="0" smtClean="0">
                <a:solidFill>
                  <a:srgbClr val="FF0000"/>
                </a:solidFill>
              </a:rPr>
              <a:t>none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EM findings? </a:t>
            </a:r>
            <a:r>
              <a:rPr lang="en-US" sz="2800" b="1" dirty="0" smtClean="0">
                <a:solidFill>
                  <a:srgbClr val="FF0000"/>
                </a:solidFill>
              </a:rPr>
              <a:t>Effaced </a:t>
            </a:r>
            <a:r>
              <a:rPr lang="en-US" sz="2800" b="1" dirty="0" err="1" smtClean="0">
                <a:solidFill>
                  <a:srgbClr val="FF0000"/>
                </a:solidFill>
              </a:rPr>
              <a:t>podocyte</a:t>
            </a:r>
            <a:r>
              <a:rPr lang="en-US" sz="2800" b="1" dirty="0" smtClean="0">
                <a:solidFill>
                  <a:srgbClr val="FF0000"/>
                </a:solidFill>
              </a:rPr>
              <a:t> foot processes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endParaRPr lang="ar-JO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CV: A female 35yrs old is complaining of  heavy </a:t>
            </a:r>
            <a:r>
              <a:rPr lang="en-US" sz="2400" dirty="0" err="1" smtClean="0"/>
              <a:t>proteinurea</a:t>
            </a:r>
            <a:r>
              <a:rPr lang="en-US" sz="2400" dirty="0" smtClean="0"/>
              <a:t> and mild </a:t>
            </a:r>
            <a:r>
              <a:rPr lang="en-US" sz="2400" dirty="0" err="1" smtClean="0"/>
              <a:t>hematuria</a:t>
            </a:r>
            <a:r>
              <a:rPr lang="en-US" sz="2400" dirty="0" smtClean="0"/>
              <a:t>. Biopsy of her kidney is </a:t>
            </a:r>
            <a:r>
              <a:rPr lang="en-US" sz="2400" dirty="0" err="1" smtClean="0"/>
              <a:t>showen</a:t>
            </a:r>
            <a:r>
              <a:rPr lang="en-US" sz="2400" dirty="0" smtClean="0"/>
              <a:t> in the figure.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Analysis of the case: </a:t>
            </a:r>
            <a:r>
              <a:rPr lang="en-US" sz="2400" dirty="0" smtClean="0"/>
              <a:t>heavy </a:t>
            </a:r>
            <a:r>
              <a:rPr lang="en-US" sz="2400" dirty="0" err="1" smtClean="0"/>
              <a:t>proteinurea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Nephrotic</a:t>
            </a:r>
            <a:r>
              <a:rPr lang="en-US" sz="2400" dirty="0" smtClean="0">
                <a:sym typeface="Wingdings" pitchFamily="2" charset="2"/>
              </a:rPr>
              <a:t> syndrome.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The light microscopic picture is diagnostic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/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part or a segment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of the </a:t>
            </a:r>
            <a:r>
              <a:rPr lang="en-US" sz="2400" dirty="0" err="1" smtClean="0">
                <a:sym typeface="Wingdings" pitchFamily="2" charset="2"/>
              </a:rPr>
              <a:t>glomerulous</a:t>
            </a:r>
            <a:r>
              <a:rPr lang="en-US" sz="2400" dirty="0" smtClean="0">
                <a:sym typeface="Wingdings" pitchFamily="2" charset="2"/>
              </a:rPr>
              <a:t>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is more </a:t>
            </a:r>
            <a:r>
              <a:rPr lang="en-US" sz="2400" dirty="0" err="1" smtClean="0">
                <a:sym typeface="Wingdings" pitchFamily="2" charset="2"/>
              </a:rPr>
              <a:t>intensley</a:t>
            </a:r>
            <a:r>
              <a:rPr lang="en-US" sz="2400" dirty="0" smtClean="0">
                <a:sym typeface="Wingdings" pitchFamily="2" charset="2"/>
              </a:rPr>
              <a:t> pink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 than the rest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of the </a:t>
            </a:r>
            <a:r>
              <a:rPr lang="en-US" sz="2400" dirty="0" err="1" smtClean="0">
                <a:sym typeface="Wingdings" pitchFamily="2" charset="2"/>
              </a:rPr>
              <a:t>glomerulus</a:t>
            </a:r>
            <a:r>
              <a:rPr lang="en-US" sz="2400" dirty="0" smtClean="0">
                <a:sym typeface="Wingdings" pitchFamily="2" charset="2"/>
              </a:rPr>
              <a:t>.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/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err="1" smtClean="0">
                <a:sym typeface="Wingdings" pitchFamily="2" charset="2"/>
              </a:rPr>
              <a:t>Dx</a:t>
            </a:r>
            <a:r>
              <a:rPr lang="en-US" sz="2400" dirty="0" smtClean="0">
                <a:sym typeface="Wingdings" pitchFamily="2" charset="2"/>
              </a:rPr>
              <a:t>: FSGS</a:t>
            </a:r>
            <a:endParaRPr lang="en-US" sz="2400" dirty="0"/>
          </a:p>
        </p:txBody>
      </p:sp>
      <p:pic>
        <p:nvPicPr>
          <p:cNvPr id="4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 l="21739"/>
          <a:stretch>
            <a:fillRect/>
          </a:stretch>
        </p:blipFill>
        <p:spPr bwMode="auto">
          <a:xfrm>
            <a:off x="3657600" y="2286000"/>
            <a:ext cx="5486400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Focal and segmental </a:t>
            </a:r>
            <a:r>
              <a:rPr lang="en-US" sz="3200" dirty="0" err="1" smtClean="0"/>
              <a:t>glomerulosclerosis</a:t>
            </a:r>
            <a:r>
              <a:rPr lang="en-US" sz="3200" dirty="0" smtClean="0"/>
              <a:t> (FSGS)</a:t>
            </a:r>
            <a:endParaRPr lang="ar-JO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95021"/>
            <a:ext cx="312420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Prevalence in adults? </a:t>
            </a:r>
            <a:r>
              <a:rPr lang="en-US" sz="2800" b="1" dirty="0" smtClean="0">
                <a:solidFill>
                  <a:srgbClr val="FF0000"/>
                </a:solidFill>
              </a:rPr>
              <a:t>Most </a:t>
            </a:r>
            <a:r>
              <a:rPr lang="en-US" sz="2800" b="1" dirty="0" err="1" smtClean="0">
                <a:solidFill>
                  <a:srgbClr val="FF0000"/>
                </a:solidFill>
              </a:rPr>
              <a:t>commomn</a:t>
            </a:r>
            <a:r>
              <a:rPr lang="en-US" sz="2800" b="1" dirty="0" smtClean="0">
                <a:solidFill>
                  <a:srgbClr val="FF0000"/>
                </a:solidFill>
              </a:rPr>
              <a:t> cause of </a:t>
            </a:r>
            <a:r>
              <a:rPr lang="en-US" sz="2800" b="1" dirty="0" err="1" smtClean="0">
                <a:solidFill>
                  <a:srgbClr val="FF0000"/>
                </a:solidFill>
              </a:rPr>
              <a:t>nephrotic</a:t>
            </a:r>
            <a:r>
              <a:rPr lang="en-US" sz="2800" b="1" dirty="0" smtClean="0">
                <a:solidFill>
                  <a:srgbClr val="FF0000"/>
                </a:solidFill>
              </a:rPr>
              <a:t> syndrome in </a:t>
            </a:r>
            <a:r>
              <a:rPr lang="en-US" sz="2800" b="1" dirty="0" smtClean="0">
                <a:solidFill>
                  <a:srgbClr val="FF0000"/>
                </a:solidFill>
              </a:rPr>
              <a:t>adults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LM findings? </a:t>
            </a:r>
            <a:r>
              <a:rPr lang="en-US" sz="2800" b="1" dirty="0" smtClean="0">
                <a:solidFill>
                  <a:srgbClr val="FF0000"/>
                </a:solidFill>
              </a:rPr>
              <a:t>Segmental sclerosis affecting some of the </a:t>
            </a:r>
            <a:r>
              <a:rPr lang="en-US" sz="2800" b="1" dirty="0" err="1" smtClean="0">
                <a:solidFill>
                  <a:srgbClr val="FF0000"/>
                </a:solidFill>
              </a:rPr>
              <a:t>glomeruli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IF findings? </a:t>
            </a:r>
            <a:r>
              <a:rPr lang="en-US" sz="2800" b="1" dirty="0" smtClean="0">
                <a:solidFill>
                  <a:srgbClr val="FF0000"/>
                </a:solidFill>
              </a:rPr>
              <a:t>negative</a:t>
            </a:r>
          </a:p>
          <a:p>
            <a:pPr>
              <a:buFont typeface="Arial" pitchFamily="34" charset="0"/>
              <a:buChar char="•"/>
            </a:pPr>
            <a:endParaRPr lang="ar-JO" sz="2800" b="1" dirty="0"/>
          </a:p>
        </p:txBody>
      </p:sp>
      <p:pic>
        <p:nvPicPr>
          <p:cNvPr id="7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 l="21739"/>
          <a:stretch>
            <a:fillRect/>
          </a:stretch>
        </p:blipFill>
        <p:spPr bwMode="auto">
          <a:xfrm>
            <a:off x="3429000" y="1600200"/>
            <a:ext cx="5486400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267200" y="2667000"/>
            <a:ext cx="1143000" cy="4572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Membraneous</a:t>
            </a:r>
            <a:r>
              <a:rPr lang="en-US" dirty="0" smtClean="0"/>
              <a:t> </a:t>
            </a:r>
            <a:r>
              <a:rPr lang="en-US" dirty="0" err="1" smtClean="0"/>
              <a:t>glomerulopathy</a:t>
            </a:r>
            <a:endParaRPr lang="ar-JO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3288529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Types? </a:t>
            </a:r>
            <a:r>
              <a:rPr lang="en-US" sz="2800" b="1" dirty="0" smtClean="0">
                <a:solidFill>
                  <a:srgbClr val="FF0000"/>
                </a:solidFill>
              </a:rPr>
              <a:t>1ry (idiopathic) </a:t>
            </a:r>
            <a:r>
              <a:rPr lang="en-US" sz="2800" b="1" dirty="0" smtClean="0">
                <a:solidFill>
                  <a:srgbClr val="FF0000"/>
                </a:solidFill>
              </a:rPr>
              <a:t>and 2rdy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Causes of 2dry?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Drugs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 heavy metals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Infections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malignancy </a:t>
            </a:r>
          </a:p>
          <a:p>
            <a:pPr>
              <a:buFont typeface="Arial" pitchFamily="34" charset="0"/>
              <a:buChar char="•"/>
            </a:pPr>
            <a:endParaRPr lang="ar-JO" sz="2800" b="1" dirty="0"/>
          </a:p>
        </p:txBody>
      </p:sp>
      <p:pic>
        <p:nvPicPr>
          <p:cNvPr id="7" name="Picture 4" descr="RENAL09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3904" y="1867466"/>
            <a:ext cx="3816096" cy="377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1" y="5638800"/>
            <a:ext cx="5943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Electron microscope: Whit and black</a:t>
            </a:r>
            <a:br>
              <a:rPr lang="en-US" dirty="0" smtClean="0"/>
            </a:br>
            <a:r>
              <a:rPr lang="en-US" dirty="0" smtClean="0"/>
              <a:t>Show details like foot processes that could not be seen by light microscope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1143000"/>
            <a:ext cx="2743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Spike and dome pattern of </a:t>
            </a:r>
            <a:r>
              <a:rPr lang="en-US" dirty="0" err="1" smtClean="0"/>
              <a:t>depostion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010400" y="21336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72400" y="1828801"/>
            <a:ext cx="13716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Immune complexes deposited in the basement membrane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72400" y="4114800"/>
            <a:ext cx="1371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Spikes are a reaction from the BM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152400"/>
            <a:ext cx="1167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Nephrotic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70" t="5208" r="13909" b="8333"/>
          <a:stretch>
            <a:fillRect/>
          </a:stretch>
        </p:blipFill>
        <p:spPr bwMode="auto">
          <a:xfrm>
            <a:off x="1524000" y="1676400"/>
            <a:ext cx="660277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400800" y="3505200"/>
            <a:ext cx="1981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3200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257800" y="1447800"/>
            <a:ext cx="762000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5000" y="1066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SPIKE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Rapidly Progressive (Crescentic) </a:t>
            </a:r>
            <a:r>
              <a:rPr lang="en-US" b="1" u="sng" dirty="0" err="1" smtClean="0"/>
              <a:t>Glomerulonephritis</a:t>
            </a:r>
            <a:r>
              <a:rPr lang="ar-SA" dirty="0" smtClean="0"/>
              <a:t> </a:t>
            </a:r>
            <a:endParaRPr lang="ar-JO" dirty="0"/>
          </a:p>
        </p:txBody>
      </p:sp>
      <p:pic>
        <p:nvPicPr>
          <p:cNvPr id="4" name="Picture 4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391" y="1600200"/>
            <a:ext cx="54252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7467600" y="2057400"/>
            <a:ext cx="762000" cy="53340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33800" y="5257800"/>
            <a:ext cx="762000" cy="22860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09800" y="5410200"/>
            <a:ext cx="1524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CRESCENTS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286000"/>
            <a:ext cx="27432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Crescents are parietal epithelial cells and inflammatory cells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MPGN </a:t>
            </a:r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</a:rPr>
              <a:t>membranoproliferative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glomerulonephritis</a:t>
            </a:r>
            <a:r>
              <a:rPr lang="en-US" sz="2200" dirty="0" smtClean="0">
                <a:solidFill>
                  <a:srgbClr val="FF0000"/>
                </a:solidFill>
              </a:rPr>
              <a:t>) </a:t>
            </a:r>
            <a:r>
              <a:rPr lang="en-US" sz="2200" dirty="0" smtClean="0">
                <a:solidFill>
                  <a:srgbClr val="FF0000"/>
                </a:solidFill>
              </a:rPr>
              <a:t/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2 types: MPGN1 and MPGN2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What type of special stain is this</a:t>
            </a:r>
            <a:r>
              <a:rPr lang="en-US" sz="2800" b="1" dirty="0" smtClean="0"/>
              <a:t>?</a:t>
            </a:r>
            <a:r>
              <a:rPr lang="ar-JO" sz="2800" b="1" dirty="0" smtClean="0"/>
              <a:t> 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Silver stain. </a:t>
            </a:r>
            <a:r>
              <a:rPr lang="en-US" sz="2800" i="1" dirty="0" smtClean="0"/>
              <a:t>Stains the BM with black</a:t>
            </a:r>
            <a:endParaRPr lang="en-US" sz="2800" i="1" dirty="0" smtClean="0"/>
          </a:p>
          <a:p>
            <a:r>
              <a:rPr lang="en-US" sz="2800" b="1" dirty="0" smtClean="0"/>
              <a:t>What is the characteristic light microscopic finding you see here.</a:t>
            </a:r>
            <a:endParaRPr lang="ar-JO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Nephritic</a:t>
            </a:r>
            <a:endParaRPr lang="ar-JO" dirty="0"/>
          </a:p>
        </p:txBody>
      </p:sp>
      <p:pic>
        <p:nvPicPr>
          <p:cNvPr id="12" name="Picture 4" descr="RENAL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914400"/>
            <a:ext cx="5181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3276600" y="3124198"/>
            <a:ext cx="3505200" cy="2057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u="sng" smtClean="0">
              <a:solidFill>
                <a:srgbClr val="000000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3733798" y="1411941"/>
            <a:ext cx="45719" cy="5692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u="sng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181600"/>
            <a:ext cx="23622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Double </a:t>
            </a:r>
            <a:r>
              <a:rPr lang="en-US" dirty="0" err="1" smtClean="0"/>
              <a:t>countor</a:t>
            </a:r>
            <a:r>
              <a:rPr lang="en-US" dirty="0" smtClean="0"/>
              <a:t> of </a:t>
            </a:r>
            <a:r>
              <a:rPr lang="en-US" dirty="0" err="1" smtClean="0"/>
              <a:t>glomerular</a:t>
            </a:r>
            <a:r>
              <a:rPr lang="en-US" dirty="0" smtClean="0"/>
              <a:t> basement membrane “</a:t>
            </a:r>
            <a:r>
              <a:rPr lang="en-US" b="1" dirty="0" smtClean="0"/>
              <a:t>tram track </a:t>
            </a:r>
            <a:r>
              <a:rPr lang="en-US" b="1" dirty="0" err="1" smtClean="0"/>
              <a:t>appearnce</a:t>
            </a:r>
            <a:r>
              <a:rPr lang="en-US" dirty="0" smtClean="0"/>
              <a:t>” </a:t>
            </a:r>
            <a:r>
              <a:rPr lang="ar-JO" dirty="0" smtClean="0"/>
              <a:t>مثل سكة القطار لأن لها خطين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420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UROGENITAL SYSTEM  LAB -1</vt:lpstr>
      <vt:lpstr>Slide 2</vt:lpstr>
      <vt:lpstr>Minimal change disease</vt:lpstr>
      <vt:lpstr>Slide 4</vt:lpstr>
      <vt:lpstr>Focal and segmental glomerulosclerosis (FSGS)</vt:lpstr>
      <vt:lpstr>Membraneous glomerulopathy</vt:lpstr>
      <vt:lpstr>EXTRA</vt:lpstr>
      <vt:lpstr>Rapidly Progressive (Crescentic) Glomerulonephritis </vt:lpstr>
      <vt:lpstr>MPGN (membranoproliferative glomerulonephritis)  2 types: MPGN1 and MPGN2</vt:lpstr>
      <vt:lpstr>Hydronephrosis: significant dilation of the renal pelvis and calycis </vt:lpstr>
      <vt:lpstr>Simple renal cysts</vt:lpstr>
      <vt:lpstr>PKD (polycystic kidney disease) Adult type, Autosomal dominant</vt:lpstr>
      <vt:lpstr>Clear renal cell carcinoma  (cells look clear)</vt:lpstr>
      <vt:lpstr>Wilms tumor (WT)</vt:lpstr>
      <vt:lpstr>RCC (بأشكالها المختلفة)</vt:lpstr>
      <vt:lpstr>Urothelial papillary carcinoma- low grade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UROGENITAL SYSTEM  LAB -1</dc:title>
  <dc:creator/>
  <cp:lastModifiedBy>USER</cp:lastModifiedBy>
  <cp:revision>9</cp:revision>
  <dcterms:created xsi:type="dcterms:W3CDTF">2006-08-16T00:00:00Z</dcterms:created>
  <dcterms:modified xsi:type="dcterms:W3CDTF">2017-04-28T20:20:37Z</dcterms:modified>
</cp:coreProperties>
</file>