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8"/>
  </p:notesMasterIdLst>
  <p:sldIdLst>
    <p:sldId id="289" r:id="rId2"/>
    <p:sldId id="290" r:id="rId3"/>
    <p:sldId id="287" r:id="rId4"/>
    <p:sldId id="288" r:id="rId5"/>
    <p:sldId id="291" r:id="rId6"/>
    <p:sldId id="259" r:id="rId7"/>
    <p:sldId id="263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2" r:id="rId31"/>
    <p:sldId id="293" r:id="rId32"/>
    <p:sldId id="294" r:id="rId33"/>
    <p:sldId id="295" r:id="rId34"/>
    <p:sldId id="296" r:id="rId35"/>
    <p:sldId id="318" r:id="rId36"/>
    <p:sldId id="297" r:id="rId37"/>
    <p:sldId id="298" r:id="rId38"/>
    <p:sldId id="300" r:id="rId39"/>
    <p:sldId id="319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20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53492-FA43-46DA-AC0F-C96E8392A7EF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E2D-3453-48D0-888B-2EA2C7263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DCD7F-BCA8-4BDB-9DD1-A598CE0D4DD0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7A7E9-850B-4637-A189-51F9128AAD70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3C7EA-C16E-4553-B064-E48987D73059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DA9DE-4E4B-4941-9515-C619B1E6BEA5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9CD08-F71F-48CE-8F02-511E385F614A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ABA15-4F3C-4FAA-82A0-6F20D37FFD20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C03C4-4ADD-47C7-B780-44241E1BA4DD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EFAED7-62A5-480E-8AD1-839D44099332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BF939-E0F3-4313-B6DD-E299B2DAEE57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EA68F-8CFA-4A31-BCF7-C57E55151558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1EBAD-341F-4B50-8574-2ED1C9D28CFA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Arial" charset="0"/>
              </a:rPr>
              <a:t>NSP4 non structural protein 4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C4278-A3DC-4966-825A-412DADCBC08F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DF456-DE4A-4336-9103-FD1E5685F2D9}" type="slidenum">
              <a:rPr lang="en-US" smtClean="0">
                <a:latin typeface="Arial" charset="0"/>
              </a:rPr>
              <a:pPr/>
              <a:t>27</a:t>
            </a:fld>
            <a:endParaRPr lang="en-US" smtClean="0"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0687D-5F19-4430-95D6-F8C9CE899918}" type="slidenum">
              <a:rPr lang="en-US" smtClean="0">
                <a:latin typeface="Arial" charset="0"/>
              </a:rPr>
              <a:pPr/>
              <a:t>29</a:t>
            </a:fld>
            <a:endParaRPr lang="en-US" smtClean="0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B31897-4589-419E-A0CB-328C3E6B184B}" type="slidenum">
              <a:t>30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84418B-1EBB-432C-959A-421638F93E7A}" type="slidenum">
              <a:t>31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4F3302-309D-4E50-A033-C42EEA94F382}" type="slidenum">
              <a:t>34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4947E-8DB1-4ABD-8627-92AE98F53FD0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71BFE9-EC97-46BA-B997-3D80962DA9CC}" type="slidenum">
              <a:t>36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6EBFD4-2E9B-48CB-A48E-0FD7EB9D4DB0}" type="slidenum">
              <a:t>37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84FC70-7D45-493A-8B66-E87C431F4EDD}" type="slidenum">
              <a:t>38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6DE1CD-3449-4F17-A504-A1273E59B807}" type="slidenum">
              <a:t>41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791BCC-4755-46F8-8E79-2470EAFB3141}" type="slidenum">
              <a:t>42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F957BE-C0BB-4B03-A62E-BA89FFDEF88E}" type="slidenum">
              <a:t>44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DAF064-E5BC-43F8-B438-7F49D2A99FC6}" type="slidenum">
              <a:t>46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84FAB6-977F-4824-BD64-F49FE35F1144}" type="slidenum">
              <a:t>47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2BE241-06F2-4769-B577-CD5DF69787BE}" type="slidenum">
              <a:t>49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0F3C651-9D67-4167-B070-8F0B9BA7D896}" type="slidenum">
              <a:t>50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9167FD-C514-4936-BF51-11EFDCAEA0B6}" type="slidenum">
              <a:t>51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B338FE7-B27A-47D1-94D6-F73DB35F2C46}" type="slidenum">
              <a:t>52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407198-8F56-4D9E-8CE1-337B35A67DEB}" type="slidenum">
              <a:t>53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CF36BCB-75D7-4605-9ED9-C7991B878BAC}" type="slidenum">
              <a:t>54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431B5B-7D85-4B0B-BAF2-771FAE337A98}" type="slidenum">
              <a:t>55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2BA63-1B06-4CBC-9CA5-6F0AF37C9D94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978746-4E7D-43DA-8A72-DF508B579B21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D4B6E-4C69-4D94-A87F-8965B19A3961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2C7279-EF9E-4995-A8FD-190032FF2B2F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59A0D-0141-43B7-8037-091307FE8860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621C-9BDD-48FB-9048-4317BCBBD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341F-8495-494D-B8EB-7A23A355F62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621C-9BDD-48FB-9048-4317BCBBD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341F-8495-494D-B8EB-7A23A355F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621C-9BDD-48FB-9048-4317BCBBD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341F-8495-494D-B8EB-7A23A355F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621C-9BDD-48FB-9048-4317BCBBD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341F-8495-494D-B8EB-7A23A355F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621C-9BDD-48FB-9048-4317BCBBD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341F-8495-494D-B8EB-7A23A355F62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621C-9BDD-48FB-9048-4317BCBBD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341F-8495-494D-B8EB-7A23A355F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621C-9BDD-48FB-9048-4317BCBBD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341F-8495-494D-B8EB-7A23A355F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621C-9BDD-48FB-9048-4317BCBBD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341F-8495-494D-B8EB-7A23A355F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621C-9BDD-48FB-9048-4317BCBBD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341F-8495-494D-B8EB-7A23A355F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621C-9BDD-48FB-9048-4317BCBBD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341F-8495-494D-B8EB-7A23A355F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621C-9BDD-48FB-9048-4317BCBBD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D1341F-8495-494D-B8EB-7A23A355F62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39621C-9BDD-48FB-9048-4317BCBBD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D1341F-8495-494D-B8EB-7A23A355F62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altLang="ar-JO" sz="4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Viral Infections of GIT</a:t>
            </a:r>
            <a:endParaRPr lang="ar-JO" altLang="ar-JO" sz="4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352800"/>
          </a:xfrm>
        </p:spPr>
        <p:txBody>
          <a:bodyPr>
            <a:norm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en-US" altLang="ar-JO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Dr. Sameer Naji, MB, BCh, PhD (UK)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altLang="ar-JO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Dean Assistant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altLang="ar-JO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Head of Basic Medical Sciences Dept.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altLang="ar-JO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Faculty of Medicine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altLang="ar-JO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Hashemite University</a:t>
            </a:r>
            <a:endParaRPr lang="ar-JO" altLang="ar-JO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6324600"/>
            <a:ext cx="8404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Edited by Mohammad qussay Al-Sabbagh, according to section 1 recerod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5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09800"/>
            <a:ext cx="8153400" cy="3962400"/>
          </a:xfrm>
        </p:spPr>
        <p:txBody>
          <a:bodyPr>
            <a:normAutofit/>
          </a:bodyPr>
          <a:lstStyle/>
          <a:p>
            <a:pPr marL="911225" lvl="2" indent="-339725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0066"/>
              </a:buClr>
              <a:buFont typeface="Wingdings 2"/>
              <a:buChar char="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Outer structural proteins - VP7 and VP4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VP7 -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Glycoprotein </a:t>
            </a:r>
          </a:p>
          <a:p>
            <a:pPr marL="911225" lvl="2" indent="-339725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0066"/>
              </a:buClr>
              <a:buFontTx/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VP4 -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protease-cleaved, P protein, viral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hemagglutinin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forms spikes from the surface</a:t>
            </a:r>
          </a:p>
          <a:p>
            <a:pPr marL="911225" lvl="2" indent="-339725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0066"/>
              </a:buClr>
              <a:buFont typeface="Wingdings 2"/>
              <a:buChar char="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Inner core structural proteins VP 1, 2, 3, 6</a:t>
            </a:r>
          </a:p>
          <a:p>
            <a:pPr marL="911225" lvl="2" indent="-339725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0066"/>
              </a:buClr>
              <a:buFont typeface="Wingdings 2"/>
              <a:buChar char="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VP6 is an important antigenic determinant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143000"/>
            <a:ext cx="7239000" cy="533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STRUCTURAL PROTEINS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(VP)</a:t>
            </a:r>
          </a:p>
        </p:txBody>
      </p:sp>
      <p:sp>
        <p:nvSpPr>
          <p:cNvPr id="3" name="Hexagon 2"/>
          <p:cNvSpPr/>
          <p:nvPr/>
        </p:nvSpPr>
        <p:spPr>
          <a:xfrm>
            <a:off x="89215" y="0"/>
            <a:ext cx="2803761" cy="95211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Important 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2133600"/>
            <a:ext cx="8229600" cy="3733800"/>
          </a:xfrm>
        </p:spPr>
        <p:txBody>
          <a:bodyPr/>
          <a:lstStyle/>
          <a:p>
            <a:pPr marL="571500" lvl="2" indent="-342900">
              <a:lnSpc>
                <a:spcPct val="150000"/>
              </a:lnSpc>
              <a:buClr>
                <a:srgbClr val="FF0066"/>
              </a:buClr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7 Groups (A through G) and 2 subgroups (I and II) based on </a:t>
            </a:r>
          </a:p>
          <a:p>
            <a:pPr marL="228600" lvl="2" indent="0" eaLnBrk="1" hangingPunct="1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VP6 differences</a:t>
            </a:r>
          </a:p>
          <a:p>
            <a:pPr marL="228600" lvl="2" indent="454025" eaLnBrk="1" hangingPunct="1">
              <a:lnSpc>
                <a:spcPct val="150000"/>
              </a:lnSpc>
              <a:buClr>
                <a:srgbClr val="FF0066"/>
              </a:buClr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Group A is the most common</a:t>
            </a:r>
          </a:p>
          <a:p>
            <a:pPr marL="228600" lvl="2" indent="454025" eaLnBrk="1" hangingPunct="1">
              <a:lnSpc>
                <a:spcPct val="150000"/>
              </a:lnSpc>
              <a:buClr>
                <a:srgbClr val="FF0066"/>
              </a:buClr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Group B (outbreaks in China)</a:t>
            </a:r>
          </a:p>
          <a:p>
            <a:pPr marL="228600" lvl="2" indent="454025" eaLnBrk="1" hangingPunct="1">
              <a:lnSpc>
                <a:spcPct val="150000"/>
              </a:lnSpc>
              <a:buClr>
                <a:srgbClr val="FF0066"/>
              </a:buClr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Group C (worldwide)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914400"/>
            <a:ext cx="7391400" cy="685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CLASSIFICATION-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Groups</a:t>
            </a:r>
            <a:endParaRPr lang="en-US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89215" y="0"/>
            <a:ext cx="3121134" cy="1066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066800"/>
            <a:ext cx="76200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- Serotypes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458200" cy="4114800"/>
          </a:xfrm>
        </p:spPr>
        <p:txBody>
          <a:bodyPr>
            <a:noAutofit/>
          </a:bodyPr>
          <a:lstStyle/>
          <a:p>
            <a:pPr lvl="2" eaLnBrk="1" hangingPunct="1">
              <a:buClr>
                <a:srgbClr val="FF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Serotypes based on viral capsid proteins inducing neutralizing Ab</a:t>
            </a:r>
          </a:p>
          <a:p>
            <a:pPr lvl="2" eaLnBrk="1" hangingPunct="1">
              <a:lnSpc>
                <a:spcPct val="180000"/>
              </a:lnSpc>
              <a:buClr>
                <a:srgbClr val="FF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serotypes based on G protein (VP 7) differences</a:t>
            </a:r>
          </a:p>
          <a:p>
            <a:pPr lvl="3" eaLnBrk="1" hangingPunct="1">
              <a:lnSpc>
                <a:spcPct val="140000"/>
              </a:lnSpc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 predominant strains in U.S. (G1-G4, G9) account for 90% of isolates</a:t>
            </a:r>
          </a:p>
          <a:p>
            <a:pPr lvl="3" eaLnBrk="1" hangingPunct="1">
              <a:lnSpc>
                <a:spcPct val="130000"/>
              </a:lnSpc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Strain G1 accounts for 73% of infections</a:t>
            </a:r>
          </a:p>
          <a:p>
            <a:pPr lvl="2" eaLnBrk="1" hangingPunct="1">
              <a:lnSpc>
                <a:spcPct val="180000"/>
              </a:lnSpc>
              <a:buClr>
                <a:srgbClr val="FF0066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serotypes based on P protein (VP4) with P4/P8 predominance</a:t>
            </a:r>
          </a:p>
          <a:p>
            <a:pPr lvl="2" eaLnBrk="1" hangingPunct="1">
              <a:lnSpc>
                <a:spcPct val="200000"/>
              </a:lnSpc>
              <a:buClr>
                <a:srgbClr val="FF0066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combinations are: P8G1, P8G2, P4G2, P8G4</a:t>
            </a:r>
          </a:p>
        </p:txBody>
      </p:sp>
      <p:sp>
        <p:nvSpPr>
          <p:cNvPr id="2" name="Oval 1"/>
          <p:cNvSpPr/>
          <p:nvPr/>
        </p:nvSpPr>
        <p:spPr>
          <a:xfrm>
            <a:off x="0" y="-33843"/>
            <a:ext cx="2075130" cy="961548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Read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onl</a:t>
            </a:r>
            <a:r>
              <a:rPr lang="en-US">
                <a:solidFill>
                  <a:schemeClr val="tx1"/>
                </a:solidFill>
              </a:rPr>
              <a:t>y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7848600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ROTAVIRUS - Properties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09800"/>
            <a:ext cx="8153400" cy="37338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Virus is stable in the environment (months)</a:t>
            </a:r>
          </a:p>
          <a:p>
            <a:pPr eaLnBrk="1" hangingPunct="1">
              <a:lnSpc>
                <a:spcPct val="125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Relatively resistant to handwashing agents</a:t>
            </a:r>
          </a:p>
          <a:p>
            <a:pPr eaLnBrk="1" hangingPunct="1">
              <a:lnSpc>
                <a:spcPct val="125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Susceptible to disinfection with 95% ethanol, Lysol, formalin</a:t>
            </a:r>
          </a:p>
        </p:txBody>
      </p:sp>
      <p:sp>
        <p:nvSpPr>
          <p:cNvPr id="3" name="Hexagon 2"/>
          <p:cNvSpPr/>
          <p:nvPr/>
        </p:nvSpPr>
        <p:spPr>
          <a:xfrm>
            <a:off x="89215" y="0"/>
            <a:ext cx="3194374" cy="1066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219200"/>
            <a:ext cx="73914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PATHOGENESIS</a:t>
            </a:r>
            <a:endParaRPr lang="en-US" dirty="0" smtClean="0">
              <a:solidFill>
                <a:schemeClr val="tx1"/>
              </a:solidFill>
              <a:latin typeface="Antique Olive" pitchFamily="34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05000"/>
            <a:ext cx="7010400" cy="4419600"/>
          </a:xfrm>
        </p:spPr>
        <p:txBody>
          <a:bodyPr/>
          <a:lstStyle/>
          <a:p>
            <a:pPr eaLnBrk="1" hangingPunct="1">
              <a:lnSpc>
                <a:spcPct val="145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Targeted host cells -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mature enterocytes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lining the tips of intestinal villi</a:t>
            </a:r>
          </a:p>
          <a:p>
            <a:pPr eaLnBrk="1" hangingPunct="1">
              <a:lnSpc>
                <a:spcPct val="145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Intermediate/infective sub-viral particle (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ISVP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produced through proteolysis</a:t>
            </a:r>
          </a:p>
          <a:p>
            <a:pPr eaLnBrk="1" hangingPunct="1">
              <a:lnSpc>
                <a:spcPct val="145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Enter host cell by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endocytosis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45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Virus replicates in the host cell cytoplasm</a:t>
            </a:r>
          </a:p>
          <a:p>
            <a:pPr algn="ctr" eaLnBrk="1" hangingPunct="1">
              <a:lnSpc>
                <a:spcPct val="145000"/>
              </a:lnSpc>
              <a:buClr>
                <a:srgbClr val="00FFFF"/>
              </a:buClr>
              <a:buFont typeface="Monotype Sorts" pitchFamily="2" charset="2"/>
              <a:buChar char="\"/>
            </a:pPr>
            <a:endParaRPr lang="en-US" sz="2400" dirty="0" smtClean="0">
              <a:latin typeface="Antique Olive" pitchFamily="34" charset="0"/>
            </a:endParaRPr>
          </a:p>
          <a:p>
            <a:pPr algn="ctr" eaLnBrk="1" hangingPunct="1">
              <a:lnSpc>
                <a:spcPct val="145000"/>
              </a:lnSpc>
              <a:buClr>
                <a:srgbClr val="00FFFF"/>
              </a:buClr>
              <a:buFont typeface="Monotype Sorts" pitchFamily="2" charset="2"/>
              <a:buChar char="\"/>
            </a:pPr>
            <a:endParaRPr lang="en-US" sz="1000" b="1" u="sng" dirty="0" smtClean="0">
              <a:latin typeface="Antique Olive" pitchFamily="34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89214" y="0"/>
            <a:ext cx="3206581" cy="1066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REPLICATION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438400"/>
            <a:ext cx="7924800" cy="2971800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en-US" dirty="0" smtClean="0"/>
              <a:t>mRNA transcription with viral RNA polymerase </a:t>
            </a:r>
          </a:p>
          <a:p>
            <a:pPr eaLnBrk="1" hangingPunct="1">
              <a:lnSpc>
                <a:spcPct val="135000"/>
              </a:lnSpc>
            </a:pPr>
            <a:r>
              <a:rPr lang="en-US" dirty="0" smtClean="0"/>
              <a:t>Capsid proteins formed, assembled into immature capsid</a:t>
            </a:r>
          </a:p>
          <a:p>
            <a:pPr eaLnBrk="1" hangingPunct="1">
              <a:lnSpc>
                <a:spcPct val="135000"/>
              </a:lnSpc>
            </a:pPr>
            <a:r>
              <a:rPr lang="en-US" dirty="0" smtClean="0"/>
              <a:t>RNA replicated to form double stranded RNA genome</a:t>
            </a:r>
          </a:p>
        </p:txBody>
      </p:sp>
      <p:sp>
        <p:nvSpPr>
          <p:cNvPr id="2" name="Oval 1"/>
          <p:cNvSpPr/>
          <p:nvPr/>
        </p:nvSpPr>
        <p:spPr>
          <a:xfrm>
            <a:off x="0" y="-73607"/>
            <a:ext cx="2312977" cy="1292807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Read only 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HISTOPATHOLOGY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343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45000"/>
              </a:lnSpc>
            </a:pPr>
            <a:r>
              <a:rPr lang="en-US" dirty="0" smtClean="0"/>
              <a:t>Mature enterocytes lining the tips of intestinal villi are affected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Villous atrophy and blunting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Death of the mature enterocytes</a:t>
            </a:r>
          </a:p>
          <a:p>
            <a:pPr>
              <a:lnSpc>
                <a:spcPct val="150000"/>
              </a:lnSpc>
            </a:pPr>
            <a:r>
              <a:rPr lang="en-US" dirty="0"/>
              <a:t>Infiltration of lamina </a:t>
            </a:r>
            <a:r>
              <a:rPr lang="en-US" dirty="0" err="1"/>
              <a:t>propria</a:t>
            </a:r>
            <a:r>
              <a:rPr lang="en-US" dirty="0"/>
              <a:t> with mononuclear cells</a:t>
            </a:r>
          </a:p>
          <a:p>
            <a:pPr>
              <a:lnSpc>
                <a:spcPct val="150000"/>
              </a:lnSpc>
            </a:pPr>
            <a:r>
              <a:rPr lang="en-US" dirty="0"/>
              <a:t>Repopulation of the villous tips with immature secretory cells [</a:t>
            </a:r>
            <a:r>
              <a:rPr lang="en-US" i="1" dirty="0"/>
              <a:t>crypt hyperplasia</a:t>
            </a:r>
            <a:r>
              <a:rPr lang="en-US" dirty="0"/>
              <a:t>]</a:t>
            </a:r>
          </a:p>
          <a:p>
            <a:pPr eaLnBrk="1" hangingPunct="1"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2" name="Oval 1"/>
          <p:cNvSpPr/>
          <p:nvPr/>
        </p:nvSpPr>
        <p:spPr>
          <a:xfrm>
            <a:off x="0" y="-73607"/>
            <a:ext cx="2312977" cy="1292807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Read only 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59" y="1811392"/>
            <a:ext cx="3419475" cy="4476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2566" y="1828800"/>
            <a:ext cx="3390900" cy="4467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19959" y="798786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HISTOPATHOLOGY</a:t>
            </a:r>
            <a:endParaRPr lang="en-US" sz="1200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1628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EPIDEMIOLOGY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077200" cy="4038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major cause of diarrhea-associated hospitalizations and deaths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-prevalence studies show that antibody is present in most (90%) by age 4 years</a:t>
            </a:r>
          </a:p>
          <a:p>
            <a:pPr eaLnBrk="1" hangingPunct="1">
              <a:lnSpc>
                <a:spcPct val="150000"/>
              </a:lnSpc>
            </a:pPr>
            <a:endParaRPr lang="en-US" u="sng" dirty="0" smtClean="0"/>
          </a:p>
        </p:txBody>
      </p:sp>
      <p:sp>
        <p:nvSpPr>
          <p:cNvPr id="3" name="Hexagon 2"/>
          <p:cNvSpPr/>
          <p:nvPr/>
        </p:nvSpPr>
        <p:spPr>
          <a:xfrm>
            <a:off x="89215" y="-152400"/>
            <a:ext cx="3340854" cy="10190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80010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ROTAVIRAL DISEASE BURDEN</a:t>
            </a:r>
            <a:b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</a:p>
        </p:txBody>
      </p:sp>
      <p:pic>
        <p:nvPicPr>
          <p:cNvPr id="3072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35849" y="2037608"/>
            <a:ext cx="9179849" cy="483727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126" y="84734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VIRAL AGENTS CAUSING</a:t>
            </a:r>
            <a:br>
              <a:rPr lang="en-US" sz="3600" dirty="0"/>
            </a:br>
            <a:r>
              <a:rPr lang="en-US" sz="3600" dirty="0"/>
              <a:t>GASTROENTERITIS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pPr marL="647700" lvl="1" indent="-533400">
              <a:lnSpc>
                <a:spcPct val="125000"/>
              </a:lnSpc>
              <a:buClr>
                <a:srgbClr val="FF99F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Pathogens discussed in our lectures</a:t>
            </a:r>
          </a:p>
          <a:p>
            <a:pPr marL="647700" lvl="1" indent="-533400">
              <a:lnSpc>
                <a:spcPct val="165000"/>
              </a:lnSpc>
              <a:buClr>
                <a:srgbClr val="FF99FF"/>
              </a:buClr>
              <a:buFontTx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Rotavirus</a:t>
            </a:r>
          </a:p>
          <a:p>
            <a:pPr marL="647700" lvl="1" indent="-533400">
              <a:lnSpc>
                <a:spcPct val="125000"/>
              </a:lnSpc>
              <a:buClr>
                <a:srgbClr val="FF99FF"/>
              </a:buClr>
              <a:buFontTx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Enteric adenoviruses</a:t>
            </a:r>
          </a:p>
          <a:p>
            <a:pPr marL="647700" lvl="1" indent="-533400">
              <a:lnSpc>
                <a:spcPct val="125000"/>
              </a:lnSpc>
              <a:buClr>
                <a:srgbClr val="FF99FF"/>
              </a:buClr>
              <a:buFontTx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Caliciviruses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1" indent="-533400">
              <a:lnSpc>
                <a:spcPct val="125000"/>
              </a:lnSpc>
              <a:buClr>
                <a:srgbClr val="FF99FF"/>
              </a:buClr>
              <a:buFontTx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Astroviruses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1" indent="-533400">
              <a:lnSpc>
                <a:spcPct val="125000"/>
              </a:lnSpc>
              <a:buClr>
                <a:srgbClr val="FF99FF"/>
              </a:buClr>
              <a:buFontTx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Toroviruses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Hexagon 5"/>
          <p:cNvSpPr/>
          <p:nvPr/>
        </p:nvSpPr>
        <p:spPr>
          <a:xfrm>
            <a:off x="0" y="36209"/>
            <a:ext cx="2380296" cy="92811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15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838200"/>
            <a:ext cx="7772400" cy="685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EPIDEMIOLOGY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543800" cy="4038600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lnSpc>
                <a:spcPct val="115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children 4 months - 2 years are most affected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Protection of younger infants through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transplacental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antibody transfer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5760" indent="-256032" eaLnBrk="1" fontAlgn="auto" hangingPunct="1">
              <a:lnSpc>
                <a:spcPct val="115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Asymptomatic infections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common, especially in adults</a:t>
            </a:r>
          </a:p>
          <a:p>
            <a:pPr marL="365760" indent="-256032" eaLnBrk="1" fontAlgn="auto" hangingPunct="1">
              <a:lnSpc>
                <a:spcPct val="115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Nosocomial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infections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5760" indent="-256032" eaLnBrk="1" fontAlgn="auto" hangingPunct="1">
              <a:lnSpc>
                <a:spcPct val="115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Outbreaks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5760" indent="-256032" eaLnBrk="1" fontAlgn="auto" hangingPunct="1">
              <a:lnSpc>
                <a:spcPct val="115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Severe Disease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young,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immunocompromised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5760" indent="-256032" eaLnBrk="1" fontAlgn="auto" hangingPunct="1">
              <a:lnSpc>
                <a:spcPct val="13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Seasonality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Winter months</a:t>
            </a:r>
          </a:p>
          <a:p>
            <a:pPr marL="365760" indent="-256032" eaLnBrk="1" fontAlgn="auto" hangingPunct="1">
              <a:lnSpc>
                <a:spcPct val="13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Incubation period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thought to be &lt;4 days</a:t>
            </a:r>
          </a:p>
          <a:p>
            <a:pPr marL="365760" indent="-256032" eaLnBrk="1" fontAlgn="auto" hangingPunct="1">
              <a:lnSpc>
                <a:spcPct val="13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/>
          </a:p>
          <a:p>
            <a:pPr marL="365760" indent="-256032" eaLnBrk="1" fontAlgn="auto" hangingPunct="1">
              <a:lnSpc>
                <a:spcPct val="13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3" name="Hexagon 2"/>
          <p:cNvSpPr/>
          <p:nvPr/>
        </p:nvSpPr>
        <p:spPr>
          <a:xfrm>
            <a:off x="89214" y="0"/>
            <a:ext cx="2864795" cy="1066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391400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86000"/>
            <a:ext cx="7239000" cy="3124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Mainly person to person via fecal-oral route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Food and water-borne spread is possible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Fomites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Spread via respiratory route is speculated</a:t>
            </a:r>
          </a:p>
        </p:txBody>
      </p:sp>
      <p:sp>
        <p:nvSpPr>
          <p:cNvPr id="3" name="Hexagon 2"/>
          <p:cNvSpPr/>
          <p:nvPr/>
        </p:nvSpPr>
        <p:spPr>
          <a:xfrm>
            <a:off x="89215" y="0"/>
            <a:ext cx="2925828" cy="1066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066800"/>
            <a:ext cx="7543800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EPIDEMIOLOGY - spread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001000" cy="3962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Contagious from before onset of diarrhea to a few days after end of diarrhea </a:t>
            </a:r>
          </a:p>
          <a:p>
            <a:pPr eaLnBrk="1" hangingPunct="1">
              <a:lnSpc>
                <a:spcPct val="115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Large amounts of viral particles are shed in diarrheal stools </a:t>
            </a:r>
          </a:p>
          <a:p>
            <a:pPr eaLnBrk="1" hangingPunct="1">
              <a:lnSpc>
                <a:spcPct val="115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Infective dose 10-100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pfu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89215" y="0"/>
            <a:ext cx="2474182" cy="1066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Important 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90600"/>
            <a:ext cx="8077200" cy="609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Rotavirus Immunity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924800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Type specific humoral antibody (VP7 and VP4) are partially protective (they last for years)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Type specific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secretory (IgA) antibodies are produced in the GIT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First infection usually does not lead to permanent immunity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Reinfection can occur at any age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Subsequent infections generally less severe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Breast feeding protect against rotavirus disease: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Colostrum and breast milk IgA antibodies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Breast milk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glycoproteins: bind rotavirus and inhibit their replication</a:t>
            </a:r>
          </a:p>
          <a:p>
            <a:pPr eaLnBrk="1" hangingPunct="1">
              <a:lnSpc>
                <a:spcPct val="85000"/>
              </a:lnSpc>
            </a:pPr>
            <a:endParaRPr lang="en-US" sz="2000" dirty="0" smtClean="0"/>
          </a:p>
        </p:txBody>
      </p:sp>
      <p:sp>
        <p:nvSpPr>
          <p:cNvPr id="2" name="Oval 1"/>
          <p:cNvSpPr/>
          <p:nvPr/>
        </p:nvSpPr>
        <p:spPr>
          <a:xfrm>
            <a:off x="0" y="-73607"/>
            <a:ext cx="2099543" cy="1159999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Read only 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FEATURES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34400" cy="4495800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lnSpc>
                <a:spcPct val="13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Incubation period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thought to be &lt;4 days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be high grade (&gt;39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C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30%)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Vomiting (1-3 days), nausea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precede diarrhea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Diarrhea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621792" lvl="1" eaLnBrk="1" fontAlgn="auto" hangingPunct="1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usually watery (no blood or leukocytes)</a:t>
            </a:r>
          </a:p>
          <a:p>
            <a:pPr marL="621792" lvl="1" eaLnBrk="1" fontAlgn="auto" hangingPunct="1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lasts 3-9 days</a:t>
            </a:r>
          </a:p>
          <a:p>
            <a:pPr marL="621792" lvl="1" eaLnBrk="1" fontAlgn="auto" hangingPunct="1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longer in malnourished and immune deficient individuals.   </a:t>
            </a:r>
          </a:p>
          <a:p>
            <a:pPr marL="621792" lvl="1">
              <a:lnSpc>
                <a:spcPct val="120000"/>
              </a:lnSpc>
              <a:spcBef>
                <a:spcPts val="324"/>
              </a:spcBef>
              <a:buFontTx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Necrotizing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enterocolitis (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NEC) and hemorrhagic GE seen in neonates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Dehydration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the main contributor to mortality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Secondary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malabsorption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lactose and fat, and chronic diarrhea are possible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200" dirty="0" smtClean="0"/>
          </a:p>
        </p:txBody>
      </p:sp>
      <p:sp>
        <p:nvSpPr>
          <p:cNvPr id="3" name="Left Arrow 2"/>
          <p:cNvSpPr/>
          <p:nvPr/>
        </p:nvSpPr>
        <p:spPr>
          <a:xfrm>
            <a:off x="6100792" y="1959381"/>
            <a:ext cx="1956816" cy="969264"/>
          </a:xfrm>
          <a:prstGeom prst="leftArrow">
            <a:avLst>
              <a:gd name="adj1" fmla="val 55037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Important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948026" y="3135426"/>
            <a:ext cx="1956816" cy="969264"/>
          </a:xfrm>
          <a:prstGeom prst="leftArrow">
            <a:avLst>
              <a:gd name="adj1" fmla="val 55037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Important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1" y="0"/>
            <a:ext cx="3234762" cy="1066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066800"/>
            <a:ext cx="7772400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DIARRHEA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>
            <a:no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Rotavirus localizes to duodenum and proximal jejunum leading to: </a:t>
            </a:r>
          </a:p>
          <a:p>
            <a:pPr lvl="1">
              <a:lnSpc>
                <a:spcPct val="115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destruction of villous epithelial cells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blunting of the villi</a:t>
            </a:r>
          </a:p>
          <a:p>
            <a:pPr lvl="1">
              <a:lnSpc>
                <a:spcPct val="115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Infiltration of the villi with inflammatory cells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Watery diarrhea due to net secretion of intestinal fluid and loss of absorptive surface (recover in 3-8 weeks)</a:t>
            </a:r>
          </a:p>
          <a:p>
            <a:pPr eaLnBrk="1" hangingPunct="1">
              <a:lnSpc>
                <a:spcPct val="115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Activation of the enteric nervous system</a:t>
            </a:r>
          </a:p>
          <a:p>
            <a:pPr>
              <a:lnSpc>
                <a:spcPct val="115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Role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nonstructural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glycoprotein (NSP4) peptide regions as an enterotoxin </a:t>
            </a:r>
          </a:p>
        </p:txBody>
      </p:sp>
      <p:sp>
        <p:nvSpPr>
          <p:cNvPr id="2" name="Oval 1"/>
          <p:cNvSpPr/>
          <p:nvPr/>
        </p:nvSpPr>
        <p:spPr>
          <a:xfrm>
            <a:off x="0" y="-73606"/>
            <a:ext cx="2404710" cy="111117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Read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onl</a:t>
            </a:r>
            <a:r>
              <a:rPr lang="en-US">
                <a:solidFill>
                  <a:schemeClr val="tx1"/>
                </a:solidFill>
              </a:rPr>
              <a:t>y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371600"/>
            <a:ext cx="78486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DIAGNOSIS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286000"/>
            <a:ext cx="7848600" cy="38100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Antigen detection in stool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ELISA</a:t>
            </a:r>
          </a:p>
          <a:p>
            <a:pPr eaLnBrk="1" hangingPunct="1">
              <a:lnSpc>
                <a:spcPct val="125000"/>
              </a:lnSpc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non-Group A viruses also</a:t>
            </a:r>
          </a:p>
          <a:p>
            <a:pPr eaLnBrk="1" hangingPunct="1">
              <a:lnSpc>
                <a:spcPct val="125000"/>
              </a:lnSpc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Group A rotaviruses can be cultured in monkey kidney cells</a:t>
            </a:r>
          </a:p>
          <a:p>
            <a:pPr eaLnBrk="1" hangingPunct="1">
              <a:lnSpc>
                <a:spcPct val="125000"/>
              </a:lnSpc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Serology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 epidemiologic studies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0" y="0"/>
            <a:ext cx="2877001" cy="98135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7772400" cy="609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and PREVENTION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3505200"/>
          </a:xfrm>
        </p:spPr>
        <p:txBody>
          <a:bodyPr>
            <a:normAutofit/>
          </a:bodyPr>
          <a:lstStyle/>
          <a:p>
            <a:pPr marL="533400" indent="-5334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</a:p>
          <a:p>
            <a:pPr marL="533400" indent="-533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Supportive - oral, IV rehydration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</a:p>
          <a:p>
            <a:pPr marL="533400" indent="-533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Hand hygiene and disinfection of surfaces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Vaccine</a:t>
            </a:r>
          </a:p>
        </p:txBody>
      </p:sp>
      <p:sp>
        <p:nvSpPr>
          <p:cNvPr id="2" name="Hexagon 1"/>
          <p:cNvSpPr/>
          <p:nvPr/>
        </p:nvSpPr>
        <p:spPr>
          <a:xfrm>
            <a:off x="89215" y="0"/>
            <a:ext cx="2400942" cy="1066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961204"/>
            <a:ext cx="7678494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Rotavirus Vaccine (Rota)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177925" y="1681163"/>
            <a:ext cx="4765675" cy="2509837"/>
            <a:chOff x="742" y="1059"/>
            <a:chExt cx="4648" cy="2282"/>
          </a:xfrm>
        </p:grpSpPr>
        <p:sp>
          <p:nvSpPr>
            <p:cNvPr id="342018" name="Freeform 2"/>
            <p:cNvSpPr>
              <a:spLocks/>
            </p:cNvSpPr>
            <p:nvPr/>
          </p:nvSpPr>
          <p:spPr bwMode="auto">
            <a:xfrm>
              <a:off x="915" y="1398"/>
              <a:ext cx="632" cy="544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406" y="52"/>
                </a:cxn>
                <a:cxn ang="0">
                  <a:pos x="483" y="24"/>
                </a:cxn>
                <a:cxn ang="0">
                  <a:pos x="511" y="90"/>
                </a:cxn>
                <a:cxn ang="0">
                  <a:pos x="594" y="90"/>
                </a:cxn>
                <a:cxn ang="0">
                  <a:pos x="594" y="169"/>
                </a:cxn>
                <a:cxn ang="0">
                  <a:pos x="670" y="194"/>
                </a:cxn>
                <a:cxn ang="0">
                  <a:pos x="635" y="265"/>
                </a:cxn>
                <a:cxn ang="0">
                  <a:pos x="693" y="310"/>
                </a:cxn>
                <a:cxn ang="0">
                  <a:pos x="632" y="362"/>
                </a:cxn>
                <a:cxn ang="0">
                  <a:pos x="666" y="432"/>
                </a:cxn>
                <a:cxn ang="0">
                  <a:pos x="592" y="454"/>
                </a:cxn>
                <a:cxn ang="0">
                  <a:pos x="592" y="526"/>
                </a:cxn>
                <a:cxn ang="0">
                  <a:pos x="506" y="526"/>
                </a:cxn>
                <a:cxn ang="0">
                  <a:pos x="474" y="598"/>
                </a:cxn>
                <a:cxn ang="0">
                  <a:pos x="401" y="563"/>
                </a:cxn>
                <a:cxn ang="0">
                  <a:pos x="342" y="616"/>
                </a:cxn>
                <a:cxn ang="0">
                  <a:pos x="289" y="568"/>
                </a:cxn>
                <a:cxn ang="0">
                  <a:pos x="210" y="593"/>
                </a:cxn>
                <a:cxn ang="0">
                  <a:pos x="183" y="521"/>
                </a:cxn>
                <a:cxn ang="0">
                  <a:pos x="100" y="522"/>
                </a:cxn>
                <a:cxn ang="0">
                  <a:pos x="100" y="452"/>
                </a:cxn>
                <a:cxn ang="0">
                  <a:pos x="22" y="425"/>
                </a:cxn>
                <a:cxn ang="0">
                  <a:pos x="61" y="357"/>
                </a:cxn>
                <a:cxn ang="0">
                  <a:pos x="0" y="307"/>
                </a:cxn>
                <a:cxn ang="0">
                  <a:pos x="64" y="256"/>
                </a:cxn>
                <a:cxn ang="0">
                  <a:pos x="26" y="189"/>
                </a:cxn>
                <a:cxn ang="0">
                  <a:pos x="101" y="164"/>
                </a:cxn>
                <a:cxn ang="0">
                  <a:pos x="102" y="93"/>
                </a:cxn>
                <a:cxn ang="0">
                  <a:pos x="186" y="92"/>
                </a:cxn>
                <a:cxn ang="0">
                  <a:pos x="214" y="21"/>
                </a:cxn>
                <a:cxn ang="0">
                  <a:pos x="289" y="52"/>
                </a:cxn>
                <a:cxn ang="0">
                  <a:pos x="347" y="0"/>
                </a:cxn>
                <a:cxn ang="0">
                  <a:pos x="347" y="0"/>
                </a:cxn>
              </a:cxnLst>
              <a:rect l="0" t="0" r="r" b="b"/>
              <a:pathLst>
                <a:path w="694" h="617">
                  <a:moveTo>
                    <a:pt x="347" y="0"/>
                  </a:moveTo>
                  <a:lnTo>
                    <a:pt x="406" y="52"/>
                  </a:lnTo>
                  <a:lnTo>
                    <a:pt x="483" y="24"/>
                  </a:lnTo>
                  <a:lnTo>
                    <a:pt x="511" y="90"/>
                  </a:lnTo>
                  <a:lnTo>
                    <a:pt x="594" y="90"/>
                  </a:lnTo>
                  <a:lnTo>
                    <a:pt x="594" y="169"/>
                  </a:lnTo>
                  <a:lnTo>
                    <a:pt x="670" y="194"/>
                  </a:lnTo>
                  <a:lnTo>
                    <a:pt x="635" y="265"/>
                  </a:lnTo>
                  <a:lnTo>
                    <a:pt x="693" y="310"/>
                  </a:lnTo>
                  <a:lnTo>
                    <a:pt x="632" y="362"/>
                  </a:lnTo>
                  <a:lnTo>
                    <a:pt x="666" y="432"/>
                  </a:lnTo>
                  <a:lnTo>
                    <a:pt x="592" y="454"/>
                  </a:lnTo>
                  <a:lnTo>
                    <a:pt x="592" y="526"/>
                  </a:lnTo>
                  <a:lnTo>
                    <a:pt x="506" y="526"/>
                  </a:lnTo>
                  <a:lnTo>
                    <a:pt x="474" y="598"/>
                  </a:lnTo>
                  <a:lnTo>
                    <a:pt x="401" y="563"/>
                  </a:lnTo>
                  <a:lnTo>
                    <a:pt x="342" y="616"/>
                  </a:lnTo>
                  <a:lnTo>
                    <a:pt x="289" y="568"/>
                  </a:lnTo>
                  <a:lnTo>
                    <a:pt x="210" y="593"/>
                  </a:lnTo>
                  <a:lnTo>
                    <a:pt x="183" y="521"/>
                  </a:lnTo>
                  <a:lnTo>
                    <a:pt x="100" y="522"/>
                  </a:lnTo>
                  <a:lnTo>
                    <a:pt x="100" y="452"/>
                  </a:lnTo>
                  <a:lnTo>
                    <a:pt x="22" y="425"/>
                  </a:lnTo>
                  <a:lnTo>
                    <a:pt x="61" y="357"/>
                  </a:lnTo>
                  <a:lnTo>
                    <a:pt x="0" y="307"/>
                  </a:lnTo>
                  <a:lnTo>
                    <a:pt x="64" y="256"/>
                  </a:lnTo>
                  <a:lnTo>
                    <a:pt x="26" y="189"/>
                  </a:lnTo>
                  <a:lnTo>
                    <a:pt x="101" y="164"/>
                  </a:lnTo>
                  <a:lnTo>
                    <a:pt x="102" y="93"/>
                  </a:lnTo>
                  <a:lnTo>
                    <a:pt x="186" y="92"/>
                  </a:lnTo>
                  <a:lnTo>
                    <a:pt x="214" y="21"/>
                  </a:lnTo>
                  <a:lnTo>
                    <a:pt x="289" y="52"/>
                  </a:lnTo>
                  <a:lnTo>
                    <a:pt x="347" y="0"/>
                  </a:lnTo>
                  <a:lnTo>
                    <a:pt x="347" y="0"/>
                  </a:lnTo>
                </a:path>
              </a:pathLst>
            </a:custGeom>
            <a:solidFill>
              <a:srgbClr val="FF0000"/>
            </a:solidFill>
            <a:ln w="6284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2020" name="Line 4"/>
            <p:cNvSpPr>
              <a:spLocks noChangeShapeType="1"/>
            </p:cNvSpPr>
            <p:nvPr/>
          </p:nvSpPr>
          <p:spPr bwMode="auto">
            <a:xfrm>
              <a:off x="1570" y="1821"/>
              <a:ext cx="437" cy="21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944" name="Text Box 5"/>
            <p:cNvSpPr txBox="1">
              <a:spLocks noChangeArrowheads="1"/>
            </p:cNvSpPr>
            <p:nvPr/>
          </p:nvSpPr>
          <p:spPr bwMode="auto">
            <a:xfrm>
              <a:off x="742" y="1059"/>
              <a:ext cx="933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76275" eaLnBrk="1" hangingPunct="1">
                <a:buClr>
                  <a:srgbClr val="D2D2D2"/>
                </a:buClr>
                <a:buSzPct val="90000"/>
                <a:buFont typeface="Monotype Sorts" pitchFamily="2" charset="2"/>
                <a:buNone/>
              </a:pPr>
              <a:r>
                <a:rPr lang="en-US" sz="1900" b="1">
                  <a:solidFill>
                    <a:srgbClr val="FFFFFF"/>
                  </a:solidFill>
                </a:rPr>
                <a:t>Human</a:t>
              </a:r>
              <a:endParaRPr lang="en-US" sz="900">
                <a:solidFill>
                  <a:srgbClr val="FFFFFF"/>
                </a:solidFill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404" y="1398"/>
              <a:ext cx="631" cy="545"/>
              <a:chOff x="3624" y="839"/>
              <a:chExt cx="695" cy="618"/>
            </a:xfrm>
          </p:grpSpPr>
          <p:sp>
            <p:nvSpPr>
              <p:cNvPr id="342023" name="Freeform 7"/>
              <p:cNvSpPr>
                <a:spLocks/>
              </p:cNvSpPr>
              <p:nvPr/>
            </p:nvSpPr>
            <p:spPr bwMode="auto">
              <a:xfrm>
                <a:off x="3622" y="839"/>
                <a:ext cx="697" cy="614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406" y="52"/>
                  </a:cxn>
                  <a:cxn ang="0">
                    <a:pos x="483" y="25"/>
                  </a:cxn>
                  <a:cxn ang="0">
                    <a:pos x="511" y="89"/>
                  </a:cxn>
                  <a:cxn ang="0">
                    <a:pos x="593" y="89"/>
                  </a:cxn>
                  <a:cxn ang="0">
                    <a:pos x="593" y="170"/>
                  </a:cxn>
                  <a:cxn ang="0">
                    <a:pos x="669" y="194"/>
                  </a:cxn>
                  <a:cxn ang="0">
                    <a:pos x="636" y="265"/>
                  </a:cxn>
                  <a:cxn ang="0">
                    <a:pos x="694" y="310"/>
                  </a:cxn>
                  <a:cxn ang="0">
                    <a:pos x="632" y="361"/>
                  </a:cxn>
                  <a:cxn ang="0">
                    <a:pos x="665" y="432"/>
                  </a:cxn>
                  <a:cxn ang="0">
                    <a:pos x="592" y="453"/>
                  </a:cxn>
                  <a:cxn ang="0">
                    <a:pos x="592" y="525"/>
                  </a:cxn>
                  <a:cxn ang="0">
                    <a:pos x="506" y="525"/>
                  </a:cxn>
                  <a:cxn ang="0">
                    <a:pos x="475" y="598"/>
                  </a:cxn>
                  <a:cxn ang="0">
                    <a:pos x="401" y="564"/>
                  </a:cxn>
                  <a:cxn ang="0">
                    <a:pos x="343" y="617"/>
                  </a:cxn>
                  <a:cxn ang="0">
                    <a:pos x="290" y="567"/>
                  </a:cxn>
                  <a:cxn ang="0">
                    <a:pos x="209" y="593"/>
                  </a:cxn>
                  <a:cxn ang="0">
                    <a:pos x="183" y="521"/>
                  </a:cxn>
                  <a:cxn ang="0">
                    <a:pos x="99" y="521"/>
                  </a:cxn>
                  <a:cxn ang="0">
                    <a:pos x="99" y="452"/>
                  </a:cxn>
                  <a:cxn ang="0">
                    <a:pos x="23" y="425"/>
                  </a:cxn>
                  <a:cxn ang="0">
                    <a:pos x="60" y="357"/>
                  </a:cxn>
                  <a:cxn ang="0">
                    <a:pos x="0" y="306"/>
                  </a:cxn>
                  <a:cxn ang="0">
                    <a:pos x="64" y="255"/>
                  </a:cxn>
                  <a:cxn ang="0">
                    <a:pos x="26" y="188"/>
                  </a:cxn>
                  <a:cxn ang="0">
                    <a:pos x="101" y="163"/>
                  </a:cxn>
                  <a:cxn ang="0">
                    <a:pos x="101" y="93"/>
                  </a:cxn>
                  <a:cxn ang="0">
                    <a:pos x="187" y="91"/>
                  </a:cxn>
                  <a:cxn ang="0">
                    <a:pos x="213" y="21"/>
                  </a:cxn>
                  <a:cxn ang="0">
                    <a:pos x="289" y="51"/>
                  </a:cxn>
                  <a:cxn ang="0">
                    <a:pos x="347" y="0"/>
                  </a:cxn>
                  <a:cxn ang="0">
                    <a:pos x="347" y="0"/>
                  </a:cxn>
                </a:cxnLst>
                <a:rect l="0" t="0" r="r" b="b"/>
                <a:pathLst>
                  <a:path w="695" h="618">
                    <a:moveTo>
                      <a:pt x="347" y="0"/>
                    </a:moveTo>
                    <a:lnTo>
                      <a:pt x="406" y="52"/>
                    </a:lnTo>
                    <a:lnTo>
                      <a:pt x="483" y="25"/>
                    </a:lnTo>
                    <a:lnTo>
                      <a:pt x="511" y="89"/>
                    </a:lnTo>
                    <a:lnTo>
                      <a:pt x="593" y="89"/>
                    </a:lnTo>
                    <a:lnTo>
                      <a:pt x="593" y="170"/>
                    </a:lnTo>
                    <a:lnTo>
                      <a:pt x="669" y="194"/>
                    </a:lnTo>
                    <a:lnTo>
                      <a:pt x="636" y="265"/>
                    </a:lnTo>
                    <a:lnTo>
                      <a:pt x="694" y="310"/>
                    </a:lnTo>
                    <a:lnTo>
                      <a:pt x="632" y="361"/>
                    </a:lnTo>
                    <a:lnTo>
                      <a:pt x="665" y="432"/>
                    </a:lnTo>
                    <a:lnTo>
                      <a:pt x="592" y="453"/>
                    </a:lnTo>
                    <a:lnTo>
                      <a:pt x="592" y="525"/>
                    </a:lnTo>
                    <a:lnTo>
                      <a:pt x="506" y="525"/>
                    </a:lnTo>
                    <a:lnTo>
                      <a:pt x="475" y="598"/>
                    </a:lnTo>
                    <a:lnTo>
                      <a:pt x="401" y="564"/>
                    </a:lnTo>
                    <a:lnTo>
                      <a:pt x="343" y="617"/>
                    </a:lnTo>
                    <a:lnTo>
                      <a:pt x="290" y="567"/>
                    </a:lnTo>
                    <a:lnTo>
                      <a:pt x="209" y="593"/>
                    </a:lnTo>
                    <a:lnTo>
                      <a:pt x="183" y="521"/>
                    </a:lnTo>
                    <a:lnTo>
                      <a:pt x="99" y="521"/>
                    </a:lnTo>
                    <a:lnTo>
                      <a:pt x="99" y="452"/>
                    </a:lnTo>
                    <a:lnTo>
                      <a:pt x="23" y="425"/>
                    </a:lnTo>
                    <a:lnTo>
                      <a:pt x="60" y="357"/>
                    </a:lnTo>
                    <a:lnTo>
                      <a:pt x="0" y="306"/>
                    </a:lnTo>
                    <a:lnTo>
                      <a:pt x="64" y="255"/>
                    </a:lnTo>
                    <a:lnTo>
                      <a:pt x="26" y="188"/>
                    </a:lnTo>
                    <a:lnTo>
                      <a:pt x="101" y="163"/>
                    </a:lnTo>
                    <a:lnTo>
                      <a:pt x="101" y="93"/>
                    </a:lnTo>
                    <a:lnTo>
                      <a:pt x="187" y="91"/>
                    </a:lnTo>
                    <a:lnTo>
                      <a:pt x="213" y="21"/>
                    </a:lnTo>
                    <a:lnTo>
                      <a:pt x="289" y="51"/>
                    </a:lnTo>
                    <a:lnTo>
                      <a:pt x="347" y="0"/>
                    </a:lnTo>
                    <a:lnTo>
                      <a:pt x="347" y="0"/>
                    </a:lnTo>
                  </a:path>
                </a:pathLst>
              </a:custGeom>
              <a:solidFill>
                <a:srgbClr val="FFFFFF"/>
              </a:solidFill>
              <a:ln w="942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42024" name="Text Box 8"/>
              <p:cNvSpPr txBox="1">
                <a:spLocks noChangeArrowheads="1"/>
              </p:cNvSpPr>
              <p:nvPr/>
            </p:nvSpPr>
            <p:spPr bwMode="auto">
              <a:xfrm>
                <a:off x="3729" y="1039"/>
                <a:ext cx="512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 lIns="0" tIns="0" rIns="0" bIns="0" anchor="ctr"/>
              <a:lstStyle/>
              <a:p>
                <a:pPr algn="ctr" defTabSz="676275" eaLnBrk="1" hangingPunct="1">
                  <a:buClr>
                    <a:srgbClr val="000000"/>
                  </a:buClr>
                  <a:buSzPct val="90000"/>
                  <a:buFont typeface="Monotype Sorts" pitchFamily="2" charset="2"/>
                  <a:buNone/>
                  <a:defRPr/>
                </a:pPr>
                <a:r>
                  <a:rPr lang="en-US" sz="1800">
                    <a:solidFill>
                      <a:srgbClr val="000000"/>
                    </a:solidFill>
                    <a:latin typeface="Arial" pitchFamily="34" charset="0"/>
                  </a:rPr>
                  <a:t> </a:t>
                </a:r>
                <a:endParaRPr lang="en-US" sz="1600">
                  <a:latin typeface="Arial" pitchFamily="34" charset="0"/>
                </a:endParaRPr>
              </a:p>
            </p:txBody>
          </p:sp>
        </p:grpSp>
        <p:sp>
          <p:nvSpPr>
            <p:cNvPr id="342025" name="Line 9"/>
            <p:cNvSpPr>
              <a:spLocks noChangeShapeType="1"/>
            </p:cNvSpPr>
            <p:nvPr/>
          </p:nvSpPr>
          <p:spPr bwMode="auto">
            <a:xfrm flipH="1">
              <a:off x="2793" y="1821"/>
              <a:ext cx="567" cy="26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947" name="Text Box 10"/>
            <p:cNvSpPr txBox="1">
              <a:spLocks noChangeArrowheads="1"/>
            </p:cNvSpPr>
            <p:nvPr/>
          </p:nvSpPr>
          <p:spPr bwMode="auto">
            <a:xfrm>
              <a:off x="3404" y="1101"/>
              <a:ext cx="907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76275" eaLnBrk="1" hangingPunct="1">
                <a:buClr>
                  <a:srgbClr val="D2D2D2"/>
                </a:buClr>
                <a:buSzPct val="90000"/>
                <a:buFont typeface="Monotype Sorts" pitchFamily="2" charset="2"/>
                <a:buNone/>
              </a:pPr>
              <a:r>
                <a:rPr lang="en-US" sz="1900" b="1">
                  <a:solidFill>
                    <a:srgbClr val="FFFFFF"/>
                  </a:solidFill>
                </a:rPr>
                <a:t>Animal</a:t>
              </a:r>
              <a:endParaRPr lang="en-US" sz="900">
                <a:solidFill>
                  <a:srgbClr val="FFFFFF"/>
                </a:solidFill>
              </a:endParaRPr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793" y="2118"/>
              <a:ext cx="1226" cy="1223"/>
              <a:chOff x="1552" y="2400"/>
              <a:chExt cx="1349" cy="1386"/>
            </a:xfrm>
          </p:grpSpPr>
          <p:sp>
            <p:nvSpPr>
              <p:cNvPr id="342028" name="Freeform 12"/>
              <p:cNvSpPr>
                <a:spLocks/>
              </p:cNvSpPr>
              <p:nvPr/>
            </p:nvSpPr>
            <p:spPr bwMode="auto">
              <a:xfrm>
                <a:off x="1552" y="3420"/>
                <a:ext cx="1349" cy="366"/>
              </a:xfrm>
              <a:custGeom>
                <a:avLst/>
                <a:gdLst/>
                <a:ahLst/>
                <a:cxnLst>
                  <a:cxn ang="0">
                    <a:pos x="157" y="1"/>
                  </a:cxn>
                  <a:cxn ang="0">
                    <a:pos x="24" y="235"/>
                  </a:cxn>
                  <a:cxn ang="0">
                    <a:pos x="8" y="259"/>
                  </a:cxn>
                  <a:cxn ang="0">
                    <a:pos x="4" y="271"/>
                  </a:cxn>
                  <a:cxn ang="0">
                    <a:pos x="2" y="281"/>
                  </a:cxn>
                  <a:cxn ang="0">
                    <a:pos x="0" y="294"/>
                  </a:cxn>
                  <a:cxn ang="0">
                    <a:pos x="2" y="303"/>
                  </a:cxn>
                  <a:cxn ang="0">
                    <a:pos x="4" y="313"/>
                  </a:cxn>
                  <a:cxn ang="0">
                    <a:pos x="8" y="323"/>
                  </a:cxn>
                  <a:cxn ang="0">
                    <a:pos x="14" y="332"/>
                  </a:cxn>
                  <a:cxn ang="0">
                    <a:pos x="21" y="339"/>
                  </a:cxn>
                  <a:cxn ang="0">
                    <a:pos x="28" y="347"/>
                  </a:cxn>
                  <a:cxn ang="0">
                    <a:pos x="37" y="353"/>
                  </a:cxn>
                  <a:cxn ang="0">
                    <a:pos x="46" y="360"/>
                  </a:cxn>
                  <a:cxn ang="0">
                    <a:pos x="56" y="362"/>
                  </a:cxn>
                  <a:cxn ang="0">
                    <a:pos x="66" y="366"/>
                  </a:cxn>
                  <a:cxn ang="0">
                    <a:pos x="79" y="366"/>
                  </a:cxn>
                  <a:cxn ang="0">
                    <a:pos x="91" y="366"/>
                  </a:cxn>
                  <a:cxn ang="0">
                    <a:pos x="105" y="362"/>
                  </a:cxn>
                  <a:cxn ang="0">
                    <a:pos x="118" y="364"/>
                  </a:cxn>
                  <a:cxn ang="0">
                    <a:pos x="1276" y="364"/>
                  </a:cxn>
                  <a:cxn ang="0">
                    <a:pos x="1247" y="362"/>
                  </a:cxn>
                  <a:cxn ang="0">
                    <a:pos x="1257" y="366"/>
                  </a:cxn>
                  <a:cxn ang="0">
                    <a:pos x="1270" y="366"/>
                  </a:cxn>
                  <a:cxn ang="0">
                    <a:pos x="1281" y="366"/>
                  </a:cxn>
                  <a:cxn ang="0">
                    <a:pos x="1294" y="362"/>
                  </a:cxn>
                  <a:cxn ang="0">
                    <a:pos x="1303" y="360"/>
                  </a:cxn>
                  <a:cxn ang="0">
                    <a:pos x="1313" y="353"/>
                  </a:cxn>
                  <a:cxn ang="0">
                    <a:pos x="1321" y="347"/>
                  </a:cxn>
                  <a:cxn ang="0">
                    <a:pos x="1331" y="339"/>
                  </a:cxn>
                  <a:cxn ang="0">
                    <a:pos x="1336" y="332"/>
                  </a:cxn>
                  <a:cxn ang="0">
                    <a:pos x="1342" y="323"/>
                  </a:cxn>
                  <a:cxn ang="0">
                    <a:pos x="1345" y="313"/>
                  </a:cxn>
                  <a:cxn ang="0">
                    <a:pos x="1348" y="303"/>
                  </a:cxn>
                  <a:cxn ang="0">
                    <a:pos x="1348" y="294"/>
                  </a:cxn>
                  <a:cxn ang="0">
                    <a:pos x="1348" y="281"/>
                  </a:cxn>
                  <a:cxn ang="0">
                    <a:pos x="1346" y="271"/>
                  </a:cxn>
                  <a:cxn ang="0">
                    <a:pos x="1344" y="259"/>
                  </a:cxn>
                  <a:cxn ang="0">
                    <a:pos x="1333" y="235"/>
                  </a:cxn>
                  <a:cxn ang="0">
                    <a:pos x="1205" y="0"/>
                  </a:cxn>
                  <a:cxn ang="0">
                    <a:pos x="157" y="1"/>
                  </a:cxn>
                  <a:cxn ang="0">
                    <a:pos x="157" y="1"/>
                  </a:cxn>
                </a:cxnLst>
                <a:rect l="0" t="0" r="r" b="b"/>
                <a:pathLst>
                  <a:path w="1349" h="367">
                    <a:moveTo>
                      <a:pt x="157" y="1"/>
                    </a:moveTo>
                    <a:lnTo>
                      <a:pt x="24" y="235"/>
                    </a:lnTo>
                    <a:lnTo>
                      <a:pt x="8" y="259"/>
                    </a:lnTo>
                    <a:lnTo>
                      <a:pt x="4" y="271"/>
                    </a:lnTo>
                    <a:lnTo>
                      <a:pt x="2" y="281"/>
                    </a:lnTo>
                    <a:lnTo>
                      <a:pt x="0" y="294"/>
                    </a:lnTo>
                    <a:lnTo>
                      <a:pt x="2" y="303"/>
                    </a:lnTo>
                    <a:lnTo>
                      <a:pt x="4" y="313"/>
                    </a:lnTo>
                    <a:lnTo>
                      <a:pt x="8" y="323"/>
                    </a:lnTo>
                    <a:lnTo>
                      <a:pt x="14" y="332"/>
                    </a:lnTo>
                    <a:lnTo>
                      <a:pt x="21" y="339"/>
                    </a:lnTo>
                    <a:lnTo>
                      <a:pt x="28" y="347"/>
                    </a:lnTo>
                    <a:lnTo>
                      <a:pt x="37" y="353"/>
                    </a:lnTo>
                    <a:lnTo>
                      <a:pt x="46" y="360"/>
                    </a:lnTo>
                    <a:lnTo>
                      <a:pt x="56" y="362"/>
                    </a:lnTo>
                    <a:lnTo>
                      <a:pt x="66" y="366"/>
                    </a:lnTo>
                    <a:lnTo>
                      <a:pt x="79" y="366"/>
                    </a:lnTo>
                    <a:lnTo>
                      <a:pt x="91" y="366"/>
                    </a:lnTo>
                    <a:lnTo>
                      <a:pt x="105" y="362"/>
                    </a:lnTo>
                    <a:lnTo>
                      <a:pt x="118" y="364"/>
                    </a:lnTo>
                    <a:lnTo>
                      <a:pt x="1276" y="364"/>
                    </a:lnTo>
                    <a:lnTo>
                      <a:pt x="1247" y="362"/>
                    </a:lnTo>
                    <a:lnTo>
                      <a:pt x="1257" y="366"/>
                    </a:lnTo>
                    <a:lnTo>
                      <a:pt x="1270" y="366"/>
                    </a:lnTo>
                    <a:lnTo>
                      <a:pt x="1281" y="366"/>
                    </a:lnTo>
                    <a:lnTo>
                      <a:pt x="1294" y="362"/>
                    </a:lnTo>
                    <a:lnTo>
                      <a:pt x="1303" y="360"/>
                    </a:lnTo>
                    <a:lnTo>
                      <a:pt x="1313" y="353"/>
                    </a:lnTo>
                    <a:lnTo>
                      <a:pt x="1321" y="347"/>
                    </a:lnTo>
                    <a:lnTo>
                      <a:pt x="1331" y="339"/>
                    </a:lnTo>
                    <a:lnTo>
                      <a:pt x="1336" y="332"/>
                    </a:lnTo>
                    <a:lnTo>
                      <a:pt x="1342" y="323"/>
                    </a:lnTo>
                    <a:lnTo>
                      <a:pt x="1345" y="313"/>
                    </a:lnTo>
                    <a:lnTo>
                      <a:pt x="1348" y="303"/>
                    </a:lnTo>
                    <a:lnTo>
                      <a:pt x="1348" y="294"/>
                    </a:lnTo>
                    <a:lnTo>
                      <a:pt x="1348" y="281"/>
                    </a:lnTo>
                    <a:lnTo>
                      <a:pt x="1346" y="271"/>
                    </a:lnTo>
                    <a:lnTo>
                      <a:pt x="1344" y="259"/>
                    </a:lnTo>
                    <a:lnTo>
                      <a:pt x="1333" y="235"/>
                    </a:lnTo>
                    <a:lnTo>
                      <a:pt x="1205" y="0"/>
                    </a:lnTo>
                    <a:lnTo>
                      <a:pt x="157" y="1"/>
                    </a:lnTo>
                    <a:lnTo>
                      <a:pt x="157" y="1"/>
                    </a:lnTo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42029" name="Line 13"/>
              <p:cNvSpPr>
                <a:spLocks noChangeShapeType="1"/>
              </p:cNvSpPr>
              <p:nvPr/>
            </p:nvSpPr>
            <p:spPr bwMode="auto">
              <a:xfrm>
                <a:off x="2377" y="2911"/>
                <a:ext cx="395" cy="721"/>
              </a:xfrm>
              <a:prstGeom prst="line">
                <a:avLst/>
              </a:prstGeom>
              <a:noFill/>
              <a:ln w="18854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42030" name="Freeform 14"/>
              <p:cNvSpPr>
                <a:spLocks/>
              </p:cNvSpPr>
              <p:nvPr/>
            </p:nvSpPr>
            <p:spPr bwMode="auto">
              <a:xfrm>
                <a:off x="2154" y="2451"/>
                <a:ext cx="296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4" y="24"/>
                  </a:cxn>
                  <a:cxn ang="0">
                    <a:pos x="224" y="42"/>
                  </a:cxn>
                  <a:cxn ang="0">
                    <a:pos x="296" y="70"/>
                  </a:cxn>
                  <a:cxn ang="0">
                    <a:pos x="29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97" h="71">
                    <a:moveTo>
                      <a:pt x="0" y="0"/>
                    </a:moveTo>
                    <a:lnTo>
                      <a:pt x="154" y="24"/>
                    </a:lnTo>
                    <a:lnTo>
                      <a:pt x="224" y="42"/>
                    </a:lnTo>
                    <a:lnTo>
                      <a:pt x="296" y="70"/>
                    </a:lnTo>
                    <a:lnTo>
                      <a:pt x="296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8F8F8F"/>
                  </a:gs>
                </a:gsLst>
                <a:lin ang="0" scaled="1"/>
              </a:gradFill>
              <a:ln w="9525">
                <a:noFill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42031" name="Line 15"/>
              <p:cNvSpPr>
                <a:spLocks noChangeShapeType="1"/>
              </p:cNvSpPr>
              <p:nvPr/>
            </p:nvSpPr>
            <p:spPr bwMode="auto">
              <a:xfrm>
                <a:off x="2212" y="2454"/>
                <a:ext cx="240" cy="0"/>
              </a:xfrm>
              <a:prstGeom prst="line">
                <a:avLst/>
              </a:prstGeom>
              <a:noFill/>
              <a:ln w="9427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42032" name="Freeform 16"/>
              <p:cNvSpPr>
                <a:spLocks/>
              </p:cNvSpPr>
              <p:nvPr/>
            </p:nvSpPr>
            <p:spPr bwMode="auto">
              <a:xfrm>
                <a:off x="1552" y="2402"/>
                <a:ext cx="1349" cy="1384"/>
              </a:xfrm>
              <a:custGeom>
                <a:avLst/>
                <a:gdLst/>
                <a:ahLst/>
                <a:cxnLst>
                  <a:cxn ang="0">
                    <a:pos x="400" y="0"/>
                  </a:cxn>
                  <a:cxn ang="0">
                    <a:pos x="400" y="0"/>
                  </a:cxn>
                  <a:cxn ang="0">
                    <a:pos x="451" y="52"/>
                  </a:cxn>
                  <a:cxn ang="0">
                    <a:pos x="451" y="512"/>
                  </a:cxn>
                  <a:cxn ang="0">
                    <a:pos x="452" y="504"/>
                  </a:cxn>
                  <a:cxn ang="0">
                    <a:pos x="24" y="1254"/>
                  </a:cxn>
                  <a:cxn ang="0">
                    <a:pos x="8" y="1278"/>
                  </a:cxn>
                  <a:cxn ang="0">
                    <a:pos x="4" y="1290"/>
                  </a:cxn>
                  <a:cxn ang="0">
                    <a:pos x="2" y="1300"/>
                  </a:cxn>
                  <a:cxn ang="0">
                    <a:pos x="0" y="1313"/>
                  </a:cxn>
                  <a:cxn ang="0">
                    <a:pos x="2" y="1322"/>
                  </a:cxn>
                  <a:cxn ang="0">
                    <a:pos x="4" y="1332"/>
                  </a:cxn>
                  <a:cxn ang="0">
                    <a:pos x="8" y="1342"/>
                  </a:cxn>
                  <a:cxn ang="0">
                    <a:pos x="14" y="1351"/>
                  </a:cxn>
                  <a:cxn ang="0">
                    <a:pos x="21" y="1358"/>
                  </a:cxn>
                  <a:cxn ang="0">
                    <a:pos x="28" y="1366"/>
                  </a:cxn>
                  <a:cxn ang="0">
                    <a:pos x="37" y="1372"/>
                  </a:cxn>
                  <a:cxn ang="0">
                    <a:pos x="46" y="1379"/>
                  </a:cxn>
                  <a:cxn ang="0">
                    <a:pos x="56" y="1381"/>
                  </a:cxn>
                  <a:cxn ang="0">
                    <a:pos x="66" y="1385"/>
                  </a:cxn>
                  <a:cxn ang="0">
                    <a:pos x="79" y="1385"/>
                  </a:cxn>
                  <a:cxn ang="0">
                    <a:pos x="91" y="1385"/>
                  </a:cxn>
                  <a:cxn ang="0">
                    <a:pos x="105" y="1381"/>
                  </a:cxn>
                  <a:cxn ang="0">
                    <a:pos x="118" y="1383"/>
                  </a:cxn>
                  <a:cxn ang="0">
                    <a:pos x="1276" y="1383"/>
                  </a:cxn>
                  <a:cxn ang="0">
                    <a:pos x="1247" y="1381"/>
                  </a:cxn>
                  <a:cxn ang="0">
                    <a:pos x="1257" y="1385"/>
                  </a:cxn>
                  <a:cxn ang="0">
                    <a:pos x="1270" y="1385"/>
                  </a:cxn>
                  <a:cxn ang="0">
                    <a:pos x="1281" y="1385"/>
                  </a:cxn>
                  <a:cxn ang="0">
                    <a:pos x="1294" y="1381"/>
                  </a:cxn>
                  <a:cxn ang="0">
                    <a:pos x="1303" y="1379"/>
                  </a:cxn>
                  <a:cxn ang="0">
                    <a:pos x="1313" y="1372"/>
                  </a:cxn>
                  <a:cxn ang="0">
                    <a:pos x="1321" y="1366"/>
                  </a:cxn>
                  <a:cxn ang="0">
                    <a:pos x="1331" y="1358"/>
                  </a:cxn>
                  <a:cxn ang="0">
                    <a:pos x="1336" y="1351"/>
                  </a:cxn>
                  <a:cxn ang="0">
                    <a:pos x="1342" y="1342"/>
                  </a:cxn>
                  <a:cxn ang="0">
                    <a:pos x="1345" y="1332"/>
                  </a:cxn>
                  <a:cxn ang="0">
                    <a:pos x="1348" y="1322"/>
                  </a:cxn>
                  <a:cxn ang="0">
                    <a:pos x="1348" y="1313"/>
                  </a:cxn>
                  <a:cxn ang="0">
                    <a:pos x="1348" y="1300"/>
                  </a:cxn>
                  <a:cxn ang="0">
                    <a:pos x="1346" y="1290"/>
                  </a:cxn>
                  <a:cxn ang="0">
                    <a:pos x="1344" y="1278"/>
                  </a:cxn>
                  <a:cxn ang="0">
                    <a:pos x="1333" y="1254"/>
                  </a:cxn>
                  <a:cxn ang="0">
                    <a:pos x="905" y="504"/>
                  </a:cxn>
                  <a:cxn ang="0">
                    <a:pos x="904" y="512"/>
                  </a:cxn>
                  <a:cxn ang="0">
                    <a:pos x="904" y="52"/>
                  </a:cxn>
                  <a:cxn ang="0">
                    <a:pos x="955" y="0"/>
                  </a:cxn>
                  <a:cxn ang="0">
                    <a:pos x="955" y="0"/>
                  </a:cxn>
                  <a:cxn ang="0">
                    <a:pos x="400" y="0"/>
                  </a:cxn>
                  <a:cxn ang="0">
                    <a:pos x="400" y="0"/>
                  </a:cxn>
                </a:cxnLst>
                <a:rect l="0" t="0" r="r" b="b"/>
                <a:pathLst>
                  <a:path w="1349" h="1386">
                    <a:moveTo>
                      <a:pt x="400" y="0"/>
                    </a:moveTo>
                    <a:lnTo>
                      <a:pt x="400" y="0"/>
                    </a:lnTo>
                    <a:lnTo>
                      <a:pt x="451" y="52"/>
                    </a:lnTo>
                    <a:lnTo>
                      <a:pt x="451" y="512"/>
                    </a:lnTo>
                    <a:lnTo>
                      <a:pt x="452" y="504"/>
                    </a:lnTo>
                    <a:lnTo>
                      <a:pt x="24" y="1254"/>
                    </a:lnTo>
                    <a:lnTo>
                      <a:pt x="8" y="1278"/>
                    </a:lnTo>
                    <a:lnTo>
                      <a:pt x="4" y="1290"/>
                    </a:lnTo>
                    <a:lnTo>
                      <a:pt x="2" y="1300"/>
                    </a:lnTo>
                    <a:lnTo>
                      <a:pt x="0" y="1313"/>
                    </a:lnTo>
                    <a:lnTo>
                      <a:pt x="2" y="1322"/>
                    </a:lnTo>
                    <a:lnTo>
                      <a:pt x="4" y="1332"/>
                    </a:lnTo>
                    <a:lnTo>
                      <a:pt x="8" y="1342"/>
                    </a:lnTo>
                    <a:lnTo>
                      <a:pt x="14" y="1351"/>
                    </a:lnTo>
                    <a:lnTo>
                      <a:pt x="21" y="1358"/>
                    </a:lnTo>
                    <a:lnTo>
                      <a:pt x="28" y="1366"/>
                    </a:lnTo>
                    <a:lnTo>
                      <a:pt x="37" y="1372"/>
                    </a:lnTo>
                    <a:lnTo>
                      <a:pt x="46" y="1379"/>
                    </a:lnTo>
                    <a:lnTo>
                      <a:pt x="56" y="1381"/>
                    </a:lnTo>
                    <a:lnTo>
                      <a:pt x="66" y="1385"/>
                    </a:lnTo>
                    <a:lnTo>
                      <a:pt x="79" y="1385"/>
                    </a:lnTo>
                    <a:lnTo>
                      <a:pt x="91" y="1385"/>
                    </a:lnTo>
                    <a:lnTo>
                      <a:pt x="105" y="1381"/>
                    </a:lnTo>
                    <a:lnTo>
                      <a:pt x="118" y="1383"/>
                    </a:lnTo>
                    <a:lnTo>
                      <a:pt x="1276" y="1383"/>
                    </a:lnTo>
                    <a:lnTo>
                      <a:pt x="1247" y="1381"/>
                    </a:lnTo>
                    <a:lnTo>
                      <a:pt x="1257" y="1385"/>
                    </a:lnTo>
                    <a:lnTo>
                      <a:pt x="1270" y="1385"/>
                    </a:lnTo>
                    <a:lnTo>
                      <a:pt x="1281" y="1385"/>
                    </a:lnTo>
                    <a:lnTo>
                      <a:pt x="1294" y="1381"/>
                    </a:lnTo>
                    <a:lnTo>
                      <a:pt x="1303" y="1379"/>
                    </a:lnTo>
                    <a:lnTo>
                      <a:pt x="1313" y="1372"/>
                    </a:lnTo>
                    <a:lnTo>
                      <a:pt x="1321" y="1366"/>
                    </a:lnTo>
                    <a:lnTo>
                      <a:pt x="1331" y="1358"/>
                    </a:lnTo>
                    <a:lnTo>
                      <a:pt x="1336" y="1351"/>
                    </a:lnTo>
                    <a:lnTo>
                      <a:pt x="1342" y="1342"/>
                    </a:lnTo>
                    <a:lnTo>
                      <a:pt x="1345" y="1332"/>
                    </a:lnTo>
                    <a:lnTo>
                      <a:pt x="1348" y="1322"/>
                    </a:lnTo>
                    <a:lnTo>
                      <a:pt x="1348" y="1313"/>
                    </a:lnTo>
                    <a:lnTo>
                      <a:pt x="1348" y="1300"/>
                    </a:lnTo>
                    <a:lnTo>
                      <a:pt x="1346" y="1290"/>
                    </a:lnTo>
                    <a:lnTo>
                      <a:pt x="1344" y="1278"/>
                    </a:lnTo>
                    <a:lnTo>
                      <a:pt x="1333" y="1254"/>
                    </a:lnTo>
                    <a:lnTo>
                      <a:pt x="905" y="504"/>
                    </a:lnTo>
                    <a:lnTo>
                      <a:pt x="904" y="512"/>
                    </a:lnTo>
                    <a:lnTo>
                      <a:pt x="904" y="52"/>
                    </a:lnTo>
                    <a:lnTo>
                      <a:pt x="955" y="0"/>
                    </a:lnTo>
                    <a:lnTo>
                      <a:pt x="955" y="0"/>
                    </a:lnTo>
                    <a:lnTo>
                      <a:pt x="400" y="0"/>
                    </a:lnTo>
                    <a:lnTo>
                      <a:pt x="400" y="0"/>
                    </a:lnTo>
                  </a:path>
                </a:pathLst>
              </a:custGeom>
              <a:noFill/>
              <a:ln w="1885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342033" name="Freeform 17"/>
            <p:cNvSpPr>
              <a:spLocks/>
            </p:cNvSpPr>
            <p:nvPr/>
          </p:nvSpPr>
          <p:spPr bwMode="auto">
            <a:xfrm>
              <a:off x="3044" y="2667"/>
              <a:ext cx="1144" cy="510"/>
            </a:xfrm>
            <a:custGeom>
              <a:avLst/>
              <a:gdLst/>
              <a:ahLst/>
              <a:cxnLst>
                <a:cxn ang="0">
                  <a:pos x="799" y="576"/>
                </a:cxn>
                <a:cxn ang="0">
                  <a:pos x="799" y="444"/>
                </a:cxn>
                <a:cxn ang="0">
                  <a:pos x="0" y="444"/>
                </a:cxn>
                <a:cxn ang="0">
                  <a:pos x="0" y="128"/>
                </a:cxn>
                <a:cxn ang="0">
                  <a:pos x="799" y="128"/>
                </a:cxn>
                <a:cxn ang="0">
                  <a:pos x="799" y="0"/>
                </a:cxn>
                <a:cxn ang="0">
                  <a:pos x="1258" y="288"/>
                </a:cxn>
                <a:cxn ang="0">
                  <a:pos x="799" y="576"/>
                </a:cxn>
                <a:cxn ang="0">
                  <a:pos x="799" y="576"/>
                </a:cxn>
              </a:cxnLst>
              <a:rect l="0" t="0" r="r" b="b"/>
              <a:pathLst>
                <a:path w="1259" h="577">
                  <a:moveTo>
                    <a:pt x="799" y="576"/>
                  </a:moveTo>
                  <a:lnTo>
                    <a:pt x="799" y="444"/>
                  </a:lnTo>
                  <a:lnTo>
                    <a:pt x="0" y="444"/>
                  </a:lnTo>
                  <a:lnTo>
                    <a:pt x="0" y="128"/>
                  </a:lnTo>
                  <a:lnTo>
                    <a:pt x="799" y="128"/>
                  </a:lnTo>
                  <a:lnTo>
                    <a:pt x="799" y="0"/>
                  </a:lnTo>
                  <a:lnTo>
                    <a:pt x="1258" y="288"/>
                  </a:lnTo>
                  <a:lnTo>
                    <a:pt x="799" y="576"/>
                  </a:lnTo>
                  <a:lnTo>
                    <a:pt x="799" y="576"/>
                  </a:lnTo>
                </a:path>
              </a:pathLst>
            </a:custGeom>
            <a:solidFill>
              <a:srgbClr val="FF0000"/>
            </a:solidFill>
            <a:ln w="9427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950" name="Text Box 18"/>
            <p:cNvSpPr txBox="1">
              <a:spLocks noChangeArrowheads="1"/>
            </p:cNvSpPr>
            <p:nvPr/>
          </p:nvSpPr>
          <p:spPr bwMode="auto">
            <a:xfrm>
              <a:off x="951" y="2509"/>
              <a:ext cx="964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676275" eaLnBrk="1" hangingPunct="1">
                <a:buClr>
                  <a:srgbClr val="D2D2D2"/>
                </a:buClr>
                <a:buSzPct val="90000"/>
                <a:buFont typeface="Monotype Sorts" pitchFamily="2" charset="2"/>
                <a:buNone/>
              </a:pPr>
              <a:r>
                <a:rPr lang="en-US" sz="1900" b="1">
                  <a:solidFill>
                    <a:srgbClr val="FFFFFF"/>
                  </a:solidFill>
                </a:rPr>
                <a:t>Tissue</a:t>
              </a:r>
            </a:p>
            <a:p>
              <a:pPr defTabSz="676275" eaLnBrk="1" hangingPunct="1">
                <a:buClr>
                  <a:srgbClr val="D2D2D2"/>
                </a:buClr>
                <a:buSzPct val="90000"/>
                <a:buFont typeface="Monotype Sorts" pitchFamily="2" charset="2"/>
                <a:buNone/>
              </a:pPr>
              <a:r>
                <a:rPr lang="en-US" sz="1900" b="1">
                  <a:solidFill>
                    <a:srgbClr val="FFFFFF"/>
                  </a:solidFill>
                </a:rPr>
                <a:t>Culture</a:t>
              </a:r>
              <a:endParaRPr lang="en-US" sz="900">
                <a:solidFill>
                  <a:srgbClr val="FFFFFF"/>
                </a:solidFill>
              </a:endParaRPr>
            </a:p>
          </p:txBody>
        </p:sp>
        <p:sp>
          <p:nvSpPr>
            <p:cNvPr id="39951" name="Text Box 19"/>
            <p:cNvSpPr txBox="1">
              <a:spLocks noChangeArrowheads="1"/>
            </p:cNvSpPr>
            <p:nvPr/>
          </p:nvSpPr>
          <p:spPr bwMode="auto">
            <a:xfrm>
              <a:off x="3796" y="2246"/>
              <a:ext cx="1594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676275" eaLnBrk="1" hangingPunct="1">
                <a:buClr>
                  <a:srgbClr val="D2D2D2"/>
                </a:buClr>
                <a:buSzPct val="90000"/>
                <a:buFont typeface="Monotype Sorts" pitchFamily="2" charset="2"/>
                <a:buNone/>
              </a:pPr>
              <a:r>
                <a:rPr lang="en-US" sz="1900" b="1">
                  <a:solidFill>
                    <a:srgbClr val="FFFFFF"/>
                  </a:solidFill>
                </a:rPr>
                <a:t>Reassortant</a:t>
              </a:r>
              <a:endParaRPr lang="en-US" sz="900">
                <a:solidFill>
                  <a:srgbClr val="FFFFFF"/>
                </a:solidFill>
              </a:endParaRPr>
            </a:p>
          </p:txBody>
        </p:sp>
        <p:sp>
          <p:nvSpPr>
            <p:cNvPr id="342036" name="Freeform 20"/>
            <p:cNvSpPr>
              <a:spLocks/>
            </p:cNvSpPr>
            <p:nvPr/>
          </p:nvSpPr>
          <p:spPr bwMode="auto">
            <a:xfrm>
              <a:off x="4243" y="2541"/>
              <a:ext cx="762" cy="775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92" y="75"/>
                </a:cxn>
                <a:cxn ang="0">
                  <a:pos x="584" y="35"/>
                </a:cxn>
                <a:cxn ang="0">
                  <a:pos x="618" y="129"/>
                </a:cxn>
                <a:cxn ang="0">
                  <a:pos x="718" y="129"/>
                </a:cxn>
                <a:cxn ang="0">
                  <a:pos x="718" y="241"/>
                </a:cxn>
                <a:cxn ang="0">
                  <a:pos x="810" y="276"/>
                </a:cxn>
                <a:cxn ang="0">
                  <a:pos x="768" y="377"/>
                </a:cxn>
                <a:cxn ang="0">
                  <a:pos x="839" y="441"/>
                </a:cxn>
                <a:cxn ang="0">
                  <a:pos x="764" y="515"/>
                </a:cxn>
                <a:cxn ang="0">
                  <a:pos x="805" y="614"/>
                </a:cxn>
                <a:cxn ang="0">
                  <a:pos x="716" y="645"/>
                </a:cxn>
                <a:cxn ang="0">
                  <a:pos x="717" y="748"/>
                </a:cxn>
                <a:cxn ang="0">
                  <a:pos x="612" y="748"/>
                </a:cxn>
                <a:cxn ang="0">
                  <a:pos x="574" y="851"/>
                </a:cxn>
                <a:cxn ang="0">
                  <a:pos x="484" y="803"/>
                </a:cxn>
                <a:cxn ang="0">
                  <a:pos x="415" y="877"/>
                </a:cxn>
                <a:cxn ang="0">
                  <a:pos x="349" y="808"/>
                </a:cxn>
                <a:cxn ang="0">
                  <a:pos x="253" y="844"/>
                </a:cxn>
                <a:cxn ang="0">
                  <a:pos x="221" y="741"/>
                </a:cxn>
                <a:cxn ang="0">
                  <a:pos x="119" y="743"/>
                </a:cxn>
                <a:cxn ang="0">
                  <a:pos x="119" y="643"/>
                </a:cxn>
                <a:cxn ang="0">
                  <a:pos x="26" y="605"/>
                </a:cxn>
                <a:cxn ang="0">
                  <a:pos x="71" y="509"/>
                </a:cxn>
                <a:cxn ang="0">
                  <a:pos x="0" y="437"/>
                </a:cxn>
                <a:cxn ang="0">
                  <a:pos x="75" y="363"/>
                </a:cxn>
                <a:cxn ang="0">
                  <a:pos x="31" y="269"/>
                </a:cxn>
                <a:cxn ang="0">
                  <a:pos x="121" y="234"/>
                </a:cxn>
                <a:cxn ang="0">
                  <a:pos x="122" y="133"/>
                </a:cxn>
                <a:cxn ang="0">
                  <a:pos x="224" y="131"/>
                </a:cxn>
                <a:cxn ang="0">
                  <a:pos x="258" y="30"/>
                </a:cxn>
                <a:cxn ang="0">
                  <a:pos x="349" y="74"/>
                </a:cxn>
                <a:cxn ang="0">
                  <a:pos x="419" y="0"/>
                </a:cxn>
                <a:cxn ang="0">
                  <a:pos x="419" y="0"/>
                </a:cxn>
              </a:cxnLst>
              <a:rect l="0" t="0" r="r" b="b"/>
              <a:pathLst>
                <a:path w="840" h="878">
                  <a:moveTo>
                    <a:pt x="419" y="0"/>
                  </a:moveTo>
                  <a:lnTo>
                    <a:pt x="492" y="75"/>
                  </a:lnTo>
                  <a:lnTo>
                    <a:pt x="584" y="35"/>
                  </a:lnTo>
                  <a:lnTo>
                    <a:pt x="618" y="129"/>
                  </a:lnTo>
                  <a:lnTo>
                    <a:pt x="718" y="129"/>
                  </a:lnTo>
                  <a:lnTo>
                    <a:pt x="718" y="241"/>
                  </a:lnTo>
                  <a:lnTo>
                    <a:pt x="810" y="276"/>
                  </a:lnTo>
                  <a:lnTo>
                    <a:pt x="768" y="377"/>
                  </a:lnTo>
                  <a:lnTo>
                    <a:pt x="839" y="441"/>
                  </a:lnTo>
                  <a:lnTo>
                    <a:pt x="764" y="515"/>
                  </a:lnTo>
                  <a:lnTo>
                    <a:pt x="805" y="614"/>
                  </a:lnTo>
                  <a:lnTo>
                    <a:pt x="716" y="645"/>
                  </a:lnTo>
                  <a:lnTo>
                    <a:pt x="717" y="748"/>
                  </a:lnTo>
                  <a:lnTo>
                    <a:pt x="612" y="748"/>
                  </a:lnTo>
                  <a:lnTo>
                    <a:pt x="574" y="851"/>
                  </a:lnTo>
                  <a:lnTo>
                    <a:pt x="484" y="803"/>
                  </a:lnTo>
                  <a:lnTo>
                    <a:pt x="415" y="877"/>
                  </a:lnTo>
                  <a:lnTo>
                    <a:pt x="349" y="808"/>
                  </a:lnTo>
                  <a:lnTo>
                    <a:pt x="253" y="844"/>
                  </a:lnTo>
                  <a:lnTo>
                    <a:pt x="221" y="741"/>
                  </a:lnTo>
                  <a:lnTo>
                    <a:pt x="119" y="743"/>
                  </a:lnTo>
                  <a:lnTo>
                    <a:pt x="119" y="643"/>
                  </a:lnTo>
                  <a:lnTo>
                    <a:pt x="26" y="605"/>
                  </a:lnTo>
                  <a:lnTo>
                    <a:pt x="71" y="509"/>
                  </a:lnTo>
                  <a:lnTo>
                    <a:pt x="0" y="437"/>
                  </a:lnTo>
                  <a:lnTo>
                    <a:pt x="75" y="363"/>
                  </a:lnTo>
                  <a:lnTo>
                    <a:pt x="31" y="269"/>
                  </a:lnTo>
                  <a:lnTo>
                    <a:pt x="121" y="234"/>
                  </a:lnTo>
                  <a:lnTo>
                    <a:pt x="122" y="133"/>
                  </a:lnTo>
                  <a:lnTo>
                    <a:pt x="224" y="131"/>
                  </a:lnTo>
                  <a:lnTo>
                    <a:pt x="258" y="30"/>
                  </a:lnTo>
                  <a:lnTo>
                    <a:pt x="349" y="74"/>
                  </a:lnTo>
                  <a:lnTo>
                    <a:pt x="419" y="0"/>
                  </a:lnTo>
                  <a:lnTo>
                    <a:pt x="419" y="0"/>
                  </a:lnTo>
                </a:path>
              </a:pathLst>
            </a:custGeom>
            <a:solidFill>
              <a:srgbClr val="FFFFFF"/>
            </a:solidFill>
            <a:ln w="942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953" name="Freeform 21"/>
            <p:cNvSpPr>
              <a:spLocks/>
            </p:cNvSpPr>
            <p:nvPr/>
          </p:nvSpPr>
          <p:spPr bwMode="auto">
            <a:xfrm>
              <a:off x="4698" y="2572"/>
              <a:ext cx="313" cy="418"/>
            </a:xfrm>
            <a:custGeom>
              <a:avLst/>
              <a:gdLst>
                <a:gd name="T0" fmla="*/ 66 w 344"/>
                <a:gd name="T1" fmla="*/ 0 h 474"/>
                <a:gd name="T2" fmla="*/ 103 w 344"/>
                <a:gd name="T3" fmla="*/ 70 h 474"/>
                <a:gd name="T4" fmla="*/ 173 w 344"/>
                <a:gd name="T5" fmla="*/ 75 h 474"/>
                <a:gd name="T6" fmla="*/ 177 w 344"/>
                <a:gd name="T7" fmla="*/ 158 h 474"/>
                <a:gd name="T8" fmla="*/ 257 w 344"/>
                <a:gd name="T9" fmla="*/ 193 h 474"/>
                <a:gd name="T10" fmla="*/ 220 w 344"/>
                <a:gd name="T11" fmla="*/ 267 h 474"/>
                <a:gd name="T12" fmla="*/ 284 w 344"/>
                <a:gd name="T13" fmla="*/ 315 h 474"/>
                <a:gd name="T14" fmla="*/ 224 w 344"/>
                <a:gd name="T15" fmla="*/ 368 h 474"/>
                <a:gd name="T16" fmla="*/ 0 w 344"/>
                <a:gd name="T17" fmla="*/ 35 h 4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4"/>
                <a:gd name="T28" fmla="*/ 0 h 474"/>
                <a:gd name="T29" fmla="*/ 344 w 344"/>
                <a:gd name="T30" fmla="*/ 474 h 4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4" h="474">
                  <a:moveTo>
                    <a:pt x="79" y="0"/>
                  </a:moveTo>
                  <a:lnTo>
                    <a:pt x="124" y="90"/>
                  </a:lnTo>
                  <a:lnTo>
                    <a:pt x="209" y="96"/>
                  </a:lnTo>
                  <a:lnTo>
                    <a:pt x="214" y="203"/>
                  </a:lnTo>
                  <a:lnTo>
                    <a:pt x="310" y="248"/>
                  </a:lnTo>
                  <a:lnTo>
                    <a:pt x="266" y="344"/>
                  </a:lnTo>
                  <a:lnTo>
                    <a:pt x="343" y="405"/>
                  </a:lnTo>
                  <a:lnTo>
                    <a:pt x="270" y="473"/>
                  </a:lnTo>
                  <a:lnTo>
                    <a:pt x="0" y="45"/>
                  </a:lnTo>
                </a:path>
              </a:pathLst>
            </a:custGeom>
            <a:noFill/>
            <a:ln w="47134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22"/>
            <p:cNvSpPr>
              <a:spLocks/>
            </p:cNvSpPr>
            <p:nvPr/>
          </p:nvSpPr>
          <p:spPr bwMode="auto">
            <a:xfrm>
              <a:off x="4683" y="2582"/>
              <a:ext cx="298" cy="374"/>
            </a:xfrm>
            <a:custGeom>
              <a:avLst/>
              <a:gdLst>
                <a:gd name="T0" fmla="*/ 60 w 328"/>
                <a:gd name="T1" fmla="*/ 4 h 424"/>
                <a:gd name="T2" fmla="*/ 55 w 328"/>
                <a:gd name="T3" fmla="*/ 62 h 424"/>
                <a:gd name="T4" fmla="*/ 38 w 328"/>
                <a:gd name="T5" fmla="*/ 30 h 424"/>
                <a:gd name="T6" fmla="*/ 70 w 328"/>
                <a:gd name="T7" fmla="*/ 30 h 424"/>
                <a:gd name="T8" fmla="*/ 98 w 328"/>
                <a:gd name="T9" fmla="*/ 101 h 424"/>
                <a:gd name="T10" fmla="*/ 131 w 328"/>
                <a:gd name="T11" fmla="*/ 145 h 424"/>
                <a:gd name="T12" fmla="*/ 149 w 328"/>
                <a:gd name="T13" fmla="*/ 188 h 424"/>
                <a:gd name="T14" fmla="*/ 122 w 328"/>
                <a:gd name="T15" fmla="*/ 123 h 424"/>
                <a:gd name="T16" fmla="*/ 93 w 328"/>
                <a:gd name="T17" fmla="*/ 79 h 424"/>
                <a:gd name="T18" fmla="*/ 65 w 328"/>
                <a:gd name="T19" fmla="*/ 53 h 424"/>
                <a:gd name="T20" fmla="*/ 70 w 328"/>
                <a:gd name="T21" fmla="*/ 79 h 424"/>
                <a:gd name="T22" fmla="*/ 93 w 328"/>
                <a:gd name="T23" fmla="*/ 145 h 424"/>
                <a:gd name="T24" fmla="*/ 112 w 328"/>
                <a:gd name="T25" fmla="*/ 140 h 424"/>
                <a:gd name="T26" fmla="*/ 112 w 328"/>
                <a:gd name="T27" fmla="*/ 136 h 424"/>
                <a:gd name="T28" fmla="*/ 140 w 328"/>
                <a:gd name="T29" fmla="*/ 188 h 424"/>
                <a:gd name="T30" fmla="*/ 163 w 328"/>
                <a:gd name="T31" fmla="*/ 211 h 424"/>
                <a:gd name="T32" fmla="*/ 186 w 328"/>
                <a:gd name="T33" fmla="*/ 246 h 424"/>
                <a:gd name="T34" fmla="*/ 223 w 328"/>
                <a:gd name="T35" fmla="*/ 276 h 424"/>
                <a:gd name="T36" fmla="*/ 243 w 328"/>
                <a:gd name="T37" fmla="*/ 325 h 424"/>
                <a:gd name="T38" fmla="*/ 204 w 328"/>
                <a:gd name="T39" fmla="*/ 294 h 424"/>
                <a:gd name="T40" fmla="*/ 182 w 328"/>
                <a:gd name="T41" fmla="*/ 254 h 424"/>
                <a:gd name="T42" fmla="*/ 195 w 328"/>
                <a:gd name="T43" fmla="*/ 289 h 424"/>
                <a:gd name="T44" fmla="*/ 233 w 328"/>
                <a:gd name="T45" fmla="*/ 312 h 424"/>
                <a:gd name="T46" fmla="*/ 228 w 328"/>
                <a:gd name="T47" fmla="*/ 303 h 424"/>
                <a:gd name="T48" fmla="*/ 233 w 328"/>
                <a:gd name="T49" fmla="*/ 276 h 424"/>
                <a:gd name="T50" fmla="*/ 214 w 328"/>
                <a:gd name="T51" fmla="*/ 289 h 424"/>
                <a:gd name="T52" fmla="*/ 210 w 328"/>
                <a:gd name="T53" fmla="*/ 211 h 424"/>
                <a:gd name="T54" fmla="*/ 200 w 328"/>
                <a:gd name="T55" fmla="*/ 241 h 424"/>
                <a:gd name="T56" fmla="*/ 223 w 328"/>
                <a:gd name="T57" fmla="*/ 206 h 424"/>
                <a:gd name="T58" fmla="*/ 219 w 328"/>
                <a:gd name="T59" fmla="*/ 220 h 424"/>
                <a:gd name="T60" fmla="*/ 191 w 328"/>
                <a:gd name="T61" fmla="*/ 259 h 424"/>
                <a:gd name="T62" fmla="*/ 210 w 328"/>
                <a:gd name="T63" fmla="*/ 246 h 424"/>
                <a:gd name="T64" fmla="*/ 228 w 328"/>
                <a:gd name="T65" fmla="*/ 181 h 424"/>
                <a:gd name="T66" fmla="*/ 191 w 328"/>
                <a:gd name="T67" fmla="*/ 158 h 424"/>
                <a:gd name="T68" fmla="*/ 167 w 328"/>
                <a:gd name="T69" fmla="*/ 71 h 424"/>
                <a:gd name="T70" fmla="*/ 88 w 328"/>
                <a:gd name="T71" fmla="*/ 71 h 424"/>
                <a:gd name="T72" fmla="*/ 122 w 328"/>
                <a:gd name="T73" fmla="*/ 105 h 424"/>
                <a:gd name="T74" fmla="*/ 107 w 328"/>
                <a:gd name="T75" fmla="*/ 92 h 424"/>
                <a:gd name="T76" fmla="*/ 126 w 328"/>
                <a:gd name="T77" fmla="*/ 115 h 424"/>
                <a:gd name="T78" fmla="*/ 154 w 328"/>
                <a:gd name="T79" fmla="*/ 83 h 424"/>
                <a:gd name="T80" fmla="*/ 126 w 328"/>
                <a:gd name="T81" fmla="*/ 92 h 424"/>
                <a:gd name="T82" fmla="*/ 149 w 328"/>
                <a:gd name="T83" fmla="*/ 123 h 424"/>
                <a:gd name="T84" fmla="*/ 144 w 328"/>
                <a:gd name="T85" fmla="*/ 92 h 424"/>
                <a:gd name="T86" fmla="*/ 158 w 328"/>
                <a:gd name="T87" fmla="*/ 89 h 424"/>
                <a:gd name="T88" fmla="*/ 112 w 328"/>
                <a:gd name="T89" fmla="*/ 128 h 424"/>
                <a:gd name="T90" fmla="*/ 149 w 328"/>
                <a:gd name="T91" fmla="*/ 176 h 424"/>
                <a:gd name="T92" fmla="*/ 177 w 328"/>
                <a:gd name="T93" fmla="*/ 211 h 424"/>
                <a:gd name="T94" fmla="*/ 191 w 328"/>
                <a:gd name="T95" fmla="*/ 198 h 424"/>
                <a:gd name="T96" fmla="*/ 167 w 328"/>
                <a:gd name="T97" fmla="*/ 145 h 424"/>
                <a:gd name="T98" fmla="*/ 163 w 328"/>
                <a:gd name="T99" fmla="*/ 162 h 424"/>
                <a:gd name="T100" fmla="*/ 186 w 328"/>
                <a:gd name="T101" fmla="*/ 201 h 424"/>
                <a:gd name="T102" fmla="*/ 163 w 328"/>
                <a:gd name="T103" fmla="*/ 149 h 424"/>
                <a:gd name="T104" fmla="*/ 163 w 328"/>
                <a:gd name="T105" fmla="*/ 188 h 424"/>
                <a:gd name="T106" fmla="*/ 210 w 328"/>
                <a:gd name="T107" fmla="*/ 181 h 424"/>
                <a:gd name="T108" fmla="*/ 186 w 328"/>
                <a:gd name="T109" fmla="*/ 172 h 424"/>
                <a:gd name="T110" fmla="*/ 154 w 328"/>
                <a:gd name="T111" fmla="*/ 128 h 424"/>
                <a:gd name="T112" fmla="*/ 122 w 328"/>
                <a:gd name="T113" fmla="*/ 75 h 424"/>
                <a:gd name="T114" fmla="*/ 98 w 328"/>
                <a:gd name="T115" fmla="*/ 44 h 424"/>
                <a:gd name="T116" fmla="*/ 75 w 328"/>
                <a:gd name="T117" fmla="*/ 62 h 424"/>
                <a:gd name="T118" fmla="*/ 75 w 328"/>
                <a:gd name="T119" fmla="*/ 49 h 4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424"/>
                <a:gd name="T182" fmla="*/ 328 w 328"/>
                <a:gd name="T183" fmla="*/ 424 h 4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424">
                  <a:moveTo>
                    <a:pt x="0" y="17"/>
                  </a:moveTo>
                  <a:lnTo>
                    <a:pt x="46" y="17"/>
                  </a:lnTo>
                  <a:lnTo>
                    <a:pt x="46" y="23"/>
                  </a:lnTo>
                  <a:lnTo>
                    <a:pt x="62" y="23"/>
                  </a:lnTo>
                  <a:lnTo>
                    <a:pt x="62" y="17"/>
                  </a:lnTo>
                  <a:lnTo>
                    <a:pt x="67" y="17"/>
                  </a:lnTo>
                  <a:lnTo>
                    <a:pt x="67" y="6"/>
                  </a:lnTo>
                  <a:lnTo>
                    <a:pt x="73" y="6"/>
                  </a:lnTo>
                  <a:lnTo>
                    <a:pt x="73" y="0"/>
                  </a:lnTo>
                  <a:lnTo>
                    <a:pt x="73" y="6"/>
                  </a:lnTo>
                  <a:lnTo>
                    <a:pt x="67" y="6"/>
                  </a:lnTo>
                  <a:lnTo>
                    <a:pt x="67" y="11"/>
                  </a:lnTo>
                  <a:lnTo>
                    <a:pt x="62" y="11"/>
                  </a:lnTo>
                  <a:lnTo>
                    <a:pt x="51" y="17"/>
                  </a:lnTo>
                  <a:lnTo>
                    <a:pt x="51" y="50"/>
                  </a:lnTo>
                  <a:lnTo>
                    <a:pt x="57" y="50"/>
                  </a:lnTo>
                  <a:lnTo>
                    <a:pt x="57" y="57"/>
                  </a:lnTo>
                  <a:lnTo>
                    <a:pt x="62" y="62"/>
                  </a:lnTo>
                  <a:lnTo>
                    <a:pt x="62" y="79"/>
                  </a:lnTo>
                  <a:lnTo>
                    <a:pt x="67" y="79"/>
                  </a:lnTo>
                  <a:lnTo>
                    <a:pt x="67" y="68"/>
                  </a:lnTo>
                  <a:lnTo>
                    <a:pt x="57" y="68"/>
                  </a:lnTo>
                  <a:lnTo>
                    <a:pt x="57" y="62"/>
                  </a:lnTo>
                  <a:lnTo>
                    <a:pt x="51" y="62"/>
                  </a:lnTo>
                  <a:lnTo>
                    <a:pt x="51" y="57"/>
                  </a:lnTo>
                  <a:lnTo>
                    <a:pt x="46" y="57"/>
                  </a:lnTo>
                  <a:lnTo>
                    <a:pt x="46" y="50"/>
                  </a:lnTo>
                  <a:lnTo>
                    <a:pt x="40" y="50"/>
                  </a:lnTo>
                  <a:lnTo>
                    <a:pt x="40" y="39"/>
                  </a:lnTo>
                  <a:lnTo>
                    <a:pt x="46" y="39"/>
                  </a:lnTo>
                  <a:lnTo>
                    <a:pt x="46" y="34"/>
                  </a:lnTo>
                  <a:lnTo>
                    <a:pt x="62" y="34"/>
                  </a:lnTo>
                  <a:lnTo>
                    <a:pt x="62" y="28"/>
                  </a:lnTo>
                  <a:lnTo>
                    <a:pt x="67" y="28"/>
                  </a:lnTo>
                  <a:lnTo>
                    <a:pt x="67" y="23"/>
                  </a:lnTo>
                  <a:lnTo>
                    <a:pt x="73" y="23"/>
                  </a:lnTo>
                  <a:lnTo>
                    <a:pt x="73" y="28"/>
                  </a:lnTo>
                  <a:lnTo>
                    <a:pt x="79" y="28"/>
                  </a:lnTo>
                  <a:lnTo>
                    <a:pt x="79" y="39"/>
                  </a:lnTo>
                  <a:lnTo>
                    <a:pt x="85" y="39"/>
                  </a:lnTo>
                  <a:lnTo>
                    <a:pt x="85" y="62"/>
                  </a:lnTo>
                  <a:lnTo>
                    <a:pt x="90" y="68"/>
                  </a:lnTo>
                  <a:lnTo>
                    <a:pt x="90" y="85"/>
                  </a:lnTo>
                  <a:lnTo>
                    <a:pt x="101" y="96"/>
                  </a:lnTo>
                  <a:lnTo>
                    <a:pt x="101" y="102"/>
                  </a:lnTo>
                  <a:lnTo>
                    <a:pt x="107" y="107"/>
                  </a:lnTo>
                  <a:lnTo>
                    <a:pt x="107" y="114"/>
                  </a:lnTo>
                  <a:lnTo>
                    <a:pt x="112" y="118"/>
                  </a:lnTo>
                  <a:lnTo>
                    <a:pt x="112" y="125"/>
                  </a:lnTo>
                  <a:lnTo>
                    <a:pt x="119" y="130"/>
                  </a:lnTo>
                  <a:lnTo>
                    <a:pt x="119" y="135"/>
                  </a:lnTo>
                  <a:lnTo>
                    <a:pt x="130" y="135"/>
                  </a:lnTo>
                  <a:lnTo>
                    <a:pt x="130" y="141"/>
                  </a:lnTo>
                  <a:lnTo>
                    <a:pt x="135" y="147"/>
                  </a:lnTo>
                  <a:lnTo>
                    <a:pt x="135" y="153"/>
                  </a:lnTo>
                  <a:lnTo>
                    <a:pt x="141" y="158"/>
                  </a:lnTo>
                  <a:lnTo>
                    <a:pt x="141" y="169"/>
                  </a:lnTo>
                  <a:lnTo>
                    <a:pt x="153" y="180"/>
                  </a:lnTo>
                  <a:lnTo>
                    <a:pt x="153" y="186"/>
                  </a:lnTo>
                  <a:lnTo>
                    <a:pt x="158" y="186"/>
                  </a:lnTo>
                  <a:lnTo>
                    <a:pt x="158" y="198"/>
                  </a:lnTo>
                  <a:lnTo>
                    <a:pt x="164" y="203"/>
                  </a:lnTo>
                  <a:lnTo>
                    <a:pt x="164" y="214"/>
                  </a:lnTo>
                  <a:lnTo>
                    <a:pt x="169" y="221"/>
                  </a:lnTo>
                  <a:lnTo>
                    <a:pt x="169" y="226"/>
                  </a:lnTo>
                  <a:lnTo>
                    <a:pt x="175" y="232"/>
                  </a:lnTo>
                  <a:lnTo>
                    <a:pt x="175" y="237"/>
                  </a:lnTo>
                  <a:lnTo>
                    <a:pt x="180" y="242"/>
                  </a:lnTo>
                  <a:lnTo>
                    <a:pt x="180" y="248"/>
                  </a:lnTo>
                  <a:lnTo>
                    <a:pt x="180" y="242"/>
                  </a:lnTo>
                  <a:lnTo>
                    <a:pt x="175" y="242"/>
                  </a:lnTo>
                  <a:lnTo>
                    <a:pt x="175" y="237"/>
                  </a:lnTo>
                  <a:lnTo>
                    <a:pt x="169" y="232"/>
                  </a:lnTo>
                  <a:lnTo>
                    <a:pt x="169" y="198"/>
                  </a:lnTo>
                  <a:lnTo>
                    <a:pt x="164" y="198"/>
                  </a:lnTo>
                  <a:lnTo>
                    <a:pt x="164" y="180"/>
                  </a:lnTo>
                  <a:lnTo>
                    <a:pt x="158" y="180"/>
                  </a:lnTo>
                  <a:lnTo>
                    <a:pt x="158" y="175"/>
                  </a:lnTo>
                  <a:lnTo>
                    <a:pt x="147" y="164"/>
                  </a:lnTo>
                  <a:lnTo>
                    <a:pt x="147" y="158"/>
                  </a:lnTo>
                  <a:lnTo>
                    <a:pt x="135" y="147"/>
                  </a:lnTo>
                  <a:lnTo>
                    <a:pt x="135" y="141"/>
                  </a:lnTo>
                  <a:lnTo>
                    <a:pt x="130" y="141"/>
                  </a:lnTo>
                  <a:lnTo>
                    <a:pt x="130" y="135"/>
                  </a:lnTo>
                  <a:lnTo>
                    <a:pt x="124" y="130"/>
                  </a:lnTo>
                  <a:lnTo>
                    <a:pt x="124" y="125"/>
                  </a:lnTo>
                  <a:lnTo>
                    <a:pt x="119" y="118"/>
                  </a:lnTo>
                  <a:lnTo>
                    <a:pt x="119" y="114"/>
                  </a:lnTo>
                  <a:lnTo>
                    <a:pt x="112" y="114"/>
                  </a:lnTo>
                  <a:lnTo>
                    <a:pt x="112" y="102"/>
                  </a:lnTo>
                  <a:lnTo>
                    <a:pt x="107" y="102"/>
                  </a:lnTo>
                  <a:lnTo>
                    <a:pt x="107" y="96"/>
                  </a:lnTo>
                  <a:lnTo>
                    <a:pt x="101" y="96"/>
                  </a:lnTo>
                  <a:lnTo>
                    <a:pt x="101" y="85"/>
                  </a:lnTo>
                  <a:lnTo>
                    <a:pt x="96" y="85"/>
                  </a:lnTo>
                  <a:lnTo>
                    <a:pt x="96" y="79"/>
                  </a:lnTo>
                  <a:lnTo>
                    <a:pt x="90" y="79"/>
                  </a:lnTo>
                  <a:lnTo>
                    <a:pt x="90" y="73"/>
                  </a:lnTo>
                  <a:lnTo>
                    <a:pt x="85" y="73"/>
                  </a:lnTo>
                  <a:lnTo>
                    <a:pt x="79" y="68"/>
                  </a:lnTo>
                  <a:lnTo>
                    <a:pt x="79" y="62"/>
                  </a:lnTo>
                  <a:lnTo>
                    <a:pt x="73" y="62"/>
                  </a:lnTo>
                  <a:lnTo>
                    <a:pt x="73" y="57"/>
                  </a:lnTo>
                  <a:lnTo>
                    <a:pt x="67" y="57"/>
                  </a:lnTo>
                  <a:lnTo>
                    <a:pt x="67" y="68"/>
                  </a:lnTo>
                  <a:lnTo>
                    <a:pt x="73" y="68"/>
                  </a:lnTo>
                  <a:lnTo>
                    <a:pt x="73" y="85"/>
                  </a:lnTo>
                  <a:lnTo>
                    <a:pt x="79" y="91"/>
                  </a:lnTo>
                  <a:lnTo>
                    <a:pt x="79" y="102"/>
                  </a:lnTo>
                  <a:lnTo>
                    <a:pt x="85" y="102"/>
                  </a:lnTo>
                  <a:lnTo>
                    <a:pt x="85" y="118"/>
                  </a:lnTo>
                  <a:lnTo>
                    <a:pt x="90" y="118"/>
                  </a:lnTo>
                  <a:lnTo>
                    <a:pt x="90" y="135"/>
                  </a:lnTo>
                  <a:lnTo>
                    <a:pt x="96" y="135"/>
                  </a:lnTo>
                  <a:lnTo>
                    <a:pt x="96" y="147"/>
                  </a:lnTo>
                  <a:lnTo>
                    <a:pt x="101" y="153"/>
                  </a:lnTo>
                  <a:lnTo>
                    <a:pt x="101" y="158"/>
                  </a:lnTo>
                  <a:lnTo>
                    <a:pt x="107" y="164"/>
                  </a:lnTo>
                  <a:lnTo>
                    <a:pt x="107" y="180"/>
                  </a:lnTo>
                  <a:lnTo>
                    <a:pt x="112" y="186"/>
                  </a:lnTo>
                  <a:lnTo>
                    <a:pt x="112" y="203"/>
                  </a:lnTo>
                  <a:lnTo>
                    <a:pt x="119" y="203"/>
                  </a:lnTo>
                  <a:lnTo>
                    <a:pt x="119" y="214"/>
                  </a:lnTo>
                  <a:lnTo>
                    <a:pt x="124" y="214"/>
                  </a:lnTo>
                  <a:lnTo>
                    <a:pt x="130" y="221"/>
                  </a:lnTo>
                  <a:lnTo>
                    <a:pt x="130" y="226"/>
                  </a:lnTo>
                  <a:lnTo>
                    <a:pt x="135" y="226"/>
                  </a:lnTo>
                  <a:lnTo>
                    <a:pt x="141" y="232"/>
                  </a:lnTo>
                  <a:lnTo>
                    <a:pt x="141" y="186"/>
                  </a:lnTo>
                  <a:lnTo>
                    <a:pt x="135" y="180"/>
                  </a:lnTo>
                  <a:lnTo>
                    <a:pt x="135" y="175"/>
                  </a:lnTo>
                  <a:lnTo>
                    <a:pt x="130" y="175"/>
                  </a:lnTo>
                  <a:lnTo>
                    <a:pt x="130" y="169"/>
                  </a:lnTo>
                  <a:lnTo>
                    <a:pt x="124" y="169"/>
                  </a:lnTo>
                  <a:lnTo>
                    <a:pt x="124" y="158"/>
                  </a:lnTo>
                  <a:lnTo>
                    <a:pt x="119" y="158"/>
                  </a:lnTo>
                  <a:lnTo>
                    <a:pt x="119" y="141"/>
                  </a:lnTo>
                  <a:lnTo>
                    <a:pt x="119" y="147"/>
                  </a:lnTo>
                  <a:lnTo>
                    <a:pt x="124" y="153"/>
                  </a:lnTo>
                  <a:lnTo>
                    <a:pt x="135" y="175"/>
                  </a:lnTo>
                  <a:lnTo>
                    <a:pt x="135" y="186"/>
                  </a:lnTo>
                  <a:lnTo>
                    <a:pt x="141" y="192"/>
                  </a:lnTo>
                  <a:lnTo>
                    <a:pt x="141" y="203"/>
                  </a:lnTo>
                  <a:lnTo>
                    <a:pt x="153" y="214"/>
                  </a:lnTo>
                  <a:lnTo>
                    <a:pt x="153" y="221"/>
                  </a:lnTo>
                  <a:lnTo>
                    <a:pt x="158" y="221"/>
                  </a:lnTo>
                  <a:lnTo>
                    <a:pt x="158" y="237"/>
                  </a:lnTo>
                  <a:lnTo>
                    <a:pt x="164" y="237"/>
                  </a:lnTo>
                  <a:lnTo>
                    <a:pt x="164" y="242"/>
                  </a:lnTo>
                  <a:lnTo>
                    <a:pt x="169" y="242"/>
                  </a:lnTo>
                  <a:lnTo>
                    <a:pt x="169" y="248"/>
                  </a:lnTo>
                  <a:lnTo>
                    <a:pt x="175" y="248"/>
                  </a:lnTo>
                  <a:lnTo>
                    <a:pt x="175" y="254"/>
                  </a:lnTo>
                  <a:lnTo>
                    <a:pt x="180" y="254"/>
                  </a:lnTo>
                  <a:lnTo>
                    <a:pt x="180" y="259"/>
                  </a:lnTo>
                  <a:lnTo>
                    <a:pt x="186" y="259"/>
                  </a:lnTo>
                  <a:lnTo>
                    <a:pt x="186" y="265"/>
                  </a:lnTo>
                  <a:lnTo>
                    <a:pt x="191" y="265"/>
                  </a:lnTo>
                  <a:lnTo>
                    <a:pt x="191" y="271"/>
                  </a:lnTo>
                  <a:lnTo>
                    <a:pt x="197" y="271"/>
                  </a:lnTo>
                  <a:lnTo>
                    <a:pt x="197" y="276"/>
                  </a:lnTo>
                  <a:lnTo>
                    <a:pt x="203" y="276"/>
                  </a:lnTo>
                  <a:lnTo>
                    <a:pt x="203" y="282"/>
                  </a:lnTo>
                  <a:lnTo>
                    <a:pt x="208" y="282"/>
                  </a:lnTo>
                  <a:lnTo>
                    <a:pt x="208" y="298"/>
                  </a:lnTo>
                  <a:lnTo>
                    <a:pt x="215" y="298"/>
                  </a:lnTo>
                  <a:lnTo>
                    <a:pt x="215" y="305"/>
                  </a:lnTo>
                  <a:lnTo>
                    <a:pt x="220" y="305"/>
                  </a:lnTo>
                  <a:lnTo>
                    <a:pt x="220" y="316"/>
                  </a:lnTo>
                  <a:lnTo>
                    <a:pt x="226" y="316"/>
                  </a:lnTo>
                  <a:lnTo>
                    <a:pt x="226" y="322"/>
                  </a:lnTo>
                  <a:lnTo>
                    <a:pt x="231" y="322"/>
                  </a:lnTo>
                  <a:lnTo>
                    <a:pt x="231" y="327"/>
                  </a:lnTo>
                  <a:lnTo>
                    <a:pt x="242" y="327"/>
                  </a:lnTo>
                  <a:lnTo>
                    <a:pt x="242" y="333"/>
                  </a:lnTo>
                  <a:lnTo>
                    <a:pt x="248" y="333"/>
                  </a:lnTo>
                  <a:lnTo>
                    <a:pt x="248" y="339"/>
                  </a:lnTo>
                  <a:lnTo>
                    <a:pt x="259" y="349"/>
                  </a:lnTo>
                  <a:lnTo>
                    <a:pt x="265" y="349"/>
                  </a:lnTo>
                  <a:lnTo>
                    <a:pt x="271" y="355"/>
                  </a:lnTo>
                  <a:lnTo>
                    <a:pt x="271" y="360"/>
                  </a:lnTo>
                  <a:lnTo>
                    <a:pt x="304" y="360"/>
                  </a:lnTo>
                  <a:lnTo>
                    <a:pt x="304" y="366"/>
                  </a:lnTo>
                  <a:lnTo>
                    <a:pt x="310" y="366"/>
                  </a:lnTo>
                  <a:lnTo>
                    <a:pt x="310" y="378"/>
                  </a:lnTo>
                  <a:lnTo>
                    <a:pt x="316" y="378"/>
                  </a:lnTo>
                  <a:lnTo>
                    <a:pt x="316" y="389"/>
                  </a:lnTo>
                  <a:lnTo>
                    <a:pt x="327" y="412"/>
                  </a:lnTo>
                  <a:lnTo>
                    <a:pt x="327" y="417"/>
                  </a:lnTo>
                  <a:lnTo>
                    <a:pt x="294" y="417"/>
                  </a:lnTo>
                  <a:lnTo>
                    <a:pt x="287" y="423"/>
                  </a:lnTo>
                  <a:lnTo>
                    <a:pt x="283" y="423"/>
                  </a:lnTo>
                  <a:lnTo>
                    <a:pt x="271" y="412"/>
                  </a:lnTo>
                  <a:lnTo>
                    <a:pt x="271" y="406"/>
                  </a:lnTo>
                  <a:lnTo>
                    <a:pt x="265" y="401"/>
                  </a:lnTo>
                  <a:lnTo>
                    <a:pt x="265" y="394"/>
                  </a:lnTo>
                  <a:lnTo>
                    <a:pt x="259" y="389"/>
                  </a:lnTo>
                  <a:lnTo>
                    <a:pt x="254" y="389"/>
                  </a:lnTo>
                  <a:lnTo>
                    <a:pt x="254" y="378"/>
                  </a:lnTo>
                  <a:lnTo>
                    <a:pt x="248" y="378"/>
                  </a:lnTo>
                  <a:lnTo>
                    <a:pt x="248" y="366"/>
                  </a:lnTo>
                  <a:lnTo>
                    <a:pt x="242" y="366"/>
                  </a:lnTo>
                  <a:lnTo>
                    <a:pt x="242" y="355"/>
                  </a:lnTo>
                  <a:lnTo>
                    <a:pt x="237" y="355"/>
                  </a:lnTo>
                  <a:lnTo>
                    <a:pt x="237" y="349"/>
                  </a:lnTo>
                  <a:lnTo>
                    <a:pt x="231" y="349"/>
                  </a:lnTo>
                  <a:lnTo>
                    <a:pt x="231" y="339"/>
                  </a:lnTo>
                  <a:lnTo>
                    <a:pt x="226" y="339"/>
                  </a:lnTo>
                  <a:lnTo>
                    <a:pt x="226" y="327"/>
                  </a:lnTo>
                  <a:lnTo>
                    <a:pt x="220" y="327"/>
                  </a:lnTo>
                  <a:lnTo>
                    <a:pt x="220" y="316"/>
                  </a:lnTo>
                  <a:lnTo>
                    <a:pt x="215" y="316"/>
                  </a:lnTo>
                  <a:lnTo>
                    <a:pt x="215" y="310"/>
                  </a:lnTo>
                  <a:lnTo>
                    <a:pt x="208" y="305"/>
                  </a:lnTo>
                  <a:lnTo>
                    <a:pt x="208" y="310"/>
                  </a:lnTo>
                  <a:lnTo>
                    <a:pt x="226" y="333"/>
                  </a:lnTo>
                  <a:lnTo>
                    <a:pt x="226" y="355"/>
                  </a:lnTo>
                  <a:lnTo>
                    <a:pt x="231" y="360"/>
                  </a:lnTo>
                  <a:lnTo>
                    <a:pt x="237" y="360"/>
                  </a:lnTo>
                  <a:lnTo>
                    <a:pt x="237" y="372"/>
                  </a:lnTo>
                  <a:lnTo>
                    <a:pt x="242" y="372"/>
                  </a:lnTo>
                  <a:lnTo>
                    <a:pt x="242" y="378"/>
                  </a:lnTo>
                  <a:lnTo>
                    <a:pt x="248" y="378"/>
                  </a:lnTo>
                  <a:lnTo>
                    <a:pt x="248" y="383"/>
                  </a:lnTo>
                  <a:lnTo>
                    <a:pt x="259" y="383"/>
                  </a:lnTo>
                  <a:lnTo>
                    <a:pt x="259" y="389"/>
                  </a:lnTo>
                  <a:lnTo>
                    <a:pt x="265" y="389"/>
                  </a:lnTo>
                  <a:lnTo>
                    <a:pt x="271" y="394"/>
                  </a:lnTo>
                  <a:lnTo>
                    <a:pt x="283" y="394"/>
                  </a:lnTo>
                  <a:lnTo>
                    <a:pt x="283" y="401"/>
                  </a:lnTo>
                  <a:lnTo>
                    <a:pt x="287" y="401"/>
                  </a:lnTo>
                  <a:lnTo>
                    <a:pt x="287" y="406"/>
                  </a:lnTo>
                  <a:lnTo>
                    <a:pt x="299" y="406"/>
                  </a:lnTo>
                  <a:lnTo>
                    <a:pt x="310" y="412"/>
                  </a:lnTo>
                  <a:lnTo>
                    <a:pt x="310" y="401"/>
                  </a:lnTo>
                  <a:lnTo>
                    <a:pt x="299" y="401"/>
                  </a:lnTo>
                  <a:lnTo>
                    <a:pt x="299" y="394"/>
                  </a:lnTo>
                  <a:lnTo>
                    <a:pt x="294" y="394"/>
                  </a:lnTo>
                  <a:lnTo>
                    <a:pt x="294" y="389"/>
                  </a:lnTo>
                  <a:lnTo>
                    <a:pt x="276" y="389"/>
                  </a:lnTo>
                  <a:lnTo>
                    <a:pt x="271" y="383"/>
                  </a:lnTo>
                  <a:lnTo>
                    <a:pt x="265" y="383"/>
                  </a:lnTo>
                  <a:lnTo>
                    <a:pt x="265" y="378"/>
                  </a:lnTo>
                  <a:lnTo>
                    <a:pt x="248" y="378"/>
                  </a:lnTo>
                  <a:lnTo>
                    <a:pt x="248" y="372"/>
                  </a:lnTo>
                  <a:lnTo>
                    <a:pt x="259" y="372"/>
                  </a:lnTo>
                  <a:lnTo>
                    <a:pt x="259" y="378"/>
                  </a:lnTo>
                  <a:lnTo>
                    <a:pt x="283" y="378"/>
                  </a:lnTo>
                  <a:lnTo>
                    <a:pt x="283" y="349"/>
                  </a:lnTo>
                  <a:lnTo>
                    <a:pt x="283" y="355"/>
                  </a:lnTo>
                  <a:lnTo>
                    <a:pt x="287" y="355"/>
                  </a:lnTo>
                  <a:lnTo>
                    <a:pt x="294" y="360"/>
                  </a:lnTo>
                  <a:lnTo>
                    <a:pt x="299" y="360"/>
                  </a:lnTo>
                  <a:lnTo>
                    <a:pt x="304" y="366"/>
                  </a:lnTo>
                  <a:lnTo>
                    <a:pt x="304" y="372"/>
                  </a:lnTo>
                  <a:lnTo>
                    <a:pt x="299" y="372"/>
                  </a:lnTo>
                  <a:lnTo>
                    <a:pt x="294" y="378"/>
                  </a:lnTo>
                  <a:lnTo>
                    <a:pt x="265" y="378"/>
                  </a:lnTo>
                  <a:lnTo>
                    <a:pt x="265" y="372"/>
                  </a:lnTo>
                  <a:lnTo>
                    <a:pt x="259" y="372"/>
                  </a:lnTo>
                  <a:lnTo>
                    <a:pt x="254" y="366"/>
                  </a:lnTo>
                  <a:lnTo>
                    <a:pt x="254" y="360"/>
                  </a:lnTo>
                  <a:lnTo>
                    <a:pt x="248" y="360"/>
                  </a:lnTo>
                  <a:lnTo>
                    <a:pt x="248" y="349"/>
                  </a:lnTo>
                  <a:lnTo>
                    <a:pt x="242" y="349"/>
                  </a:lnTo>
                  <a:lnTo>
                    <a:pt x="242" y="287"/>
                  </a:lnTo>
                  <a:lnTo>
                    <a:pt x="248" y="287"/>
                  </a:lnTo>
                  <a:lnTo>
                    <a:pt x="248" y="276"/>
                  </a:lnTo>
                  <a:lnTo>
                    <a:pt x="254" y="276"/>
                  </a:lnTo>
                  <a:lnTo>
                    <a:pt x="254" y="271"/>
                  </a:lnTo>
                  <a:lnTo>
                    <a:pt x="259" y="271"/>
                  </a:lnTo>
                  <a:lnTo>
                    <a:pt x="259" y="265"/>
                  </a:lnTo>
                  <a:lnTo>
                    <a:pt x="259" y="282"/>
                  </a:lnTo>
                  <a:lnTo>
                    <a:pt x="254" y="282"/>
                  </a:lnTo>
                  <a:lnTo>
                    <a:pt x="254" y="287"/>
                  </a:lnTo>
                  <a:lnTo>
                    <a:pt x="248" y="294"/>
                  </a:lnTo>
                  <a:lnTo>
                    <a:pt x="248" y="298"/>
                  </a:lnTo>
                  <a:lnTo>
                    <a:pt x="242" y="298"/>
                  </a:lnTo>
                  <a:lnTo>
                    <a:pt x="242" y="327"/>
                  </a:lnTo>
                  <a:lnTo>
                    <a:pt x="242" y="310"/>
                  </a:lnTo>
                  <a:lnTo>
                    <a:pt x="248" y="310"/>
                  </a:lnTo>
                  <a:lnTo>
                    <a:pt x="248" y="298"/>
                  </a:lnTo>
                  <a:lnTo>
                    <a:pt x="254" y="298"/>
                  </a:lnTo>
                  <a:lnTo>
                    <a:pt x="254" y="294"/>
                  </a:lnTo>
                  <a:lnTo>
                    <a:pt x="259" y="287"/>
                  </a:lnTo>
                  <a:lnTo>
                    <a:pt x="259" y="282"/>
                  </a:lnTo>
                  <a:lnTo>
                    <a:pt x="265" y="282"/>
                  </a:lnTo>
                  <a:lnTo>
                    <a:pt x="265" y="276"/>
                  </a:lnTo>
                  <a:lnTo>
                    <a:pt x="271" y="271"/>
                  </a:lnTo>
                  <a:lnTo>
                    <a:pt x="271" y="265"/>
                  </a:lnTo>
                  <a:lnTo>
                    <a:pt x="283" y="265"/>
                  </a:lnTo>
                  <a:lnTo>
                    <a:pt x="283" y="259"/>
                  </a:lnTo>
                  <a:lnTo>
                    <a:pt x="287" y="254"/>
                  </a:lnTo>
                  <a:lnTo>
                    <a:pt x="299" y="254"/>
                  </a:lnTo>
                  <a:lnTo>
                    <a:pt x="299" y="259"/>
                  </a:lnTo>
                  <a:lnTo>
                    <a:pt x="294" y="259"/>
                  </a:lnTo>
                  <a:lnTo>
                    <a:pt x="294" y="265"/>
                  </a:lnTo>
                  <a:lnTo>
                    <a:pt x="283" y="265"/>
                  </a:lnTo>
                  <a:lnTo>
                    <a:pt x="271" y="282"/>
                  </a:lnTo>
                  <a:lnTo>
                    <a:pt x="265" y="282"/>
                  </a:lnTo>
                  <a:lnTo>
                    <a:pt x="265" y="287"/>
                  </a:lnTo>
                  <a:lnTo>
                    <a:pt x="254" y="298"/>
                  </a:lnTo>
                  <a:lnTo>
                    <a:pt x="248" y="298"/>
                  </a:lnTo>
                  <a:lnTo>
                    <a:pt x="248" y="305"/>
                  </a:lnTo>
                  <a:lnTo>
                    <a:pt x="242" y="305"/>
                  </a:lnTo>
                  <a:lnTo>
                    <a:pt x="242" y="310"/>
                  </a:lnTo>
                  <a:lnTo>
                    <a:pt x="237" y="310"/>
                  </a:lnTo>
                  <a:lnTo>
                    <a:pt x="237" y="316"/>
                  </a:lnTo>
                  <a:lnTo>
                    <a:pt x="231" y="316"/>
                  </a:lnTo>
                  <a:lnTo>
                    <a:pt x="231" y="333"/>
                  </a:lnTo>
                  <a:lnTo>
                    <a:pt x="226" y="339"/>
                  </a:lnTo>
                  <a:lnTo>
                    <a:pt x="226" y="349"/>
                  </a:lnTo>
                  <a:lnTo>
                    <a:pt x="226" y="344"/>
                  </a:lnTo>
                  <a:lnTo>
                    <a:pt x="237" y="344"/>
                  </a:lnTo>
                  <a:lnTo>
                    <a:pt x="237" y="333"/>
                  </a:lnTo>
                  <a:lnTo>
                    <a:pt x="242" y="333"/>
                  </a:lnTo>
                  <a:lnTo>
                    <a:pt x="242" y="327"/>
                  </a:lnTo>
                  <a:lnTo>
                    <a:pt x="248" y="327"/>
                  </a:lnTo>
                  <a:lnTo>
                    <a:pt x="248" y="316"/>
                  </a:lnTo>
                  <a:lnTo>
                    <a:pt x="254" y="316"/>
                  </a:lnTo>
                  <a:lnTo>
                    <a:pt x="265" y="305"/>
                  </a:lnTo>
                  <a:lnTo>
                    <a:pt x="265" y="298"/>
                  </a:lnTo>
                  <a:lnTo>
                    <a:pt x="271" y="298"/>
                  </a:lnTo>
                  <a:lnTo>
                    <a:pt x="271" y="294"/>
                  </a:lnTo>
                  <a:lnTo>
                    <a:pt x="276" y="287"/>
                  </a:lnTo>
                  <a:lnTo>
                    <a:pt x="276" y="282"/>
                  </a:lnTo>
                  <a:lnTo>
                    <a:pt x="283" y="282"/>
                  </a:lnTo>
                  <a:lnTo>
                    <a:pt x="283" y="237"/>
                  </a:lnTo>
                  <a:lnTo>
                    <a:pt x="276" y="237"/>
                  </a:lnTo>
                  <a:lnTo>
                    <a:pt x="276" y="232"/>
                  </a:lnTo>
                  <a:lnTo>
                    <a:pt x="271" y="232"/>
                  </a:lnTo>
                  <a:lnTo>
                    <a:pt x="271" y="226"/>
                  </a:lnTo>
                  <a:lnTo>
                    <a:pt x="265" y="226"/>
                  </a:lnTo>
                  <a:lnTo>
                    <a:pt x="265" y="221"/>
                  </a:lnTo>
                  <a:lnTo>
                    <a:pt x="248" y="221"/>
                  </a:lnTo>
                  <a:lnTo>
                    <a:pt x="248" y="214"/>
                  </a:lnTo>
                  <a:lnTo>
                    <a:pt x="242" y="214"/>
                  </a:lnTo>
                  <a:lnTo>
                    <a:pt x="242" y="209"/>
                  </a:lnTo>
                  <a:lnTo>
                    <a:pt x="231" y="209"/>
                  </a:lnTo>
                  <a:lnTo>
                    <a:pt x="231" y="203"/>
                  </a:lnTo>
                  <a:lnTo>
                    <a:pt x="226" y="203"/>
                  </a:lnTo>
                  <a:lnTo>
                    <a:pt x="226" y="192"/>
                  </a:lnTo>
                  <a:lnTo>
                    <a:pt x="220" y="192"/>
                  </a:lnTo>
                  <a:lnTo>
                    <a:pt x="220" y="186"/>
                  </a:lnTo>
                  <a:lnTo>
                    <a:pt x="215" y="186"/>
                  </a:lnTo>
                  <a:lnTo>
                    <a:pt x="215" y="180"/>
                  </a:lnTo>
                  <a:lnTo>
                    <a:pt x="208" y="180"/>
                  </a:lnTo>
                  <a:lnTo>
                    <a:pt x="208" y="102"/>
                  </a:lnTo>
                  <a:lnTo>
                    <a:pt x="203" y="102"/>
                  </a:lnTo>
                  <a:lnTo>
                    <a:pt x="203" y="91"/>
                  </a:lnTo>
                  <a:lnTo>
                    <a:pt x="186" y="91"/>
                  </a:lnTo>
                  <a:lnTo>
                    <a:pt x="186" y="85"/>
                  </a:lnTo>
                  <a:lnTo>
                    <a:pt x="169" y="85"/>
                  </a:lnTo>
                  <a:lnTo>
                    <a:pt x="164" y="79"/>
                  </a:lnTo>
                  <a:lnTo>
                    <a:pt x="96" y="79"/>
                  </a:lnTo>
                  <a:lnTo>
                    <a:pt x="96" y="73"/>
                  </a:lnTo>
                  <a:lnTo>
                    <a:pt x="96" y="79"/>
                  </a:lnTo>
                  <a:lnTo>
                    <a:pt x="101" y="85"/>
                  </a:lnTo>
                  <a:lnTo>
                    <a:pt x="101" y="91"/>
                  </a:lnTo>
                  <a:lnTo>
                    <a:pt x="107" y="91"/>
                  </a:lnTo>
                  <a:lnTo>
                    <a:pt x="107" y="96"/>
                  </a:lnTo>
                  <a:lnTo>
                    <a:pt x="112" y="96"/>
                  </a:lnTo>
                  <a:lnTo>
                    <a:pt x="112" y="102"/>
                  </a:lnTo>
                  <a:lnTo>
                    <a:pt x="124" y="114"/>
                  </a:lnTo>
                  <a:lnTo>
                    <a:pt x="124" y="118"/>
                  </a:lnTo>
                  <a:lnTo>
                    <a:pt x="130" y="118"/>
                  </a:lnTo>
                  <a:lnTo>
                    <a:pt x="130" y="125"/>
                  </a:lnTo>
                  <a:lnTo>
                    <a:pt x="135" y="130"/>
                  </a:lnTo>
                  <a:lnTo>
                    <a:pt x="135" y="135"/>
                  </a:lnTo>
                  <a:lnTo>
                    <a:pt x="147" y="135"/>
                  </a:lnTo>
                  <a:lnTo>
                    <a:pt x="158" y="147"/>
                  </a:lnTo>
                  <a:lnTo>
                    <a:pt x="158" y="153"/>
                  </a:lnTo>
                  <a:lnTo>
                    <a:pt x="164" y="153"/>
                  </a:lnTo>
                  <a:lnTo>
                    <a:pt x="164" y="147"/>
                  </a:lnTo>
                  <a:lnTo>
                    <a:pt x="158" y="141"/>
                  </a:lnTo>
                  <a:lnTo>
                    <a:pt x="158" y="135"/>
                  </a:lnTo>
                  <a:lnTo>
                    <a:pt x="153" y="135"/>
                  </a:lnTo>
                  <a:lnTo>
                    <a:pt x="141" y="125"/>
                  </a:lnTo>
                  <a:lnTo>
                    <a:pt x="130" y="125"/>
                  </a:lnTo>
                  <a:lnTo>
                    <a:pt x="130" y="118"/>
                  </a:lnTo>
                  <a:lnTo>
                    <a:pt x="112" y="118"/>
                  </a:lnTo>
                  <a:lnTo>
                    <a:pt x="112" y="73"/>
                  </a:lnTo>
                  <a:lnTo>
                    <a:pt x="130" y="73"/>
                  </a:lnTo>
                  <a:lnTo>
                    <a:pt x="130" y="114"/>
                  </a:lnTo>
                  <a:lnTo>
                    <a:pt x="135" y="114"/>
                  </a:lnTo>
                  <a:lnTo>
                    <a:pt x="135" y="130"/>
                  </a:lnTo>
                  <a:lnTo>
                    <a:pt x="141" y="135"/>
                  </a:lnTo>
                  <a:lnTo>
                    <a:pt x="147" y="135"/>
                  </a:lnTo>
                  <a:lnTo>
                    <a:pt x="147" y="141"/>
                  </a:lnTo>
                  <a:lnTo>
                    <a:pt x="153" y="147"/>
                  </a:lnTo>
                  <a:lnTo>
                    <a:pt x="158" y="147"/>
                  </a:lnTo>
                  <a:lnTo>
                    <a:pt x="158" y="153"/>
                  </a:lnTo>
                  <a:lnTo>
                    <a:pt x="169" y="158"/>
                  </a:lnTo>
                  <a:lnTo>
                    <a:pt x="175" y="158"/>
                  </a:lnTo>
                  <a:lnTo>
                    <a:pt x="180" y="164"/>
                  </a:lnTo>
                  <a:lnTo>
                    <a:pt x="186" y="164"/>
                  </a:lnTo>
                  <a:lnTo>
                    <a:pt x="186" y="114"/>
                  </a:lnTo>
                  <a:lnTo>
                    <a:pt x="191" y="114"/>
                  </a:lnTo>
                  <a:lnTo>
                    <a:pt x="191" y="107"/>
                  </a:lnTo>
                  <a:lnTo>
                    <a:pt x="186" y="107"/>
                  </a:lnTo>
                  <a:lnTo>
                    <a:pt x="175" y="96"/>
                  </a:lnTo>
                  <a:lnTo>
                    <a:pt x="169" y="96"/>
                  </a:lnTo>
                  <a:lnTo>
                    <a:pt x="169" y="91"/>
                  </a:lnTo>
                  <a:lnTo>
                    <a:pt x="153" y="91"/>
                  </a:lnTo>
                  <a:lnTo>
                    <a:pt x="153" y="85"/>
                  </a:lnTo>
                  <a:lnTo>
                    <a:pt x="141" y="85"/>
                  </a:lnTo>
                  <a:lnTo>
                    <a:pt x="141" y="107"/>
                  </a:lnTo>
                  <a:lnTo>
                    <a:pt x="147" y="114"/>
                  </a:lnTo>
                  <a:lnTo>
                    <a:pt x="147" y="118"/>
                  </a:lnTo>
                  <a:lnTo>
                    <a:pt x="153" y="118"/>
                  </a:lnTo>
                  <a:lnTo>
                    <a:pt x="153" y="125"/>
                  </a:lnTo>
                  <a:lnTo>
                    <a:pt x="158" y="125"/>
                  </a:lnTo>
                  <a:lnTo>
                    <a:pt x="158" y="135"/>
                  </a:lnTo>
                  <a:lnTo>
                    <a:pt x="164" y="135"/>
                  </a:lnTo>
                  <a:lnTo>
                    <a:pt x="164" y="141"/>
                  </a:lnTo>
                  <a:lnTo>
                    <a:pt x="169" y="141"/>
                  </a:lnTo>
                  <a:lnTo>
                    <a:pt x="169" y="147"/>
                  </a:lnTo>
                  <a:lnTo>
                    <a:pt x="175" y="147"/>
                  </a:lnTo>
                  <a:lnTo>
                    <a:pt x="175" y="158"/>
                  </a:lnTo>
                  <a:lnTo>
                    <a:pt x="180" y="158"/>
                  </a:lnTo>
                  <a:lnTo>
                    <a:pt x="180" y="169"/>
                  </a:lnTo>
                  <a:lnTo>
                    <a:pt x="180" y="153"/>
                  </a:lnTo>
                  <a:lnTo>
                    <a:pt x="175" y="147"/>
                  </a:lnTo>
                  <a:lnTo>
                    <a:pt x="175" y="141"/>
                  </a:lnTo>
                  <a:lnTo>
                    <a:pt x="164" y="141"/>
                  </a:lnTo>
                  <a:lnTo>
                    <a:pt x="164" y="130"/>
                  </a:lnTo>
                  <a:lnTo>
                    <a:pt x="158" y="130"/>
                  </a:lnTo>
                  <a:lnTo>
                    <a:pt x="158" y="107"/>
                  </a:lnTo>
                  <a:lnTo>
                    <a:pt x="164" y="107"/>
                  </a:lnTo>
                  <a:lnTo>
                    <a:pt x="175" y="118"/>
                  </a:lnTo>
                  <a:lnTo>
                    <a:pt x="175" y="130"/>
                  </a:lnTo>
                  <a:lnTo>
                    <a:pt x="180" y="130"/>
                  </a:lnTo>
                  <a:lnTo>
                    <a:pt x="180" y="135"/>
                  </a:lnTo>
                  <a:lnTo>
                    <a:pt x="186" y="135"/>
                  </a:lnTo>
                  <a:lnTo>
                    <a:pt x="186" y="147"/>
                  </a:lnTo>
                  <a:lnTo>
                    <a:pt x="191" y="147"/>
                  </a:lnTo>
                  <a:lnTo>
                    <a:pt x="191" y="198"/>
                  </a:lnTo>
                  <a:lnTo>
                    <a:pt x="197" y="203"/>
                  </a:lnTo>
                  <a:lnTo>
                    <a:pt x="197" y="114"/>
                  </a:lnTo>
                  <a:lnTo>
                    <a:pt x="191" y="114"/>
                  </a:lnTo>
                  <a:lnTo>
                    <a:pt x="186" y="125"/>
                  </a:lnTo>
                  <a:lnTo>
                    <a:pt x="180" y="130"/>
                  </a:lnTo>
                  <a:lnTo>
                    <a:pt x="175" y="130"/>
                  </a:lnTo>
                  <a:lnTo>
                    <a:pt x="175" y="135"/>
                  </a:lnTo>
                  <a:lnTo>
                    <a:pt x="158" y="135"/>
                  </a:lnTo>
                  <a:lnTo>
                    <a:pt x="158" y="141"/>
                  </a:lnTo>
                  <a:lnTo>
                    <a:pt x="153" y="147"/>
                  </a:lnTo>
                  <a:lnTo>
                    <a:pt x="141" y="153"/>
                  </a:lnTo>
                  <a:lnTo>
                    <a:pt x="141" y="164"/>
                  </a:lnTo>
                  <a:lnTo>
                    <a:pt x="135" y="164"/>
                  </a:lnTo>
                  <a:lnTo>
                    <a:pt x="135" y="175"/>
                  </a:lnTo>
                  <a:lnTo>
                    <a:pt x="130" y="175"/>
                  </a:lnTo>
                  <a:lnTo>
                    <a:pt x="130" y="209"/>
                  </a:lnTo>
                  <a:lnTo>
                    <a:pt x="135" y="209"/>
                  </a:lnTo>
                  <a:lnTo>
                    <a:pt x="135" y="214"/>
                  </a:lnTo>
                  <a:lnTo>
                    <a:pt x="164" y="214"/>
                  </a:lnTo>
                  <a:lnTo>
                    <a:pt x="169" y="221"/>
                  </a:lnTo>
                  <a:lnTo>
                    <a:pt x="175" y="221"/>
                  </a:lnTo>
                  <a:lnTo>
                    <a:pt x="175" y="226"/>
                  </a:lnTo>
                  <a:lnTo>
                    <a:pt x="180" y="226"/>
                  </a:lnTo>
                  <a:lnTo>
                    <a:pt x="180" y="232"/>
                  </a:lnTo>
                  <a:lnTo>
                    <a:pt x="191" y="232"/>
                  </a:lnTo>
                  <a:lnTo>
                    <a:pt x="191" y="237"/>
                  </a:lnTo>
                  <a:lnTo>
                    <a:pt x="197" y="237"/>
                  </a:lnTo>
                  <a:lnTo>
                    <a:pt x="197" y="248"/>
                  </a:lnTo>
                  <a:lnTo>
                    <a:pt x="203" y="248"/>
                  </a:lnTo>
                  <a:lnTo>
                    <a:pt x="203" y="259"/>
                  </a:lnTo>
                  <a:lnTo>
                    <a:pt x="208" y="259"/>
                  </a:lnTo>
                  <a:lnTo>
                    <a:pt x="208" y="265"/>
                  </a:lnTo>
                  <a:lnTo>
                    <a:pt x="215" y="271"/>
                  </a:lnTo>
                  <a:lnTo>
                    <a:pt x="215" y="276"/>
                  </a:lnTo>
                  <a:lnTo>
                    <a:pt x="220" y="276"/>
                  </a:lnTo>
                  <a:lnTo>
                    <a:pt x="220" y="294"/>
                  </a:lnTo>
                  <a:lnTo>
                    <a:pt x="226" y="294"/>
                  </a:lnTo>
                  <a:lnTo>
                    <a:pt x="226" y="305"/>
                  </a:lnTo>
                  <a:lnTo>
                    <a:pt x="237" y="305"/>
                  </a:lnTo>
                  <a:lnTo>
                    <a:pt x="237" y="310"/>
                  </a:lnTo>
                  <a:lnTo>
                    <a:pt x="237" y="276"/>
                  </a:lnTo>
                  <a:lnTo>
                    <a:pt x="231" y="276"/>
                  </a:lnTo>
                  <a:lnTo>
                    <a:pt x="231" y="254"/>
                  </a:lnTo>
                  <a:lnTo>
                    <a:pt x="226" y="248"/>
                  </a:lnTo>
                  <a:lnTo>
                    <a:pt x="226" y="237"/>
                  </a:lnTo>
                  <a:lnTo>
                    <a:pt x="220" y="232"/>
                  </a:lnTo>
                  <a:lnTo>
                    <a:pt x="220" y="214"/>
                  </a:lnTo>
                  <a:lnTo>
                    <a:pt x="215" y="214"/>
                  </a:lnTo>
                  <a:lnTo>
                    <a:pt x="215" y="209"/>
                  </a:lnTo>
                  <a:lnTo>
                    <a:pt x="208" y="209"/>
                  </a:lnTo>
                  <a:lnTo>
                    <a:pt x="208" y="198"/>
                  </a:lnTo>
                  <a:lnTo>
                    <a:pt x="203" y="198"/>
                  </a:lnTo>
                  <a:lnTo>
                    <a:pt x="203" y="186"/>
                  </a:lnTo>
                  <a:lnTo>
                    <a:pt x="197" y="186"/>
                  </a:lnTo>
                  <a:lnTo>
                    <a:pt x="197" y="180"/>
                  </a:lnTo>
                  <a:lnTo>
                    <a:pt x="186" y="180"/>
                  </a:lnTo>
                  <a:lnTo>
                    <a:pt x="186" y="175"/>
                  </a:lnTo>
                  <a:lnTo>
                    <a:pt x="180" y="175"/>
                  </a:lnTo>
                  <a:lnTo>
                    <a:pt x="180" y="192"/>
                  </a:lnTo>
                  <a:lnTo>
                    <a:pt x="186" y="192"/>
                  </a:lnTo>
                  <a:lnTo>
                    <a:pt x="191" y="198"/>
                  </a:lnTo>
                  <a:lnTo>
                    <a:pt x="191" y="209"/>
                  </a:lnTo>
                  <a:lnTo>
                    <a:pt x="197" y="209"/>
                  </a:lnTo>
                  <a:lnTo>
                    <a:pt x="197" y="214"/>
                  </a:lnTo>
                  <a:lnTo>
                    <a:pt x="203" y="221"/>
                  </a:lnTo>
                  <a:lnTo>
                    <a:pt x="203" y="226"/>
                  </a:lnTo>
                  <a:lnTo>
                    <a:pt x="208" y="226"/>
                  </a:lnTo>
                  <a:lnTo>
                    <a:pt x="215" y="232"/>
                  </a:lnTo>
                  <a:lnTo>
                    <a:pt x="215" y="237"/>
                  </a:lnTo>
                  <a:lnTo>
                    <a:pt x="220" y="237"/>
                  </a:lnTo>
                  <a:lnTo>
                    <a:pt x="220" y="248"/>
                  </a:lnTo>
                  <a:lnTo>
                    <a:pt x="226" y="248"/>
                  </a:lnTo>
                  <a:lnTo>
                    <a:pt x="226" y="259"/>
                  </a:lnTo>
                  <a:lnTo>
                    <a:pt x="237" y="271"/>
                  </a:lnTo>
                  <a:lnTo>
                    <a:pt x="237" y="276"/>
                  </a:lnTo>
                  <a:lnTo>
                    <a:pt x="231" y="276"/>
                  </a:lnTo>
                  <a:lnTo>
                    <a:pt x="220" y="254"/>
                  </a:lnTo>
                  <a:lnTo>
                    <a:pt x="208" y="242"/>
                  </a:lnTo>
                  <a:lnTo>
                    <a:pt x="208" y="232"/>
                  </a:lnTo>
                  <a:lnTo>
                    <a:pt x="203" y="232"/>
                  </a:lnTo>
                  <a:lnTo>
                    <a:pt x="203" y="221"/>
                  </a:lnTo>
                  <a:lnTo>
                    <a:pt x="197" y="214"/>
                  </a:lnTo>
                  <a:lnTo>
                    <a:pt x="197" y="192"/>
                  </a:lnTo>
                  <a:lnTo>
                    <a:pt x="191" y="192"/>
                  </a:lnTo>
                  <a:lnTo>
                    <a:pt x="191" y="186"/>
                  </a:lnTo>
                  <a:lnTo>
                    <a:pt x="186" y="186"/>
                  </a:lnTo>
                  <a:lnTo>
                    <a:pt x="180" y="180"/>
                  </a:lnTo>
                  <a:lnTo>
                    <a:pt x="180" y="175"/>
                  </a:lnTo>
                  <a:lnTo>
                    <a:pt x="180" y="232"/>
                  </a:lnTo>
                  <a:lnTo>
                    <a:pt x="186" y="232"/>
                  </a:lnTo>
                  <a:lnTo>
                    <a:pt x="191" y="237"/>
                  </a:lnTo>
                  <a:lnTo>
                    <a:pt x="191" y="242"/>
                  </a:lnTo>
                  <a:lnTo>
                    <a:pt x="197" y="242"/>
                  </a:lnTo>
                  <a:lnTo>
                    <a:pt x="203" y="248"/>
                  </a:lnTo>
                  <a:lnTo>
                    <a:pt x="220" y="248"/>
                  </a:lnTo>
                  <a:lnTo>
                    <a:pt x="220" y="254"/>
                  </a:lnTo>
                  <a:lnTo>
                    <a:pt x="287" y="254"/>
                  </a:lnTo>
                  <a:lnTo>
                    <a:pt x="294" y="248"/>
                  </a:lnTo>
                  <a:lnTo>
                    <a:pt x="294" y="242"/>
                  </a:lnTo>
                  <a:lnTo>
                    <a:pt x="283" y="242"/>
                  </a:lnTo>
                  <a:lnTo>
                    <a:pt x="276" y="237"/>
                  </a:lnTo>
                  <a:lnTo>
                    <a:pt x="259" y="237"/>
                  </a:lnTo>
                  <a:lnTo>
                    <a:pt x="254" y="232"/>
                  </a:lnTo>
                  <a:lnTo>
                    <a:pt x="248" y="232"/>
                  </a:lnTo>
                  <a:lnTo>
                    <a:pt x="248" y="214"/>
                  </a:lnTo>
                  <a:lnTo>
                    <a:pt x="237" y="214"/>
                  </a:lnTo>
                  <a:lnTo>
                    <a:pt x="226" y="226"/>
                  </a:lnTo>
                  <a:lnTo>
                    <a:pt x="226" y="237"/>
                  </a:lnTo>
                  <a:lnTo>
                    <a:pt x="283" y="237"/>
                  </a:lnTo>
                  <a:lnTo>
                    <a:pt x="271" y="237"/>
                  </a:lnTo>
                  <a:lnTo>
                    <a:pt x="242" y="226"/>
                  </a:lnTo>
                  <a:lnTo>
                    <a:pt x="226" y="226"/>
                  </a:lnTo>
                  <a:lnTo>
                    <a:pt x="226" y="221"/>
                  </a:lnTo>
                  <a:lnTo>
                    <a:pt x="220" y="221"/>
                  </a:lnTo>
                  <a:lnTo>
                    <a:pt x="220" y="214"/>
                  </a:lnTo>
                  <a:lnTo>
                    <a:pt x="215" y="214"/>
                  </a:lnTo>
                  <a:lnTo>
                    <a:pt x="208" y="209"/>
                  </a:lnTo>
                  <a:lnTo>
                    <a:pt x="203" y="198"/>
                  </a:lnTo>
                  <a:lnTo>
                    <a:pt x="203" y="192"/>
                  </a:lnTo>
                  <a:lnTo>
                    <a:pt x="197" y="180"/>
                  </a:lnTo>
                  <a:lnTo>
                    <a:pt x="197" y="175"/>
                  </a:lnTo>
                  <a:lnTo>
                    <a:pt x="191" y="164"/>
                  </a:lnTo>
                  <a:lnTo>
                    <a:pt x="186" y="164"/>
                  </a:lnTo>
                  <a:lnTo>
                    <a:pt x="186" y="153"/>
                  </a:lnTo>
                  <a:lnTo>
                    <a:pt x="180" y="147"/>
                  </a:lnTo>
                  <a:lnTo>
                    <a:pt x="175" y="135"/>
                  </a:lnTo>
                  <a:lnTo>
                    <a:pt x="164" y="130"/>
                  </a:lnTo>
                  <a:lnTo>
                    <a:pt x="158" y="118"/>
                  </a:lnTo>
                  <a:lnTo>
                    <a:pt x="158" y="114"/>
                  </a:lnTo>
                  <a:lnTo>
                    <a:pt x="153" y="114"/>
                  </a:lnTo>
                  <a:lnTo>
                    <a:pt x="153" y="102"/>
                  </a:lnTo>
                  <a:lnTo>
                    <a:pt x="147" y="102"/>
                  </a:lnTo>
                  <a:lnTo>
                    <a:pt x="147" y="96"/>
                  </a:lnTo>
                  <a:lnTo>
                    <a:pt x="141" y="96"/>
                  </a:lnTo>
                  <a:lnTo>
                    <a:pt x="141" y="91"/>
                  </a:lnTo>
                  <a:lnTo>
                    <a:pt x="135" y="91"/>
                  </a:lnTo>
                  <a:lnTo>
                    <a:pt x="135" y="85"/>
                  </a:lnTo>
                  <a:lnTo>
                    <a:pt x="130" y="85"/>
                  </a:lnTo>
                  <a:lnTo>
                    <a:pt x="130" y="73"/>
                  </a:lnTo>
                  <a:lnTo>
                    <a:pt x="124" y="73"/>
                  </a:lnTo>
                  <a:lnTo>
                    <a:pt x="124" y="62"/>
                  </a:lnTo>
                  <a:lnTo>
                    <a:pt x="119" y="62"/>
                  </a:lnTo>
                  <a:lnTo>
                    <a:pt x="119" y="57"/>
                  </a:lnTo>
                  <a:lnTo>
                    <a:pt x="112" y="57"/>
                  </a:lnTo>
                  <a:lnTo>
                    <a:pt x="112" y="39"/>
                  </a:lnTo>
                  <a:lnTo>
                    <a:pt x="107" y="39"/>
                  </a:lnTo>
                  <a:lnTo>
                    <a:pt x="107" y="34"/>
                  </a:lnTo>
                  <a:lnTo>
                    <a:pt x="101" y="34"/>
                  </a:lnTo>
                  <a:lnTo>
                    <a:pt x="101" y="28"/>
                  </a:lnTo>
                  <a:lnTo>
                    <a:pt x="96" y="28"/>
                  </a:lnTo>
                  <a:lnTo>
                    <a:pt x="96" y="23"/>
                  </a:lnTo>
                  <a:lnTo>
                    <a:pt x="90" y="23"/>
                  </a:lnTo>
                  <a:lnTo>
                    <a:pt x="90" y="79"/>
                  </a:lnTo>
                  <a:lnTo>
                    <a:pt x="96" y="79"/>
                  </a:lnTo>
                  <a:lnTo>
                    <a:pt x="96" y="50"/>
                  </a:lnTo>
                  <a:lnTo>
                    <a:pt x="90" y="50"/>
                  </a:lnTo>
                  <a:lnTo>
                    <a:pt x="90" y="34"/>
                  </a:lnTo>
                  <a:lnTo>
                    <a:pt x="96" y="34"/>
                  </a:lnTo>
                  <a:lnTo>
                    <a:pt x="101" y="39"/>
                  </a:lnTo>
                  <a:lnTo>
                    <a:pt x="101" y="50"/>
                  </a:lnTo>
                  <a:lnTo>
                    <a:pt x="107" y="50"/>
                  </a:lnTo>
                  <a:lnTo>
                    <a:pt x="107" y="62"/>
                  </a:lnTo>
                  <a:lnTo>
                    <a:pt x="90" y="62"/>
                  </a:lnTo>
                  <a:lnTo>
                    <a:pt x="90" y="50"/>
                  </a:lnTo>
                </a:path>
              </a:pathLst>
            </a:custGeom>
            <a:noFill/>
            <a:ln w="3142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0" name="Text Box 24"/>
          <p:cNvSpPr txBox="1">
            <a:spLocks noChangeArrowheads="1"/>
          </p:cNvSpPr>
          <p:nvPr/>
        </p:nvSpPr>
        <p:spPr bwMode="auto">
          <a:xfrm>
            <a:off x="1355725" y="4740275"/>
            <a:ext cx="6797675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41" name="Text Box 25"/>
          <p:cNvSpPr txBox="1">
            <a:spLocks noChangeArrowheads="1"/>
          </p:cNvSpPr>
          <p:nvPr/>
        </p:nvSpPr>
        <p:spPr bwMode="auto">
          <a:xfrm>
            <a:off x="762000" y="4419600"/>
            <a:ext cx="8077200" cy="1878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Created by genetic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reassortment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Causes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nonhuman rotavirus strains to express human rotavirus</a:t>
            </a:r>
          </a:p>
          <a:p>
            <a:pPr lvl="1">
              <a:lnSpc>
                <a:spcPct val="13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antigens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 their surface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Nonhuman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rotaviruses have low pathogenicity for humans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Replicate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but do not cause disease</a:t>
            </a:r>
          </a:p>
        </p:txBody>
      </p:sp>
      <p:sp>
        <p:nvSpPr>
          <p:cNvPr id="5" name="Oval 4"/>
          <p:cNvSpPr/>
          <p:nvPr/>
        </p:nvSpPr>
        <p:spPr>
          <a:xfrm>
            <a:off x="0" y="-73606"/>
            <a:ext cx="2404710" cy="111117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Read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onl</a:t>
            </a:r>
            <a:r>
              <a:rPr lang="en-US">
                <a:solidFill>
                  <a:schemeClr val="tx1"/>
                </a:solidFill>
              </a:rPr>
              <a:t>y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6200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RotaTeq</a:t>
            </a:r>
            <a:r>
              <a:rPr lang="en-US" sz="3200" baseline="8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(Merck)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3886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Live oral vaccine licensed 2006 in US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Contains 5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reassortants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(WC3 bovine strain with viral surface proteins of human serotypes G1-4 and P1A)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Contains no preservatives or thimerosal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3-dose schedule – age 2,4,6 month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Minimum age of first doses is 6 weeks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First dose should be administered between 6 and 12 weeks of age (until age 13 weeks)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not initiate series after 12 weeks of age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-73606"/>
            <a:ext cx="2404710" cy="111117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Read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onl</a:t>
            </a:r>
            <a:r>
              <a:rPr lang="en-US">
                <a:solidFill>
                  <a:schemeClr val="tx1"/>
                </a:solidFill>
              </a:rPr>
              <a:t>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Viruses as a causative organism of diarrheal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 of a specific virus in the stool of symptomatic patients is not sufficient to establish the role of the virus in causing disease. These criteria need to be fulfilled: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Virus is detected in ill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significantly more than asymptomatic controls and virus shedding correlate with symptoms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humoral or secretory antibody response or both 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shedding the disease.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Reproduce the disease by experimental inoculation of nonimmune human or animal hosts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Exclude other causes of diarrhea such as bacteria, bacterial toxins and protozoa.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0" y="0"/>
            <a:ext cx="2706107" cy="80563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32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838200" y="381000"/>
            <a:ext cx="7543800" cy="1295400"/>
          </a:xfrm>
        </p:spPr>
        <p:txBody>
          <a:bodyPr anchorCtr="1"/>
          <a:lstStyle/>
          <a:p>
            <a:pPr lvl="0" algn="ctr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GASTROENTERITIS DUE TO ENTERIC ADENOVIRUS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35636" y="2971800"/>
            <a:ext cx="3888964" cy="3276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79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1066803" y="-304796"/>
            <a:ext cx="7848596" cy="1447796"/>
          </a:xfrm>
        </p:spPr>
        <p:txBody>
          <a:bodyPr/>
          <a:lstStyle/>
          <a:p>
            <a:pPr lvl="0"/>
            <a:r>
              <a:rPr lang="en-US" sz="3600" dirty="0">
                <a:solidFill>
                  <a:srgbClr val="000000"/>
                </a:solidFill>
              </a:rPr>
              <a:t>Adenovirus Gastroenteritis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533396" y="1143000"/>
            <a:ext cx="7924803" cy="5105396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en-US" sz="2400" dirty="0"/>
              <a:t>Isolated </a:t>
            </a:r>
            <a:r>
              <a:rPr lang="en-US" sz="2400" dirty="0" smtClean="0"/>
              <a:t>in 1953 </a:t>
            </a:r>
            <a:r>
              <a:rPr lang="en-US" sz="2400" dirty="0"/>
              <a:t>by Rowe from adenoidal tissue</a:t>
            </a:r>
          </a:p>
          <a:p>
            <a:pPr lvl="0">
              <a:lnSpc>
                <a:spcPct val="90000"/>
              </a:lnSpc>
            </a:pPr>
            <a:r>
              <a:rPr lang="en-US" sz="2400" dirty="0" err="1"/>
              <a:t>Virion</a:t>
            </a:r>
            <a:r>
              <a:rPr lang="en-US" sz="2400" dirty="0"/>
              <a:t>: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000" dirty="0"/>
              <a:t>Icosahedral, non-enveloped,70-90 nm in diameter, 252 </a:t>
            </a:r>
            <a:r>
              <a:rPr lang="en-US" sz="2000" dirty="0" err="1"/>
              <a:t>capsomeres</a:t>
            </a:r>
            <a:r>
              <a:rPr lang="en-US" sz="2000" dirty="0"/>
              <a:t>; fibers project from each other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000" dirty="0"/>
              <a:t>Composition: DNA (13%), protein (87%)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000" dirty="0"/>
              <a:t>Genome: Double-stranded DNA, linear, 26-45 </a:t>
            </a:r>
            <a:r>
              <a:rPr lang="en-US" sz="2000" dirty="0" err="1"/>
              <a:t>kbp</a:t>
            </a:r>
            <a:r>
              <a:rPr lang="en-US" sz="2000" dirty="0"/>
              <a:t>, protein-bound to termini, infectious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000" dirty="0"/>
              <a:t>Proteins: Important antigens (</a:t>
            </a:r>
            <a:r>
              <a:rPr lang="en-US" sz="2000" dirty="0" err="1"/>
              <a:t>hexon</a:t>
            </a:r>
            <a:r>
              <a:rPr lang="en-US" sz="2000" dirty="0"/>
              <a:t>, penton base, fiber) are associated with the major outer capsid proteins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000" dirty="0"/>
              <a:t>Replication: Nucleus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000" dirty="0"/>
              <a:t>Virus classification: Group I: ds DNA; Family: </a:t>
            </a:r>
            <a:r>
              <a:rPr lang="en-US" sz="2000" dirty="0" err="1"/>
              <a:t>Adenoviridae</a:t>
            </a:r>
            <a:r>
              <a:rPr lang="en-US" sz="2000" dirty="0"/>
              <a:t>; Genus: </a:t>
            </a:r>
            <a:r>
              <a:rPr lang="en-US" sz="2000" dirty="0" err="1"/>
              <a:t>Mastadenovirus</a:t>
            </a:r>
            <a:r>
              <a:rPr lang="en-US" sz="2000" dirty="0"/>
              <a:t>; Species: Human adenovirus (H Ad)</a:t>
            </a:r>
          </a:p>
          <a:p>
            <a:pPr lvl="0">
              <a:spcBef>
                <a:spcPts val="900"/>
              </a:spcBef>
            </a:pPr>
            <a:r>
              <a:rPr lang="en-US" sz="2400" dirty="0">
                <a:latin typeface="Times New Roman" pitchFamily="18"/>
              </a:rPr>
              <a:t>At least 51 serotypes are known</a:t>
            </a:r>
          </a:p>
          <a:p>
            <a:pPr lvl="0">
              <a:spcBef>
                <a:spcPts val="900"/>
              </a:spcBef>
            </a:pPr>
            <a:r>
              <a:rPr lang="en-US" sz="2400" dirty="0">
                <a:latin typeface="Times New Roman" pitchFamily="18"/>
              </a:rPr>
              <a:t>classified into 6 subgenera: A to F</a:t>
            </a:r>
            <a:endParaRPr lang="en-US" sz="2400" dirty="0"/>
          </a:p>
          <a:p>
            <a:pPr lvl="0">
              <a:lnSpc>
                <a:spcPct val="130000"/>
              </a:lnSpc>
            </a:pPr>
            <a:endParaRPr lang="en-US" sz="2400" dirty="0"/>
          </a:p>
        </p:txBody>
      </p:sp>
      <p:sp>
        <p:nvSpPr>
          <p:cNvPr id="14" name="Left Arrow 13"/>
          <p:cNvSpPr/>
          <p:nvPr/>
        </p:nvSpPr>
        <p:spPr>
          <a:xfrm>
            <a:off x="7034790" y="729930"/>
            <a:ext cx="1956816" cy="13329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Only this is required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6803" y="228600"/>
            <a:ext cx="7086600" cy="46545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4"/>
          <p:cNvSpPr/>
          <p:nvPr/>
        </p:nvSpPr>
        <p:spPr>
          <a:xfrm>
            <a:off x="609600" y="5016498"/>
            <a:ext cx="8229600" cy="8925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  <a:ea typeface=""/>
                <a:cs typeface=""/>
              </a:rPr>
              <a:t>Known oncogenic potential of some serotypes</a:t>
            </a:r>
          </a:p>
          <a:p>
            <a:pPr marL="0" marR="0" lvl="0" indent="0" algn="l" defTabSz="9144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  <a:ea typeface=""/>
                <a:cs typeface=""/>
              </a:rPr>
              <a:t>Commonly used as vectors in gene therapy and vaccine delivery</a:t>
            </a:r>
          </a:p>
        </p:txBody>
      </p:sp>
    </p:spTree>
    <p:extLst>
      <p:ext uri="{BB962C8B-B14F-4D97-AF65-F5344CB8AC3E}">
        <p14:creationId xmlns:p14="http://schemas.microsoft.com/office/powerpoint/2010/main" val="25220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Ctr="1"/>
          <a:lstStyle/>
          <a:p>
            <a:pPr lvl="0" algn="ctr"/>
            <a:r>
              <a:rPr lang="en-US" sz="4000" dirty="0">
                <a:solidFill>
                  <a:srgbClr val="000000"/>
                </a:solidFill>
              </a:rPr>
              <a:t>Adenoviral structure</a:t>
            </a:r>
          </a:p>
        </p:txBody>
      </p:sp>
      <p:pic>
        <p:nvPicPr>
          <p:cNvPr id="3" name="Picture 6" descr="http://www.ivdbiocare.com/images/adenojpg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447797"/>
            <a:ext cx="4267200" cy="42672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343400" y="1447800"/>
            <a:ext cx="4572000" cy="5161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Outstanding characteristics</a:t>
            </a:r>
          </a:p>
          <a:p>
            <a:pPr marL="640080" lvl="1" indent="-246888">
              <a:lnSpc>
                <a:spcPct val="90000"/>
              </a:lnSpc>
              <a:buFont typeface="Wingdings 2"/>
              <a:buChar char=""/>
              <a:defRPr/>
            </a:pPr>
            <a:r>
              <a:rPr lang="en-US" sz="2000" dirty="0"/>
              <a:t>Excellent </a:t>
            </a:r>
            <a:r>
              <a:rPr lang="en-US" sz="2000" dirty="0">
                <a:solidFill>
                  <a:srgbClr val="FF0000"/>
                </a:solidFill>
              </a:rPr>
              <a:t>models for molecular &amp; biochemical studies</a:t>
            </a:r>
            <a:r>
              <a:rPr lang="en-US" sz="2000" dirty="0"/>
              <a:t> of eukaryotic cell processes; a few models serve as models for cancer induction in animals</a:t>
            </a:r>
          </a:p>
          <a:p>
            <a:pPr lvl="2" indent="-246888">
              <a:lnSpc>
                <a:spcPct val="90000"/>
              </a:lnSpc>
              <a:buFont typeface="Wingdings 2"/>
              <a:buChar char=""/>
              <a:defRPr/>
            </a:pPr>
            <a:r>
              <a:rPr lang="en-US" dirty="0"/>
              <a:t>Largest viruses (maximum size able to be transported through the endosome)</a:t>
            </a:r>
          </a:p>
          <a:p>
            <a:pPr lvl="2" indent="-246888">
              <a:lnSpc>
                <a:spcPct val="90000"/>
              </a:lnSpc>
              <a:buFont typeface="Wingdings 2"/>
              <a:buChar char=""/>
              <a:defRPr/>
            </a:pPr>
            <a:r>
              <a:rPr lang="en-US" dirty="0" err="1"/>
              <a:t>virion</a:t>
            </a:r>
            <a:r>
              <a:rPr lang="en-US" dirty="0"/>
              <a:t> has unique "spike" or fiber associated with each penton base of the capsid that aids in attachment to the host cell via the </a:t>
            </a:r>
            <a:r>
              <a:rPr lang="en-US" dirty="0" err="1"/>
              <a:t>coxsackie</a:t>
            </a:r>
            <a:r>
              <a:rPr lang="en-US" dirty="0"/>
              <a:t>-adenovirus receptor on the surface of the host cell</a:t>
            </a:r>
          </a:p>
          <a:p>
            <a:pPr marL="640080" lvl="1" indent="-246888">
              <a:lnSpc>
                <a:spcPct val="90000"/>
              </a:lnSpc>
              <a:buFont typeface="Wingdings 2"/>
              <a:buChar char=""/>
              <a:defRPr/>
            </a:pPr>
            <a:r>
              <a:rPr lang="en-US" sz="2000" dirty="0"/>
              <a:t>Adenovirus has tropism for </a:t>
            </a:r>
            <a:r>
              <a:rPr lang="en-US" sz="2000" dirty="0">
                <a:solidFill>
                  <a:srgbClr val="FF0000"/>
                </a:solidFill>
              </a:rPr>
              <a:t>cells of epithelial origin</a:t>
            </a:r>
          </a:p>
          <a:p>
            <a:pPr marL="640080" lvl="1" indent="-246888">
              <a:lnSpc>
                <a:spcPct val="90000"/>
              </a:lnSpc>
              <a:buFont typeface="Wingdings 2"/>
              <a:buChar char=""/>
              <a:defRPr/>
            </a:pPr>
            <a:r>
              <a:rPr lang="en-US" sz="2000" dirty="0"/>
              <a:t>Replicative cycle is sharply divided into EARLY &amp; LATE events</a:t>
            </a:r>
          </a:p>
        </p:txBody>
      </p:sp>
      <p:sp>
        <p:nvSpPr>
          <p:cNvPr id="6" name="Oval 5"/>
          <p:cNvSpPr/>
          <p:nvPr/>
        </p:nvSpPr>
        <p:spPr>
          <a:xfrm>
            <a:off x="0" y="-73606"/>
            <a:ext cx="2404710" cy="111117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Read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onl</a:t>
            </a:r>
            <a:r>
              <a:rPr lang="en-US">
                <a:solidFill>
                  <a:schemeClr val="tx1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59997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685800" y="1066800"/>
            <a:ext cx="7848596" cy="533396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</a:rPr>
              <a:t>Adenovirus </a:t>
            </a:r>
            <a:r>
              <a:rPr lang="en-US" sz="3600" dirty="0" smtClean="0">
                <a:solidFill>
                  <a:srgbClr val="000000"/>
                </a:solidFill>
              </a:rPr>
              <a:t>pathogenesis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304801" y="1905000"/>
            <a:ext cx="8534400" cy="419100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400" dirty="0" smtClean="0"/>
              <a:t>Virus replicate in epithelial cells producing cell necrosis and inflammation</a:t>
            </a:r>
          </a:p>
          <a:p>
            <a:pPr lvl="0">
              <a:lnSpc>
                <a:spcPct val="90000"/>
              </a:lnSpc>
            </a:pPr>
            <a:r>
              <a:rPr lang="en-US" sz="2400" dirty="0" smtClean="0"/>
              <a:t>After acute infection; the virus may remain in tissues (tonsils, adenoids, </a:t>
            </a:r>
            <a:r>
              <a:rPr lang="en-US" sz="2400" dirty="0" err="1" smtClean="0"/>
              <a:t>peyer’s</a:t>
            </a:r>
            <a:r>
              <a:rPr lang="en-US" sz="2400" dirty="0" smtClean="0"/>
              <a:t> patches) and become reactivated and shed asymptomatically 6-18 months.</a:t>
            </a:r>
          </a:p>
          <a:p>
            <a:pPr lvl="0">
              <a:lnSpc>
                <a:spcPct val="90000"/>
              </a:lnSpc>
            </a:pPr>
            <a:r>
              <a:rPr lang="en-US" sz="2400" dirty="0" smtClean="0"/>
              <a:t>Reactivation enhanced by stressful events</a:t>
            </a:r>
          </a:p>
          <a:p>
            <a:pPr lvl="0">
              <a:lnSpc>
                <a:spcPct val="90000"/>
              </a:lnSpc>
            </a:pPr>
            <a:r>
              <a:rPr lang="en-US" sz="2400" dirty="0" smtClean="0"/>
              <a:t>Integration of adenoviral DNA into host cell genome may occur leading to latency in tonsils and peripheral lymphocytes</a:t>
            </a:r>
          </a:p>
          <a:p>
            <a:pPr lvl="0">
              <a:lnSpc>
                <a:spcPct val="90000"/>
              </a:lnSpc>
            </a:pPr>
            <a:r>
              <a:rPr lang="en-US" sz="2400" dirty="0" smtClean="0"/>
              <a:t>Some times smudgy </a:t>
            </a:r>
            <a:r>
              <a:rPr lang="en-US" sz="2400" dirty="0" err="1" smtClean="0"/>
              <a:t>intranuclear</a:t>
            </a:r>
            <a:r>
              <a:rPr lang="en-US" sz="2400" dirty="0" smtClean="0"/>
              <a:t> inclusions may be seen</a:t>
            </a:r>
          </a:p>
          <a:p>
            <a:pPr lvl="0">
              <a:lnSpc>
                <a:spcPct val="90000"/>
              </a:lnSpc>
            </a:pPr>
            <a:endParaRPr lang="en-US" sz="2000" dirty="0" smtClean="0"/>
          </a:p>
          <a:p>
            <a:pPr lvl="0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5" name="Hexagon 4"/>
          <p:cNvSpPr/>
          <p:nvPr/>
        </p:nvSpPr>
        <p:spPr>
          <a:xfrm>
            <a:off x="89214" y="0"/>
            <a:ext cx="2413149" cy="1066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7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n-US" sz="2400" dirty="0"/>
              <a:t>Adenovirus infection leads to the following:</a:t>
            </a:r>
          </a:p>
          <a:p>
            <a:pPr lvl="0">
              <a:lnSpc>
                <a:spcPct val="90000"/>
              </a:lnSpc>
            </a:pPr>
            <a:r>
              <a:rPr lang="en-US" sz="2400" dirty="0"/>
              <a:t>Pentons have toxic effects on host cells</a:t>
            </a:r>
          </a:p>
          <a:p>
            <a:pPr lvl="0">
              <a:lnSpc>
                <a:spcPct val="90000"/>
              </a:lnSpc>
            </a:pPr>
            <a:r>
              <a:rPr lang="en-US" sz="2400" dirty="0"/>
              <a:t>Encode a protein in the E3 genomic region that binds class I MHC antigens in the ER which restricts their expression on the surface of infected cells and interfere with recognition and targeting by cytotoxic T cells. (Helps in latency)</a:t>
            </a:r>
          </a:p>
          <a:p>
            <a:pPr lvl="0">
              <a:lnSpc>
                <a:spcPct val="90000"/>
              </a:lnSpc>
            </a:pPr>
            <a:r>
              <a:rPr lang="en-US" sz="2400" dirty="0"/>
              <a:t>E1A protein has been associated with increased susceptibility of infected cells to destruction by TNF and other cytokines.</a:t>
            </a:r>
          </a:p>
          <a:p>
            <a:pPr lvl="0">
              <a:lnSpc>
                <a:spcPct val="90000"/>
              </a:lnSpc>
            </a:pPr>
            <a:r>
              <a:rPr lang="en-US" sz="2400" dirty="0"/>
              <a:t>Adenovirus death protein; important for efficient lysis of infected cells and release of progeny </a:t>
            </a:r>
            <a:r>
              <a:rPr lang="en-US" sz="2400" dirty="0" err="1"/>
              <a:t>virions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2" name="Hexagon 1"/>
          <p:cNvSpPr/>
          <p:nvPr/>
        </p:nvSpPr>
        <p:spPr>
          <a:xfrm>
            <a:off x="89214" y="0"/>
            <a:ext cx="2510802" cy="10497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65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1371600" y="1143000"/>
            <a:ext cx="5486400" cy="457200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</a:rPr>
              <a:t>Diarrhea due to Enteric Adenovirus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1295400" y="1828800"/>
            <a:ext cx="6477000" cy="41148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/>
              <a:t>Cause 5-15% of all viral gastroenteritis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Belong to </a:t>
            </a:r>
            <a:r>
              <a:rPr lang="en-US" sz="2400" dirty="0" err="1" smtClean="0"/>
              <a:t>serogroup</a:t>
            </a:r>
            <a:r>
              <a:rPr lang="en-US" sz="2400" dirty="0" smtClean="0"/>
              <a:t> F (Types 40, 41) 38??</a:t>
            </a:r>
          </a:p>
          <a:p>
            <a:pPr lvl="0">
              <a:lnSpc>
                <a:spcPct val="130000"/>
              </a:lnSpc>
              <a:spcBef>
                <a:spcPts val="700"/>
              </a:spcBef>
            </a:pPr>
            <a:r>
              <a:rPr lang="en-US" sz="2400" dirty="0" smtClean="0"/>
              <a:t>Age &lt;4 years</a:t>
            </a:r>
          </a:p>
          <a:p>
            <a:pPr lvl="0">
              <a:lnSpc>
                <a:spcPct val="130000"/>
              </a:lnSpc>
              <a:spcBef>
                <a:spcPts val="700"/>
              </a:spcBef>
            </a:pPr>
            <a:r>
              <a:rPr lang="en-US" sz="2400" dirty="0" smtClean="0"/>
              <a:t>Year round</a:t>
            </a:r>
          </a:p>
          <a:p>
            <a:pPr lvl="0">
              <a:lnSpc>
                <a:spcPct val="130000"/>
              </a:lnSpc>
              <a:spcBef>
                <a:spcPts val="700"/>
              </a:spcBef>
            </a:pPr>
            <a:r>
              <a:rPr lang="en-US" sz="2400" dirty="0" smtClean="0"/>
              <a:t>Spread via fecal-oral route</a:t>
            </a:r>
          </a:p>
          <a:p>
            <a:pPr lvl="0">
              <a:lnSpc>
                <a:spcPct val="130000"/>
              </a:lnSpc>
            </a:pPr>
            <a:r>
              <a:rPr lang="en-US" sz="2400" dirty="0" smtClean="0"/>
              <a:t>Isolation requires special media-Graham 29</a:t>
            </a:r>
          </a:p>
          <a:p>
            <a:pPr lvl="0">
              <a:lnSpc>
                <a:spcPct val="130000"/>
              </a:lnSpc>
            </a:pPr>
            <a:r>
              <a:rPr lang="en-US" sz="2400" dirty="0" smtClean="0"/>
              <a:t>ELISA for rapid detection is available</a:t>
            </a:r>
          </a:p>
          <a:p>
            <a:pPr marL="0" lvl="0" indent="0">
              <a:lnSpc>
                <a:spcPct val="130000"/>
              </a:lnSpc>
              <a:spcBef>
                <a:spcPts val="700"/>
              </a:spcBef>
              <a:buNone/>
            </a:pPr>
            <a:endParaRPr lang="en-US" sz="2400" dirty="0"/>
          </a:p>
        </p:txBody>
      </p:sp>
      <p:sp>
        <p:nvSpPr>
          <p:cNvPr id="5" name="Hexagon 4"/>
          <p:cNvSpPr/>
          <p:nvPr/>
        </p:nvSpPr>
        <p:spPr>
          <a:xfrm>
            <a:off x="89214" y="0"/>
            <a:ext cx="2559629" cy="1066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838200" y="914400"/>
            <a:ext cx="7772400" cy="990600"/>
          </a:xfrm>
        </p:spPr>
        <p:txBody>
          <a:bodyPr>
            <a:no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</a:rPr>
              <a:t>CLINICAL </a:t>
            </a:r>
            <a:r>
              <a:rPr lang="en-US" sz="3600" dirty="0" smtClean="0">
                <a:solidFill>
                  <a:srgbClr val="000000"/>
                </a:solidFill>
              </a:rPr>
              <a:t>FEATURES -</a:t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Adenovirus </a:t>
            </a:r>
            <a:r>
              <a:rPr lang="en-US" sz="2800" dirty="0">
                <a:solidFill>
                  <a:srgbClr val="000000"/>
                </a:solidFill>
              </a:rPr>
              <a:t>gastroenteritis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533400" y="2133600"/>
            <a:ext cx="8077199" cy="3657599"/>
          </a:xfrm>
        </p:spPr>
        <p:txBody>
          <a:bodyPr>
            <a:normAutofit/>
          </a:bodyPr>
          <a:lstStyle/>
          <a:p>
            <a:pPr marL="566928" indent="-457200">
              <a:lnSpc>
                <a:spcPct val="110000"/>
              </a:lnSpc>
            </a:pPr>
            <a:r>
              <a:rPr lang="en-US" sz="2800" dirty="0"/>
              <a:t>Incubation period 3 -10 days</a:t>
            </a:r>
          </a:p>
          <a:p>
            <a:pPr marL="566928" indent="-457200">
              <a:lnSpc>
                <a:spcPct val="110000"/>
              </a:lnSpc>
            </a:pPr>
            <a:r>
              <a:rPr lang="en-US" sz="2800" dirty="0"/>
              <a:t>Diarrhea lasts for 10 -14 days</a:t>
            </a:r>
          </a:p>
          <a:p>
            <a:pPr marL="566928" indent="-457200">
              <a:lnSpc>
                <a:spcPct val="110000"/>
              </a:lnSpc>
            </a:pPr>
            <a:r>
              <a:rPr lang="en-US" sz="2800" dirty="0"/>
              <a:t>Can also cause intussusception, mesenteric adenitis, appendicitis</a:t>
            </a:r>
          </a:p>
          <a:p>
            <a:pPr marL="566928" indent="-457200">
              <a:lnSpc>
                <a:spcPct val="110000"/>
              </a:lnSpc>
            </a:pPr>
            <a:r>
              <a:rPr lang="en-US" sz="2800" dirty="0"/>
              <a:t>Treatment with </a:t>
            </a:r>
            <a:r>
              <a:rPr lang="en-US" sz="2800" dirty="0" err="1"/>
              <a:t>cidofovir</a:t>
            </a:r>
            <a:r>
              <a:rPr lang="en-US" sz="2800" dirty="0"/>
              <a:t> promising for severe disease in immunocompromised</a:t>
            </a:r>
          </a:p>
        </p:txBody>
      </p:sp>
      <p:sp>
        <p:nvSpPr>
          <p:cNvPr id="6" name="Left Arrow 5"/>
          <p:cNvSpPr/>
          <p:nvPr/>
        </p:nvSpPr>
        <p:spPr>
          <a:xfrm>
            <a:off x="5501447" y="1904999"/>
            <a:ext cx="2725834" cy="161051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Important</a:t>
            </a:r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89215" y="0"/>
            <a:ext cx="2559628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6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subTitle" idx="4294967295"/>
          </p:nvPr>
        </p:nvSpPr>
        <p:spPr>
          <a:xfrm>
            <a:off x="304800" y="1981200"/>
            <a:ext cx="8458200" cy="3886200"/>
          </a:xfrm>
        </p:spPr>
        <p:txBody>
          <a:bodyPr>
            <a:noAutofit/>
          </a:bodyPr>
          <a:lstStyle/>
          <a:p>
            <a:pPr marL="342900" lvl="3" indent="571500">
              <a:lnSpc>
                <a:spcPct val="125000"/>
              </a:lnSpc>
              <a:spcBef>
                <a:spcPts val="700"/>
              </a:spcBef>
              <a:buClr>
                <a:srgbClr val="0F6FC6"/>
              </a:buClr>
              <a:buChar char="•"/>
            </a:pPr>
            <a:r>
              <a:rPr lang="en-US" sz="2400" dirty="0"/>
              <a:t>Family </a:t>
            </a:r>
            <a:r>
              <a:rPr lang="en-US" sz="2400" i="1" dirty="0" err="1"/>
              <a:t>Caliciviridae</a:t>
            </a:r>
            <a:endParaRPr lang="en-US" sz="2400" i="1" dirty="0"/>
          </a:p>
          <a:p>
            <a:pPr marL="342900" lvl="3" indent="571500">
              <a:lnSpc>
                <a:spcPct val="125000"/>
              </a:lnSpc>
              <a:spcBef>
                <a:spcPts val="700"/>
              </a:spcBef>
              <a:buClr>
                <a:srgbClr val="0F6FC6"/>
              </a:buClr>
              <a:buChar char="•"/>
            </a:pPr>
            <a:r>
              <a:rPr lang="en-US" sz="2400" dirty="0"/>
              <a:t>Non-enveloped RNA </a:t>
            </a:r>
            <a:r>
              <a:rPr lang="en-US" sz="2400" dirty="0" smtClean="0"/>
              <a:t>viruses with </a:t>
            </a:r>
            <a:r>
              <a:rPr lang="en-US" sz="2400" dirty="0" err="1"/>
              <a:t>ss</a:t>
            </a:r>
            <a:r>
              <a:rPr lang="en-US" sz="2400" dirty="0"/>
              <a:t> [+] sense RNA</a:t>
            </a:r>
          </a:p>
          <a:p>
            <a:pPr marL="342900" lvl="3" indent="571500">
              <a:lnSpc>
                <a:spcPct val="125000"/>
              </a:lnSpc>
              <a:spcBef>
                <a:spcPts val="700"/>
              </a:spcBef>
              <a:buClr>
                <a:srgbClr val="0F6FC6"/>
              </a:buClr>
              <a:buChar char="•"/>
            </a:pPr>
            <a:r>
              <a:rPr lang="en-US" sz="2400" dirty="0"/>
              <a:t>27-35 nm in size</a:t>
            </a:r>
          </a:p>
          <a:p>
            <a:pPr marL="342900" lvl="3" indent="571500">
              <a:lnSpc>
                <a:spcPct val="125000"/>
              </a:lnSpc>
              <a:spcBef>
                <a:spcPts val="700"/>
              </a:spcBef>
              <a:buClr>
                <a:srgbClr val="0F6FC6"/>
              </a:buClr>
              <a:buChar char="•"/>
            </a:pPr>
            <a:r>
              <a:rPr lang="en-US" sz="2400" dirty="0"/>
              <a:t>Icosahedral capsid</a:t>
            </a:r>
          </a:p>
          <a:p>
            <a:pPr marL="342900" lvl="3" indent="571500">
              <a:lnSpc>
                <a:spcPct val="125000"/>
              </a:lnSpc>
              <a:spcBef>
                <a:spcPts val="700"/>
              </a:spcBef>
              <a:buClr>
                <a:srgbClr val="0F6FC6"/>
              </a:buClr>
              <a:buChar char="•"/>
            </a:pPr>
            <a:r>
              <a:rPr lang="en-US" sz="2400" dirty="0"/>
              <a:t>Contains single capsid </a:t>
            </a:r>
            <a:r>
              <a:rPr lang="en-US" sz="2400" dirty="0" smtClean="0"/>
              <a:t>protein</a:t>
            </a:r>
          </a:p>
          <a:p>
            <a:pPr marL="342900" lvl="3" indent="571500">
              <a:lnSpc>
                <a:spcPct val="125000"/>
              </a:lnSpc>
              <a:spcBef>
                <a:spcPts val="700"/>
              </a:spcBef>
              <a:buClr>
                <a:srgbClr val="0F6FC6"/>
              </a:buClr>
              <a:buChar char="•"/>
            </a:pPr>
            <a:r>
              <a:rPr lang="en-US" sz="2400" dirty="0" smtClean="0"/>
              <a:t>Resistant to acid, ether and heat</a:t>
            </a:r>
          </a:p>
          <a:p>
            <a:pPr marL="342900" lvl="3" indent="571500">
              <a:lnSpc>
                <a:spcPct val="125000"/>
              </a:lnSpc>
              <a:spcBef>
                <a:spcPts val="700"/>
              </a:spcBef>
              <a:buClr>
                <a:srgbClr val="0F6FC6"/>
              </a:buClr>
              <a:buChar char="•"/>
            </a:pPr>
            <a:r>
              <a:rPr lang="en-US" sz="2400" dirty="0" smtClean="0"/>
              <a:t>Have not been effectively propagated in cell culture</a:t>
            </a:r>
          </a:p>
        </p:txBody>
      </p:sp>
      <p:sp>
        <p:nvSpPr>
          <p:cNvPr id="3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1295400" y="914400"/>
            <a:ext cx="7010400" cy="6858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HUMAN CALICIVIRUSES (</a:t>
            </a:r>
            <a:r>
              <a:rPr lang="en-US" sz="3200" dirty="0" err="1"/>
              <a:t>HuCV</a:t>
            </a:r>
            <a:r>
              <a:rPr lang="en-US" sz="3200" dirty="0"/>
              <a:t>)</a:t>
            </a:r>
          </a:p>
        </p:txBody>
      </p:sp>
      <p:sp>
        <p:nvSpPr>
          <p:cNvPr id="5" name="Oval 4"/>
          <p:cNvSpPr/>
          <p:nvPr/>
        </p:nvSpPr>
        <p:spPr>
          <a:xfrm>
            <a:off x="0" y="-73606"/>
            <a:ext cx="2404710" cy="111117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Read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onl</a:t>
            </a:r>
            <a:r>
              <a:rPr lang="en-US">
                <a:solidFill>
                  <a:schemeClr val="tx1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2991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2788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HUMAN CALICIVIRUSES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35271"/>
            <a:ext cx="5791200" cy="519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51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341588"/>
              </p:ext>
            </p:extLst>
          </p:nvPr>
        </p:nvGraphicFramePr>
        <p:xfrm>
          <a:off x="28900" y="-17433"/>
          <a:ext cx="9067800" cy="6938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083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Rotavirus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Calicivirus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Astrovirus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Adenovirus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Torovirus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83">
                <a:tc>
                  <a:txBody>
                    <a:bodyPr/>
                    <a:lstStyle/>
                    <a:p>
                      <a:r>
                        <a:rPr lang="en-US" dirty="0" smtClean="0"/>
                        <a:t>Nucleic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 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 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 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 DNA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</a:t>
                      </a:r>
                      <a:r>
                        <a:rPr lang="en-US" baseline="0" dirty="0" smtClean="0"/>
                        <a:t> RNA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3781">
                <a:tc>
                  <a:txBody>
                    <a:bodyPr/>
                    <a:lstStyle/>
                    <a:p>
                      <a:r>
                        <a:rPr lang="en-US" dirty="0" smtClean="0"/>
                        <a:t>Shape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Naked, Double shelled capsid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Naked, 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Naked,</a:t>
                      </a:r>
                      <a:r>
                        <a:rPr lang="en-US" baseline="0" dirty="0" smtClean="0"/>
                        <a:t> star shaped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Naked,</a:t>
                      </a:r>
                      <a:r>
                        <a:rPr lang="en-US" baseline="0" dirty="0" smtClean="0"/>
                        <a:t> icosahedral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Enveloped, donut shaped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127">
                <a:tc>
                  <a:txBody>
                    <a:bodyPr/>
                    <a:lstStyle/>
                    <a:p>
                      <a:r>
                        <a:rPr lang="en-US" dirty="0" smtClean="0"/>
                        <a:t>Replication in 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Usually incomplete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 or incomplete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585">
                <a:tc>
                  <a:txBody>
                    <a:bodyPr/>
                    <a:lstStyle/>
                    <a:p>
                      <a:r>
                        <a:rPr lang="en-US" dirty="0" smtClean="0"/>
                        <a:t>Serotypes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127">
                <a:tc>
                  <a:txBody>
                    <a:bodyPr/>
                    <a:lstStyle/>
                    <a:p>
                      <a:r>
                        <a:rPr lang="en-US" dirty="0" smtClean="0"/>
                        <a:t>Site of infection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Duodenum, jejunum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Jejunum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intestine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intestine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intestine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83">
                <a:tc>
                  <a:txBody>
                    <a:bodyPr/>
                    <a:lstStyle/>
                    <a:p>
                      <a:r>
                        <a:rPr lang="en-US" dirty="0" smtClean="0"/>
                        <a:t>Immunity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 IgA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83">
                <a:tc>
                  <a:txBody>
                    <a:bodyPr/>
                    <a:lstStyle/>
                    <a:p>
                      <a:r>
                        <a:rPr lang="en-US" dirty="0" smtClean="0"/>
                        <a:t>Seasonality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known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known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known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known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72140">
                <a:tc>
                  <a:txBody>
                    <a:bodyPr/>
                    <a:lstStyle/>
                    <a:p>
                      <a:r>
                        <a:rPr lang="en-US" dirty="0" smtClean="0"/>
                        <a:t>Ages primarily affected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Infants, &lt; 2 </a:t>
                      </a:r>
                      <a:r>
                        <a:rPr lang="en-US" dirty="0" err="1" smtClean="0"/>
                        <a:t>yrs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Older children,</a:t>
                      </a:r>
                      <a:r>
                        <a:rPr lang="en-US" baseline="0" dirty="0" smtClean="0"/>
                        <a:t> adults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Infants, 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Infants, 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Infants,</a:t>
                      </a:r>
                      <a:r>
                        <a:rPr lang="en-US" baseline="0" dirty="0" smtClean="0"/>
                        <a:t> children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083">
                <a:tc>
                  <a:txBody>
                    <a:bodyPr/>
                    <a:lstStyle/>
                    <a:p>
                      <a:r>
                        <a:rPr lang="en-US" dirty="0" smtClean="0"/>
                        <a:t>Transmission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Fecal-oral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Fecal-oral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Fecal-oral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Fecal-oral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Fecal-oral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0498">
                <a:tc>
                  <a:txBody>
                    <a:bodyPr/>
                    <a:lstStyle/>
                    <a:p>
                      <a:r>
                        <a:rPr lang="en-US" dirty="0" smtClean="0"/>
                        <a:t>IP (days)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-----------------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3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EIA,</a:t>
                      </a:r>
                      <a:r>
                        <a:rPr lang="en-US" baseline="0" dirty="0" smtClean="0"/>
                        <a:t> 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IEM, PCR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EM, PCR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EIA, 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EM, ELISA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216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7772400" cy="1143000"/>
          </a:xfrm>
        </p:spPr>
        <p:txBody>
          <a:bodyPr anchorCtr="1"/>
          <a:lstStyle/>
          <a:p>
            <a:pPr lvl="0" algn="ctr"/>
            <a:r>
              <a:rPr lang="en-US">
                <a:solidFill>
                  <a:srgbClr val="000000"/>
                </a:solidFill>
              </a:rPr>
              <a:t>Calicivirus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2362200" y="1371600"/>
            <a:ext cx="6781800" cy="4114800"/>
          </a:xfrm>
        </p:spPr>
        <p:txBody>
          <a:bodyPr/>
          <a:lstStyle/>
          <a:p>
            <a:pPr lvl="0"/>
            <a:r>
              <a:rPr lang="en-US" sz="2400" dirty="0"/>
              <a:t>Norwalk virus and “Norwalk-like”</a:t>
            </a:r>
          </a:p>
          <a:p>
            <a:pPr lvl="0"/>
            <a:r>
              <a:rPr lang="en-US" sz="2400" dirty="0"/>
              <a:t>“Sapporo-like” viruses</a:t>
            </a:r>
          </a:p>
          <a:p>
            <a:pPr lvl="0"/>
            <a:r>
              <a:rPr lang="en-US" sz="2400" dirty="0" err="1"/>
              <a:t>Vesivirus</a:t>
            </a:r>
            <a:endParaRPr lang="en-US" sz="2400" dirty="0"/>
          </a:p>
          <a:p>
            <a:pPr lvl="0"/>
            <a:r>
              <a:rPr lang="en-US" sz="2400" dirty="0" err="1"/>
              <a:t>Lagovirus</a:t>
            </a:r>
            <a:endParaRPr lang="en-US" sz="2400" dirty="0"/>
          </a:p>
        </p:txBody>
      </p:sp>
      <p:sp>
        <p:nvSpPr>
          <p:cNvPr id="4" name="Rectangle 3"/>
          <p:cNvSpPr txBox="1"/>
          <p:nvPr/>
        </p:nvSpPr>
        <p:spPr>
          <a:xfrm>
            <a:off x="304801" y="3429004"/>
            <a:ext cx="4876799" cy="304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sng" strike="noStrike" kern="0" cap="none" spc="0" baseline="0" dirty="0">
                <a:solidFill>
                  <a:srgbClr val="000000"/>
                </a:solidFill>
                <a:uFillTx/>
                <a:latin typeface="Constantia"/>
                <a:ea typeface=""/>
                <a:cs typeface=""/>
              </a:rPr>
              <a:t>NLV (Norovirus</a:t>
            </a:r>
            <a:r>
              <a:rPr lang="en-US" sz="2000" b="1" i="0" u="sng" strike="noStrike" kern="0" cap="none" spc="0" baseline="0" dirty="0" smtClean="0">
                <a:solidFill>
                  <a:srgbClr val="000000"/>
                </a:solidFill>
                <a:uFillTx/>
                <a:latin typeface="Constantia"/>
                <a:ea typeface=""/>
                <a:cs typeface=""/>
              </a:rPr>
              <a:t>) </a:t>
            </a:r>
            <a:r>
              <a:rPr lang="en-US" sz="2000" b="1" i="0" strike="noStrike" kern="0" cap="none" spc="0" baseline="0" dirty="0" smtClean="0">
                <a:solidFill>
                  <a:srgbClr val="000000"/>
                </a:solidFill>
                <a:uFillTx/>
                <a:latin typeface="Constantia"/>
                <a:ea typeface=""/>
                <a:cs typeface=""/>
              </a:rPr>
              <a:t>round shaped</a:t>
            </a:r>
            <a:endParaRPr lang="en-US" sz="2000" b="1" i="0" u="none" strike="noStrike" kern="0" cap="none" spc="0" baseline="0" dirty="0">
              <a:solidFill>
                <a:srgbClr val="000000"/>
              </a:solidFill>
              <a:uFillTx/>
              <a:latin typeface="Constantia"/>
              <a:ea typeface=""/>
              <a:cs typeface=""/>
            </a:endParaRPr>
          </a:p>
          <a:p>
            <a:pPr marL="114300" marR="0" lvl="1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rgbClr val="000000"/>
                </a:solidFill>
                <a:uFillTx/>
                <a:latin typeface="Constantia"/>
                <a:ea typeface=""/>
                <a:cs typeface=""/>
              </a:rPr>
              <a:t>Norwalk virus</a:t>
            </a:r>
          </a:p>
          <a:p>
            <a:pPr marL="114300" marR="0" lvl="1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rgbClr val="000000"/>
                </a:solidFill>
                <a:uFillTx/>
                <a:latin typeface="Constantia"/>
                <a:ea typeface=""/>
                <a:cs typeface=""/>
              </a:rPr>
              <a:t>Hawaii virus</a:t>
            </a:r>
          </a:p>
          <a:p>
            <a:pPr marL="114300" marR="0" lvl="1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rgbClr val="000000"/>
                </a:solidFill>
                <a:uFillTx/>
                <a:latin typeface="Constantia"/>
                <a:ea typeface=""/>
                <a:cs typeface=""/>
              </a:rPr>
              <a:t>Snow Mountain virus</a:t>
            </a:r>
          </a:p>
          <a:p>
            <a:pPr marL="114300" marR="0" lvl="1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rgbClr val="000000"/>
                </a:solidFill>
                <a:uFillTx/>
                <a:latin typeface="Constantia"/>
                <a:ea typeface=""/>
                <a:cs typeface=""/>
              </a:rPr>
              <a:t>Montgomery county virus</a:t>
            </a:r>
          </a:p>
          <a:p>
            <a:pPr marL="114300" marR="0" lvl="1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rgbClr val="000000"/>
                </a:solidFill>
                <a:uFillTx/>
                <a:latin typeface="Constantia"/>
                <a:ea typeface=""/>
                <a:cs typeface=""/>
              </a:rPr>
              <a:t>Taunton (England)</a:t>
            </a:r>
            <a:endParaRPr lang="en-US" sz="2000" b="0" i="0" u="none" strike="noStrike" kern="0" cap="none" spc="0" baseline="0" dirty="0">
              <a:solidFill>
                <a:srgbClr val="000000"/>
              </a:solidFill>
              <a:uFillTx/>
              <a:latin typeface="Antique Olive" pitchFamily="34"/>
              <a:ea typeface=""/>
              <a:cs typeface=""/>
            </a:endParaRPr>
          </a:p>
          <a:p>
            <a:pPr marL="114300" marR="0" lvl="1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 dirty="0">
              <a:solidFill>
                <a:srgbClr val="000000"/>
              </a:solidFill>
              <a:uFillTx/>
              <a:latin typeface="Constantia"/>
              <a:ea typeface=""/>
              <a:cs typeface=""/>
            </a:endParaRPr>
          </a:p>
        </p:txBody>
      </p:sp>
      <p:sp>
        <p:nvSpPr>
          <p:cNvPr id="5" name="Rectangle 4"/>
          <p:cNvSpPr txBox="1"/>
          <p:nvPr/>
        </p:nvSpPr>
        <p:spPr>
          <a:xfrm>
            <a:off x="4114800" y="3429000"/>
            <a:ext cx="5257804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rgbClr val="000000"/>
                </a:solidFill>
                <a:uFillTx/>
                <a:latin typeface="Constantia"/>
                <a:ea typeface=""/>
                <a:cs typeface=""/>
              </a:rPr>
              <a:t>	</a:t>
            </a:r>
            <a:r>
              <a:rPr lang="en-US" sz="2000" b="1" i="0" u="sng" strike="noStrike" kern="0" cap="none" spc="0" baseline="0" dirty="0">
                <a:solidFill>
                  <a:srgbClr val="000000"/>
                </a:solidFill>
                <a:uFillTx/>
                <a:latin typeface="Constantia"/>
                <a:ea typeface=""/>
                <a:cs typeface=""/>
              </a:rPr>
              <a:t>SLV (</a:t>
            </a:r>
            <a:r>
              <a:rPr lang="en-US" sz="2000" b="1" i="0" u="sng" strike="noStrike" kern="0" cap="none" spc="0" baseline="0" dirty="0" err="1">
                <a:solidFill>
                  <a:srgbClr val="000000"/>
                </a:solidFill>
                <a:uFillTx/>
                <a:latin typeface="Constantia"/>
                <a:ea typeface=""/>
                <a:cs typeface=""/>
              </a:rPr>
              <a:t>Sapovirus</a:t>
            </a:r>
            <a:r>
              <a:rPr lang="en-US" sz="2000" b="1" i="0" u="sng" strike="noStrike" kern="0" cap="none" spc="0" baseline="0" dirty="0" smtClean="0">
                <a:solidFill>
                  <a:srgbClr val="000000"/>
                </a:solidFill>
                <a:uFillTx/>
                <a:latin typeface="Constantia"/>
                <a:ea typeface=""/>
                <a:cs typeface=""/>
              </a:rPr>
              <a:t>) </a:t>
            </a:r>
            <a:r>
              <a:rPr lang="en-US" sz="2000" b="1" i="0" strike="noStrike" kern="0" cap="none" spc="0" baseline="0" dirty="0" smtClean="0">
                <a:solidFill>
                  <a:srgbClr val="000000"/>
                </a:solidFill>
                <a:uFillTx/>
                <a:latin typeface="Constantia"/>
                <a:ea typeface=""/>
                <a:cs typeface=""/>
              </a:rPr>
              <a:t>star shaped</a:t>
            </a:r>
            <a:endParaRPr lang="en-US" sz="2000" b="1" i="0" u="none" strike="noStrike" kern="0" cap="none" spc="0" baseline="0" dirty="0">
              <a:solidFill>
                <a:srgbClr val="000000"/>
              </a:solidFill>
              <a:uFillTx/>
              <a:latin typeface="Constantia"/>
              <a:ea typeface=""/>
              <a:cs typeface="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rgbClr val="000000"/>
                </a:solidFill>
                <a:uFillTx/>
                <a:latin typeface="Constantia"/>
                <a:ea typeface=""/>
                <a:cs typeface=""/>
              </a:rPr>
              <a:t>		Sapporo virus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rgbClr val="000000"/>
                </a:solidFill>
                <a:uFillTx/>
                <a:latin typeface="Constantia"/>
                <a:ea typeface=""/>
                <a:cs typeface=""/>
              </a:rPr>
              <a:t>		Manchester virus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rgbClr val="000000"/>
                </a:solidFill>
                <a:uFillTx/>
                <a:latin typeface="Constantia"/>
                <a:ea typeface=""/>
                <a:cs typeface=""/>
              </a:rPr>
              <a:t>		Houston/86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rgbClr val="000000"/>
                </a:solidFill>
                <a:uFillTx/>
                <a:latin typeface="Constantia"/>
                <a:ea typeface=""/>
                <a:cs typeface=""/>
              </a:rPr>
              <a:t>		London/92</a:t>
            </a:r>
          </a:p>
        </p:txBody>
      </p:sp>
      <p:sp>
        <p:nvSpPr>
          <p:cNvPr id="7" name="Left Arrow 6"/>
          <p:cNvSpPr/>
          <p:nvPr/>
        </p:nvSpPr>
        <p:spPr>
          <a:xfrm>
            <a:off x="7177509" y="925236"/>
            <a:ext cx="1838510" cy="13329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Only this is required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0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subTitle" idx="4294967295"/>
          </p:nvPr>
        </p:nvSpPr>
        <p:spPr>
          <a:xfrm>
            <a:off x="0" y="2438400"/>
            <a:ext cx="7315200" cy="3810000"/>
          </a:xfrm>
        </p:spPr>
        <p:txBody>
          <a:bodyPr/>
          <a:lstStyle/>
          <a:p>
            <a:pPr marL="342900" lvl="3" indent="57150">
              <a:lnSpc>
                <a:spcPct val="135000"/>
              </a:lnSpc>
              <a:spcBef>
                <a:spcPts val="600"/>
              </a:spcBef>
              <a:buClr>
                <a:srgbClr val="0F6FC6"/>
              </a:buClr>
              <a:buChar char="•"/>
            </a:pPr>
            <a:r>
              <a:rPr lang="en-US" sz="2400" dirty="0"/>
              <a:t>32 cup-like depressions</a:t>
            </a:r>
          </a:p>
          <a:p>
            <a:pPr marL="342900" lvl="3" indent="57150">
              <a:lnSpc>
                <a:spcPct val="135000"/>
              </a:lnSpc>
              <a:spcBef>
                <a:spcPts val="600"/>
              </a:spcBef>
              <a:buClr>
                <a:srgbClr val="0F6FC6"/>
              </a:buClr>
              <a:buChar char="•"/>
            </a:pPr>
            <a:r>
              <a:rPr lang="en-US" sz="2400" dirty="0"/>
              <a:t>EM appearance of “Star”</a:t>
            </a:r>
          </a:p>
          <a:p>
            <a:pPr marL="342900" lvl="3" indent="57150">
              <a:lnSpc>
                <a:spcPct val="135000"/>
              </a:lnSpc>
              <a:spcBef>
                <a:spcPts val="600"/>
              </a:spcBef>
              <a:buClr>
                <a:srgbClr val="0F6FC6"/>
              </a:buClr>
              <a:buChar char="•"/>
            </a:pPr>
            <a:r>
              <a:rPr lang="en-US" sz="2400" dirty="0"/>
              <a:t>31-35 nm size</a:t>
            </a:r>
          </a:p>
          <a:p>
            <a:pPr marL="342900" lvl="3" indent="57150">
              <a:lnSpc>
                <a:spcPct val="135000"/>
              </a:lnSpc>
              <a:spcBef>
                <a:spcPts val="600"/>
              </a:spcBef>
              <a:buClr>
                <a:srgbClr val="0F6FC6"/>
              </a:buClr>
              <a:buChar char="•"/>
            </a:pPr>
            <a:r>
              <a:rPr lang="en-US" sz="2400" dirty="0"/>
              <a:t>E.g.- Sapporo-like viruses  </a:t>
            </a:r>
          </a:p>
          <a:p>
            <a:pPr marL="342900" lvl="3" indent="57150">
              <a:lnSpc>
                <a:spcPct val="135000"/>
              </a:lnSpc>
              <a:spcBef>
                <a:spcPts val="600"/>
              </a:spcBef>
              <a:buClr>
                <a:srgbClr val="0F6FC6"/>
              </a:buClr>
              <a:buChar char="•"/>
            </a:pPr>
            <a:endParaRPr lang="en-US" sz="2400" dirty="0"/>
          </a:p>
        </p:txBody>
      </p:sp>
      <p:sp>
        <p:nvSpPr>
          <p:cNvPr id="3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762000" y="914400"/>
            <a:ext cx="7620000" cy="685800"/>
          </a:xfrm>
        </p:spPr>
        <p:txBody>
          <a:bodyPr>
            <a:no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</a:rPr>
              <a:t>MORPHOLOGY- typical</a:t>
            </a:r>
          </a:p>
        </p:txBody>
      </p:sp>
      <p:graphicFrame>
        <p:nvGraphicFramePr>
          <p:cNvPr id="4" name="Object 4"/>
          <p:cNvGraphicFramePr/>
          <p:nvPr/>
        </p:nvGraphicFramePr>
        <p:xfrm>
          <a:off x="4953003" y="3047996"/>
          <a:ext cx="3862389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r:id="rId4" imgW="1895475" imgH="2019300" progId="">
                  <p:embed/>
                </p:oleObj>
              </mc:Choice>
              <mc:Fallback>
                <p:oleObj r:id="rId4" imgW="1895475" imgH="2019300" progId="">
                  <p:embed/>
                  <p:pic>
                    <p:nvPicPr>
                      <p:cNvPr id="4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3" y="3047996"/>
                        <a:ext cx="3862389" cy="3657600"/>
                      </a:xfrm>
                      <a:prstGeom prst="rect">
                        <a:avLst/>
                      </a:prstGeom>
                      <a:solidFill>
                        <a:srgbClr val="4F81BD"/>
                      </a:solidFill>
                      <a:ln w="25402">
                        <a:solidFill>
                          <a:srgbClr val="385D8A"/>
                        </a:solidFill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0" y="-73606"/>
            <a:ext cx="2404710" cy="111117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Read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onl</a:t>
            </a:r>
            <a:r>
              <a:rPr lang="en-US">
                <a:solidFill>
                  <a:schemeClr val="tx1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4983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subTitle" idx="4294967295"/>
          </p:nvPr>
        </p:nvSpPr>
        <p:spPr>
          <a:xfrm>
            <a:off x="533400" y="2133600"/>
            <a:ext cx="6705600" cy="3733800"/>
          </a:xfrm>
        </p:spPr>
        <p:txBody>
          <a:bodyPr/>
          <a:lstStyle/>
          <a:p>
            <a:pPr marL="342900" lvl="2" indent="-457200">
              <a:lnSpc>
                <a:spcPct val="135000"/>
              </a:lnSpc>
              <a:spcBef>
                <a:spcPts val="700"/>
              </a:spcBef>
              <a:buClr>
                <a:srgbClr val="FF99FF"/>
              </a:buClr>
            </a:pPr>
            <a:r>
              <a:rPr lang="en-US" sz="2800" dirty="0"/>
              <a:t>Smaller size- approx. 27 </a:t>
            </a:r>
            <a:r>
              <a:rPr lang="en-US" sz="2800" dirty="0" smtClean="0"/>
              <a:t>nm</a:t>
            </a:r>
          </a:p>
          <a:p>
            <a:pPr marL="342900" lvl="2" indent="-457200">
              <a:lnSpc>
                <a:spcPct val="135000"/>
              </a:lnSpc>
              <a:spcBef>
                <a:spcPts val="700"/>
              </a:spcBef>
              <a:buClr>
                <a:srgbClr val="FF99FF"/>
              </a:buClr>
            </a:pPr>
            <a:r>
              <a:rPr lang="en-US" sz="2400" dirty="0" smtClean="0"/>
              <a:t>Rough</a:t>
            </a:r>
            <a:r>
              <a:rPr lang="en-US" sz="2400" dirty="0"/>
              <a:t>, feathery surface but </a:t>
            </a:r>
            <a:r>
              <a:rPr lang="en-US" sz="2400" dirty="0" smtClean="0"/>
              <a:t>no internal pattern</a:t>
            </a:r>
          </a:p>
          <a:p>
            <a:pPr marL="342900" lvl="2" indent="-457200">
              <a:lnSpc>
                <a:spcPct val="135000"/>
              </a:lnSpc>
              <a:spcBef>
                <a:spcPts val="700"/>
              </a:spcBef>
              <a:buClr>
                <a:srgbClr val="FF99FF"/>
              </a:buClr>
            </a:pPr>
            <a:r>
              <a:rPr lang="en-US" sz="2400" dirty="0" smtClean="0"/>
              <a:t>Small </a:t>
            </a:r>
            <a:r>
              <a:rPr lang="en-US" sz="2400" dirty="0"/>
              <a:t>Round Structured </a:t>
            </a:r>
            <a:r>
              <a:rPr lang="en-US" sz="2400" dirty="0" smtClean="0"/>
              <a:t>viruses, e.g</a:t>
            </a:r>
            <a:r>
              <a:rPr lang="en-US" sz="2400" dirty="0"/>
              <a:t>.- Norwalk-like viruses  </a:t>
            </a:r>
          </a:p>
          <a:p>
            <a:pPr marL="342900" lvl="3" indent="57150">
              <a:lnSpc>
                <a:spcPct val="135000"/>
              </a:lnSpc>
              <a:buClr>
                <a:srgbClr val="FF0066"/>
              </a:buClr>
              <a:buChar char="•"/>
            </a:pPr>
            <a:endParaRPr lang="en-US" dirty="0"/>
          </a:p>
        </p:txBody>
      </p:sp>
      <p:sp>
        <p:nvSpPr>
          <p:cNvPr id="3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533400" y="838200"/>
            <a:ext cx="8305800" cy="762000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</a:rPr>
              <a:t>Morphology of </a:t>
            </a:r>
            <a:r>
              <a:rPr lang="en-US" sz="3600" dirty="0" err="1">
                <a:solidFill>
                  <a:srgbClr val="000000"/>
                </a:solidFill>
              </a:rPr>
              <a:t>HuCV</a:t>
            </a:r>
            <a:r>
              <a:rPr lang="en-US" sz="3600" dirty="0">
                <a:solidFill>
                  <a:srgbClr val="000000"/>
                </a:solidFill>
              </a:rPr>
              <a:t>- atypical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-73606"/>
            <a:ext cx="2404710" cy="111117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Read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onl</a:t>
            </a:r>
            <a:r>
              <a:rPr lang="en-US">
                <a:solidFill>
                  <a:schemeClr val="tx1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9616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1295400" y="457200"/>
            <a:ext cx="6477000" cy="1143000"/>
          </a:xfrm>
        </p:spPr>
        <p:txBody>
          <a:bodyPr anchorCtr="1"/>
          <a:lstStyle/>
          <a:p>
            <a:pPr lvl="0" algn="ctr"/>
            <a:r>
              <a:rPr lang="en-US" dirty="0">
                <a:solidFill>
                  <a:srgbClr val="000000"/>
                </a:solidFill>
              </a:rPr>
              <a:t>Norwalk  virus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838200" y="1905000"/>
            <a:ext cx="7772400" cy="4191000"/>
          </a:xfrm>
        </p:spPr>
        <p:txBody>
          <a:bodyPr>
            <a:normAutofit/>
          </a:bodyPr>
          <a:lstStyle/>
          <a:p>
            <a:pPr lvl="0">
              <a:spcBef>
                <a:spcPts val="700"/>
              </a:spcBef>
            </a:pPr>
            <a:r>
              <a:rPr lang="en-US" sz="2800" dirty="0"/>
              <a:t>“winter vomiting disease” 1968, Norwalk </a:t>
            </a:r>
            <a:r>
              <a:rPr lang="en-US" sz="2800" dirty="0" smtClean="0"/>
              <a:t>OH</a:t>
            </a:r>
          </a:p>
          <a:p>
            <a:pPr marL="0" lvl="0" indent="0">
              <a:spcBef>
                <a:spcPts val="700"/>
              </a:spcBef>
              <a:buNone/>
            </a:pPr>
            <a:r>
              <a:rPr lang="en-US" sz="2800" dirty="0"/>
              <a:t>    (</a:t>
            </a:r>
            <a:r>
              <a:rPr lang="en-US" sz="2400" dirty="0"/>
              <a:t>sometimes known as winter vomiting </a:t>
            </a:r>
            <a:r>
              <a:rPr lang="en-US" sz="2400" dirty="0" smtClean="0"/>
              <a:t>bug in the UK)</a:t>
            </a:r>
            <a:endParaRPr lang="en-US" sz="2400" dirty="0"/>
          </a:p>
          <a:p>
            <a:pPr lvl="0">
              <a:spcBef>
                <a:spcPts val="700"/>
              </a:spcBef>
            </a:pPr>
            <a:r>
              <a:rPr lang="en-US" sz="2800" dirty="0" smtClean="0"/>
              <a:t>Causes </a:t>
            </a:r>
            <a:r>
              <a:rPr lang="en-US" sz="2800" dirty="0"/>
              <a:t>40% of nonbacterial epidemics</a:t>
            </a:r>
          </a:p>
          <a:p>
            <a:pPr lvl="1"/>
            <a:r>
              <a:rPr lang="en-US" dirty="0"/>
              <a:t>45% foodborne, 52% shell fish associated outbreaks</a:t>
            </a:r>
          </a:p>
          <a:p>
            <a:pPr lvl="0">
              <a:spcBef>
                <a:spcPts val="700"/>
              </a:spcBef>
            </a:pPr>
            <a:r>
              <a:rPr lang="en-US" sz="2800" dirty="0"/>
              <a:t>Explosive epidemics</a:t>
            </a:r>
          </a:p>
          <a:p>
            <a:pPr lvl="1"/>
            <a:r>
              <a:rPr lang="en-US" dirty="0"/>
              <a:t>camps, cruise ships, nursing homes</a:t>
            </a:r>
          </a:p>
          <a:p>
            <a:pPr lvl="0">
              <a:spcBef>
                <a:spcPts val="700"/>
              </a:spcBef>
            </a:pPr>
            <a:r>
              <a:rPr lang="en-US" sz="2800" dirty="0"/>
              <a:t>Food borne illness</a:t>
            </a:r>
          </a:p>
          <a:p>
            <a:pPr lvl="1"/>
            <a:r>
              <a:rPr lang="en-US" dirty="0"/>
              <a:t>raw shellfish</a:t>
            </a:r>
          </a:p>
        </p:txBody>
      </p:sp>
      <p:sp>
        <p:nvSpPr>
          <p:cNvPr id="5" name="Hexagon 4"/>
          <p:cNvSpPr/>
          <p:nvPr/>
        </p:nvSpPr>
        <p:spPr>
          <a:xfrm>
            <a:off x="89215" y="0"/>
            <a:ext cx="2437561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7772400" cy="990596"/>
          </a:xfrm>
        </p:spPr>
        <p:txBody>
          <a:bodyPr/>
          <a:lstStyle/>
          <a:p>
            <a:pPr lvl="0"/>
            <a:r>
              <a:rPr lang="en-US" sz="4000" dirty="0">
                <a:solidFill>
                  <a:srgbClr val="000000"/>
                </a:solidFill>
              </a:rPr>
              <a:t>EPIDEMIOLOGY - Noroviruses</a:t>
            </a: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304800" y="1600200"/>
            <a:ext cx="8610600" cy="4495803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30000"/>
              </a:lnSpc>
            </a:pPr>
            <a:r>
              <a:rPr lang="en-US" dirty="0"/>
              <a:t>Worldwide </a:t>
            </a:r>
            <a:r>
              <a:rPr lang="en-US" dirty="0" smtClean="0"/>
              <a:t>distribution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Affects all ages</a:t>
            </a:r>
            <a:endParaRPr lang="en-US" dirty="0"/>
          </a:p>
          <a:p>
            <a:pPr lvl="0">
              <a:lnSpc>
                <a:spcPct val="130000"/>
              </a:lnSpc>
            </a:pPr>
            <a:r>
              <a:rPr lang="en-US" dirty="0"/>
              <a:t>&gt;23 million cases/year in the U.S.</a:t>
            </a:r>
          </a:p>
          <a:p>
            <a:pPr lvl="0">
              <a:lnSpc>
                <a:spcPct val="130000"/>
              </a:lnSpc>
            </a:pPr>
            <a:r>
              <a:rPr lang="en-US" dirty="0"/>
              <a:t>Major cause of food-borne outbreaks of GE (&gt;50%)</a:t>
            </a:r>
          </a:p>
          <a:p>
            <a:pPr lvl="0">
              <a:lnSpc>
                <a:spcPct val="130000"/>
              </a:lnSpc>
            </a:pPr>
            <a:r>
              <a:rPr lang="en-US" dirty="0"/>
              <a:t>Prevalence of antibodies reach ~50% by the fifth decade</a:t>
            </a:r>
            <a:r>
              <a:rPr lang="en-US" dirty="0" smtClean="0"/>
              <a:t>.</a:t>
            </a:r>
          </a:p>
          <a:p>
            <a:pPr marL="3175" indent="336550">
              <a:lnSpc>
                <a:spcPct val="115000"/>
              </a:lnSpc>
            </a:pPr>
            <a:r>
              <a:rPr lang="en-US" dirty="0" smtClean="0"/>
              <a:t>Asymptomatic infections- </a:t>
            </a:r>
            <a:r>
              <a:rPr lang="en-US" dirty="0" err="1" smtClean="0"/>
              <a:t>seroconversion</a:t>
            </a:r>
            <a:r>
              <a:rPr lang="en-US" dirty="0" smtClean="0"/>
              <a:t> but asymptomatic shedding of virus</a:t>
            </a:r>
          </a:p>
          <a:p>
            <a:pPr marL="3175" lvl="0" indent="336550">
              <a:lnSpc>
                <a:spcPct val="115000"/>
              </a:lnSpc>
            </a:pPr>
            <a:r>
              <a:rPr lang="en-US" dirty="0" smtClean="0"/>
              <a:t>Low infective dose (~10 </a:t>
            </a:r>
            <a:r>
              <a:rPr lang="en-US" dirty="0" err="1" smtClean="0"/>
              <a:t>pfu</a:t>
            </a:r>
            <a:r>
              <a:rPr lang="en-US" dirty="0" smtClean="0"/>
              <a:t>)</a:t>
            </a:r>
          </a:p>
          <a:p>
            <a:pPr marL="3175" lvl="0" indent="336550">
              <a:lnSpc>
                <a:spcPct val="115000"/>
              </a:lnSpc>
            </a:pPr>
            <a:r>
              <a:rPr lang="en-US" dirty="0" smtClean="0"/>
              <a:t>Viral shedding 3-4 days</a:t>
            </a:r>
          </a:p>
          <a:p>
            <a:pPr marL="3175" lvl="0" indent="336550">
              <a:lnSpc>
                <a:spcPct val="115000"/>
              </a:lnSpc>
            </a:pPr>
            <a:r>
              <a:rPr lang="en-US" dirty="0" smtClean="0"/>
              <a:t>Mucosal changes revert in ~2 weeks.</a:t>
            </a:r>
          </a:p>
          <a:p>
            <a:pPr marL="3175" lvl="0" indent="336550">
              <a:lnSpc>
                <a:spcPct val="115000"/>
              </a:lnSpc>
            </a:pPr>
            <a:r>
              <a:rPr lang="en-US" dirty="0" smtClean="0"/>
              <a:t>Protective immunity short-lived</a:t>
            </a:r>
          </a:p>
          <a:p>
            <a:pPr marL="3175" lvl="0" indent="336550">
              <a:lnSpc>
                <a:spcPct val="115000"/>
              </a:lnSpc>
            </a:pPr>
            <a:r>
              <a:rPr lang="en-US" dirty="0" smtClean="0"/>
              <a:t>NLV cross protection?</a:t>
            </a:r>
          </a:p>
          <a:p>
            <a:pPr lvl="0">
              <a:lnSpc>
                <a:spcPct val="130000"/>
              </a:lnSpc>
            </a:pPr>
            <a:endParaRPr lang="en-US" dirty="0"/>
          </a:p>
        </p:txBody>
      </p:sp>
      <p:sp>
        <p:nvSpPr>
          <p:cNvPr id="5" name="Hexagon 4"/>
          <p:cNvSpPr/>
          <p:nvPr/>
        </p:nvSpPr>
        <p:spPr>
          <a:xfrm>
            <a:off x="89215" y="0"/>
            <a:ext cx="2071362" cy="7812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0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609600" y="228600"/>
            <a:ext cx="7772400" cy="1143000"/>
          </a:xfrm>
        </p:spPr>
        <p:txBody>
          <a:bodyPr anchorCtr="1"/>
          <a:lstStyle/>
          <a:p>
            <a:pPr lvl="0" algn="ctr"/>
            <a:r>
              <a:rPr lang="en-US" sz="4000" dirty="0">
                <a:solidFill>
                  <a:srgbClr val="000000"/>
                </a:solidFill>
              </a:rPr>
              <a:t>Norwalk virus: Clinical Features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914400" y="1828800"/>
            <a:ext cx="7772400" cy="434340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en-US" sz="2800" dirty="0"/>
              <a:t>24 hour (range </a:t>
            </a:r>
            <a:r>
              <a:rPr lang="en-US" sz="2800" dirty="0" smtClean="0"/>
              <a:t>10-50hr) </a:t>
            </a:r>
            <a:r>
              <a:rPr lang="en-US" sz="2800" dirty="0"/>
              <a:t>incubation period</a:t>
            </a:r>
          </a:p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en-US" sz="2800" dirty="0"/>
              <a:t>Vomiting prominent</a:t>
            </a:r>
          </a:p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en-US" sz="2800" dirty="0"/>
              <a:t>Headache, myalgia, fever</a:t>
            </a:r>
          </a:p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en-US" sz="2800" dirty="0"/>
              <a:t>Diarrhea 1-3 days, less severe than </a:t>
            </a:r>
            <a:r>
              <a:rPr lang="en-US" sz="2800" dirty="0" smtClean="0"/>
              <a:t>rotavirus</a:t>
            </a:r>
          </a:p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en-US" sz="2800" dirty="0" smtClean="0"/>
              <a:t>Treatment </a:t>
            </a:r>
            <a:r>
              <a:rPr lang="en-US" sz="2800" dirty="0"/>
              <a:t>symptomatic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rehydration, </a:t>
            </a:r>
            <a:r>
              <a:rPr lang="en-US" dirty="0" err="1"/>
              <a:t>antidiarrheals</a:t>
            </a:r>
            <a:endParaRPr lang="en-US" dirty="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en-US" sz="2800" dirty="0"/>
              <a:t>Complications rare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immunocompromised</a:t>
            </a:r>
          </a:p>
        </p:txBody>
      </p:sp>
      <p:sp>
        <p:nvSpPr>
          <p:cNvPr id="5" name="Hexagon 4"/>
          <p:cNvSpPr/>
          <p:nvPr/>
        </p:nvSpPr>
        <p:spPr>
          <a:xfrm>
            <a:off x="89215" y="0"/>
            <a:ext cx="2706107" cy="81784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8229600" cy="609600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en-US" sz="4000" dirty="0">
                <a:solidFill>
                  <a:srgbClr val="000000"/>
                </a:solidFill>
              </a:rPr>
              <a:t>SPREAD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39725" lvl="0" indent="-339725">
              <a:lnSpc>
                <a:spcPct val="120000"/>
              </a:lnSpc>
              <a:buClr>
                <a:srgbClr val="FF33CC"/>
              </a:buClr>
            </a:pPr>
            <a:r>
              <a:rPr lang="en-US" dirty="0"/>
              <a:t>Person-to-person fecal-oral spread (stool/vomitus)</a:t>
            </a:r>
          </a:p>
          <a:p>
            <a:pPr marL="339725" lvl="0" indent="-339725">
              <a:lnSpc>
                <a:spcPct val="120000"/>
              </a:lnSpc>
              <a:buClr>
                <a:srgbClr val="FF33CC"/>
              </a:buClr>
            </a:pPr>
            <a:r>
              <a:rPr lang="en-US" dirty="0"/>
              <a:t>Fecal contamination of food or </a:t>
            </a:r>
            <a:r>
              <a:rPr lang="en-US" dirty="0" smtClean="0"/>
              <a:t>water (uncooked shellfish)</a:t>
            </a:r>
            <a:endParaRPr lang="en-US" dirty="0"/>
          </a:p>
          <a:p>
            <a:pPr marL="339725" lvl="0" indent="-339725">
              <a:lnSpc>
                <a:spcPct val="120000"/>
              </a:lnSpc>
              <a:buClr>
                <a:srgbClr val="FF33CC"/>
              </a:buClr>
            </a:pPr>
            <a:r>
              <a:rPr lang="en-US" dirty="0"/>
              <a:t>Fomites (stool/vomitus)</a:t>
            </a:r>
          </a:p>
          <a:p>
            <a:pPr marL="339725" lvl="0" indent="-339725">
              <a:lnSpc>
                <a:spcPct val="120000"/>
              </a:lnSpc>
              <a:buClr>
                <a:srgbClr val="FF33CC"/>
              </a:buClr>
            </a:pPr>
            <a:r>
              <a:rPr lang="en-US" dirty="0"/>
              <a:t>Ingestion of aerosolized </a:t>
            </a:r>
            <a:r>
              <a:rPr lang="en-US" dirty="0" smtClean="0"/>
              <a:t>particles</a:t>
            </a:r>
          </a:p>
          <a:p>
            <a:pPr lvl="0">
              <a:lnSpc>
                <a:spcPct val="115000"/>
              </a:lnSpc>
              <a:spcBef>
                <a:spcPts val="700"/>
              </a:spcBef>
            </a:pPr>
            <a:r>
              <a:rPr lang="en-US" dirty="0" smtClean="0"/>
              <a:t>Survive on surfaces for several days</a:t>
            </a:r>
          </a:p>
          <a:p>
            <a:pPr lvl="0">
              <a:lnSpc>
                <a:spcPct val="115000"/>
              </a:lnSpc>
              <a:spcBef>
                <a:spcPts val="700"/>
              </a:spcBef>
            </a:pPr>
            <a:r>
              <a:rPr lang="en-US" dirty="0" smtClean="0"/>
              <a:t>Survive in water chlorinated at routine levels (up to 10 ppm)</a:t>
            </a:r>
          </a:p>
          <a:p>
            <a:pPr lvl="0">
              <a:lnSpc>
                <a:spcPct val="115000"/>
              </a:lnSpc>
              <a:spcBef>
                <a:spcPts val="700"/>
              </a:spcBef>
            </a:pPr>
            <a:r>
              <a:rPr lang="en-US" dirty="0" smtClean="0"/>
              <a:t>Survive freezing, heating up to 60</a:t>
            </a:r>
            <a:r>
              <a:rPr lang="en-US" dirty="0" smtClean="0">
                <a:cs typeface="Arial"/>
              </a:rPr>
              <a:t>°</a:t>
            </a:r>
            <a:r>
              <a:rPr lang="en-US" dirty="0" smtClean="0"/>
              <a:t>C (30min)</a:t>
            </a:r>
          </a:p>
          <a:p>
            <a:pPr lvl="0">
              <a:lnSpc>
                <a:spcPct val="115000"/>
              </a:lnSpc>
              <a:spcBef>
                <a:spcPts val="700"/>
              </a:spcBef>
            </a:pPr>
            <a:r>
              <a:rPr lang="en-US" dirty="0" smtClean="0"/>
              <a:t>Evidently survive in steamed shellfish</a:t>
            </a:r>
          </a:p>
        </p:txBody>
      </p:sp>
      <p:sp>
        <p:nvSpPr>
          <p:cNvPr id="5" name="Hexagon 4"/>
          <p:cNvSpPr/>
          <p:nvPr/>
        </p:nvSpPr>
        <p:spPr>
          <a:xfrm>
            <a:off x="113628" y="0"/>
            <a:ext cx="3194374" cy="1066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1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304800" y="914400"/>
            <a:ext cx="7924800" cy="990600"/>
          </a:xfrm>
        </p:spPr>
        <p:txBody>
          <a:bodyPr anchorCtr="1"/>
          <a:lstStyle/>
          <a:p>
            <a:pPr lvl="0" algn="ctr"/>
            <a:r>
              <a:rPr lang="en-US" sz="4800" dirty="0">
                <a:solidFill>
                  <a:srgbClr val="000000"/>
                </a:solidFill>
              </a:rPr>
              <a:t>DIAGNOSIS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609600" y="2286000"/>
            <a:ext cx="7772400" cy="3810000"/>
          </a:xfrm>
        </p:spPr>
        <p:txBody>
          <a:bodyPr/>
          <a:lstStyle/>
          <a:p>
            <a:pPr lvl="0">
              <a:lnSpc>
                <a:spcPct val="130000"/>
              </a:lnSpc>
              <a:spcBef>
                <a:spcPts val="700"/>
              </a:spcBef>
            </a:pPr>
            <a:r>
              <a:rPr lang="en-US" sz="2800" dirty="0"/>
              <a:t>Specimen- stool, vomitus, food, environmental swabs (during outbreak investigations)</a:t>
            </a:r>
          </a:p>
          <a:p>
            <a:pPr lvl="0">
              <a:lnSpc>
                <a:spcPct val="130000"/>
              </a:lnSpc>
              <a:spcBef>
                <a:spcPts val="700"/>
              </a:spcBef>
            </a:pPr>
            <a:r>
              <a:rPr lang="en-US" sz="2800" dirty="0"/>
              <a:t>RT-PCR in state public health labs.</a:t>
            </a:r>
          </a:p>
          <a:p>
            <a:pPr lvl="0">
              <a:lnSpc>
                <a:spcPct val="130000"/>
              </a:lnSpc>
              <a:spcBef>
                <a:spcPts val="700"/>
              </a:spcBef>
            </a:pPr>
            <a:r>
              <a:rPr lang="en-US" sz="2800" dirty="0"/>
              <a:t>Serology for epidemiologic purposes</a:t>
            </a:r>
          </a:p>
          <a:p>
            <a:pPr lvl="0">
              <a:lnSpc>
                <a:spcPct val="130000"/>
              </a:lnSpc>
              <a:spcBef>
                <a:spcPts val="700"/>
              </a:spcBef>
            </a:pPr>
            <a:r>
              <a:rPr lang="en-US" sz="2800" dirty="0"/>
              <a:t>Immune EM is less used</a:t>
            </a:r>
          </a:p>
        </p:txBody>
      </p:sp>
      <p:sp>
        <p:nvSpPr>
          <p:cNvPr id="5" name="Hexagon 4"/>
          <p:cNvSpPr/>
          <p:nvPr/>
        </p:nvSpPr>
        <p:spPr>
          <a:xfrm>
            <a:off x="89215" y="0"/>
            <a:ext cx="3194374" cy="1066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1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HUMAN ASTROVIRUS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30324"/>
            <a:ext cx="6172200" cy="513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425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533397" y="533396"/>
            <a:ext cx="8153403" cy="914400"/>
          </a:xfrm>
        </p:spPr>
        <p:txBody>
          <a:bodyPr anchorCtr="1"/>
          <a:lstStyle/>
          <a:p>
            <a:pPr lvl="0" algn="ctr"/>
            <a:r>
              <a:rPr lang="en-US">
                <a:solidFill>
                  <a:srgbClr val="000000"/>
                </a:solidFill>
              </a:rPr>
              <a:t>ASTROVIRUS</a:t>
            </a:r>
            <a:r>
              <a:rPr lang="en-US" sz="3600" i="1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  <a:latin typeface="Antique Olive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685800" y="1676396"/>
            <a:ext cx="8001000" cy="4724403"/>
          </a:xfrm>
        </p:spPr>
        <p:txBody>
          <a:bodyPr/>
          <a:lstStyle/>
          <a:p>
            <a:pPr lvl="0">
              <a:lnSpc>
                <a:spcPct val="140000"/>
              </a:lnSpc>
            </a:pPr>
            <a:r>
              <a:rPr lang="en-US"/>
              <a:t>Described in relation to an outbreak of gastroenteritis in 1975</a:t>
            </a:r>
          </a:p>
          <a:p>
            <a:pPr lvl="0">
              <a:lnSpc>
                <a:spcPct val="140000"/>
              </a:lnSpc>
            </a:pPr>
            <a:r>
              <a:rPr lang="en-US"/>
              <a:t>Detected by EM</a:t>
            </a:r>
          </a:p>
          <a:p>
            <a:pPr lvl="0">
              <a:lnSpc>
                <a:spcPct val="140000"/>
              </a:lnSpc>
            </a:pPr>
            <a:r>
              <a:rPr lang="en-US"/>
              <a:t>Immunologically distinct from Hu CV</a:t>
            </a:r>
          </a:p>
          <a:p>
            <a:pPr lvl="0">
              <a:lnSpc>
                <a:spcPct val="140000"/>
              </a:lnSpc>
            </a:pPr>
            <a:r>
              <a:rPr lang="en-US"/>
              <a:t>Animal strains are known</a:t>
            </a:r>
          </a:p>
        </p:txBody>
      </p:sp>
      <p:sp>
        <p:nvSpPr>
          <p:cNvPr id="5" name="Hexagon 4"/>
          <p:cNvSpPr/>
          <p:nvPr/>
        </p:nvSpPr>
        <p:spPr>
          <a:xfrm>
            <a:off x="0" y="0"/>
            <a:ext cx="3194374" cy="1066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1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188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ROTAVIRUS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Family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Reoviridae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Genus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Rotavirus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 genera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Orthreovirus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Coltivirus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orbivirus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(sheep)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Hexagon 6"/>
          <p:cNvSpPr/>
          <p:nvPr/>
        </p:nvSpPr>
        <p:spPr>
          <a:xfrm>
            <a:off x="28900" y="-52929"/>
            <a:ext cx="2449050" cy="94011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00" y="5920223"/>
            <a:ext cx="9067801" cy="93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Note:</a:t>
            </a:r>
            <a:r>
              <a:rPr lang="en-US"/>
              <a:t> </a:t>
            </a:r>
            <a:r>
              <a:rPr lang="en-US" smtClean="0"/>
              <a:t>Only </a:t>
            </a:r>
            <a:r>
              <a:rPr lang="en-US" smtClean="0"/>
              <a:t>immunity, seasonality, ages and transmission are required </a:t>
            </a:r>
            <a:r>
              <a:rPr lang="en-US" smtClean="0"/>
              <a:t>from last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06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838200" y="1066800"/>
            <a:ext cx="7848600" cy="78028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Classification of </a:t>
            </a:r>
            <a:r>
              <a:rPr lang="en-US" dirty="0" err="1">
                <a:solidFill>
                  <a:srgbClr val="000000"/>
                </a:solidFill>
              </a:rPr>
              <a:t>Astrovirus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685800" y="2362196"/>
            <a:ext cx="7772400" cy="3733796"/>
          </a:xfrm>
        </p:spPr>
        <p:txBody>
          <a:bodyPr/>
          <a:lstStyle/>
          <a:p>
            <a:pPr lvl="0">
              <a:lnSpc>
                <a:spcPct val="140000"/>
              </a:lnSpc>
            </a:pPr>
            <a:r>
              <a:rPr lang="en-US" dirty="0" smtClean="0"/>
              <a:t>Family </a:t>
            </a:r>
            <a:r>
              <a:rPr lang="en-US" i="1" dirty="0" err="1" smtClean="0"/>
              <a:t>Astroviridae</a:t>
            </a:r>
            <a:endParaRPr lang="en-US" i="1" dirty="0" smtClean="0"/>
          </a:p>
          <a:p>
            <a:pPr>
              <a:lnSpc>
                <a:spcPct val="140000"/>
              </a:lnSpc>
            </a:pPr>
            <a:r>
              <a:rPr lang="en-US" dirty="0"/>
              <a:t>Genus </a:t>
            </a:r>
            <a:r>
              <a:rPr lang="en-US" i="1" dirty="0" err="1" smtClean="0"/>
              <a:t>Astrovirus</a:t>
            </a:r>
            <a:endParaRPr lang="en-US" i="1" dirty="0"/>
          </a:p>
          <a:p>
            <a:pPr lvl="0">
              <a:lnSpc>
                <a:spcPct val="140000"/>
              </a:lnSpc>
            </a:pPr>
            <a:r>
              <a:rPr lang="en-US" dirty="0"/>
              <a:t>Human serotypes: </a:t>
            </a:r>
            <a:r>
              <a:rPr lang="en-US" dirty="0" err="1"/>
              <a:t>HuAstV</a:t>
            </a:r>
            <a:r>
              <a:rPr lang="en-US" dirty="0"/>
              <a:t> 1-8</a:t>
            </a:r>
            <a:endParaRPr lang="en-US" sz="2400" dirty="0"/>
          </a:p>
          <a:p>
            <a:pPr lvl="0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0" y="-73606"/>
            <a:ext cx="2404710" cy="111117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Read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onl</a:t>
            </a:r>
            <a:r>
              <a:rPr lang="en-US">
                <a:solidFill>
                  <a:schemeClr val="tx1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7668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762000" y="914400"/>
            <a:ext cx="7772400" cy="685800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</a:rPr>
              <a:t>ASTROVIRUS- structure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762000" y="1696724"/>
            <a:ext cx="7772400" cy="4648196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700"/>
              </a:spcBef>
            </a:pPr>
            <a:r>
              <a:rPr lang="en-US" sz="2800" dirty="0"/>
              <a:t>Small </a:t>
            </a:r>
            <a:r>
              <a:rPr lang="en-US" sz="2800" dirty="0" err="1"/>
              <a:t>ss</a:t>
            </a:r>
            <a:r>
              <a:rPr lang="en-US" sz="2800" dirty="0"/>
              <a:t> RNA virus</a:t>
            </a:r>
          </a:p>
          <a:p>
            <a:pPr lvl="0">
              <a:lnSpc>
                <a:spcPct val="115000"/>
              </a:lnSpc>
              <a:spcBef>
                <a:spcPts val="700"/>
              </a:spcBef>
            </a:pPr>
            <a:r>
              <a:rPr lang="en-US" sz="2800" dirty="0"/>
              <a:t>Non-enveloped</a:t>
            </a:r>
          </a:p>
          <a:p>
            <a:pPr lvl="0">
              <a:lnSpc>
                <a:spcPct val="115000"/>
              </a:lnSpc>
              <a:spcBef>
                <a:spcPts val="700"/>
              </a:spcBef>
            </a:pPr>
            <a:r>
              <a:rPr lang="en-US" sz="2800" dirty="0"/>
              <a:t>27-32nm in size</a:t>
            </a:r>
          </a:p>
          <a:p>
            <a:pPr lvl="0">
              <a:lnSpc>
                <a:spcPct val="115000"/>
              </a:lnSpc>
              <a:spcBef>
                <a:spcPts val="700"/>
              </a:spcBef>
            </a:pPr>
            <a:r>
              <a:rPr lang="en-US" sz="2800" dirty="0"/>
              <a:t>Round with an unbroken, smooth surface</a:t>
            </a:r>
          </a:p>
          <a:p>
            <a:pPr lvl="0">
              <a:lnSpc>
                <a:spcPct val="115000"/>
              </a:lnSpc>
              <a:spcBef>
                <a:spcPts val="700"/>
              </a:spcBef>
            </a:pPr>
            <a:r>
              <a:rPr lang="en-US" sz="2800" dirty="0"/>
              <a:t>EM appearance of a 5 or 6 pointed star </a:t>
            </a:r>
            <a:r>
              <a:rPr lang="en-US" sz="2800" i="1" dirty="0"/>
              <a:t>within</a:t>
            </a:r>
            <a:r>
              <a:rPr lang="en-US" sz="2800" dirty="0"/>
              <a:t> smooth edge  </a:t>
            </a:r>
          </a:p>
          <a:p>
            <a:pPr lvl="0">
              <a:lnSpc>
                <a:spcPct val="115000"/>
              </a:lnSpc>
              <a:spcBef>
                <a:spcPts val="700"/>
              </a:spcBef>
            </a:pPr>
            <a:r>
              <a:rPr lang="en-US" sz="2800" dirty="0"/>
              <a:t>Contain 3 structural proteins</a:t>
            </a:r>
          </a:p>
          <a:p>
            <a:pPr lvl="0">
              <a:lnSpc>
                <a:spcPct val="115000"/>
              </a:lnSpc>
              <a:spcBef>
                <a:spcPts val="700"/>
              </a:spcBef>
            </a:pPr>
            <a:r>
              <a:rPr lang="en-US" sz="2800" dirty="0"/>
              <a:t>Genome has been sequenced</a:t>
            </a:r>
          </a:p>
          <a:p>
            <a:pPr lvl="0">
              <a:lnSpc>
                <a:spcPct val="115000"/>
              </a:lnSpc>
              <a:spcBef>
                <a:spcPts val="700"/>
              </a:spcBef>
              <a:buNone/>
            </a:pP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0" y="-73606"/>
            <a:ext cx="2404710" cy="111117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Read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onl</a:t>
            </a:r>
            <a:r>
              <a:rPr lang="en-US">
                <a:solidFill>
                  <a:schemeClr val="tx1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6165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lvl="0"/>
            <a:r>
              <a:rPr lang="en-US" sz="4400" dirty="0">
                <a:solidFill>
                  <a:srgbClr val="000000"/>
                </a:solidFill>
              </a:rPr>
              <a:t>ASTROVIRUS- STRUCTURE</a:t>
            </a:r>
            <a:r>
              <a:rPr lang="en-US" sz="1050" dirty="0">
                <a:solidFill>
                  <a:srgbClr val="000000"/>
                </a:solidFill>
              </a:rPr>
              <a:t/>
            </a:r>
            <a:br>
              <a:rPr lang="en-US" sz="1050" dirty="0">
                <a:solidFill>
                  <a:srgbClr val="000000"/>
                </a:solidFill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3" name="Picture 8" descr="The image “http://www.ncbi.nlm.nih.gov/ICTVdb/Images/Cornelia/astro3.jpg” cannot be displayed, because it contains errors.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990596"/>
            <a:ext cx="5362571" cy="4162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0" y="1249363"/>
            <a:ext cx="4953003" cy="33988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6"/>
          <p:cNvSpPr/>
          <p:nvPr/>
        </p:nvSpPr>
        <p:spPr>
          <a:xfrm>
            <a:off x="2847971" y="5168902"/>
            <a:ext cx="6067428" cy="138430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  <a:ea typeface=""/>
                <a:cs typeface=""/>
              </a:rPr>
              <a:t>heat stable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  <a:ea typeface=""/>
                <a:cs typeface=""/>
              </a:rPr>
              <a:t>acid resistant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onstantia"/>
                <a:ea typeface=""/>
                <a:cs typeface=""/>
              </a:rPr>
              <a:t>Replication cycle not characterized</a:t>
            </a:r>
          </a:p>
        </p:txBody>
      </p:sp>
    </p:spTree>
    <p:extLst>
      <p:ext uri="{BB962C8B-B14F-4D97-AF65-F5344CB8AC3E}">
        <p14:creationId xmlns:p14="http://schemas.microsoft.com/office/powerpoint/2010/main" val="86824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609600" y="914400"/>
            <a:ext cx="7924803" cy="838203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ASTROVIRUS</a:t>
            </a:r>
            <a:r>
              <a:rPr lang="en-US" sz="3600" dirty="0">
                <a:solidFill>
                  <a:srgbClr val="000000"/>
                </a:solidFill>
              </a:rPr>
              <a:t> - Clinical Features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533396" y="1981203"/>
            <a:ext cx="8229600" cy="4114800"/>
          </a:xfrm>
        </p:spPr>
        <p:txBody>
          <a:bodyPr/>
          <a:lstStyle/>
          <a:p>
            <a:pPr lvl="0">
              <a:lnSpc>
                <a:spcPct val="105000"/>
              </a:lnSpc>
              <a:spcBef>
                <a:spcPts val="700"/>
              </a:spcBef>
            </a:pPr>
            <a:r>
              <a:rPr lang="en-US" sz="2800" dirty="0"/>
              <a:t>Infants and children are most often affected</a:t>
            </a:r>
          </a:p>
          <a:p>
            <a:pPr lvl="0">
              <a:lnSpc>
                <a:spcPct val="105000"/>
              </a:lnSpc>
              <a:spcBef>
                <a:spcPts val="700"/>
              </a:spcBef>
            </a:pPr>
            <a:r>
              <a:rPr lang="en-US" sz="2800" dirty="0"/>
              <a:t>Elderly and immune compromised persons </a:t>
            </a:r>
            <a:r>
              <a:rPr lang="en-US" sz="2800" dirty="0" smtClean="0"/>
              <a:t>as well</a:t>
            </a:r>
            <a:endParaRPr lang="en-US" sz="2800" dirty="0"/>
          </a:p>
          <a:p>
            <a:pPr lvl="0">
              <a:lnSpc>
                <a:spcPct val="105000"/>
              </a:lnSpc>
              <a:spcBef>
                <a:spcPts val="700"/>
              </a:spcBef>
            </a:pPr>
            <a:r>
              <a:rPr lang="en-US" sz="2800" dirty="0"/>
              <a:t>Short incubation period 1-4 days</a:t>
            </a:r>
          </a:p>
          <a:p>
            <a:pPr lvl="0">
              <a:lnSpc>
                <a:spcPct val="105000"/>
              </a:lnSpc>
              <a:spcBef>
                <a:spcPts val="700"/>
              </a:spcBef>
            </a:pPr>
            <a:r>
              <a:rPr lang="en-US" sz="2800" dirty="0"/>
              <a:t>Nausea, vomiting, abdominal cramping and watery diarrhea</a:t>
            </a:r>
          </a:p>
          <a:p>
            <a:pPr lvl="0">
              <a:lnSpc>
                <a:spcPct val="105000"/>
              </a:lnSpc>
              <a:spcBef>
                <a:spcPts val="700"/>
              </a:spcBef>
            </a:pPr>
            <a:r>
              <a:rPr lang="en-US" sz="2800" dirty="0"/>
              <a:t>Constitutional symptoms-fever, malaise, </a:t>
            </a:r>
            <a:r>
              <a:rPr lang="en-US" sz="2800" dirty="0" smtClean="0"/>
              <a:t>headache</a:t>
            </a:r>
          </a:p>
          <a:p>
            <a:pPr lvl="0">
              <a:lnSpc>
                <a:spcPct val="105000"/>
              </a:lnSpc>
              <a:spcBef>
                <a:spcPts val="700"/>
              </a:spcBef>
            </a:pPr>
            <a:r>
              <a:rPr lang="en-US" sz="2800" dirty="0" smtClean="0"/>
              <a:t>Symptoms last 3-4 days</a:t>
            </a:r>
            <a:endParaRPr lang="en-US" sz="2800" dirty="0"/>
          </a:p>
        </p:txBody>
      </p:sp>
      <p:sp>
        <p:nvSpPr>
          <p:cNvPr id="5" name="Hexagon 4"/>
          <p:cNvSpPr/>
          <p:nvPr/>
        </p:nvSpPr>
        <p:spPr>
          <a:xfrm>
            <a:off x="0" y="0"/>
            <a:ext cx="3194374" cy="1066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685800" y="1066800"/>
            <a:ext cx="7924803" cy="838203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ASTROVIRUS</a:t>
            </a:r>
            <a:r>
              <a:rPr lang="en-US" sz="3600" dirty="0">
                <a:solidFill>
                  <a:srgbClr val="000000"/>
                </a:solidFill>
              </a:rPr>
              <a:t> - Epidemiology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533396" y="1981200"/>
            <a:ext cx="8229600" cy="4114803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40000"/>
              </a:lnSpc>
              <a:spcBef>
                <a:spcPts val="700"/>
              </a:spcBef>
            </a:pPr>
            <a:r>
              <a:rPr lang="en-US" sz="2800" dirty="0"/>
              <a:t>Endemic worldwide</a:t>
            </a:r>
          </a:p>
          <a:p>
            <a:pPr lvl="0">
              <a:lnSpc>
                <a:spcPct val="140000"/>
              </a:lnSpc>
              <a:spcBef>
                <a:spcPts val="700"/>
              </a:spcBef>
            </a:pPr>
            <a:r>
              <a:rPr lang="en-US" sz="2800" dirty="0" err="1" smtClean="0"/>
              <a:t>Astroviruses</a:t>
            </a:r>
            <a:r>
              <a:rPr lang="en-US" sz="2800" dirty="0" smtClean="0"/>
              <a:t> are associated with 5%–9% of cases of gastroenteritis in young children</a:t>
            </a:r>
          </a:p>
          <a:p>
            <a:pPr lvl="0">
              <a:lnSpc>
                <a:spcPct val="140000"/>
              </a:lnSpc>
              <a:spcBef>
                <a:spcPts val="700"/>
              </a:spcBef>
            </a:pPr>
            <a:r>
              <a:rPr lang="en-US" sz="2800" dirty="0" smtClean="0"/>
              <a:t>Mainly </a:t>
            </a:r>
            <a:r>
              <a:rPr lang="en-US" sz="2800" dirty="0"/>
              <a:t>in children &lt;7 years of age</a:t>
            </a:r>
          </a:p>
          <a:p>
            <a:pPr lvl="0">
              <a:lnSpc>
                <a:spcPct val="140000"/>
              </a:lnSpc>
              <a:spcBef>
                <a:spcPts val="700"/>
              </a:spcBef>
            </a:pPr>
            <a:r>
              <a:rPr lang="en-US" sz="2800" dirty="0"/>
              <a:t>Transmission- person-to-person [fecal-oral]</a:t>
            </a:r>
          </a:p>
          <a:p>
            <a:pPr lvl="0">
              <a:lnSpc>
                <a:spcPct val="140000"/>
              </a:lnSpc>
              <a:spcBef>
                <a:spcPts val="700"/>
              </a:spcBef>
            </a:pPr>
            <a:r>
              <a:rPr lang="en-US" sz="2800" dirty="0"/>
              <a:t>Outbreaks due to fecal contamination of</a:t>
            </a:r>
          </a:p>
          <a:p>
            <a:pPr lvl="0">
              <a:lnSpc>
                <a:spcPct val="140000"/>
              </a:lnSpc>
              <a:spcBef>
                <a:spcPts val="700"/>
              </a:spcBef>
              <a:buNone/>
            </a:pPr>
            <a:r>
              <a:rPr lang="en-US" sz="2800" dirty="0"/>
              <a:t>	sea-food or water</a:t>
            </a:r>
          </a:p>
        </p:txBody>
      </p:sp>
      <p:sp>
        <p:nvSpPr>
          <p:cNvPr id="5" name="Hexagon 4"/>
          <p:cNvSpPr/>
          <p:nvPr/>
        </p:nvSpPr>
        <p:spPr>
          <a:xfrm>
            <a:off x="0" y="0"/>
            <a:ext cx="3194374" cy="1066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8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990600" y="1066800"/>
            <a:ext cx="7772400" cy="1219196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ASTROVIRUS</a:t>
            </a:r>
            <a:r>
              <a:rPr lang="en-US" sz="3600" dirty="0">
                <a:solidFill>
                  <a:srgbClr val="000000"/>
                </a:solidFill>
              </a:rPr>
              <a:t> - Diagnosis</a:t>
            </a: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1371600" y="2743200"/>
            <a:ext cx="6934196" cy="2590796"/>
          </a:xfrm>
        </p:spPr>
        <p:txBody>
          <a:bodyPr/>
          <a:lstStyle/>
          <a:p>
            <a:pPr lvl="0">
              <a:lnSpc>
                <a:spcPct val="140000"/>
              </a:lnSpc>
              <a:spcBef>
                <a:spcPts val="700"/>
              </a:spcBef>
            </a:pPr>
            <a:r>
              <a:rPr lang="en-US" sz="2800"/>
              <a:t>EM (virus shed in stool in great numbers)</a:t>
            </a:r>
          </a:p>
          <a:p>
            <a:pPr lvl="0">
              <a:lnSpc>
                <a:spcPct val="140000"/>
              </a:lnSpc>
              <a:spcBef>
                <a:spcPts val="700"/>
              </a:spcBef>
            </a:pPr>
            <a:r>
              <a:rPr lang="en-US" sz="2800"/>
              <a:t>EIA</a:t>
            </a:r>
          </a:p>
          <a:p>
            <a:pPr lvl="0">
              <a:lnSpc>
                <a:spcPct val="140000"/>
              </a:lnSpc>
              <a:spcBef>
                <a:spcPts val="700"/>
              </a:spcBef>
            </a:pPr>
            <a:r>
              <a:rPr lang="en-US" sz="2800"/>
              <a:t>RT-PCR</a:t>
            </a:r>
          </a:p>
          <a:p>
            <a:pPr lvl="0" algn="ctr">
              <a:lnSpc>
                <a:spcPct val="140000"/>
              </a:lnSpc>
              <a:spcBef>
                <a:spcPts val="700"/>
              </a:spcBef>
              <a:buNone/>
            </a:pPr>
            <a:endParaRPr lang="en-US" sz="2800"/>
          </a:p>
          <a:p>
            <a:pPr lvl="0">
              <a:lnSpc>
                <a:spcPct val="140000"/>
              </a:lnSpc>
              <a:spcBef>
                <a:spcPts val="700"/>
              </a:spcBef>
            </a:pPr>
            <a:endParaRPr lang="en-US" sz="2800"/>
          </a:p>
        </p:txBody>
      </p:sp>
      <p:sp>
        <p:nvSpPr>
          <p:cNvPr id="5" name="Hexagon 4"/>
          <p:cNvSpPr/>
          <p:nvPr/>
        </p:nvSpPr>
        <p:spPr>
          <a:xfrm>
            <a:off x="0" y="0"/>
            <a:ext cx="3194374" cy="1066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609600" y="761996"/>
            <a:ext cx="8229600" cy="1143000"/>
          </a:xfrm>
        </p:spPr>
        <p:txBody>
          <a:bodyPr/>
          <a:lstStyle/>
          <a:p>
            <a:pPr lvl="0"/>
            <a:r>
              <a:rPr lang="en-US" dirty="0" err="1">
                <a:solidFill>
                  <a:srgbClr val="000000"/>
                </a:solidFill>
              </a:rPr>
              <a:t>Toroviruses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lnSpc>
                <a:spcPct val="140000"/>
              </a:lnSpc>
            </a:pPr>
            <a:r>
              <a:rPr lang="en-US" sz="2400"/>
              <a:t>Family Coronaviridae</a:t>
            </a:r>
          </a:p>
          <a:p>
            <a:pPr lvl="0">
              <a:lnSpc>
                <a:spcPct val="140000"/>
              </a:lnSpc>
            </a:pPr>
            <a:r>
              <a:rPr lang="en-US" sz="2400"/>
              <a:t>Genus Torovirus</a:t>
            </a:r>
          </a:p>
          <a:p>
            <a:pPr lvl="0">
              <a:lnSpc>
                <a:spcPct val="140000"/>
              </a:lnSpc>
            </a:pPr>
            <a:r>
              <a:rPr lang="en-US" sz="2400"/>
              <a:t>They cause gastroenteritis in mammals, </a:t>
            </a:r>
          </a:p>
          <a:p>
            <a:pPr marL="0" lvl="0" indent="0">
              <a:lnSpc>
                <a:spcPct val="140000"/>
              </a:lnSpc>
              <a:buNone/>
            </a:pPr>
            <a:r>
              <a:rPr lang="en-US" sz="2400"/>
              <a:t>    but rarely in humans</a:t>
            </a:r>
          </a:p>
          <a:p>
            <a:pPr lvl="0">
              <a:lnSpc>
                <a:spcPct val="140000"/>
              </a:lnSpc>
            </a:pPr>
            <a:r>
              <a:rPr lang="en-US" sz="2400"/>
              <a:t>Enveloped, ss (+) RNA virus</a:t>
            </a:r>
          </a:p>
          <a:p>
            <a:pPr lvl="0">
              <a:lnSpc>
                <a:spcPct val="140000"/>
              </a:lnSpc>
            </a:pPr>
            <a:r>
              <a:rPr lang="en-US" sz="2400"/>
              <a:t>Core “doughnut-shaped” (torus)</a:t>
            </a:r>
          </a:p>
          <a:p>
            <a:pPr lvl="0">
              <a:lnSpc>
                <a:spcPct val="140000"/>
              </a:lnSpc>
            </a:pPr>
            <a:r>
              <a:rPr lang="en-US" sz="2400"/>
              <a:t>Watery diarrhea in 2 – 12 months old</a:t>
            </a:r>
          </a:p>
          <a:p>
            <a:pPr lvl="0">
              <a:lnSpc>
                <a:spcPct val="140000"/>
              </a:lnSpc>
            </a:pPr>
            <a:r>
              <a:rPr lang="en-US" sz="2400"/>
              <a:t>Diagnosis: EM, ELISA, HI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0" y="1904996"/>
            <a:ext cx="1809753" cy="43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Hexagon 5"/>
          <p:cNvSpPr/>
          <p:nvPr/>
        </p:nvSpPr>
        <p:spPr>
          <a:xfrm>
            <a:off x="0" y="0"/>
            <a:ext cx="3194374" cy="1066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9181" y="838200"/>
            <a:ext cx="76962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ROTAVIRUS-  discovery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First isolated in 1973 in Australia by Ruth Bishop at the Royal Children's Hospital in Melbourne. 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 identification from duodenal biopsies from children with diarrhea.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"Virus particles in epithelial cells of duodenal mucosa from children with acute non-bacterial gastroenteritis,"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Lancet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1:1281-3, 1973. 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Described in stool samples from children by Albert Z.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Kapikian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in the US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Human and animal strains are recognized</a:t>
            </a:r>
          </a:p>
        </p:txBody>
      </p:sp>
      <p:sp>
        <p:nvSpPr>
          <p:cNvPr id="5" name="Left Arrow 4"/>
          <p:cNvSpPr/>
          <p:nvPr/>
        </p:nvSpPr>
        <p:spPr>
          <a:xfrm>
            <a:off x="7187184" y="2362200"/>
            <a:ext cx="1956816" cy="969264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Important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0" y="0"/>
            <a:ext cx="2648843" cy="838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Required 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990600"/>
            <a:ext cx="65532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ROTAVIRUS  </a:t>
            </a:r>
            <a:r>
              <a:rPr lang="en-US" sz="3600" dirty="0" smtClean="0">
                <a:solidFill>
                  <a:schemeClr val="tx1"/>
                </a:solidFill>
              </a:rPr>
              <a:t>EM STRUCTURE</a:t>
            </a:r>
            <a:endParaRPr lang="en-US" dirty="0" smtClean="0"/>
          </a:p>
        </p:txBody>
      </p:sp>
      <p:pic>
        <p:nvPicPr>
          <p:cNvPr id="19459" name="Picture 3" descr="Rotavi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4384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82296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FEATURES OF ROTAVIRUS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6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4343400"/>
          </a:xfrm>
        </p:spPr>
        <p:txBody>
          <a:bodyPr>
            <a:normAutofit fontScale="92500" lnSpcReduction="20000"/>
          </a:bodyPr>
          <a:lstStyle/>
          <a:p>
            <a:pPr marL="857250" lvl="2" indent="-628650" eaLnBrk="1" hangingPunct="1">
              <a:lnSpc>
                <a:spcPct val="125000"/>
              </a:lnSpc>
              <a:buClr>
                <a:srgbClr val="FF0066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65-75nm in size</a:t>
            </a:r>
          </a:p>
          <a:p>
            <a:pPr marL="857250" lvl="2" indent="-628650" eaLnBrk="1" hangingPunct="1">
              <a:lnSpc>
                <a:spcPct val="145000"/>
              </a:lnSpc>
              <a:buClr>
                <a:srgbClr val="FF0066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Non-enveloped virus (naked)</a:t>
            </a:r>
          </a:p>
          <a:p>
            <a:pPr marL="857250" lvl="2" indent="-628650" eaLnBrk="1" hangingPunct="1">
              <a:lnSpc>
                <a:spcPct val="125000"/>
              </a:lnSpc>
              <a:buClr>
                <a:srgbClr val="FF0066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 appearance of a wheel with radiating spikes</a:t>
            </a:r>
          </a:p>
          <a:p>
            <a:pPr marL="857250" lvl="2" indent="-628650" eaLnBrk="1" hangingPunct="1">
              <a:lnSpc>
                <a:spcPct val="125000"/>
              </a:lnSpc>
              <a:buClr>
                <a:srgbClr val="FF0066"/>
              </a:buClr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Icosahedral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symmetry</a:t>
            </a:r>
          </a:p>
          <a:p>
            <a:pPr marL="857250" lvl="2" indent="-628650" eaLnBrk="1" hangingPunct="1">
              <a:lnSpc>
                <a:spcPct val="125000"/>
              </a:lnSpc>
              <a:buClr>
                <a:srgbClr val="FF0066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Double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capsid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(outer and inner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capsid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2" indent="-628650" eaLnBrk="1" hangingPunct="1">
              <a:lnSpc>
                <a:spcPct val="115000"/>
              </a:lnSpc>
              <a:buClr>
                <a:srgbClr val="FF0066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Double stranded (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RNA in 11 segments </a:t>
            </a:r>
          </a:p>
          <a:p>
            <a:pPr marL="228600" lvl="2" indent="57150" eaLnBrk="1" hangingPunct="1">
              <a:lnSpc>
                <a:spcPct val="150000"/>
              </a:lnSpc>
              <a:buClr>
                <a:srgbClr val="FF99FF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Core with genome</a:t>
            </a:r>
          </a:p>
          <a:p>
            <a:pPr marL="228600" lvl="2" indent="57150" eaLnBrk="1" hangingPunct="1">
              <a:lnSpc>
                <a:spcPct val="150000"/>
              </a:lnSpc>
              <a:buClr>
                <a:srgbClr val="FF99FF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Capsid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cleaved by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trypsin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form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ISVP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28600" lvl="2" indent="57150" eaLnBrk="1" hangingPunct="1">
              <a:lnSpc>
                <a:spcPct val="150000"/>
              </a:lnSpc>
              <a:buClr>
                <a:srgbClr val="FF99FF"/>
              </a:buClr>
              <a:buFontTx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[intermediate/infective sub-viral particle]</a:t>
            </a: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2" indent="-628650" eaLnBrk="1" hangingPunct="1">
              <a:lnSpc>
                <a:spcPct val="115000"/>
              </a:lnSpc>
              <a:buClr>
                <a:srgbClr val="FF0066"/>
              </a:buClr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086600" y="4688451"/>
            <a:ext cx="1828800" cy="1828800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Read only 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609600"/>
            <a:ext cx="6553200" cy="609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Rotavirus structure</a:t>
            </a:r>
          </a:p>
        </p:txBody>
      </p:sp>
      <p:pic>
        <p:nvPicPr>
          <p:cNvPr id="18435" name="Picture 6" descr="http://www.reoviridae.org/dsRNA_virus_proteins/images/04rotavirusfig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7620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</TotalTime>
  <Words>2187</Words>
  <Application>Microsoft Office PowerPoint</Application>
  <PresentationFormat>On-screen Show (4:3)</PresentationFormat>
  <Paragraphs>444</Paragraphs>
  <Slides>56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Flow</vt:lpstr>
      <vt:lpstr>Viral Infections of GIT</vt:lpstr>
      <vt:lpstr>VIRAL AGENTS CAUSING GASTROENTERITIS</vt:lpstr>
      <vt:lpstr>Viruses as a causative organism of diarrheal disease</vt:lpstr>
      <vt:lpstr>PowerPoint Presentation</vt:lpstr>
      <vt:lpstr>ROTAVIRUS </vt:lpstr>
      <vt:lpstr>ROTAVIRUS-  discovery</vt:lpstr>
      <vt:lpstr>ROTAVIRUS  EM STRUCTURE</vt:lpstr>
      <vt:lpstr>STRUCTURAL FEATURES OF ROTAVIRUS</vt:lpstr>
      <vt:lpstr>Rotavirus structure</vt:lpstr>
      <vt:lpstr>VIRAL STRUCTURAL PROTEINS (VP)</vt:lpstr>
      <vt:lpstr>CLASSIFICATION- Groups</vt:lpstr>
      <vt:lpstr>CLASSIFICATION - Serotypes</vt:lpstr>
      <vt:lpstr>ROTAVIRUS - Properties</vt:lpstr>
      <vt:lpstr>PATHOGENESIS</vt:lpstr>
      <vt:lpstr>REPLICATION</vt:lpstr>
      <vt:lpstr>HISTOPATHOLOGY</vt:lpstr>
      <vt:lpstr>PowerPoint Presentation</vt:lpstr>
      <vt:lpstr>EPIDEMIOLOGY</vt:lpstr>
      <vt:lpstr>ROTAVIRAL DISEASE BURDEN Worldwide</vt:lpstr>
      <vt:lpstr>EPIDEMIOLOGY</vt:lpstr>
      <vt:lpstr>TRANSMISSION</vt:lpstr>
      <vt:lpstr>EPIDEMIOLOGY - spread</vt:lpstr>
      <vt:lpstr>Rotavirus Immunity</vt:lpstr>
      <vt:lpstr>CLINICAL FEATURES</vt:lpstr>
      <vt:lpstr>MECHANISM OF DIARRHEA</vt:lpstr>
      <vt:lpstr>DIAGNOSIS</vt:lpstr>
      <vt:lpstr>TREATMENT and PREVENTION</vt:lpstr>
      <vt:lpstr>Rotavirus Vaccine (Rota)</vt:lpstr>
      <vt:lpstr>RotaTeq® (Merck)</vt:lpstr>
      <vt:lpstr>GASTROENTERITIS DUE TO ENTERIC ADENOVIRUS</vt:lpstr>
      <vt:lpstr>Adenovirus Gastroenteritis</vt:lpstr>
      <vt:lpstr>PowerPoint Presentation</vt:lpstr>
      <vt:lpstr>Adenoviral structure</vt:lpstr>
      <vt:lpstr>Adenovirus pathogenesis</vt:lpstr>
      <vt:lpstr>PowerPoint Presentation</vt:lpstr>
      <vt:lpstr>Diarrhea due to Enteric Adenovirus</vt:lpstr>
      <vt:lpstr>CLINICAL FEATURES - Adenovirus gastroenteritis</vt:lpstr>
      <vt:lpstr>HUMAN CALICIVIRUSES (HuCV)</vt:lpstr>
      <vt:lpstr>HUMAN CALICIVIRUSES</vt:lpstr>
      <vt:lpstr>Calicivirus</vt:lpstr>
      <vt:lpstr>MORPHOLOGY- typical</vt:lpstr>
      <vt:lpstr>Morphology of HuCV- atypical</vt:lpstr>
      <vt:lpstr>Norwalk  virus</vt:lpstr>
      <vt:lpstr>EPIDEMIOLOGY - Noroviruses</vt:lpstr>
      <vt:lpstr>Norwalk virus: Clinical Features</vt:lpstr>
      <vt:lpstr>SPREAD</vt:lpstr>
      <vt:lpstr>DIAGNOSIS</vt:lpstr>
      <vt:lpstr>HUMAN ASTROVIRUS</vt:lpstr>
      <vt:lpstr>ASTROVIRUS </vt:lpstr>
      <vt:lpstr>Classification of Astrovirus</vt:lpstr>
      <vt:lpstr>ASTROVIRUS- structure</vt:lpstr>
      <vt:lpstr>ASTROVIRUS- STRUCTURE </vt:lpstr>
      <vt:lpstr>ASTROVIRUS - Clinical Features</vt:lpstr>
      <vt:lpstr>ASTROVIRUS - Epidemiology</vt:lpstr>
      <vt:lpstr>ASTROVIRUS - Diagnosis</vt:lpstr>
      <vt:lpstr>Toroviruses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AGENTS CAUSING GASTROENTERITIS</dc:title>
  <dc:creator>ASHRAF</dc:creator>
  <cp:lastModifiedBy>Sameer</cp:lastModifiedBy>
  <cp:revision>33</cp:revision>
  <dcterms:created xsi:type="dcterms:W3CDTF">2012-11-03T19:06:10Z</dcterms:created>
  <dcterms:modified xsi:type="dcterms:W3CDTF">2016-04-06T20:03:21Z</dcterms:modified>
</cp:coreProperties>
</file>