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32" r:id="rId3"/>
    <p:sldId id="333" r:id="rId4"/>
    <p:sldId id="334" r:id="rId5"/>
    <p:sldId id="335" r:id="rId6"/>
    <p:sldId id="324" r:id="rId7"/>
    <p:sldId id="299" r:id="rId8"/>
    <p:sldId id="325" r:id="rId9"/>
    <p:sldId id="300" r:id="rId10"/>
    <p:sldId id="314" r:id="rId11"/>
    <p:sldId id="316" r:id="rId12"/>
    <p:sldId id="317" r:id="rId13"/>
    <p:sldId id="315" r:id="rId14"/>
    <p:sldId id="321" r:id="rId15"/>
    <p:sldId id="318" r:id="rId16"/>
    <p:sldId id="319" r:id="rId17"/>
    <p:sldId id="322" r:id="rId18"/>
    <p:sldId id="320" r:id="rId19"/>
    <p:sldId id="323" r:id="rId20"/>
    <p:sldId id="31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9821" autoAdjust="0"/>
  </p:normalViewPr>
  <p:slideViewPr>
    <p:cSldViewPr>
      <p:cViewPr>
        <p:scale>
          <a:sx n="74" d="100"/>
          <a:sy n="74" d="100"/>
        </p:scale>
        <p:origin x="6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6664F-1071-4134-9E7C-9FE9F2537BF8}"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6664F-1071-4134-9E7C-9FE9F2537BF8}" type="datetimeFigureOut">
              <a:rPr lang="en-US" smtClean="0"/>
              <a:pPr/>
              <a:t>12/28/2015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FFAE3-9EC6-488F-8421-C1837DE3E8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96047"/>
            <a:ext cx="8001000" cy="923330"/>
          </a:xfrm>
          <a:prstGeom prst="rect">
            <a:avLst/>
          </a:prstGeom>
          <a:noFill/>
        </p:spPr>
        <p:txBody>
          <a:bodyPr wrap="square" rtlCol="0">
            <a:spAutoFit/>
          </a:bodyPr>
          <a:lstStyle/>
          <a:p>
            <a:pPr algn="ctr"/>
            <a:r>
              <a:rPr lang="en-US" sz="5400" b="1" dirty="0" smtClean="0"/>
              <a:t>Health Care Systems</a:t>
            </a:r>
            <a:endParaRPr lang="en-US" sz="5400" dirty="0"/>
          </a:p>
        </p:txBody>
      </p:sp>
      <p:sp>
        <p:nvSpPr>
          <p:cNvPr id="5" name="TextBox 4"/>
          <p:cNvSpPr txBox="1"/>
          <p:nvPr/>
        </p:nvSpPr>
        <p:spPr>
          <a:xfrm flipH="1">
            <a:off x="472068" y="5105400"/>
            <a:ext cx="7924800" cy="1538883"/>
          </a:xfrm>
          <a:prstGeom prst="rect">
            <a:avLst/>
          </a:prstGeom>
          <a:noFill/>
        </p:spPr>
        <p:txBody>
          <a:bodyPr wrap="square" rtlCol="0">
            <a:spAutoFit/>
          </a:bodyPr>
          <a:lstStyle/>
          <a:p>
            <a:r>
              <a:rPr lang="en-US" sz="2800" b="1" dirty="0" smtClean="0"/>
              <a:t>Dr. Sireen Alkhaldi, </a:t>
            </a:r>
            <a:r>
              <a:rPr lang="en-US" sz="2400" b="1" dirty="0" smtClean="0"/>
              <a:t>BDS, MPH, </a:t>
            </a:r>
            <a:r>
              <a:rPr lang="en-US" sz="2400" b="1" dirty="0" err="1" smtClean="0"/>
              <a:t>DrPH</a:t>
            </a:r>
            <a:endParaRPr lang="en-US" sz="2400" b="1" dirty="0" smtClean="0"/>
          </a:p>
          <a:p>
            <a:r>
              <a:rPr lang="en-US" sz="2200" b="1" dirty="0" smtClean="0"/>
              <a:t>Community Health / First Semester 2014/2015</a:t>
            </a:r>
          </a:p>
          <a:p>
            <a:r>
              <a:rPr lang="en-US" sz="2200" b="1" dirty="0" smtClean="0"/>
              <a:t>Department of Family and Community Medicine</a:t>
            </a:r>
          </a:p>
          <a:p>
            <a:r>
              <a:rPr lang="en-US" sz="2200" b="1" dirty="0" smtClean="0"/>
              <a:t>Faculty of Medicine/ The University of Jordan</a:t>
            </a:r>
            <a:endParaRPr lang="en-US" sz="2200" b="1" dirty="0"/>
          </a:p>
        </p:txBody>
      </p:sp>
      <p:pic>
        <p:nvPicPr>
          <p:cNvPr id="34818" name="Picture 2" descr="Health and care tags cloud - csp10962869"/>
          <p:cNvPicPr>
            <a:picLocks noChangeAspect="1" noChangeArrowheads="1"/>
          </p:cNvPicPr>
          <p:nvPr/>
        </p:nvPicPr>
        <p:blipFill>
          <a:blip r:embed="rId2" cstate="print"/>
          <a:srcRect/>
          <a:stretch>
            <a:fillRect/>
          </a:stretch>
        </p:blipFill>
        <p:spPr bwMode="auto">
          <a:xfrm>
            <a:off x="2057400" y="2564236"/>
            <a:ext cx="5524267" cy="25411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pPr marL="342900" indent="-342900" algn="l">
              <a:spcBef>
                <a:spcPct val="20000"/>
              </a:spcBef>
            </a:pPr>
            <a:r>
              <a:rPr lang="en-US" b="1" dirty="0"/>
              <a:t>3. Tertiary Care</a:t>
            </a:r>
            <a:r>
              <a:rPr lang="en-US" b="1" dirty="0" smtClean="0"/>
              <a:t>:</a:t>
            </a:r>
            <a:endParaRPr lang="en-US" dirty="0"/>
          </a:p>
        </p:txBody>
      </p:sp>
      <p:sp>
        <p:nvSpPr>
          <p:cNvPr id="5" name="Content Placeholder 4"/>
          <p:cNvSpPr>
            <a:spLocks noGrp="1"/>
          </p:cNvSpPr>
          <p:nvPr>
            <p:ph idx="1"/>
          </p:nvPr>
        </p:nvSpPr>
        <p:spPr>
          <a:xfrm>
            <a:off x="457200" y="1066800"/>
            <a:ext cx="8534400" cy="5791200"/>
          </a:xfrm>
        </p:spPr>
        <p:txBody>
          <a:bodyPr>
            <a:noAutofit/>
          </a:bodyPr>
          <a:lstStyle/>
          <a:p>
            <a:pPr>
              <a:buNone/>
            </a:pPr>
            <a:r>
              <a:rPr lang="en-US" dirty="0" smtClean="0"/>
              <a:t>Includes highly specialized technical services for the treatment of </a:t>
            </a:r>
            <a:r>
              <a:rPr lang="en-US" b="1" dirty="0" smtClean="0"/>
              <a:t>rare complex diseases</a:t>
            </a:r>
            <a:r>
              <a:rPr lang="en-US" dirty="0" smtClean="0"/>
              <a:t>. </a:t>
            </a:r>
          </a:p>
          <a:p>
            <a:pPr>
              <a:buNone/>
            </a:pPr>
            <a:r>
              <a:rPr lang="en-US" dirty="0" smtClean="0"/>
              <a:t>Providers of tertiary care are sub-specialists in a particular clinical area such as cardiac surgeons, immunologists, and pediatric hematologists .</a:t>
            </a:r>
          </a:p>
          <a:p>
            <a:pPr>
              <a:buNone/>
            </a:pPr>
            <a:r>
              <a:rPr lang="en-US" dirty="0" smtClean="0"/>
              <a:t>They are located at a few tertiary care medical centers and highly specialized units of general hospitals; for example, a coronary care unit.</a:t>
            </a:r>
          </a:p>
          <a:p>
            <a:pPr>
              <a:buNone/>
            </a:pPr>
            <a:r>
              <a:rPr lang="en-US" dirty="0" smtClean="0"/>
              <a:t> 	Entry into the health care system at this level is gained by referral from either the primary or secondary level.</a:t>
            </a:r>
            <a:br>
              <a:rPr lang="en-US" dirty="0" smtClean="0"/>
            </a:br>
            <a:endParaRPr lang="en-US" dirty="0"/>
          </a:p>
        </p:txBody>
      </p:sp>
    </p:spTree>
    <p:extLst>
      <p:ext uri="{BB962C8B-B14F-4D97-AF65-F5344CB8AC3E}">
        <p14:creationId xmlns:p14="http://schemas.microsoft.com/office/powerpoint/2010/main" val="95925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contrasting approaches…</a:t>
            </a:r>
            <a:endParaRPr lang="en-US" dirty="0"/>
          </a:p>
        </p:txBody>
      </p:sp>
      <p:sp>
        <p:nvSpPr>
          <p:cNvPr id="3" name="Content Placeholder 2"/>
          <p:cNvSpPr>
            <a:spLocks noGrp="1"/>
          </p:cNvSpPr>
          <p:nvPr>
            <p:ph idx="1"/>
          </p:nvPr>
        </p:nvSpPr>
        <p:spPr/>
        <p:txBody>
          <a:bodyPr/>
          <a:lstStyle/>
          <a:p>
            <a:pPr marL="0" indent="0">
              <a:buNone/>
            </a:pPr>
            <a:r>
              <a:rPr lang="en-US" dirty="0" smtClean="0"/>
              <a:t>Two contrasting approaches can be used to organize a health care system around these levels of care:</a:t>
            </a:r>
          </a:p>
          <a:p>
            <a:pPr marL="0" indent="0">
              <a:buNone/>
            </a:pPr>
            <a:r>
              <a:rPr lang="en-US" dirty="0" smtClean="0"/>
              <a:t>(1) The carefully structured regionalized health care (The Dowson Model).</a:t>
            </a:r>
          </a:p>
          <a:p>
            <a:pPr marL="0" indent="0">
              <a:buNone/>
            </a:pPr>
            <a:r>
              <a:rPr lang="en-US" dirty="0" smtClean="0"/>
              <a:t>(2) A more free-flowing model. </a:t>
            </a:r>
            <a:endParaRPr lang="en-US" dirty="0"/>
          </a:p>
        </p:txBody>
      </p:sp>
    </p:spTree>
    <p:extLst>
      <p:ext uri="{BB962C8B-B14F-4D97-AF65-F5344CB8AC3E}">
        <p14:creationId xmlns:p14="http://schemas.microsoft.com/office/powerpoint/2010/main" val="157824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The Highly Structured System </a:t>
            </a:r>
            <a:br>
              <a:rPr lang="en-US" dirty="0" smtClean="0"/>
            </a:br>
            <a:r>
              <a:rPr lang="en-US" dirty="0" smtClean="0"/>
              <a:t>(the Dowson model)</a:t>
            </a:r>
            <a:endParaRPr lang="en-US" dirty="0"/>
          </a:p>
        </p:txBody>
      </p:sp>
      <p:sp>
        <p:nvSpPr>
          <p:cNvPr id="3" name="Content Placeholder 2"/>
          <p:cNvSpPr>
            <a:spLocks noGrp="1"/>
          </p:cNvSpPr>
          <p:nvPr>
            <p:ph idx="1"/>
          </p:nvPr>
        </p:nvSpPr>
        <p:spPr>
          <a:xfrm>
            <a:off x="457200" y="1905000"/>
            <a:ext cx="8458200" cy="4572000"/>
          </a:xfrm>
        </p:spPr>
        <p:txBody>
          <a:bodyPr>
            <a:normAutofit fontScale="92500"/>
          </a:bodyPr>
          <a:lstStyle/>
          <a:p>
            <a:pPr marL="0" indent="0">
              <a:buNone/>
            </a:pPr>
            <a:r>
              <a:rPr lang="en-US" sz="3500" dirty="0" smtClean="0"/>
              <a:t>It </a:t>
            </a:r>
            <a:r>
              <a:rPr lang="en-US" sz="3500" dirty="0" smtClean="0"/>
              <a:t>is based on the concept of </a:t>
            </a:r>
            <a:r>
              <a:rPr lang="en-US" sz="3500" b="1" dirty="0" smtClean="0"/>
              <a:t>regionalization</a:t>
            </a:r>
            <a:r>
              <a:rPr lang="en-US" sz="3500" dirty="0" smtClean="0"/>
              <a:t>: </a:t>
            </a:r>
          </a:p>
          <a:p>
            <a:pPr marL="0" indent="0">
              <a:buNone/>
            </a:pPr>
            <a:r>
              <a:rPr lang="en-US" sz="3500" dirty="0" smtClean="0"/>
              <a:t>The Organization and coordination of all health resources and services within a </a:t>
            </a:r>
            <a:r>
              <a:rPr lang="en-US" sz="3500" b="1" dirty="0" smtClean="0"/>
              <a:t>defined area</a:t>
            </a:r>
            <a:r>
              <a:rPr lang="en-US" sz="3500" dirty="0" smtClean="0"/>
              <a:t>. </a:t>
            </a:r>
          </a:p>
          <a:p>
            <a:pPr marL="0" indent="0">
              <a:buNone/>
            </a:pPr>
            <a:r>
              <a:rPr lang="en-US" sz="3500" dirty="0" smtClean="0"/>
              <a:t>	</a:t>
            </a:r>
            <a:r>
              <a:rPr lang="en-US" sz="3500" dirty="0" smtClean="0"/>
              <a:t>This </a:t>
            </a:r>
            <a:r>
              <a:rPr lang="en-US" sz="3500" dirty="0" smtClean="0"/>
              <a:t>model emphasizes the primary care base. This model is typical for the British National Health Services (NHS), most European countries,  and health maintenance organizations (HMO’s) in the United States.  </a:t>
            </a:r>
            <a:endParaRPr lang="en-US" sz="3500" dirty="0"/>
          </a:p>
        </p:txBody>
      </p:sp>
    </p:spTree>
    <p:extLst>
      <p:ext uri="{BB962C8B-B14F-4D97-AF65-F5344CB8AC3E}">
        <p14:creationId xmlns:p14="http://schemas.microsoft.com/office/powerpoint/2010/main" val="106407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Patient Flow in the </a:t>
            </a:r>
            <a:r>
              <a:rPr lang="en-US" dirty="0"/>
              <a:t>Highly Structured System</a:t>
            </a:r>
          </a:p>
        </p:txBody>
      </p:sp>
      <p:sp>
        <p:nvSpPr>
          <p:cNvPr id="3" name="Content Placeholder 2"/>
          <p:cNvSpPr>
            <a:spLocks noGrp="1"/>
          </p:cNvSpPr>
          <p:nvPr>
            <p:ph idx="1"/>
          </p:nvPr>
        </p:nvSpPr>
        <p:spPr>
          <a:xfrm>
            <a:off x="304800" y="1828800"/>
            <a:ext cx="8534400" cy="5029200"/>
          </a:xfrm>
        </p:spPr>
        <p:txBody>
          <a:bodyPr>
            <a:noAutofit/>
          </a:bodyPr>
          <a:lstStyle/>
          <a:p>
            <a:pPr>
              <a:buFont typeface="Wingdings" panose="05000000000000000000" pitchFamily="2" charset="2"/>
              <a:buChar char="§"/>
            </a:pPr>
            <a:r>
              <a:rPr lang="en-US" sz="3100" dirty="0" smtClean="0"/>
              <a:t>Patient flow moves in a stepwise fashion across the different levels. Except in emergency situations.</a:t>
            </a:r>
          </a:p>
          <a:p>
            <a:pPr>
              <a:buFont typeface="Wingdings" panose="05000000000000000000" pitchFamily="2" charset="2"/>
              <a:buChar char="§"/>
            </a:pPr>
            <a:r>
              <a:rPr lang="en-US" sz="3100" dirty="0" smtClean="0"/>
              <a:t>All patients are first seen by GP’s, who may then steer the patients toward more specialized levels of care through a formal process of referral. This is called </a:t>
            </a:r>
            <a:r>
              <a:rPr lang="en-US" sz="3100" b="1" dirty="0" smtClean="0"/>
              <a:t>Gatekeeping.</a:t>
            </a:r>
            <a:r>
              <a:rPr lang="en-US" sz="3100" dirty="0" smtClean="0"/>
              <a:t> </a:t>
            </a:r>
          </a:p>
          <a:p>
            <a:pPr>
              <a:buFont typeface="Wingdings" panose="05000000000000000000" pitchFamily="2" charset="2"/>
              <a:buChar char="§"/>
            </a:pPr>
            <a:r>
              <a:rPr lang="en-US" sz="3100" dirty="0" smtClean="0"/>
              <a:t>Patients may not refer themselves to a specialist. </a:t>
            </a:r>
          </a:p>
          <a:p>
            <a:pPr>
              <a:buFont typeface="Wingdings" panose="05000000000000000000" pitchFamily="2" charset="2"/>
              <a:buChar char="§"/>
            </a:pPr>
            <a:r>
              <a:rPr lang="en-US" sz="3100" b="1" dirty="0" smtClean="0"/>
              <a:t>GP’s comprise two-thirds of physicians in the UK. </a:t>
            </a:r>
          </a:p>
          <a:p>
            <a:pPr marL="0" indent="0">
              <a:buNone/>
            </a:pPr>
            <a:endParaRPr lang="en-US" sz="3100" dirty="0"/>
          </a:p>
        </p:txBody>
      </p:sp>
    </p:spTree>
    <p:extLst>
      <p:ext uri="{BB962C8B-B14F-4D97-AF65-F5344CB8AC3E}">
        <p14:creationId xmlns:p14="http://schemas.microsoft.com/office/powerpoint/2010/main" val="908034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smtClean="0"/>
              <a:t>The Structured Model: Planning with population focus</a:t>
            </a:r>
            <a:endParaRPr lang="en-US" sz="4000"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Planning of physicians and hospital resources occurs with a population focus: </a:t>
            </a:r>
          </a:p>
          <a:p>
            <a:pPr marL="514350" indent="-514350">
              <a:buAutoNum type="arabicPeriod"/>
            </a:pPr>
            <a:r>
              <a:rPr lang="en-US" b="1" dirty="0" smtClean="0"/>
              <a:t>GP groups </a:t>
            </a:r>
            <a:r>
              <a:rPr lang="en-US" dirty="0" smtClean="0"/>
              <a:t>follow the primary-secondary-tertiary care structure and provide care to a population of 5000-50,000 persons, depending on the number of GP’s in the practice.</a:t>
            </a:r>
          </a:p>
          <a:p>
            <a:pPr marL="514350" indent="-514350">
              <a:buAutoNum type="arabicPeriod"/>
            </a:pPr>
            <a:r>
              <a:rPr lang="en-US" b="1" dirty="0" smtClean="0"/>
              <a:t>District hospitals </a:t>
            </a:r>
            <a:r>
              <a:rPr lang="en-US" dirty="0" smtClean="0"/>
              <a:t>are local facilities equipped for basic inpatient services, and have a catchment area population of  50,000 – 500,000 persons.</a:t>
            </a:r>
          </a:p>
          <a:p>
            <a:pPr marL="514350" indent="-514350">
              <a:buAutoNum type="arabicPeriod"/>
            </a:pPr>
            <a:r>
              <a:rPr lang="en-US" b="1" dirty="0" smtClean="0"/>
              <a:t>Tertiary care hospitals </a:t>
            </a:r>
            <a:r>
              <a:rPr lang="en-US" dirty="0" smtClean="0"/>
              <a:t>serve as a referral centers and handle highly specialized inpatient care needs for a population of 500,000 – 5 million persons. </a:t>
            </a:r>
          </a:p>
        </p:txBody>
      </p:sp>
    </p:spTree>
    <p:extLst>
      <p:ext uri="{BB962C8B-B14F-4D97-AF65-F5344CB8AC3E}">
        <p14:creationId xmlns:p14="http://schemas.microsoft.com/office/powerpoint/2010/main" val="163253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2. The Free-Flowing Model</a:t>
            </a:r>
            <a:endParaRPr lang="en-US" b="1" dirty="0"/>
          </a:p>
        </p:txBody>
      </p:sp>
      <p:sp>
        <p:nvSpPr>
          <p:cNvPr id="3" name="Content Placeholder 2"/>
          <p:cNvSpPr>
            <a:spLocks noGrp="1"/>
          </p:cNvSpPr>
          <p:nvPr>
            <p:ph idx="1"/>
          </p:nvPr>
        </p:nvSpPr>
        <p:spPr>
          <a:xfrm>
            <a:off x="457200" y="1752600"/>
            <a:ext cx="8229600" cy="4525963"/>
          </a:xfrm>
        </p:spPr>
        <p:txBody>
          <a:bodyPr>
            <a:normAutofit lnSpcReduction="10000"/>
          </a:bodyPr>
          <a:lstStyle/>
          <a:p>
            <a:pPr marL="0" indent="0">
              <a:buNone/>
            </a:pPr>
            <a:r>
              <a:rPr lang="en-US" dirty="0" smtClean="0"/>
              <a:t>	An </a:t>
            </a:r>
            <a:r>
              <a:rPr lang="en-US" dirty="0" smtClean="0"/>
              <a:t>alternative model allows for more fluid roles for caregivers, and more free-flowing movement of patients, across all levels of care. </a:t>
            </a:r>
          </a:p>
          <a:p>
            <a:pPr marL="0" indent="0">
              <a:buNone/>
            </a:pPr>
            <a:r>
              <a:rPr lang="en-US" dirty="0" smtClean="0"/>
              <a:t>	This </a:t>
            </a:r>
            <a:r>
              <a:rPr lang="en-US" dirty="0" smtClean="0"/>
              <a:t>model tends to place higher value on services at the </a:t>
            </a:r>
            <a:r>
              <a:rPr lang="en-US" b="1" dirty="0" smtClean="0"/>
              <a:t>tertiary care </a:t>
            </a:r>
            <a:r>
              <a:rPr lang="en-US" dirty="0" smtClean="0"/>
              <a:t>than at the primary care </a:t>
            </a:r>
            <a:r>
              <a:rPr lang="en-US" dirty="0" smtClean="0"/>
              <a:t>base.</a:t>
            </a:r>
          </a:p>
          <a:p>
            <a:pPr marL="0" indent="0">
              <a:buNone/>
            </a:pPr>
            <a:r>
              <a:rPr lang="en-US" dirty="0"/>
              <a:t>	</a:t>
            </a:r>
            <a:r>
              <a:rPr lang="en-US" dirty="0" smtClean="0"/>
              <a:t>This </a:t>
            </a:r>
            <a:r>
              <a:rPr lang="en-US" dirty="0"/>
              <a:t>is a more </a:t>
            </a:r>
            <a:r>
              <a:rPr lang="en-US" b="1" dirty="0" smtClean="0"/>
              <a:t>dispersed, fragmented </a:t>
            </a:r>
            <a:r>
              <a:rPr lang="en-US" dirty="0" smtClean="0"/>
              <a:t>structure </a:t>
            </a:r>
            <a:r>
              <a:rPr lang="en-US" dirty="0"/>
              <a:t>of health </a:t>
            </a:r>
            <a:r>
              <a:rPr lang="en-US" dirty="0" smtClean="0"/>
              <a:t>care, which is typical for the United States health care system.  </a:t>
            </a:r>
            <a:endParaRPr lang="en-US" dirty="0"/>
          </a:p>
          <a:p>
            <a:endParaRPr lang="en-US" dirty="0"/>
          </a:p>
        </p:txBody>
      </p:sp>
    </p:spTree>
    <p:extLst>
      <p:ext uri="{BB962C8B-B14F-4D97-AF65-F5344CB8AC3E}">
        <p14:creationId xmlns:p14="http://schemas.microsoft.com/office/powerpoint/2010/main" val="3910855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a:t>The Free-Flowing Model</a:t>
            </a:r>
          </a:p>
        </p:txBody>
      </p:sp>
      <p:sp>
        <p:nvSpPr>
          <p:cNvPr id="3" name="Content Placeholder 2"/>
          <p:cNvSpPr>
            <a:spLocks noGrp="1"/>
          </p:cNvSpPr>
          <p:nvPr>
            <p:ph idx="1"/>
          </p:nvPr>
        </p:nvSpPr>
        <p:spPr>
          <a:xfrm>
            <a:off x="457200" y="1447800"/>
            <a:ext cx="8229600" cy="5257800"/>
          </a:xfrm>
        </p:spPr>
        <p:txBody>
          <a:bodyPr>
            <a:normAutofit lnSpcReduction="10000"/>
          </a:bodyPr>
          <a:lstStyle/>
          <a:p>
            <a:r>
              <a:rPr lang="en-US" dirty="0" smtClean="0"/>
              <a:t>Insured patients in the United States are traditionally able to refer themselves and </a:t>
            </a:r>
            <a:r>
              <a:rPr lang="en-US" b="1" dirty="0" smtClean="0"/>
              <a:t>enter the system directly at any level</a:t>
            </a:r>
            <a:r>
              <a:rPr lang="en-US" dirty="0" smtClean="0"/>
              <a:t>. </a:t>
            </a:r>
          </a:p>
          <a:p>
            <a:r>
              <a:rPr lang="en-US" dirty="0" smtClean="0"/>
              <a:t>Instead of having a designated primary care physician (PCP), patients in the US are used to taking their symptoms directly to the specialist they choose.  </a:t>
            </a:r>
          </a:p>
          <a:p>
            <a:r>
              <a:rPr lang="en-US" dirty="0" smtClean="0"/>
              <a:t>Physicians in the US have less clear defined roles. </a:t>
            </a:r>
          </a:p>
          <a:p>
            <a:r>
              <a:rPr lang="en-US" b="1" dirty="0" smtClean="0"/>
              <a:t>Only 13% of physicians in the US are general or family practitioners</a:t>
            </a:r>
            <a:r>
              <a:rPr lang="en-US" dirty="0" smtClean="0"/>
              <a:t>. </a:t>
            </a:r>
          </a:p>
          <a:p>
            <a:endParaRPr lang="en-US" dirty="0"/>
          </a:p>
        </p:txBody>
      </p:sp>
    </p:spTree>
    <p:extLst>
      <p:ext uri="{BB962C8B-B14F-4D97-AF65-F5344CB8AC3E}">
        <p14:creationId xmlns:p14="http://schemas.microsoft.com/office/powerpoint/2010/main" val="1761530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t>Which Model is Right?</a:t>
            </a:r>
            <a:endParaRPr lang="en-US" dirty="0"/>
          </a:p>
        </p:txBody>
      </p:sp>
      <p:sp>
        <p:nvSpPr>
          <p:cNvPr id="3" name="Content Placeholder 2"/>
          <p:cNvSpPr>
            <a:spLocks noGrp="1"/>
          </p:cNvSpPr>
          <p:nvPr>
            <p:ph idx="1"/>
          </p:nvPr>
        </p:nvSpPr>
        <p:spPr>
          <a:xfrm>
            <a:off x="457200" y="1295400"/>
            <a:ext cx="8229600" cy="5410200"/>
          </a:xfrm>
        </p:spPr>
        <p:txBody>
          <a:bodyPr>
            <a:normAutofit fontScale="85000" lnSpcReduction="20000"/>
          </a:bodyPr>
          <a:lstStyle/>
          <a:p>
            <a:pPr marL="0" indent="0">
              <a:buNone/>
            </a:pPr>
            <a:r>
              <a:rPr lang="en-US" dirty="0" smtClean="0"/>
              <a:t>The structured model is characterized with:</a:t>
            </a:r>
          </a:p>
          <a:p>
            <a:pPr>
              <a:buFont typeface="Wingdings" panose="05000000000000000000" pitchFamily="2" charset="2"/>
              <a:buChar char="§"/>
            </a:pPr>
            <a:r>
              <a:rPr lang="en-US" b="1" dirty="0" smtClean="0"/>
              <a:t>Continuity of care</a:t>
            </a:r>
            <a:r>
              <a:rPr lang="en-US" dirty="0" smtClean="0"/>
              <a:t>: sustaining a patient-caregiver relationship over time, which is associated with greater </a:t>
            </a:r>
            <a:r>
              <a:rPr lang="en-US" b="1" dirty="0" smtClean="0"/>
              <a:t>use of preventive services </a:t>
            </a:r>
            <a:r>
              <a:rPr lang="en-US" dirty="0" smtClean="0"/>
              <a:t>(</a:t>
            </a:r>
            <a:r>
              <a:rPr lang="en-US" dirty="0" err="1" smtClean="0"/>
              <a:t>eg</a:t>
            </a:r>
            <a:r>
              <a:rPr lang="en-US" dirty="0" smtClean="0"/>
              <a:t>, regular source of care results in better control of hypertension and less reliance on emergency care). </a:t>
            </a:r>
          </a:p>
          <a:p>
            <a:pPr>
              <a:buFont typeface="Wingdings" panose="05000000000000000000" pitchFamily="2" charset="2"/>
              <a:buChar char="§"/>
            </a:pPr>
            <a:r>
              <a:rPr lang="en-US" b="1" dirty="0" smtClean="0"/>
              <a:t>Comprehensiveness</a:t>
            </a:r>
            <a:r>
              <a:rPr lang="en-US" dirty="0" smtClean="0"/>
              <a:t>: the ability of the GP to manage a wide range of health care needs, in contrast to specialty care which focuses on a particular organ.</a:t>
            </a:r>
          </a:p>
          <a:p>
            <a:pPr>
              <a:buFont typeface="Wingdings" panose="05000000000000000000" pitchFamily="2" charset="2"/>
              <a:buChar char="§"/>
            </a:pPr>
            <a:r>
              <a:rPr lang="en-US" b="1" dirty="0" smtClean="0"/>
              <a:t>Coordination:</a:t>
            </a:r>
            <a:r>
              <a:rPr lang="en-US" dirty="0" smtClean="0"/>
              <a:t> through referral and follow-up, the primary care provider integrates services delivered by other caregivers. </a:t>
            </a:r>
          </a:p>
          <a:p>
            <a:pPr>
              <a:buFont typeface="Wingdings" panose="05000000000000000000" pitchFamily="2" charset="2"/>
              <a:buChar char="§"/>
            </a:pPr>
            <a:r>
              <a:rPr lang="en-US" b="1" dirty="0" smtClean="0"/>
              <a:t>Patient </a:t>
            </a:r>
            <a:r>
              <a:rPr lang="en-US" b="1" dirty="0"/>
              <a:t>satisfaction and better patient </a:t>
            </a:r>
            <a:r>
              <a:rPr lang="en-US" b="1" dirty="0" smtClean="0"/>
              <a:t>outcomes</a:t>
            </a:r>
            <a:r>
              <a:rPr lang="en-US" dirty="0" smtClean="0"/>
              <a:t>, as a result of </a:t>
            </a:r>
            <a:r>
              <a:rPr lang="en-US" b="1" dirty="0" smtClean="0"/>
              <a:t>compliance with medications</a:t>
            </a:r>
            <a:r>
              <a:rPr lang="en-US" dirty="0" smtClean="0"/>
              <a:t>, and </a:t>
            </a:r>
            <a:r>
              <a:rPr lang="en-US" b="1" dirty="0" smtClean="0"/>
              <a:t>reduced hospitalization </a:t>
            </a:r>
            <a:r>
              <a:rPr lang="en-US" dirty="0" smtClean="0"/>
              <a:t>and </a:t>
            </a:r>
            <a:r>
              <a:rPr lang="en-US" b="1" dirty="0" smtClean="0"/>
              <a:t>decline of overall costs</a:t>
            </a:r>
            <a:r>
              <a:rPr lang="en-US" dirty="0" smtClean="0"/>
              <a:t>. </a:t>
            </a:r>
          </a:p>
          <a:p>
            <a:pPr>
              <a:buFont typeface="Wingdings" panose="05000000000000000000" pitchFamily="2" charset="2"/>
              <a:buChar char="§"/>
            </a:pPr>
            <a:endParaRPr lang="en-US" dirty="0" smtClean="0"/>
          </a:p>
          <a:p>
            <a:endParaRPr lang="en-US" dirty="0"/>
          </a:p>
        </p:txBody>
      </p:sp>
    </p:spTree>
    <p:extLst>
      <p:ext uri="{BB962C8B-B14F-4D97-AF65-F5344CB8AC3E}">
        <p14:creationId xmlns:p14="http://schemas.microsoft.com/office/powerpoint/2010/main" val="651768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pPr algn="l"/>
            <a:r>
              <a:rPr lang="en-US" b="1" dirty="0" smtClean="0"/>
              <a:t>Which Model is Right?</a:t>
            </a:r>
            <a:endParaRPr lang="en-US" b="1" dirty="0"/>
          </a:p>
        </p:txBody>
      </p:sp>
      <p:sp>
        <p:nvSpPr>
          <p:cNvPr id="3" name="Content Placeholder 2"/>
          <p:cNvSpPr>
            <a:spLocks noGrp="1"/>
          </p:cNvSpPr>
          <p:nvPr>
            <p:ph idx="1"/>
          </p:nvPr>
        </p:nvSpPr>
        <p:spPr>
          <a:xfrm>
            <a:off x="152400" y="944562"/>
            <a:ext cx="8763000" cy="5837238"/>
          </a:xfrm>
        </p:spPr>
        <p:txBody>
          <a:bodyPr>
            <a:noAutofit/>
          </a:bodyPr>
          <a:lstStyle/>
          <a:p>
            <a:pPr marL="0" indent="0">
              <a:buNone/>
            </a:pPr>
            <a:r>
              <a:rPr lang="en-US" sz="2700" dirty="0" smtClean="0"/>
              <a:t>The Free-Flowing </a:t>
            </a:r>
            <a:r>
              <a:rPr lang="en-US" sz="2700" dirty="0"/>
              <a:t>model is partially blamed for the </a:t>
            </a:r>
            <a:r>
              <a:rPr lang="en-US" sz="2700" b="1" dirty="0"/>
              <a:t>high cost </a:t>
            </a:r>
            <a:r>
              <a:rPr lang="en-US" sz="2700" dirty="0"/>
              <a:t>of</a:t>
            </a:r>
            <a:r>
              <a:rPr lang="en-US" sz="2700" b="1" dirty="0"/>
              <a:t> </a:t>
            </a:r>
            <a:r>
              <a:rPr lang="en-US" sz="2700" dirty="0"/>
              <a:t>health care in the US, and </a:t>
            </a:r>
            <a:r>
              <a:rPr lang="en-US" sz="2700" b="1" dirty="0"/>
              <a:t>quality of care </a:t>
            </a:r>
            <a:r>
              <a:rPr lang="en-US" sz="2700" dirty="0"/>
              <a:t>also </a:t>
            </a:r>
            <a:r>
              <a:rPr lang="en-US" sz="2700" dirty="0" smtClean="0"/>
              <a:t>suffers.</a:t>
            </a:r>
          </a:p>
          <a:p>
            <a:pPr marL="0" indent="0">
              <a:buNone/>
            </a:pPr>
            <a:r>
              <a:rPr lang="en-US" sz="2700" dirty="0" smtClean="0"/>
              <a:t>(</a:t>
            </a:r>
            <a:r>
              <a:rPr lang="en-US" sz="2700" dirty="0" err="1" smtClean="0"/>
              <a:t>eg</a:t>
            </a:r>
            <a:r>
              <a:rPr lang="en-US" sz="2700" dirty="0" smtClean="0"/>
              <a:t>, when many hospitals perform small numbers of surgical procedures such as coronary artery bypass grafts, mortality rates are higher than when such procedures are regionalized in a few higher-volume canters). </a:t>
            </a:r>
          </a:p>
          <a:p>
            <a:r>
              <a:rPr lang="en-US" sz="2700" dirty="0" smtClean="0"/>
              <a:t>This is due to the less integrated care. </a:t>
            </a:r>
          </a:p>
          <a:p>
            <a:r>
              <a:rPr lang="en-US" sz="2700" dirty="0" smtClean="0"/>
              <a:t>On the other hand, the Free-Flowing model promotes </a:t>
            </a:r>
            <a:r>
              <a:rPr lang="en-US" sz="2700" b="1" dirty="0" smtClean="0"/>
              <a:t>flexibility</a:t>
            </a:r>
            <a:r>
              <a:rPr lang="en-US" sz="2700" dirty="0" smtClean="0"/>
              <a:t> and </a:t>
            </a:r>
            <a:r>
              <a:rPr lang="en-US" sz="2700" b="1" dirty="0" smtClean="0"/>
              <a:t>convenience</a:t>
            </a:r>
            <a:r>
              <a:rPr lang="en-US" sz="2700" dirty="0" smtClean="0"/>
              <a:t> in the availability of facilities and personnel. The emphasis on specialization and technology is compatible with values and expectations in the US (patients value direct access to specialists and autonomy in selecting caregivers). </a:t>
            </a:r>
            <a:endParaRPr lang="en-US" sz="2700" dirty="0"/>
          </a:p>
        </p:txBody>
      </p:sp>
    </p:spTree>
    <p:extLst>
      <p:ext uri="{BB962C8B-B14F-4D97-AF65-F5344CB8AC3E}">
        <p14:creationId xmlns:p14="http://schemas.microsoft.com/office/powerpoint/2010/main" val="3205825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smtClean="0"/>
              <a:t>Which Model is Right?</a:t>
            </a:r>
            <a:endParaRPr lang="en-US" dirty="0"/>
          </a:p>
        </p:txBody>
      </p:sp>
      <p:sp>
        <p:nvSpPr>
          <p:cNvPr id="3" name="Content Placeholder 2"/>
          <p:cNvSpPr>
            <a:spLocks noGrp="1"/>
          </p:cNvSpPr>
          <p:nvPr>
            <p:ph idx="1"/>
          </p:nvPr>
        </p:nvSpPr>
        <p:spPr>
          <a:xfrm>
            <a:off x="457200" y="1447800"/>
            <a:ext cx="8229600" cy="5257800"/>
          </a:xfrm>
        </p:spPr>
        <p:txBody>
          <a:bodyPr/>
          <a:lstStyle/>
          <a:p>
            <a:r>
              <a:rPr lang="en-US" dirty="0" smtClean="0"/>
              <a:t>International comparisons of health systems have indicated that nations with </a:t>
            </a:r>
            <a:r>
              <a:rPr lang="en-US" b="1" dirty="0" smtClean="0"/>
              <a:t>greater primary care </a:t>
            </a:r>
            <a:r>
              <a:rPr lang="en-US" dirty="0" smtClean="0"/>
              <a:t>orientation tend to have more </a:t>
            </a:r>
            <a:r>
              <a:rPr lang="en-US" b="1" dirty="0" smtClean="0"/>
              <a:t>satisfied patients and better performance on health indicators </a:t>
            </a:r>
            <a:r>
              <a:rPr lang="en-US" dirty="0" smtClean="0"/>
              <a:t>such as infant mortality and life expectancy.</a:t>
            </a:r>
          </a:p>
          <a:p>
            <a:r>
              <a:rPr lang="en-US" dirty="0" smtClean="0"/>
              <a:t>Within the US, states with greater supply of primary care physicians, but not specialists, have lower mortality rates.</a:t>
            </a:r>
            <a:endParaRPr lang="en-US" dirty="0"/>
          </a:p>
        </p:txBody>
      </p:sp>
    </p:spTree>
    <p:extLst>
      <p:ext uri="{BB962C8B-B14F-4D97-AF65-F5344CB8AC3E}">
        <p14:creationId xmlns:p14="http://schemas.microsoft.com/office/powerpoint/2010/main" val="144525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800" b="1" dirty="0" smtClean="0"/>
              <a:t>What is a Health Care System?</a:t>
            </a:r>
            <a:endParaRPr lang="en-US" sz="4800" b="1" dirty="0"/>
          </a:p>
        </p:txBody>
      </p:sp>
      <p:sp>
        <p:nvSpPr>
          <p:cNvPr id="5" name="Content Placeholder 4"/>
          <p:cNvSpPr>
            <a:spLocks noGrp="1"/>
          </p:cNvSpPr>
          <p:nvPr>
            <p:ph idx="1"/>
          </p:nvPr>
        </p:nvSpPr>
        <p:spPr>
          <a:xfrm>
            <a:off x="457200" y="2332037"/>
            <a:ext cx="8229600" cy="4525963"/>
          </a:xfrm>
        </p:spPr>
        <p:txBody>
          <a:bodyPr>
            <a:normAutofit/>
          </a:bodyPr>
          <a:lstStyle/>
          <a:p>
            <a:pPr marL="0" indent="0">
              <a:buNone/>
            </a:pPr>
            <a:r>
              <a:rPr lang="en-US" sz="3600" b="1" dirty="0" smtClean="0"/>
              <a:t>The </a:t>
            </a:r>
            <a:r>
              <a:rPr lang="en-US" sz="3600" b="1" dirty="0" smtClean="0"/>
              <a:t>term is usually used to refer to the system or program by which health care is made available to the population and financed by government, private enterprise, or both. </a:t>
            </a:r>
            <a:endParaRPr lang="en-US" sz="3600" b="1" dirty="0"/>
          </a:p>
        </p:txBody>
      </p:sp>
    </p:spTree>
    <p:extLst>
      <p:ext uri="{BB962C8B-B14F-4D97-AF65-F5344CB8AC3E}">
        <p14:creationId xmlns:p14="http://schemas.microsoft.com/office/powerpoint/2010/main" val="3493492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8/8b/Health_systems_comparison_OECD_2008.png"/>
          <p:cNvPicPr>
            <a:picLocks noChangeAspect="1" noChangeArrowheads="1"/>
          </p:cNvPicPr>
          <p:nvPr/>
        </p:nvPicPr>
        <p:blipFill>
          <a:blip r:embed="rId2" cstate="print"/>
          <a:srcRect/>
          <a:stretch>
            <a:fillRect/>
          </a:stretch>
        </p:blipFill>
        <p:spPr bwMode="auto">
          <a:xfrm>
            <a:off x="1600200" y="29974"/>
            <a:ext cx="5391150" cy="6828026"/>
          </a:xfrm>
          <a:prstGeom prst="rect">
            <a:avLst/>
          </a:prstGeom>
          <a:noFill/>
        </p:spPr>
      </p:pic>
    </p:spTree>
    <p:extLst>
      <p:ext uri="{BB962C8B-B14F-4D97-AF65-F5344CB8AC3E}">
        <p14:creationId xmlns:p14="http://schemas.microsoft.com/office/powerpoint/2010/main" val="1706381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Goals of a Health Care System</a:t>
            </a:r>
            <a:endParaRPr lang="en-US" dirty="0"/>
          </a:p>
        </p:txBody>
      </p:sp>
      <p:sp>
        <p:nvSpPr>
          <p:cNvPr id="5" name="Content Placeholder 4"/>
          <p:cNvSpPr>
            <a:spLocks noGrp="1"/>
          </p:cNvSpPr>
          <p:nvPr>
            <p:ph idx="1"/>
          </p:nvPr>
        </p:nvSpPr>
        <p:spPr>
          <a:xfrm>
            <a:off x="457200" y="1600200"/>
            <a:ext cx="8534400" cy="4525963"/>
          </a:xfrm>
        </p:spPr>
        <p:txBody>
          <a:bodyPr>
            <a:normAutofit/>
          </a:bodyPr>
          <a:lstStyle/>
          <a:p>
            <a:pPr>
              <a:buNone/>
            </a:pPr>
            <a:r>
              <a:rPr lang="en-US" dirty="0" smtClean="0"/>
              <a:t>The goals for health systems, according to the World Health Report (WHO, 2000), are: </a:t>
            </a:r>
          </a:p>
          <a:p>
            <a:pPr marL="514350" indent="-514350">
              <a:buFont typeface="+mj-lt"/>
              <a:buAutoNum type="arabicParenR"/>
            </a:pPr>
            <a:r>
              <a:rPr lang="en-US" dirty="0" smtClean="0"/>
              <a:t>Good health (improving health) </a:t>
            </a:r>
          </a:p>
          <a:p>
            <a:pPr marL="514350" indent="-514350">
              <a:buFont typeface="+mj-lt"/>
              <a:buAutoNum type="arabicParenR"/>
            </a:pPr>
            <a:r>
              <a:rPr lang="en-US" dirty="0" smtClean="0"/>
              <a:t>Responsiveness to the needs and expectations of the population</a:t>
            </a:r>
          </a:p>
          <a:p>
            <a:pPr marL="514350" indent="-514350">
              <a:buFont typeface="+mj-lt"/>
              <a:buAutoNum type="arabicParenR"/>
            </a:pPr>
            <a:r>
              <a:rPr lang="en-US" dirty="0" smtClean="0"/>
              <a:t>Fair financial contribution.</a:t>
            </a:r>
          </a:p>
          <a:p>
            <a:pPr marL="514350" indent="-514350">
              <a:buFont typeface="+mj-lt"/>
              <a:buAutoNum type="arabicParenR"/>
            </a:pPr>
            <a:r>
              <a:rPr lang="en-US" dirty="0" smtClean="0"/>
              <a:t>Efficient to achieve the best outcomes possible given available resources and circumstances</a:t>
            </a:r>
            <a:endParaRPr lang="en-US" dirty="0"/>
          </a:p>
        </p:txBody>
      </p:sp>
    </p:spTree>
    <p:extLst>
      <p:ext uri="{BB962C8B-B14F-4D97-AF65-F5344CB8AC3E}">
        <p14:creationId xmlns:p14="http://schemas.microsoft.com/office/powerpoint/2010/main" val="126542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a:solidFill>
                  <a:prstClr val="black"/>
                </a:solidFill>
              </a:rPr>
              <a:t>Key components of a well functioning health system</a:t>
            </a:r>
            <a:endParaRPr lang="en-US" sz="4000" b="1" dirty="0"/>
          </a:p>
        </p:txBody>
      </p:sp>
      <p:sp>
        <p:nvSpPr>
          <p:cNvPr id="3" name="Content Placeholder 2"/>
          <p:cNvSpPr>
            <a:spLocks noGrp="1"/>
          </p:cNvSpPr>
          <p:nvPr>
            <p:ph idx="1"/>
          </p:nvPr>
        </p:nvSpPr>
        <p:spPr>
          <a:xfrm>
            <a:off x="381000" y="1905000"/>
            <a:ext cx="8229600" cy="4800600"/>
          </a:xfrm>
        </p:spPr>
        <p:txBody>
          <a:bodyPr>
            <a:normAutofit/>
          </a:bodyPr>
          <a:lstStyle/>
          <a:p>
            <a:pPr marL="0" indent="0">
              <a:buNone/>
            </a:pPr>
            <a:r>
              <a:rPr lang="en-US" b="1" dirty="0"/>
              <a:t>Health System Building Blocks</a:t>
            </a:r>
            <a:endParaRPr lang="en-US" dirty="0" smtClean="0"/>
          </a:p>
          <a:p>
            <a:r>
              <a:rPr lang="en-US" dirty="0" smtClean="0"/>
              <a:t>The building blocks alone do not constitute a system, any more than a pile of bricks constitutes a functioning building. </a:t>
            </a:r>
          </a:p>
          <a:p>
            <a:r>
              <a:rPr lang="en-US" dirty="0" smtClean="0"/>
              <a:t>It is the multiple relationships and interactions among the blocks – how one affects and influences the others, and is in turn affected by them – that convert these blocks into a system.</a:t>
            </a:r>
            <a:endParaRPr lang="en-US" dirty="0"/>
          </a:p>
        </p:txBody>
      </p:sp>
    </p:spTree>
    <p:extLst>
      <p:ext uri="{BB962C8B-B14F-4D97-AF65-F5344CB8AC3E}">
        <p14:creationId xmlns:p14="http://schemas.microsoft.com/office/powerpoint/2010/main" val="755850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7400" y="304800"/>
            <a:ext cx="5102357" cy="5562600"/>
          </a:xfrm>
          <a:prstGeom prst="rect">
            <a:avLst/>
          </a:prstGeom>
          <a:noFill/>
          <a:ln w="9525">
            <a:noFill/>
            <a:miter lim="800000"/>
            <a:headEnd/>
            <a:tailEnd/>
          </a:ln>
        </p:spPr>
      </p:pic>
      <p:sp>
        <p:nvSpPr>
          <p:cNvPr id="7" name="Rectangle 6"/>
          <p:cNvSpPr/>
          <p:nvPr/>
        </p:nvSpPr>
        <p:spPr>
          <a:xfrm>
            <a:off x="685800" y="5943600"/>
            <a:ext cx="7772400" cy="646331"/>
          </a:xfrm>
          <a:prstGeom prst="rect">
            <a:avLst/>
          </a:prstGeom>
        </p:spPr>
        <p:txBody>
          <a:bodyPr wrap="square">
            <a:spAutoFit/>
          </a:bodyPr>
          <a:lstStyle/>
          <a:p>
            <a:r>
              <a:rPr lang="en-US" b="1" dirty="0" smtClean="0"/>
              <a:t>Figure 1.2 The dynamic architecture and interconnectedness of the health system building blocks</a:t>
            </a:r>
            <a:endParaRPr lang="en-US" dirty="0"/>
          </a:p>
        </p:txBody>
      </p:sp>
    </p:spTree>
    <p:extLst>
      <p:ext uri="{BB962C8B-B14F-4D97-AF65-F5344CB8AC3E}">
        <p14:creationId xmlns:p14="http://schemas.microsoft.com/office/powerpoint/2010/main" val="4152102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b="1" dirty="0" smtClean="0">
                <a:solidFill>
                  <a:srgbClr val="0070C0"/>
                </a:solidFill>
                <a:latin typeface="+mn-lt"/>
              </a:rPr>
              <a:t>Levels of Health Care</a:t>
            </a:r>
            <a:endParaRPr lang="en-US" b="1" dirty="0">
              <a:solidFill>
                <a:srgbClr val="0070C0"/>
              </a:solidFill>
              <a:latin typeface="+mn-lt"/>
            </a:endParaRPr>
          </a:p>
        </p:txBody>
      </p:sp>
      <p:sp>
        <p:nvSpPr>
          <p:cNvPr id="5" name="Content Placeholder 4"/>
          <p:cNvSpPr>
            <a:spLocks noGrp="1"/>
          </p:cNvSpPr>
          <p:nvPr>
            <p:ph idx="1"/>
          </p:nvPr>
        </p:nvSpPr>
        <p:spPr>
          <a:xfrm>
            <a:off x="1219200" y="1524000"/>
            <a:ext cx="7315200" cy="4648200"/>
          </a:xfrm>
        </p:spPr>
        <p:txBody>
          <a:bodyPr>
            <a:normAutofit/>
          </a:bodyPr>
          <a:lstStyle/>
          <a:p>
            <a:pPr>
              <a:buNone/>
            </a:pPr>
            <a:r>
              <a:rPr lang="en-US" sz="3600" dirty="0" smtClean="0">
                <a:latin typeface="Calibri" pitchFamily="34" charset="0"/>
                <a:cs typeface="Arial" pitchFamily="34" charset="0"/>
              </a:rPr>
              <a:t>One concept is essential to understanding the “topography” of any health care system, is the organization of care into </a:t>
            </a:r>
            <a:r>
              <a:rPr lang="en-US" sz="3600" b="1" dirty="0" smtClean="0">
                <a:latin typeface="Calibri" pitchFamily="34" charset="0"/>
                <a:cs typeface="Arial" pitchFamily="34" charset="0"/>
              </a:rPr>
              <a:t>primary</a:t>
            </a:r>
            <a:r>
              <a:rPr lang="en-US" sz="3600" dirty="0" smtClean="0">
                <a:latin typeface="Calibri" pitchFamily="34" charset="0"/>
                <a:cs typeface="Arial" pitchFamily="34" charset="0"/>
              </a:rPr>
              <a:t>, </a:t>
            </a:r>
            <a:r>
              <a:rPr lang="en-US" sz="3600" b="1" dirty="0" smtClean="0">
                <a:latin typeface="Calibri" pitchFamily="34" charset="0"/>
                <a:cs typeface="Arial" pitchFamily="34" charset="0"/>
              </a:rPr>
              <a:t>secondary</a:t>
            </a:r>
            <a:r>
              <a:rPr lang="en-US" sz="3600" dirty="0" smtClean="0">
                <a:latin typeface="Calibri" pitchFamily="34" charset="0"/>
                <a:cs typeface="Arial" pitchFamily="34" charset="0"/>
              </a:rPr>
              <a:t>, and </a:t>
            </a:r>
            <a:r>
              <a:rPr lang="en-US" sz="3600" b="1" dirty="0" smtClean="0">
                <a:latin typeface="Calibri" pitchFamily="34" charset="0"/>
                <a:cs typeface="Arial" pitchFamily="34" charset="0"/>
              </a:rPr>
              <a:t>tertiary</a:t>
            </a:r>
            <a:r>
              <a:rPr lang="en-US" sz="3600" dirty="0" smtClean="0">
                <a:latin typeface="Calibri" pitchFamily="34" charset="0"/>
                <a:cs typeface="Arial" pitchFamily="34" charset="0"/>
              </a:rPr>
              <a:t> levels.</a:t>
            </a:r>
          </a:p>
        </p:txBody>
      </p:sp>
    </p:spTree>
    <p:extLst>
      <p:ext uri="{BB962C8B-B14F-4D97-AF65-F5344CB8AC3E}">
        <p14:creationId xmlns:p14="http://schemas.microsoft.com/office/powerpoint/2010/main" val="268070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Autofit/>
          </a:bodyPr>
          <a:lstStyle/>
          <a:p>
            <a:pPr algn="l"/>
            <a:r>
              <a:rPr lang="en-US" b="1" dirty="0" smtClean="0"/>
              <a:t>1. Primary Care:</a:t>
            </a:r>
            <a:endParaRPr lang="en-US" b="1" dirty="0"/>
          </a:p>
        </p:txBody>
      </p:sp>
      <p:sp>
        <p:nvSpPr>
          <p:cNvPr id="5" name="Content Placeholder 4"/>
          <p:cNvSpPr>
            <a:spLocks noGrp="1"/>
          </p:cNvSpPr>
          <p:nvPr>
            <p:ph idx="1"/>
          </p:nvPr>
        </p:nvSpPr>
        <p:spPr>
          <a:xfrm>
            <a:off x="304800" y="914400"/>
            <a:ext cx="8686800" cy="5715000"/>
          </a:xfrm>
        </p:spPr>
        <p:txBody>
          <a:bodyPr>
            <a:normAutofit fontScale="25000" lnSpcReduction="20000"/>
          </a:bodyPr>
          <a:lstStyle/>
          <a:p>
            <a:pPr marL="0" indent="0">
              <a:buNone/>
            </a:pPr>
            <a:endParaRPr lang="en-US" sz="8600" dirty="0">
              <a:latin typeface="Calibri" pitchFamily="34" charset="0"/>
              <a:cs typeface="Arial" pitchFamily="34" charset="0"/>
            </a:endParaRPr>
          </a:p>
          <a:p>
            <a:pPr marL="0" indent="0">
              <a:buNone/>
            </a:pPr>
            <a:r>
              <a:rPr lang="en-US" sz="12800" b="1" dirty="0" smtClean="0">
                <a:latin typeface="Calibri" pitchFamily="34" charset="0"/>
                <a:cs typeface="Arial" pitchFamily="34" charset="0"/>
              </a:rPr>
              <a:t>Primary Care </a:t>
            </a:r>
            <a:r>
              <a:rPr lang="en-US" sz="12800" dirty="0" smtClean="0">
                <a:latin typeface="Calibri" pitchFamily="34" charset="0"/>
                <a:cs typeface="Arial" pitchFamily="34" charset="0"/>
              </a:rPr>
              <a:t>is the usual point at which an individual enters the health care system. </a:t>
            </a:r>
          </a:p>
          <a:p>
            <a:pPr>
              <a:buNone/>
            </a:pPr>
            <a:r>
              <a:rPr lang="en-US" sz="12800" dirty="0" smtClean="0">
                <a:latin typeface="Calibri" pitchFamily="34" charset="0"/>
                <a:cs typeface="Arial" pitchFamily="34" charset="0"/>
              </a:rPr>
              <a:t>It involves common health problems (</a:t>
            </a:r>
            <a:r>
              <a:rPr lang="en-US" sz="12800" dirty="0" err="1" smtClean="0">
                <a:latin typeface="Calibri" pitchFamily="34" charset="0"/>
                <a:cs typeface="Arial" pitchFamily="34" charset="0"/>
              </a:rPr>
              <a:t>eg</a:t>
            </a:r>
            <a:r>
              <a:rPr lang="en-US" sz="12800" dirty="0" smtClean="0">
                <a:latin typeface="Calibri" pitchFamily="34" charset="0"/>
                <a:cs typeface="Arial" pitchFamily="34" charset="0"/>
              </a:rPr>
              <a:t>, sore throat, sprained ankle, or hypertension) and preventive measures (e.g., vaccinations) that account for 80%-90% of visits to a physician or other caregivers. </a:t>
            </a:r>
          </a:p>
          <a:p>
            <a:pPr>
              <a:buNone/>
            </a:pPr>
            <a:r>
              <a:rPr lang="en-US" sz="12800" b="1" dirty="0" smtClean="0">
                <a:latin typeface="Calibri" pitchFamily="34" charset="0"/>
                <a:cs typeface="Arial" pitchFamily="34" charset="0"/>
              </a:rPr>
              <a:t>Its major task is the early detection and prevention of disease</a:t>
            </a:r>
            <a:r>
              <a:rPr lang="en-US" sz="12800" dirty="0" smtClean="0">
                <a:latin typeface="Calibri" pitchFamily="34" charset="0"/>
                <a:cs typeface="Arial" pitchFamily="34" charset="0"/>
              </a:rPr>
              <a:t>. This level of care contains the routine care of individuals with common health problems and chronic illnesses that can be managed in the home or through periodic visits to an outpatient facility. </a:t>
            </a:r>
          </a:p>
          <a:p>
            <a:pPr>
              <a:buNone/>
            </a:pPr>
            <a:endParaRPr lang="en-US" sz="8600" dirty="0" smtClean="0">
              <a:latin typeface="Calibri" pitchFamily="34" charset="0"/>
              <a:cs typeface="Arial" pitchFamily="34" charset="0"/>
            </a:endParaRPr>
          </a:p>
        </p:txBody>
      </p:sp>
    </p:spTree>
    <p:extLst>
      <p:ext uri="{BB962C8B-B14F-4D97-AF65-F5344CB8AC3E}">
        <p14:creationId xmlns:p14="http://schemas.microsoft.com/office/powerpoint/2010/main" val="197302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6155" y="381000"/>
            <a:ext cx="7333445" cy="639762"/>
          </a:xfrm>
        </p:spPr>
        <p:txBody>
          <a:bodyPr>
            <a:noAutofit/>
          </a:bodyPr>
          <a:lstStyle/>
          <a:p>
            <a:pPr algn="l"/>
            <a:r>
              <a:rPr lang="en-US" b="1" dirty="0" smtClean="0"/>
              <a:t>Primary care, cont.</a:t>
            </a:r>
            <a:endParaRPr lang="en-US" b="1" dirty="0"/>
          </a:p>
        </p:txBody>
      </p:sp>
      <p:sp>
        <p:nvSpPr>
          <p:cNvPr id="5" name="Content Placeholder 4"/>
          <p:cNvSpPr>
            <a:spLocks noGrp="1"/>
          </p:cNvSpPr>
          <p:nvPr>
            <p:ph idx="1"/>
          </p:nvPr>
        </p:nvSpPr>
        <p:spPr>
          <a:xfrm>
            <a:off x="685800" y="1143000"/>
            <a:ext cx="7848600" cy="5486400"/>
          </a:xfrm>
        </p:spPr>
        <p:txBody>
          <a:bodyPr>
            <a:normAutofit/>
          </a:bodyPr>
          <a:lstStyle/>
          <a:p>
            <a:pPr>
              <a:buNone/>
            </a:pPr>
            <a:endParaRPr lang="en-US" sz="4800" dirty="0" smtClean="0">
              <a:latin typeface="Calibri" pitchFamily="34" charset="0"/>
              <a:cs typeface="Arial" pitchFamily="34" charset="0"/>
            </a:endParaRPr>
          </a:p>
          <a:p>
            <a:pPr>
              <a:buNone/>
            </a:pPr>
            <a:r>
              <a:rPr lang="en-US" sz="3600" dirty="0" smtClean="0">
                <a:latin typeface="Calibri" pitchFamily="34" charset="0"/>
                <a:cs typeface="Arial" pitchFamily="34" charset="0"/>
              </a:rPr>
              <a:t>Care givers at this level are </a:t>
            </a:r>
            <a:r>
              <a:rPr lang="en-US" sz="3600" b="1" dirty="0" smtClean="0">
                <a:latin typeface="Calibri" pitchFamily="34" charset="0"/>
                <a:cs typeface="Arial" pitchFamily="34" charset="0"/>
              </a:rPr>
              <a:t>general practitioners (PG’s) </a:t>
            </a:r>
            <a:r>
              <a:rPr lang="en-US" sz="3600" dirty="0" smtClean="0">
                <a:latin typeface="Calibri" pitchFamily="34" charset="0"/>
                <a:cs typeface="Arial" pitchFamily="34" charset="0"/>
              </a:rPr>
              <a:t>who’s main responsibility is ambulatory care. </a:t>
            </a:r>
          </a:p>
          <a:p>
            <a:pPr>
              <a:buNone/>
            </a:pPr>
            <a:r>
              <a:rPr lang="en-US" sz="3600" dirty="0" smtClean="0">
                <a:latin typeface="Calibri" pitchFamily="34" charset="0"/>
                <a:cs typeface="Arial" pitchFamily="34" charset="0"/>
              </a:rPr>
              <a:t>They can be located in community and neighborhood health centers, hospital outpatient departments, physicians' offices, and school and college health units.</a:t>
            </a:r>
          </a:p>
          <a:p>
            <a:pPr>
              <a:buNone/>
            </a:pPr>
            <a:endParaRPr lang="en-US" sz="8600" dirty="0" smtClean="0">
              <a:latin typeface="Calibri" pitchFamily="34" charset="0"/>
              <a:cs typeface="Arial" pitchFamily="34" charset="0"/>
            </a:endParaRPr>
          </a:p>
        </p:txBody>
      </p:sp>
    </p:spTree>
    <p:extLst>
      <p:ext uri="{BB962C8B-B14F-4D97-AF65-F5344CB8AC3E}">
        <p14:creationId xmlns:p14="http://schemas.microsoft.com/office/powerpoint/2010/main" val="2536029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229600" cy="792162"/>
          </a:xfrm>
        </p:spPr>
        <p:txBody>
          <a:bodyPr>
            <a:noAutofit/>
          </a:bodyPr>
          <a:lstStyle/>
          <a:p>
            <a:pPr marL="342900" indent="-342900" algn="l">
              <a:spcBef>
                <a:spcPct val="20000"/>
              </a:spcBef>
            </a:pPr>
            <a:r>
              <a:rPr lang="en-US" dirty="0"/>
              <a:t>2. </a:t>
            </a:r>
            <a:r>
              <a:rPr lang="en-US" b="1" dirty="0"/>
              <a:t>Secondary or acute care </a:t>
            </a:r>
            <a:endParaRPr lang="en-US" dirty="0"/>
          </a:p>
        </p:txBody>
      </p:sp>
      <p:sp>
        <p:nvSpPr>
          <p:cNvPr id="5" name="Content Placeholder 4"/>
          <p:cNvSpPr>
            <a:spLocks noGrp="1"/>
          </p:cNvSpPr>
          <p:nvPr>
            <p:ph idx="1"/>
          </p:nvPr>
        </p:nvSpPr>
        <p:spPr>
          <a:xfrm>
            <a:off x="152401" y="792162"/>
            <a:ext cx="8763000" cy="6065838"/>
          </a:xfrm>
        </p:spPr>
        <p:txBody>
          <a:bodyPr>
            <a:noAutofit/>
          </a:bodyPr>
          <a:lstStyle/>
          <a:p>
            <a:pPr>
              <a:buNone/>
            </a:pPr>
            <a:r>
              <a:rPr lang="en-US" dirty="0" smtClean="0"/>
              <a:t>It involves problems that require more specialized clinical expertise. Entry into the system at this level is either by direct admission to a health care facility or by referral. </a:t>
            </a:r>
          </a:p>
          <a:p>
            <a:pPr>
              <a:buNone/>
            </a:pPr>
            <a:r>
              <a:rPr lang="en-US" dirty="0" smtClean="0"/>
              <a:t>Providers in this level are physicians in specialties such as internal medicine, pediatrics, neurology, psychiatry, obstetrics and gynecology, and general surgery. </a:t>
            </a:r>
          </a:p>
          <a:p>
            <a:pPr>
              <a:buNone/>
            </a:pPr>
            <a:r>
              <a:rPr lang="en-US" dirty="0" smtClean="0"/>
              <a:t>Secondary-level physicians are located at hospital-based clinics and they provide care to </a:t>
            </a:r>
            <a:r>
              <a:rPr lang="en-US" b="1" dirty="0" smtClean="0"/>
              <a:t>hospitalized patients</a:t>
            </a:r>
            <a:r>
              <a:rPr lang="en-US" dirty="0" smtClean="0"/>
              <a:t>. </a:t>
            </a:r>
          </a:p>
        </p:txBody>
      </p:sp>
    </p:spTree>
    <p:extLst>
      <p:ext uri="{BB962C8B-B14F-4D97-AF65-F5344CB8AC3E}">
        <p14:creationId xmlns:p14="http://schemas.microsoft.com/office/powerpoint/2010/main" val="1692019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FF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26859</TotalTime>
  <Words>1176</Words>
  <Application>Microsoft Office PowerPoint</Application>
  <PresentationFormat>On-screen Show (4:3)</PresentationFormat>
  <Paragraphs>79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What is a Health Care System?</vt:lpstr>
      <vt:lpstr>Goals of a Health Care System</vt:lpstr>
      <vt:lpstr>Key components of a well functioning health system</vt:lpstr>
      <vt:lpstr>PowerPoint Presentation</vt:lpstr>
      <vt:lpstr>Levels of Health Care</vt:lpstr>
      <vt:lpstr>1. Primary Care:</vt:lpstr>
      <vt:lpstr>Primary care, cont.</vt:lpstr>
      <vt:lpstr>2. Secondary or acute care </vt:lpstr>
      <vt:lpstr>3. Tertiary Care:</vt:lpstr>
      <vt:lpstr>Two contrasting approaches…</vt:lpstr>
      <vt:lpstr>1. The Highly Structured System  (the Dowson model)</vt:lpstr>
      <vt:lpstr>Patient Flow in the Highly Structured System</vt:lpstr>
      <vt:lpstr>The Structured Model: Planning with population focus</vt:lpstr>
      <vt:lpstr>2. The Free-Flowing Model</vt:lpstr>
      <vt:lpstr>The Free-Flowing Model</vt:lpstr>
      <vt:lpstr>Which Model is Right?</vt:lpstr>
      <vt:lpstr>Which Model is Right?</vt:lpstr>
      <vt:lpstr>Which Model is Right?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sireen</cp:lastModifiedBy>
  <cp:revision>291</cp:revision>
  <dcterms:created xsi:type="dcterms:W3CDTF">2014-02-09T20:13:58Z</dcterms:created>
  <dcterms:modified xsi:type="dcterms:W3CDTF">2015-12-28T11:36:24Z</dcterms:modified>
</cp:coreProperties>
</file>