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318" r:id="rId3"/>
    <p:sldId id="289" r:id="rId4"/>
    <p:sldId id="290" r:id="rId5"/>
    <p:sldId id="291" r:id="rId6"/>
    <p:sldId id="292" r:id="rId7"/>
    <p:sldId id="293" r:id="rId8"/>
    <p:sldId id="294" r:id="rId9"/>
    <p:sldId id="319" r:id="rId10"/>
    <p:sldId id="299" r:id="rId11"/>
    <p:sldId id="302" r:id="rId12"/>
    <p:sldId id="304" r:id="rId13"/>
    <p:sldId id="305" r:id="rId14"/>
    <p:sldId id="306" r:id="rId15"/>
    <p:sldId id="307" r:id="rId16"/>
    <p:sldId id="309" r:id="rId17"/>
    <p:sldId id="320" r:id="rId18"/>
    <p:sldId id="312" r:id="rId19"/>
    <p:sldId id="313" r:id="rId20"/>
    <p:sldId id="315" r:id="rId21"/>
    <p:sldId id="321" r:id="rId22"/>
    <p:sldId id="316" r:id="rId23"/>
    <p:sldId id="317" r:id="rId24"/>
    <p:sldId id="256" r:id="rId25"/>
    <p:sldId id="263" r:id="rId26"/>
    <p:sldId id="266" r:id="rId27"/>
    <p:sldId id="268" r:id="rId28"/>
    <p:sldId id="270" r:id="rId29"/>
    <p:sldId id="273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4CD0F6-8DDD-4D23-825C-31B9DF9FF50D}" type="datetimeFigureOut">
              <a:rPr lang="ar-JO" smtClean="0"/>
              <a:pPr/>
              <a:t>04/08/1438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1A12FC5-6B14-4F5F-AAB3-0E1C81BA1D49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12FC5-6B14-4F5F-AAB3-0E1C81BA1D49}" type="slidenum">
              <a:rPr lang="ar-JO" smtClean="0"/>
              <a:pPr/>
              <a:t>6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90386B8-6438-45E7-8245-00D3406DB9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2DCC91-2E13-4891-9D3B-121B2F8496E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F78457-59E2-4191-BC49-703F0A63845A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DE69D5-5D66-45F2-AF0D-5A3863706172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369F44-99BE-46D9-A5CB-2C9A04E0670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484D7A-A824-4E5A-A34A-F25178D50DD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E2D3F4-3024-4C76-8BE9-3F2346084EF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3D2DC6-401D-4E29-92A4-F0F2A1EB097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357163-3592-4A30-9772-F85E1AF8CC06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77F32D-47F6-4860-818F-B26FFDB4C07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A6C20E-732D-439B-A3D5-E7B5CFC11FA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03AFD1-3968-4409-B5EF-1B059E30071C}" type="slidenum">
              <a:rPr lang="en-GB" smtClean="0">
                <a:solidFill>
                  <a:prstClr val="black"/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The last lecture. </a:t>
            </a:r>
            <a:r>
              <a:rPr lang="ar-JO" i="1" dirty="0" smtClean="0"/>
              <a:t>شد الهمة واستعن بالله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/>
              <a:t>Added stuff is italic</a:t>
            </a:r>
          </a:p>
          <a:p>
            <a:r>
              <a:rPr lang="en-US" i="1" dirty="0" smtClean="0"/>
              <a:t>Topics: </a:t>
            </a:r>
            <a:r>
              <a:rPr lang="en-US" i="1" u="sng" dirty="0" smtClean="0"/>
              <a:t>Male reproductive pathology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Testicular </a:t>
            </a:r>
            <a:r>
              <a:rPr lang="en-US" i="1" dirty="0" err="1" smtClean="0"/>
              <a:t>neoplasms</a:t>
            </a: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Tumors of the prostate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198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  <a:defRPr/>
            </a:pPr>
            <a:r>
              <a:rPr lang="en-US" sz="4000" b="1" u="sng" dirty="0" smtClean="0">
                <a:latin typeface="Arial Narrow" pitchFamily="34" charset="0"/>
              </a:rPr>
              <a:t>3. Yolk sac tumors</a:t>
            </a:r>
          </a:p>
          <a:p>
            <a:pPr>
              <a:buFontTx/>
              <a:buChar char="-"/>
              <a:defRPr/>
            </a:pPr>
            <a:r>
              <a:rPr lang="en-US" sz="4000" dirty="0" smtClean="0">
                <a:latin typeface="Arial Narrow" pitchFamily="34" charset="0"/>
              </a:rPr>
              <a:t>the </a:t>
            </a:r>
            <a:r>
              <a:rPr lang="en-US" sz="4000" dirty="0" smtClean="0">
                <a:solidFill>
                  <a:srgbClr val="FF0000"/>
                </a:solidFill>
                <a:latin typeface="Arial Narrow" pitchFamily="34" charset="0"/>
              </a:rPr>
              <a:t>most common primary testicular neoplasm in </a:t>
            </a:r>
            <a:r>
              <a:rPr lang="en-US" sz="4000" b="1" u="sng" dirty="0" smtClean="0">
                <a:solidFill>
                  <a:srgbClr val="FF0000"/>
                </a:solidFill>
                <a:latin typeface="Arial Narrow" pitchFamily="34" charset="0"/>
              </a:rPr>
              <a:t>children</a:t>
            </a:r>
            <a:r>
              <a:rPr lang="en-US" sz="4000" u="sng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4000" u="sng" dirty="0" smtClean="0">
                <a:latin typeface="Arial Narrow" pitchFamily="34" charset="0"/>
              </a:rPr>
              <a:t>younger than 3 yr</a:t>
            </a:r>
            <a:r>
              <a:rPr lang="en-US" sz="4000" dirty="0" smtClean="0">
                <a:latin typeface="Arial Narrow" pitchFamily="34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4000" dirty="0" smtClean="0">
                <a:latin typeface="Arial Narrow" pitchFamily="34" charset="0"/>
              </a:rPr>
              <a:t>composed of cells forming </a:t>
            </a:r>
            <a:r>
              <a:rPr lang="en-US" sz="4000" dirty="0" err="1" smtClean="0">
                <a:latin typeface="Arial Narrow" pitchFamily="34" charset="0"/>
              </a:rPr>
              <a:t>Microcysts</a:t>
            </a:r>
            <a:r>
              <a:rPr lang="en-US" sz="4000" dirty="0" smtClean="0">
                <a:latin typeface="Arial Narrow" pitchFamily="34" charset="0"/>
              </a:rPr>
              <a:t>, Lacelike (reticular) patterns. </a:t>
            </a:r>
          </a:p>
          <a:p>
            <a:pPr>
              <a:buFontTx/>
              <a:buChar char="-"/>
              <a:defRPr/>
            </a:pPr>
            <a:r>
              <a:rPr lang="en-US" sz="4000" dirty="0" smtClean="0">
                <a:latin typeface="Arial Narrow" pitchFamily="34" charset="0"/>
              </a:rPr>
              <a:t>A distinctive feature is the presence of structures called </a:t>
            </a:r>
            <a:r>
              <a:rPr lang="en-US" sz="4000" dirty="0" smtClean="0">
                <a:latin typeface="Arial Narrow" pitchFamily="34" charset="0"/>
              </a:rPr>
              <a:t>***</a:t>
            </a:r>
            <a:r>
              <a:rPr lang="en-US" sz="4000" u="sng" dirty="0" smtClean="0">
                <a:solidFill>
                  <a:srgbClr val="FF0000"/>
                </a:solidFill>
                <a:latin typeface="Arial Narrow" pitchFamily="34" charset="0"/>
              </a:rPr>
              <a:t>Schiller-Duvall </a:t>
            </a:r>
            <a:r>
              <a:rPr lang="en-US" sz="4000" u="sng" dirty="0" smtClean="0">
                <a:solidFill>
                  <a:srgbClr val="FF0000"/>
                </a:solidFill>
                <a:latin typeface="Arial Narrow" pitchFamily="34" charset="0"/>
              </a:rPr>
              <a:t>bodies</a:t>
            </a:r>
            <a:r>
              <a:rPr lang="en-US" sz="4000" dirty="0" smtClean="0">
                <a:solidFill>
                  <a:srgbClr val="FF0000"/>
                </a:solidFill>
                <a:latin typeface="Arial Narrow" pitchFamily="34" charset="0"/>
              </a:rPr>
              <a:t>. </a:t>
            </a:r>
            <a:r>
              <a:rPr lang="en-US" sz="3600" i="1" dirty="0" smtClean="0">
                <a:latin typeface="Arial Narrow" pitchFamily="34" charset="0"/>
              </a:rPr>
              <a:t>*Diagnostic</a:t>
            </a:r>
            <a:endParaRPr lang="en-US" sz="4000" i="1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4000" dirty="0" smtClean="0">
                <a:latin typeface="Arial Narrow" pitchFamily="34" charset="0"/>
              </a:rPr>
              <a:t>-   </a:t>
            </a:r>
            <a:r>
              <a:rPr lang="en-US" sz="4000" u="sng" dirty="0" smtClean="0">
                <a:solidFill>
                  <a:srgbClr val="FF0000"/>
                </a:solidFill>
                <a:latin typeface="Arial Narrow" pitchFamily="34" charset="0"/>
              </a:rPr>
              <a:t>AFP</a:t>
            </a:r>
            <a:r>
              <a:rPr lang="en-US" sz="4000" dirty="0" smtClean="0">
                <a:latin typeface="Arial Narrow" pitchFamily="34" charset="0"/>
              </a:rPr>
              <a:t> elevated in serum</a:t>
            </a:r>
            <a:r>
              <a:rPr lang="en-US" sz="4000" b="1" dirty="0" smtClean="0">
                <a:latin typeface="Arial Narrow" pitchFamily="34" charset="0"/>
              </a:rPr>
              <a:t>. </a:t>
            </a:r>
            <a:r>
              <a:rPr lang="en-US" sz="3200" i="1" dirty="0" smtClean="0">
                <a:latin typeface="Arial Narrow" pitchFamily="34" charset="0"/>
              </a:rPr>
              <a:t>So it’s used as a tumor marker</a:t>
            </a:r>
            <a:endParaRPr lang="en-US" sz="3200" i="1" dirty="0" smtClean="0">
              <a:latin typeface="Arial Narrow" pitchFamily="34" charset="0"/>
            </a:endParaRPr>
          </a:p>
          <a:p>
            <a:pPr>
              <a:buFontTx/>
              <a:buChar char="-"/>
              <a:defRPr/>
            </a:pPr>
            <a:endParaRPr lang="en-US" sz="40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en-US" sz="40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C:\Users\USER\Desktop\mmmm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>
          <a:xfrm>
            <a:off x="457200" y="1524000"/>
            <a:ext cx="8153400" cy="49530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Yolk sac tumor</a:t>
            </a:r>
            <a:br>
              <a:rPr lang="en-US" dirty="0" smtClean="0"/>
            </a:br>
            <a:r>
              <a:rPr lang="en-US" sz="3600" b="0" dirty="0" smtClean="0"/>
              <a:t>black arrows</a:t>
            </a:r>
            <a:r>
              <a:rPr lang="en-US" b="0" dirty="0" smtClean="0"/>
              <a:t>: </a:t>
            </a:r>
            <a:r>
              <a:rPr lang="en-US" sz="3600" b="0" u="sng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Schiller-Duvall bodies</a:t>
            </a:r>
            <a:r>
              <a:rPr lang="en-US" sz="3600" b="0" dirty="0" smtClean="0">
                <a:solidFill>
                  <a:prstClr val="black"/>
                </a:solidFill>
                <a:effectLst/>
                <a:latin typeface="Arial Narrow" pitchFamily="34" charset="0"/>
                <a:ea typeface="+mn-ea"/>
                <a:cs typeface="+mn-cs"/>
              </a:rPr>
              <a:t>.</a:t>
            </a:r>
            <a:r>
              <a:rPr lang="en-US" dirty="0" smtClean="0"/>
              <a:t> </a:t>
            </a:r>
            <a:endParaRPr lang="ar-JO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4572000"/>
            <a:ext cx="609600" cy="5334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95600" y="1981200"/>
            <a:ext cx="609600" cy="5334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15400" cy="68580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  <a:defRPr/>
            </a:pPr>
            <a:r>
              <a:rPr lang="en-US" sz="3600" b="1" u="sng" dirty="0" smtClean="0">
                <a:latin typeface="Arial Narrow" pitchFamily="34" charset="0"/>
              </a:rPr>
              <a:t>4.  </a:t>
            </a:r>
            <a:r>
              <a:rPr lang="en-US" sz="3600" b="1" u="sng" dirty="0" err="1" smtClean="0">
                <a:latin typeface="Arial Narrow" pitchFamily="34" charset="0"/>
              </a:rPr>
              <a:t>Choriocarcinomas</a:t>
            </a:r>
            <a:endParaRPr lang="en-US" sz="3600" b="1" u="sng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</a:t>
            </a:r>
            <a:r>
              <a:rPr lang="en-US" sz="3600" dirty="0" err="1" smtClean="0">
                <a:latin typeface="Arial Narrow" pitchFamily="34" charset="0"/>
              </a:rPr>
              <a:t>trophoblastic</a:t>
            </a:r>
            <a:r>
              <a:rPr lang="en-US" sz="3600" dirty="0" smtClean="0">
                <a:latin typeface="Arial Narrow" pitchFamily="34" charset="0"/>
              </a:rPr>
              <a:t> cells</a:t>
            </a:r>
            <a:r>
              <a:rPr lang="en-US" sz="3200" i="1" dirty="0" smtClean="0">
                <a:latin typeface="Arial Narrow" pitchFamily="34" charset="0"/>
              </a:rPr>
              <a:t>.(</a:t>
            </a:r>
            <a:r>
              <a:rPr lang="en-US" sz="3200" i="1" dirty="0" err="1" smtClean="0">
                <a:latin typeface="Arial Narrow" pitchFamily="34" charset="0"/>
              </a:rPr>
              <a:t>cytotrophoblasts</a:t>
            </a:r>
            <a:r>
              <a:rPr lang="en-US" sz="3200" i="1" dirty="0" smtClean="0">
                <a:latin typeface="Arial Narrow" pitchFamily="34" charset="0"/>
              </a:rPr>
              <a:t> and </a:t>
            </a:r>
            <a:r>
              <a:rPr lang="en-US" sz="3200" i="1" dirty="0" err="1" smtClean="0">
                <a:latin typeface="Arial Narrow" pitchFamily="34" charset="0"/>
              </a:rPr>
              <a:t>syncetiotrophoblasts</a:t>
            </a:r>
            <a:r>
              <a:rPr lang="en-US" sz="3200" i="1" dirty="0" smtClean="0">
                <a:latin typeface="Arial Narrow" pitchFamily="34" charset="0"/>
              </a:rPr>
              <a:t>)</a:t>
            </a:r>
            <a:endParaRPr lang="en-US" sz="3600" i="1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- 5% </a:t>
            </a:r>
            <a:endParaRPr lang="ar-JO" sz="3600" dirty="0" smtClean="0">
              <a:latin typeface="Arial Narrow" pitchFamily="34" charset="0"/>
            </a:endParaRPr>
          </a:p>
          <a:p>
            <a:pPr>
              <a:buFontTx/>
              <a:buChar char="-"/>
              <a:defRPr/>
            </a:pPr>
            <a:r>
              <a:rPr lang="en-US" sz="3600" dirty="0" smtClean="0">
                <a:latin typeface="Arial Narrow" pitchFamily="34" charset="0"/>
              </a:rPr>
              <a:t>may be small lesions, even those with extensive systemic metastases </a:t>
            </a:r>
          </a:p>
          <a:p>
            <a:pPr>
              <a:buFontTx/>
              <a:buChar char="-"/>
              <a:defRPr/>
            </a:pPr>
            <a:r>
              <a:rPr lang="en-US" sz="3600" u="sng" dirty="0" smtClean="0">
                <a:latin typeface="Arial Narrow" pitchFamily="34" charset="0"/>
              </a:rPr>
              <a:t>Microscopic examination </a:t>
            </a:r>
          </a:p>
          <a:p>
            <a:pPr>
              <a:buFontTx/>
              <a:buChar char="-"/>
              <a:defRPr/>
            </a:pPr>
            <a:r>
              <a:rPr lang="en-US" sz="3600" dirty="0" smtClean="0">
                <a:latin typeface="Arial Narrow" pitchFamily="34" charset="0"/>
              </a:rPr>
              <a:t>composed of sheets of (</a:t>
            </a:r>
            <a:r>
              <a:rPr lang="en-US" sz="3600" b="1" dirty="0" err="1" smtClean="0">
                <a:latin typeface="Arial Narrow" pitchFamily="34" charset="0"/>
              </a:rPr>
              <a:t>cytotrophoblasts</a:t>
            </a:r>
            <a:r>
              <a:rPr lang="en-US" sz="3600" dirty="0" smtClean="0">
                <a:latin typeface="Arial Narrow" pitchFamily="34" charset="0"/>
              </a:rPr>
              <a:t>) irregularly intermingled with large multinucleated  cells (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en-US" sz="3600" b="1" dirty="0" err="1" smtClean="0">
                <a:latin typeface="Arial Narrow" pitchFamily="34" charset="0"/>
              </a:rPr>
              <a:t>syncytiotrophoblasts</a:t>
            </a:r>
            <a:r>
              <a:rPr lang="en-US" sz="3600" dirty="0" smtClean="0">
                <a:latin typeface="Arial Narrow" pitchFamily="34" charset="0"/>
              </a:rPr>
              <a:t>).</a:t>
            </a:r>
          </a:p>
          <a:p>
            <a:pPr>
              <a:buFontTx/>
              <a:buChar char="-"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HCG</a:t>
            </a:r>
            <a:r>
              <a:rPr lang="en-US" sz="3600" b="1" dirty="0" smtClean="0">
                <a:latin typeface="Arial Narrow" pitchFamily="34" charset="0"/>
              </a:rPr>
              <a:t> (</a:t>
            </a:r>
            <a:r>
              <a:rPr lang="en-US" sz="3200" i="1" dirty="0" smtClean="0">
                <a:latin typeface="Arial Narrow" pitchFamily="34" charset="0"/>
              </a:rPr>
              <a:t>secreted by </a:t>
            </a:r>
            <a:r>
              <a:rPr lang="en-US" sz="3200" i="1" dirty="0" err="1" smtClean="0">
                <a:latin typeface="Arial Narrow" pitchFamily="34" charset="0"/>
              </a:rPr>
              <a:t>syncytiotrophoblasts</a:t>
            </a:r>
            <a:r>
              <a:rPr lang="en-US" sz="3600" b="1" dirty="0" smtClean="0">
                <a:latin typeface="Arial Narrow" pitchFamily="34" charset="0"/>
              </a:rPr>
              <a:t>) 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smtClean="0">
                <a:latin typeface="Arial Narrow" pitchFamily="34" charset="0"/>
              </a:rPr>
              <a:t>is elevated in </a:t>
            </a:r>
            <a:r>
              <a:rPr lang="en-US" sz="3600" dirty="0" smtClean="0">
                <a:latin typeface="Arial Narrow" pitchFamily="34" charset="0"/>
              </a:rPr>
              <a:t>serum. </a:t>
            </a:r>
            <a:r>
              <a:rPr lang="en-US" sz="3200" i="1" dirty="0" smtClean="0">
                <a:latin typeface="Arial Narrow" pitchFamily="34" charset="0"/>
              </a:rPr>
              <a:t>Used as a tumor marker</a:t>
            </a:r>
            <a:endParaRPr lang="en-US" sz="3200" i="1" dirty="0" smtClean="0">
              <a:latin typeface="Arial Narrow" pitchFamily="34" charset="0"/>
            </a:endParaRPr>
          </a:p>
          <a:p>
            <a:pPr>
              <a:buFontTx/>
              <a:buChar char="-"/>
              <a:defRPr/>
            </a:pPr>
            <a:endParaRPr lang="ar-JO" sz="36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838200"/>
            <a:ext cx="2209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**</a:t>
            </a:r>
            <a:r>
              <a:rPr lang="en-US" i="1" dirty="0" err="1" smtClean="0"/>
              <a:t>Charectarestically</a:t>
            </a:r>
            <a:r>
              <a:rPr lang="en-US" i="1" dirty="0" smtClean="0"/>
              <a:t> too hemorrhagic </a:t>
            </a:r>
            <a:br>
              <a:rPr lang="en-US" i="1" dirty="0" smtClean="0"/>
            </a:br>
            <a:r>
              <a:rPr lang="en-US" i="1" dirty="0" smtClean="0"/>
              <a:t>*If pure: </a:t>
            </a:r>
            <a:r>
              <a:rPr lang="en-US" i="1" dirty="0" err="1" smtClean="0"/>
              <a:t>decemal</a:t>
            </a:r>
            <a:r>
              <a:rPr lang="en-US" i="1" dirty="0" smtClean="0"/>
              <a:t> prognosis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C:\Users\USER\Desktop\showimage.cfmhhhhhhhhhhhhhhhhhhhhhhhhh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4716" y="1481138"/>
            <a:ext cx="6014567" cy="452596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Choriocarcinoma: arrows represents </a:t>
            </a:r>
            <a:r>
              <a:rPr lang="en-US" sz="4400" dirty="0" err="1" smtClean="0">
                <a:latin typeface="Arial Narrow" pitchFamily="34" charset="0"/>
              </a:rPr>
              <a:t>syncytiotrophoblasts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77000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US" sz="3600" b="1" u="sng" dirty="0" smtClean="0">
                <a:latin typeface="Arial Narrow" pitchFamily="34" charset="0"/>
              </a:rPr>
              <a:t>5. </a:t>
            </a:r>
            <a:r>
              <a:rPr lang="en-US" sz="3600" b="1" u="sng" dirty="0" err="1" smtClean="0">
                <a:latin typeface="Arial Narrow" pitchFamily="34" charset="0"/>
              </a:rPr>
              <a:t>Teratomas</a:t>
            </a:r>
            <a:r>
              <a:rPr lang="en-US" sz="3600" b="1" u="sng" dirty="0" smtClean="0">
                <a:latin typeface="Arial Narrow" pitchFamily="34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3600" b="1" dirty="0" smtClean="0">
                <a:latin typeface="Arial Narrow" pitchFamily="34" charset="0"/>
              </a:rPr>
              <a:t>- Looks like </a:t>
            </a:r>
            <a:r>
              <a:rPr lang="en-US" sz="3600" b="1" dirty="0" err="1" smtClean="0">
                <a:latin typeface="Arial Narrow" pitchFamily="34" charset="0"/>
              </a:rPr>
              <a:t>teratoma</a:t>
            </a:r>
            <a:r>
              <a:rPr lang="en-US" sz="3600" b="1" dirty="0" smtClean="0">
                <a:latin typeface="Arial Narrow" pitchFamily="34" charset="0"/>
              </a:rPr>
              <a:t> of ovary</a:t>
            </a:r>
          </a:p>
          <a:p>
            <a:pPr>
              <a:buFontTx/>
              <a:buChar char="-"/>
              <a:defRPr/>
            </a:pPr>
            <a:r>
              <a:rPr lang="en-US" sz="3600" b="1" dirty="0" smtClean="0">
                <a:latin typeface="Arial Narrow" pitchFamily="34" charset="0"/>
              </a:rPr>
              <a:t>Pure forms of </a:t>
            </a:r>
            <a:r>
              <a:rPr lang="en-US" sz="3600" b="1" dirty="0" err="1" smtClean="0">
                <a:latin typeface="Arial Narrow" pitchFamily="34" charset="0"/>
              </a:rPr>
              <a:t>teratoma</a:t>
            </a:r>
            <a:r>
              <a:rPr lang="en-US" sz="3600" b="1" dirty="0" smtClean="0">
                <a:latin typeface="Arial Narrow" pitchFamily="34" charset="0"/>
              </a:rPr>
              <a:t> are  common in infants</a:t>
            </a:r>
          </a:p>
          <a:p>
            <a:pPr lvl="0">
              <a:buClr>
                <a:srgbClr val="2DA2BF"/>
              </a:buClr>
              <a:buNone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 Narrow" pitchFamily="34" charset="0"/>
              </a:rPr>
              <a:t>and children , being second in frequency only to yolk sac tumors</a:t>
            </a:r>
            <a:endParaRPr lang="ar-JO" sz="36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lvl="0">
              <a:buClr>
                <a:srgbClr val="2DA2BF"/>
              </a:buClr>
              <a:buFontTx/>
              <a:buChar char="-"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 Narrow" pitchFamily="34" charset="0"/>
              </a:rPr>
              <a:t>In adults, </a:t>
            </a:r>
            <a:r>
              <a:rPr lang="en-US" sz="3600" b="1" dirty="0" err="1" smtClean="0">
                <a:solidFill>
                  <a:prstClr val="black"/>
                </a:solidFill>
                <a:latin typeface="Arial Narrow" pitchFamily="34" charset="0"/>
              </a:rPr>
              <a:t>teratomas</a:t>
            </a:r>
            <a:r>
              <a:rPr lang="en-US" sz="3600" b="1" dirty="0" smtClean="0">
                <a:solidFill>
                  <a:prstClr val="black"/>
                </a:solidFill>
                <a:latin typeface="Arial Narrow" pitchFamily="34" charset="0"/>
              </a:rPr>
              <a:t> are usually mixed with other types</a:t>
            </a:r>
          </a:p>
          <a:p>
            <a:pPr lvl="0">
              <a:buClr>
                <a:srgbClr val="2DA2BF"/>
              </a:buClr>
              <a:buFontTx/>
              <a:buChar char="-"/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 Narrow" pitchFamily="34" charset="0"/>
              </a:rPr>
              <a:t>May be mature or immature</a:t>
            </a:r>
            <a:endParaRPr lang="ar-J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7150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600" u="sng" dirty="0" smtClean="0">
                <a:latin typeface="Arial Narrow" pitchFamily="34" charset="0"/>
              </a:rPr>
              <a:t>Prognosis:</a:t>
            </a:r>
          </a:p>
          <a:p>
            <a:pPr>
              <a:buFontTx/>
              <a:buChar char="-"/>
              <a:defRPr/>
            </a:pPr>
            <a:r>
              <a:rPr lang="en-US" sz="3600" b="1" u="sng" dirty="0" smtClean="0">
                <a:latin typeface="Arial Narrow" pitchFamily="34" charset="0"/>
              </a:rPr>
              <a:t>In </a:t>
            </a:r>
            <a:r>
              <a:rPr lang="en-US" sz="3600" b="1" u="sng" dirty="0" err="1" smtClean="0">
                <a:latin typeface="Arial Narrow" pitchFamily="34" charset="0"/>
              </a:rPr>
              <a:t>prepubertal</a:t>
            </a:r>
            <a:r>
              <a:rPr lang="en-US" sz="3600" b="1" u="sng" dirty="0" smtClean="0">
                <a:latin typeface="Arial Narrow" pitchFamily="34" charset="0"/>
              </a:rPr>
              <a:t> males</a:t>
            </a:r>
            <a:r>
              <a:rPr lang="en-US" sz="3600" dirty="0" smtClean="0">
                <a:latin typeface="Arial Narrow" pitchFamily="34" charset="0"/>
              </a:rPr>
              <a:t>, </a:t>
            </a:r>
            <a:r>
              <a:rPr lang="en-US" sz="3600" dirty="0" err="1" smtClean="0">
                <a:latin typeface="Arial Narrow" pitchFamily="34" charset="0"/>
              </a:rPr>
              <a:t>teratomas</a:t>
            </a:r>
            <a:r>
              <a:rPr lang="en-US" sz="3600" dirty="0" smtClean="0">
                <a:latin typeface="Arial Narrow" pitchFamily="34" charset="0"/>
              </a:rPr>
              <a:t> are typically </a:t>
            </a:r>
            <a:r>
              <a:rPr lang="en-US" sz="3600" b="1" dirty="0" smtClean="0">
                <a:latin typeface="Arial Narrow" pitchFamily="34" charset="0"/>
              </a:rPr>
              <a:t>benign</a:t>
            </a:r>
          </a:p>
          <a:p>
            <a:pPr>
              <a:buFontTx/>
              <a:buChar char="-"/>
              <a:defRPr/>
            </a:pPr>
            <a:r>
              <a:rPr lang="en-US" sz="3600" dirty="0" smtClean="0">
                <a:latin typeface="Arial Narrow" pitchFamily="34" charset="0"/>
              </a:rPr>
              <a:t>whereas </a:t>
            </a:r>
            <a:r>
              <a:rPr lang="en-US" sz="3600" dirty="0" err="1" smtClean="0">
                <a:latin typeface="Arial Narrow" pitchFamily="34" charset="0"/>
              </a:rPr>
              <a:t>teratomas</a:t>
            </a:r>
            <a:r>
              <a:rPr lang="en-US" sz="3600" dirty="0" smtClean="0">
                <a:latin typeface="Arial Narrow" pitchFamily="34" charset="0"/>
              </a:rPr>
              <a:t> in </a:t>
            </a:r>
            <a:r>
              <a:rPr lang="en-US" sz="3600" dirty="0" err="1" smtClean="0">
                <a:latin typeface="Arial Narrow" pitchFamily="34" charset="0"/>
              </a:rPr>
              <a:t>postpubertal</a:t>
            </a:r>
            <a:r>
              <a:rPr lang="en-US" sz="3600" dirty="0" smtClean="0">
                <a:latin typeface="Arial Narrow" pitchFamily="34" charset="0"/>
              </a:rPr>
              <a:t> males </a:t>
            </a:r>
            <a:r>
              <a:rPr lang="en-US" sz="3600" dirty="0" smtClean="0">
                <a:latin typeface="Arial Narrow" pitchFamily="34" charset="0"/>
              </a:rPr>
              <a:t>(</a:t>
            </a:r>
            <a:r>
              <a:rPr lang="en-US" sz="3200" i="1" dirty="0" smtClean="0">
                <a:latin typeface="Arial Narrow" pitchFamily="34" charset="0"/>
              </a:rPr>
              <a:t>adults</a:t>
            </a:r>
            <a:r>
              <a:rPr lang="en-US" sz="3600" dirty="0" smtClean="0">
                <a:latin typeface="Arial Narrow" pitchFamily="34" charset="0"/>
              </a:rPr>
              <a:t>) are </a:t>
            </a:r>
            <a:r>
              <a:rPr lang="en-US" sz="3600" b="1" dirty="0" smtClean="0">
                <a:latin typeface="Arial Narrow" pitchFamily="34" charset="0"/>
              </a:rPr>
              <a:t>malignant</a:t>
            </a:r>
            <a:r>
              <a:rPr lang="en-US" sz="3600" dirty="0" smtClean="0">
                <a:latin typeface="Arial Narrow" pitchFamily="34" charset="0"/>
              </a:rPr>
              <a:t>, being capable of metastasis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 regardless of whether they are composed of mature or immature elements</a:t>
            </a:r>
            <a:endParaRPr lang="ar-JO" sz="3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2473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Children  (less than 3 yrs)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Mostly pure</a:t>
                      </a:r>
                      <a:br>
                        <a:rPr kumimoji="0" lang="en-US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2nd most common testicular neoplasm  in this age group (secondary to yolk sac tumors)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1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Prepubertal</a:t>
                      </a:r>
                      <a:r>
                        <a:rPr kumimoji="0" lang="en-US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Usually</a:t>
                      </a:r>
                      <a:r>
                        <a:rPr lang="en-US" i="1" baseline="0" dirty="0" smtClean="0"/>
                        <a:t> benign behavior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Usually mixed</a:t>
                      </a:r>
                      <a:br>
                        <a:rPr lang="en-US" i="1" dirty="0" smtClean="0"/>
                      </a:br>
                      <a:r>
                        <a:rPr lang="en-US" i="1" dirty="0" smtClean="0"/>
                        <a:t>Poor </a:t>
                      </a:r>
                      <a:r>
                        <a:rPr kumimoji="0" lang="en-US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prognosis</a:t>
                      </a:r>
                      <a:r>
                        <a:rPr lang="en-US" i="1" dirty="0" smtClean="0"/>
                        <a:t/>
                      </a:r>
                      <a:br>
                        <a:rPr lang="en-US" i="1" dirty="0" smtClean="0"/>
                      </a:br>
                      <a:r>
                        <a:rPr lang="en-US" i="1" dirty="0" smtClean="0"/>
                        <a:t>Malignant and </a:t>
                      </a:r>
                      <a:r>
                        <a:rPr lang="en-US" i="1" dirty="0" err="1" smtClean="0"/>
                        <a:t>metastesize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err="1" smtClean="0"/>
              <a:t>Teratomas</a:t>
            </a:r>
            <a:r>
              <a:rPr lang="en-US" sz="3200" i="1" dirty="0" smtClean="0"/>
              <a:t> in males/ behavior and prognosis</a:t>
            </a:r>
            <a:endParaRPr lang="en-US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850056" y="0"/>
            <a:ext cx="12939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Added slide</a:t>
            </a:r>
            <a:br>
              <a:rPr lang="en-US" i="1" dirty="0" smtClean="0"/>
            </a:br>
            <a:r>
              <a:rPr lang="ar-JO" i="1" dirty="0" smtClean="0"/>
              <a:t>سلايد مضاف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4343400"/>
            <a:ext cx="226536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Most common</a:t>
            </a: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In adults: </a:t>
            </a:r>
            <a:r>
              <a:rPr lang="en-US" i="1" dirty="0" err="1" smtClean="0"/>
              <a:t>Seminomas</a:t>
            </a:r>
            <a:endParaRPr lang="en-US" i="1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In children: </a:t>
            </a:r>
            <a:br>
              <a:rPr lang="en-US" i="1" dirty="0" smtClean="0"/>
            </a:br>
            <a:r>
              <a:rPr lang="en-US" i="1" dirty="0" smtClean="0"/>
              <a:t>1. Yolk sac tumors</a:t>
            </a:r>
            <a:br>
              <a:rPr lang="en-US" i="1" dirty="0" smtClean="0"/>
            </a:br>
            <a:r>
              <a:rPr lang="en-US" i="1" dirty="0" smtClean="0"/>
              <a:t>2. Pure </a:t>
            </a:r>
            <a:r>
              <a:rPr lang="en-US" i="1" dirty="0" err="1" smtClean="0"/>
              <a:t>teratoma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u="sng" dirty="0" smtClean="0">
                <a:solidFill>
                  <a:schemeClr val="accent4"/>
                </a:solidFill>
                <a:latin typeface="Arial Narrow" pitchFamily="34" charset="0"/>
              </a:rPr>
              <a:t>Clinical Features of all testicular germ cell neoplasms 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1-   produce a </a:t>
            </a:r>
            <a:r>
              <a:rPr lang="en-US" sz="3600" b="1" u="sng" dirty="0" smtClean="0">
                <a:solidFill>
                  <a:srgbClr val="FF0000"/>
                </a:solidFill>
                <a:latin typeface="Arial Narrow" pitchFamily="34" charset="0"/>
              </a:rPr>
              <a:t>painless</a:t>
            </a:r>
            <a:r>
              <a:rPr lang="en-US" sz="3600" dirty="0" smtClean="0">
                <a:solidFill>
                  <a:srgbClr val="FF0000"/>
                </a:solidFill>
                <a:latin typeface="Arial Narrow" pitchFamily="34" charset="0"/>
              </a:rPr>
              <a:t> testicular mass</a:t>
            </a:r>
            <a:r>
              <a:rPr lang="en-US" sz="3600" dirty="0" smtClean="0">
                <a:latin typeface="Arial Narrow" pitchFamily="34" charset="0"/>
              </a:rPr>
              <a:t>.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2-  </a:t>
            </a: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Biopsy</a:t>
            </a:r>
            <a:r>
              <a:rPr lang="en-US" sz="3600" dirty="0" smtClean="0">
                <a:latin typeface="Arial Narrow" pitchFamily="34" charset="0"/>
              </a:rPr>
              <a:t> is associated with risk of tumor </a:t>
            </a:r>
            <a:r>
              <a:rPr lang="en-US" sz="3600" dirty="0" smtClean="0">
                <a:latin typeface="Arial Narrow" pitchFamily="34" charset="0"/>
              </a:rPr>
              <a:t>spillage (</a:t>
            </a:r>
            <a:r>
              <a:rPr lang="en-US" sz="3200" i="1" dirty="0" smtClean="0">
                <a:latin typeface="Arial Narrow" pitchFamily="34" charset="0"/>
              </a:rPr>
              <a:t>outside the confines of the tumor</a:t>
            </a:r>
            <a:r>
              <a:rPr lang="en-US" sz="3600" dirty="0" smtClean="0">
                <a:latin typeface="Arial Narrow" pitchFamily="34" charset="0"/>
              </a:rPr>
              <a:t>) </a:t>
            </a:r>
            <a:r>
              <a:rPr lang="en-US" sz="3600" dirty="0" smtClean="0">
                <a:latin typeface="Arial Narrow" pitchFamily="34" charset="0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contraindicated</a:t>
            </a:r>
            <a:r>
              <a:rPr lang="en-US" sz="3600" dirty="0" smtClean="0">
                <a:latin typeface="Arial Narrow" pitchFamily="34" charset="0"/>
              </a:rPr>
              <a:t>), so best to do excision of the scrotal skin in addition to </a:t>
            </a:r>
            <a:r>
              <a:rPr lang="en-US" sz="3600" dirty="0" err="1" smtClean="0">
                <a:latin typeface="Arial Narrow" pitchFamily="34" charset="0"/>
              </a:rPr>
              <a:t>orchiectomy</a:t>
            </a:r>
            <a:r>
              <a:rPr lang="en-US" sz="3600" dirty="0" smtClean="0">
                <a:latin typeface="Arial Narrow" pitchFamily="34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5105400"/>
            <a:ext cx="54216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So </a:t>
            </a:r>
            <a:r>
              <a:rPr lang="en-US" i="1" dirty="0" err="1" smtClean="0">
                <a:latin typeface="Arial Narrow" pitchFamily="34" charset="0"/>
              </a:rPr>
              <a:t>orchiectomy</a:t>
            </a:r>
            <a:r>
              <a:rPr lang="en-US" i="1" dirty="0" smtClean="0">
                <a:latin typeface="Arial Narrow" pitchFamily="34" charset="0"/>
              </a:rPr>
              <a:t> is diagnostic and therapeutic at the same time.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3 - </a:t>
            </a:r>
            <a:r>
              <a:rPr lang="en-US" sz="3600" dirty="0" err="1" smtClean="0">
                <a:latin typeface="Arial Narrow" pitchFamily="34" charset="0"/>
              </a:rPr>
              <a:t>Seminomas</a:t>
            </a:r>
            <a:r>
              <a:rPr lang="en-US" sz="3600" dirty="0" smtClean="0">
                <a:latin typeface="Arial Narrow" pitchFamily="34" charset="0"/>
              </a:rPr>
              <a:t> and </a:t>
            </a:r>
            <a:r>
              <a:rPr lang="en-US" sz="3600" dirty="0" err="1" smtClean="0">
                <a:latin typeface="Arial Narrow" pitchFamily="34" charset="0"/>
              </a:rPr>
              <a:t>nonseminomatous</a:t>
            </a:r>
            <a:r>
              <a:rPr lang="en-US" sz="3600" dirty="0" smtClean="0">
                <a:latin typeface="Arial Narrow" pitchFamily="34" charset="0"/>
              </a:rPr>
              <a:t> tumors differ in their behavior and clinical course</a:t>
            </a:r>
            <a:r>
              <a:rPr lang="en-US" sz="3600" u="sng" dirty="0" smtClean="0">
                <a:latin typeface="Arial Narrow" pitchFamily="34" charset="0"/>
              </a:rPr>
              <a:t>:</a:t>
            </a:r>
          </a:p>
          <a:p>
            <a:pPr>
              <a:buFontTx/>
              <a:buNone/>
              <a:defRPr/>
            </a:pPr>
            <a:r>
              <a:rPr lang="en-US" sz="3600" b="1" i="1" u="sng" dirty="0" smtClean="0"/>
              <a:t>I.   </a:t>
            </a:r>
            <a:r>
              <a:rPr lang="en-US" sz="3600" b="1" u="sng" dirty="0" err="1" smtClean="0"/>
              <a:t>Seminomas</a:t>
            </a:r>
            <a:r>
              <a:rPr lang="en-US" sz="3600" b="1" u="sng" dirty="0" smtClean="0"/>
              <a:t> </a:t>
            </a:r>
          </a:p>
          <a:p>
            <a:pPr marL="742950" indent="-742950">
              <a:buFontTx/>
              <a:buNone/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-better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prognosis </a:t>
            </a:r>
            <a:r>
              <a:rPr lang="en-US" sz="3200" i="1" dirty="0" smtClean="0">
                <a:latin typeface="Arial Narrow" pitchFamily="34" charset="0"/>
              </a:rPr>
              <a:t>(because they tend to be confined to the testis for a long time)</a:t>
            </a:r>
            <a:endParaRPr lang="en-US" sz="3600" i="1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3600" b="1" u="sng" dirty="0" smtClean="0">
                <a:latin typeface="Arial Narrow" pitchFamily="34" charset="0"/>
              </a:rPr>
              <a:t>II. </a:t>
            </a:r>
            <a:r>
              <a:rPr lang="en-US" sz="3600" b="1" u="sng" dirty="0" err="1" smtClean="0">
                <a:latin typeface="Arial Narrow" pitchFamily="34" charset="0"/>
              </a:rPr>
              <a:t>Nonseminomatous</a:t>
            </a:r>
            <a:r>
              <a:rPr lang="en-US" sz="3600" b="1" u="sng" dirty="0" smtClean="0">
                <a:latin typeface="Arial Narrow" pitchFamily="34" charset="0"/>
              </a:rPr>
              <a:t> germ cell neoplasms 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Worse prognosis (metastasize earlier</a:t>
            </a:r>
            <a:r>
              <a:rPr lang="en-US" sz="3600" dirty="0" smtClean="0">
                <a:latin typeface="Arial Narrow" pitchFamily="34" charset="0"/>
              </a:rPr>
              <a:t>, by lymphatic and </a:t>
            </a:r>
            <a:r>
              <a:rPr lang="en-US" sz="3600" dirty="0" err="1" smtClean="0">
                <a:latin typeface="Arial Narrow" pitchFamily="34" charset="0"/>
              </a:rPr>
              <a:t>hematogenous</a:t>
            </a:r>
            <a:r>
              <a:rPr lang="en-US" sz="3600" dirty="0" smtClean="0">
                <a:latin typeface="Arial Narrow" pitchFamily="34" charset="0"/>
              </a:rPr>
              <a:t> routes (most common to liver and lungs).</a:t>
            </a:r>
          </a:p>
          <a:p>
            <a:pPr marL="742950" indent="-742950">
              <a:buFontTx/>
              <a:buNone/>
              <a:defRPr/>
            </a:pPr>
            <a:endParaRPr lang="en-US" sz="3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3246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200" b="1" u="sng" dirty="0" smtClean="0">
                <a:latin typeface="Arial Narrow" pitchFamily="34" charset="0"/>
              </a:rPr>
              <a:t>   </a:t>
            </a:r>
            <a:r>
              <a:rPr lang="en-US" sz="3200" b="1" u="sng" dirty="0" smtClean="0">
                <a:solidFill>
                  <a:schemeClr val="accent5"/>
                </a:solidFill>
                <a:latin typeface="Arial Narrow" pitchFamily="34" charset="0"/>
              </a:rPr>
              <a:t>Assay of </a:t>
            </a:r>
            <a:r>
              <a:rPr lang="en-US" sz="3200" b="1" u="sng" dirty="0" smtClean="0">
                <a:solidFill>
                  <a:srgbClr val="FF0000"/>
                </a:solidFill>
                <a:latin typeface="Arial Narrow" pitchFamily="34" charset="0"/>
              </a:rPr>
              <a:t>tumor</a:t>
            </a:r>
            <a:r>
              <a:rPr lang="en-US" sz="3200" b="1" u="sng" dirty="0" smtClean="0">
                <a:solidFill>
                  <a:schemeClr val="accent5"/>
                </a:solidFill>
                <a:latin typeface="Arial Narrow" pitchFamily="34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Arial Narrow" pitchFamily="34" charset="0"/>
              </a:rPr>
              <a:t>markers</a:t>
            </a:r>
            <a:r>
              <a:rPr lang="en-US" sz="3200" b="1" u="sng" dirty="0" smtClean="0">
                <a:solidFill>
                  <a:schemeClr val="accent5"/>
                </a:solidFill>
                <a:latin typeface="Arial Narrow" pitchFamily="34" charset="0"/>
              </a:rPr>
              <a:t> secreted by germ cell</a:t>
            </a:r>
          </a:p>
          <a:p>
            <a:pPr marL="742950" indent="-742950">
              <a:buFontTx/>
              <a:buNone/>
              <a:defRPr/>
            </a:pPr>
            <a:r>
              <a:rPr lang="en-US" sz="3200" b="1" dirty="0" smtClean="0">
                <a:latin typeface="Arial Narrow" pitchFamily="34" charset="0"/>
              </a:rPr>
              <a:t>a.    These markers are helpful diagnostically and in follow up (response of tumors to therapy):</a:t>
            </a:r>
          </a:p>
          <a:p>
            <a:pPr marL="857250" indent="-857250">
              <a:buFontTx/>
              <a:buNone/>
              <a:defRPr/>
            </a:pPr>
            <a:r>
              <a:rPr lang="en-US" sz="3200" b="1" u="sng" dirty="0" smtClean="0">
                <a:latin typeface="Arial Narrow" pitchFamily="34" charset="0"/>
              </a:rPr>
              <a:t>I.    Human chorionic </a:t>
            </a:r>
            <a:r>
              <a:rPr lang="en-US" sz="3200" b="1" u="sng" dirty="0" err="1" smtClean="0">
                <a:latin typeface="Arial Narrow" pitchFamily="34" charset="0"/>
              </a:rPr>
              <a:t>gonadotropin</a:t>
            </a:r>
            <a:r>
              <a:rPr lang="en-US" sz="3200" b="1" u="sng" dirty="0" smtClean="0">
                <a:latin typeface="Arial Narrow" pitchFamily="34" charset="0"/>
              </a:rPr>
              <a:t> (</a:t>
            </a:r>
            <a:r>
              <a:rPr lang="en-US" sz="3200" b="1" u="sng" dirty="0" err="1" smtClean="0">
                <a:latin typeface="Arial Narrow" pitchFamily="34" charset="0"/>
              </a:rPr>
              <a:t>hCG</a:t>
            </a:r>
            <a:r>
              <a:rPr lang="en-US" sz="3200" b="1" u="sng" dirty="0" smtClean="0">
                <a:latin typeface="Arial Narrow" pitchFamily="34" charset="0"/>
              </a:rPr>
              <a:t>)</a:t>
            </a:r>
          </a:p>
          <a:p>
            <a:pPr>
              <a:buFontTx/>
              <a:buNone/>
              <a:defRPr/>
            </a:pPr>
            <a:r>
              <a:rPr lang="en-US" sz="3200" b="1" dirty="0" smtClean="0">
                <a:latin typeface="Arial Narrow" pitchFamily="34" charset="0"/>
              </a:rPr>
              <a:t>-    elevated in  choriocarcinoma.</a:t>
            </a:r>
          </a:p>
          <a:p>
            <a:pPr marL="742950" indent="-742950">
              <a:buAutoNum type="arabicPeriod" startAt="2"/>
              <a:defRPr/>
            </a:pPr>
            <a:r>
              <a:rPr lang="en-US" sz="3200" b="1" u="sng" dirty="0" smtClean="0">
                <a:latin typeface="Arial Narrow" pitchFamily="34" charset="0"/>
              </a:rPr>
              <a:t>Increased alpha fetoprotein (AFP) </a:t>
            </a:r>
          </a:p>
          <a:p>
            <a:pPr marL="742950" indent="-742950">
              <a:buNone/>
              <a:defRPr/>
            </a:pPr>
            <a:r>
              <a:rPr lang="en-US" sz="3200" b="1" dirty="0" smtClean="0">
                <a:latin typeface="Arial Narrow" pitchFamily="34" charset="0"/>
              </a:rPr>
              <a:t>  	- indicates a yolk sac tumor. </a:t>
            </a:r>
          </a:p>
          <a:p>
            <a:pPr marL="742950" indent="-742950">
              <a:buFontTx/>
              <a:buAutoNum type="arabicPeriod" startAt="3"/>
              <a:defRPr/>
            </a:pPr>
            <a:r>
              <a:rPr lang="en-US" sz="3200" b="1" u="sng" dirty="0" smtClean="0">
                <a:latin typeface="Arial Narrow" pitchFamily="34" charset="0"/>
              </a:rPr>
              <a:t>lactate </a:t>
            </a:r>
            <a:r>
              <a:rPr lang="en-US" sz="3200" b="1" u="sng" dirty="0" err="1" smtClean="0">
                <a:latin typeface="Arial Narrow" pitchFamily="34" charset="0"/>
              </a:rPr>
              <a:t>dehydrogenase</a:t>
            </a:r>
            <a:r>
              <a:rPr lang="en-US" sz="3200" b="1" u="sng" dirty="0" smtClean="0">
                <a:latin typeface="Arial Narrow" pitchFamily="34" charset="0"/>
              </a:rPr>
              <a:t> (LDH)</a:t>
            </a:r>
          </a:p>
          <a:p>
            <a:pPr marL="742950" indent="-742950">
              <a:buNone/>
              <a:defRPr/>
            </a:pPr>
            <a:r>
              <a:rPr lang="en-US" sz="2800" i="1" dirty="0" smtClean="0">
                <a:latin typeface="Arial Narrow" pitchFamily="34" charset="0"/>
              </a:rPr>
              <a:t> </a:t>
            </a:r>
            <a:r>
              <a:rPr lang="en-US" sz="2800" i="1" dirty="0" smtClean="0">
                <a:latin typeface="Arial Narrow" pitchFamily="34" charset="0"/>
              </a:rPr>
              <a:t>mainly secreted by the liver </a:t>
            </a:r>
            <a:r>
              <a:rPr lang="en-US" sz="3200" b="1" u="sng" dirty="0" smtClean="0">
                <a:latin typeface="Arial Narrow" pitchFamily="34" charset="0"/>
              </a:rPr>
              <a:t>not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smtClean="0">
                <a:latin typeface="Arial Narrow" pitchFamily="34" charset="0"/>
              </a:rPr>
              <a:t>secreted by germ cells, but correlate with the </a:t>
            </a:r>
            <a:r>
              <a:rPr lang="en-US" sz="3200" b="1" u="sng" dirty="0" smtClean="0">
                <a:latin typeface="Arial Narrow" pitchFamily="34" charset="0"/>
              </a:rPr>
              <a:t>tumor burden </a:t>
            </a:r>
            <a:r>
              <a:rPr lang="en-US" sz="3200" b="1" dirty="0" smtClean="0">
                <a:latin typeface="Arial Narrow" pitchFamily="34" charset="0"/>
              </a:rPr>
              <a:t>in </a:t>
            </a:r>
            <a:r>
              <a:rPr lang="en-US" sz="3200" b="1" dirty="0" smtClean="0">
                <a:latin typeface="Arial Narrow" pitchFamily="34" charset="0"/>
              </a:rPr>
              <a:t>the body and magnitude of metastasis.  </a:t>
            </a:r>
            <a:endParaRPr lang="ar-JO" sz="3200" b="1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19800"/>
            <a:ext cx="9144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Tumor burden is how much destruction of surrounding tissue and metastasis the tumor caused.</a:t>
            </a:r>
            <a:br>
              <a:rPr lang="en-US" i="1" dirty="0" smtClean="0"/>
            </a:br>
            <a:r>
              <a:rPr lang="en-US" i="1" dirty="0" smtClean="0"/>
              <a:t>So we are not only </a:t>
            </a:r>
            <a:r>
              <a:rPr lang="en-US" i="1" dirty="0" err="1" smtClean="0"/>
              <a:t>concerened</a:t>
            </a:r>
            <a:r>
              <a:rPr lang="en-US" i="1" dirty="0" smtClean="0"/>
              <a:t> about whether  LDH is high or not but also how much high it  is(titer)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5720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In the </a:t>
            </a:r>
            <a:r>
              <a:rPr lang="en-US" sz="3600" dirty="0" smtClean="0">
                <a:solidFill>
                  <a:srgbClr val="FF0000"/>
                </a:solidFill>
                <a:latin typeface="Arial Narrow" pitchFamily="34" charset="0"/>
              </a:rPr>
              <a:t>15- to 34-year-old </a:t>
            </a:r>
            <a:r>
              <a:rPr lang="en-US" sz="3600" dirty="0" smtClean="0">
                <a:latin typeface="Arial Narrow" pitchFamily="34" charset="0"/>
              </a:rPr>
              <a:t>age group, they are the most common tumors of men. 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include: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I. </a:t>
            </a: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>Germ cell tumors </a:t>
            </a:r>
            <a:r>
              <a:rPr lang="en-US" sz="3600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r>
              <a:rPr lang="en-US" sz="3600" i="1" dirty="0" smtClean="0">
                <a:solidFill>
                  <a:srgbClr val="FF0000"/>
                </a:solidFill>
                <a:latin typeface="Arial Narrow" pitchFamily="34" charset="0"/>
              </a:rPr>
              <a:t> (95%);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all are </a:t>
            </a:r>
            <a:r>
              <a:rPr lang="en-US" sz="3600" u="sng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malignant</a:t>
            </a:r>
            <a:r>
              <a:rPr lang="en-US" sz="3600" i="1" dirty="0" smtClean="0">
                <a:latin typeface="Arial Narrow" pitchFamily="34" charset="0"/>
              </a:rPr>
              <a:t>.</a:t>
            </a:r>
            <a:endParaRPr lang="en-US" sz="3600" dirty="0" smtClean="0">
              <a:latin typeface="Arial Narrow" pitchFamily="34" charset="0"/>
            </a:endParaRP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II. </a:t>
            </a:r>
            <a:r>
              <a:rPr lang="en-US" sz="3600" b="1" dirty="0" smtClean="0">
                <a:latin typeface="Arial Narrow" pitchFamily="34" charset="0"/>
              </a:rPr>
              <a:t>Sex cord-stromal tumors</a:t>
            </a:r>
            <a:r>
              <a:rPr lang="en-US" sz="3600" dirty="0" smtClean="0">
                <a:latin typeface="Arial Narrow" pitchFamily="34" charset="0"/>
              </a:rPr>
              <a:t>: from </a:t>
            </a:r>
            <a:r>
              <a:rPr lang="en-US" sz="3600" dirty="0" err="1" smtClean="0">
                <a:latin typeface="Arial Narrow" pitchFamily="34" charset="0"/>
              </a:rPr>
              <a:t>Sertoli</a:t>
            </a:r>
            <a:r>
              <a:rPr lang="en-US" sz="3600" dirty="0" smtClean="0">
                <a:latin typeface="Arial Narrow" pitchFamily="34" charset="0"/>
              </a:rPr>
              <a:t> or </a:t>
            </a:r>
            <a:r>
              <a:rPr lang="en-US" sz="3600" dirty="0" err="1" smtClean="0">
                <a:latin typeface="Arial Narrow" pitchFamily="34" charset="0"/>
              </a:rPr>
              <a:t>Leydig</a:t>
            </a:r>
            <a:r>
              <a:rPr lang="en-US" sz="3600" dirty="0" smtClean="0">
                <a:latin typeface="Arial Narrow" pitchFamily="34" charset="0"/>
              </a:rPr>
              <a:t> cells; usually benign.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 </a:t>
            </a:r>
            <a:endParaRPr lang="en-US" sz="3600" i="1" dirty="0" smtClean="0">
              <a:latin typeface="Arial Narrow" pitchFamily="34" charset="0"/>
            </a:endParaRPr>
          </a:p>
          <a:p>
            <a:pPr marL="514350" indent="-514350">
              <a:buFontTx/>
              <a:buNone/>
              <a:defRPr/>
            </a:pPr>
            <a:endParaRPr lang="en-US" sz="3600" dirty="0" smtClean="0">
              <a:latin typeface="Arial Narrow" pitchFamily="34" charset="0"/>
            </a:endParaRPr>
          </a:p>
          <a:p>
            <a:pPr marL="514350" indent="-514350">
              <a:buFontTx/>
              <a:buNone/>
              <a:defRPr/>
            </a:pPr>
            <a:endParaRPr lang="ar-JO" sz="3600" dirty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Testicular </a:t>
            </a:r>
            <a:r>
              <a:rPr lang="en-US" dirty="0" err="1" smtClean="0"/>
              <a:t>Neoplasms</a:t>
            </a:r>
            <a:endParaRPr lang="ar-JO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638800"/>
            <a:ext cx="75649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Extra: Notice that there is no surface epithelium in contrast with ovarian cancer.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A male 30 yrs old with painless testicular mass was evaluated for testicular markers (tumor assay), results are:</a:t>
            </a:r>
          </a:p>
          <a:p>
            <a:pPr>
              <a:buNone/>
            </a:pPr>
            <a:r>
              <a:rPr lang="en-US" i="1" dirty="0" smtClean="0"/>
              <a:t> high HCG, AFP –</a:t>
            </a:r>
            <a:r>
              <a:rPr lang="en-US" i="1" dirty="0" err="1" smtClean="0"/>
              <a:t>ve</a:t>
            </a:r>
            <a:r>
              <a:rPr lang="en-US" i="1" dirty="0" smtClean="0"/>
              <a:t>, LDH –</a:t>
            </a:r>
            <a:r>
              <a:rPr lang="en-US" i="1" dirty="0" err="1" smtClean="0"/>
              <a:t>ve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possible diagnosis: </a:t>
            </a:r>
            <a:r>
              <a:rPr lang="en-US" i="1" dirty="0" err="1" smtClean="0"/>
              <a:t>Choriocarcinoma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i="1" dirty="0" smtClean="0"/>
              <a:t>After </a:t>
            </a:r>
            <a:r>
              <a:rPr lang="en-US" i="1" dirty="0" err="1" smtClean="0"/>
              <a:t>orchioctomy</a:t>
            </a:r>
            <a:r>
              <a:rPr lang="en-US" i="1" dirty="0" smtClean="0"/>
              <a:t> patient received chemotherapy</a:t>
            </a:r>
          </a:p>
          <a:p>
            <a:pPr>
              <a:buNone/>
            </a:pPr>
            <a:r>
              <a:rPr lang="en-US" i="1" dirty="0" smtClean="0"/>
              <a:t>For follow-up patient was having the tumor assay </a:t>
            </a:r>
          </a:p>
          <a:p>
            <a:pPr>
              <a:buNone/>
            </a:pPr>
            <a:r>
              <a:rPr lang="en-US" i="1" dirty="0" smtClean="0"/>
              <a:t>A year later he had high HCG, -</a:t>
            </a:r>
            <a:r>
              <a:rPr lang="en-US" i="1" dirty="0" err="1" smtClean="0"/>
              <a:t>ve</a:t>
            </a:r>
            <a:r>
              <a:rPr lang="en-US" i="1" dirty="0" smtClean="0"/>
              <a:t> AFP, high LDH </a:t>
            </a:r>
            <a:br>
              <a:rPr lang="en-US" i="1" dirty="0" smtClean="0"/>
            </a:br>
            <a:r>
              <a:rPr lang="en-US" i="1" dirty="0" smtClean="0"/>
              <a:t>These results indicate the patient has metastasis</a:t>
            </a:r>
          </a:p>
          <a:p>
            <a:pPr>
              <a:buNone/>
            </a:pP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Clinical </a:t>
            </a:r>
            <a:r>
              <a:rPr lang="en-US" i="1" dirty="0" err="1" smtClean="0"/>
              <a:t>Vinette</a:t>
            </a:r>
            <a:r>
              <a:rPr lang="en-US" i="1" dirty="0" smtClean="0"/>
              <a:t>: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850056" y="0"/>
            <a:ext cx="12939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Added slide</a:t>
            </a:r>
            <a:br>
              <a:rPr lang="en-US" i="1" dirty="0" smtClean="0"/>
            </a:br>
            <a:r>
              <a:rPr lang="ar-JO" i="1" dirty="0" smtClean="0"/>
              <a:t>سلايد مضاف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00800"/>
          </a:xfrm>
        </p:spPr>
        <p:txBody>
          <a:bodyPr>
            <a:normAutofit/>
          </a:bodyPr>
          <a:lstStyle/>
          <a:p>
            <a:pPr marL="742950" indent="-742950" algn="ctr">
              <a:buFontTx/>
              <a:buNone/>
              <a:defRPr/>
            </a:pPr>
            <a:r>
              <a:rPr lang="en-US" sz="3500" b="1" dirty="0" smtClean="0">
                <a:solidFill>
                  <a:srgbClr val="C00000"/>
                </a:solidFill>
                <a:latin typeface="Arial Narrow" pitchFamily="34" charset="0"/>
              </a:rPr>
              <a:t>treatment of testicular germ cell neoplasms</a:t>
            </a:r>
          </a:p>
          <a:p>
            <a:pPr marL="742950" indent="-742950">
              <a:buFontTx/>
              <a:buNone/>
              <a:defRPr/>
            </a:pPr>
            <a:r>
              <a:rPr lang="en-US" sz="3200" dirty="0" smtClean="0">
                <a:latin typeface="Arial Narrow" pitchFamily="34" charset="0"/>
              </a:rPr>
              <a:t> I.    </a:t>
            </a:r>
            <a:r>
              <a:rPr lang="en-US" sz="3200" b="1" dirty="0" err="1" smtClean="0">
                <a:latin typeface="Arial Narrow" pitchFamily="34" charset="0"/>
              </a:rPr>
              <a:t>Seminoma</a:t>
            </a:r>
            <a:r>
              <a:rPr lang="en-US" sz="3200" dirty="0" smtClean="0">
                <a:latin typeface="Arial Narrow" pitchFamily="34" charset="0"/>
              </a:rPr>
              <a:t>: </a:t>
            </a:r>
            <a:r>
              <a:rPr lang="en-US" sz="3200" b="1" u="sng" dirty="0" smtClean="0">
                <a:latin typeface="Arial Narrow" pitchFamily="34" charset="0"/>
              </a:rPr>
              <a:t>radiosensitive</a:t>
            </a:r>
            <a:r>
              <a:rPr lang="en-US" sz="3200" dirty="0" smtClean="0">
                <a:latin typeface="Arial Narrow" pitchFamily="34" charset="0"/>
              </a:rPr>
              <a:t> ; best prognosis (95% of early-stage disease can be cured</a:t>
            </a:r>
            <a:r>
              <a:rPr lang="en-US" sz="3200" dirty="0" smtClean="0">
                <a:latin typeface="Arial Narrow" pitchFamily="34" charset="0"/>
              </a:rPr>
              <a:t>) </a:t>
            </a:r>
            <a:r>
              <a:rPr lang="en-US" sz="2800" i="1" dirty="0" smtClean="0">
                <a:latin typeface="Arial Narrow" pitchFamily="34" charset="0"/>
              </a:rPr>
              <a:t>(radiotherapy after surgery)</a:t>
            </a:r>
            <a:endParaRPr lang="en-US" sz="3200" i="1" dirty="0" smtClean="0">
              <a:latin typeface="Arial Narrow" pitchFamily="34" charset="0"/>
            </a:endParaRPr>
          </a:p>
          <a:p>
            <a:pPr marL="742950" indent="-742950">
              <a:buFontTx/>
              <a:buNone/>
              <a:defRPr/>
            </a:pPr>
            <a:r>
              <a:rPr lang="en-US" sz="3200" dirty="0" smtClean="0">
                <a:latin typeface="Arial Narrow" pitchFamily="34" charset="0"/>
              </a:rPr>
              <a:t>II.  </a:t>
            </a:r>
            <a:r>
              <a:rPr lang="en-US" sz="3200" b="1" dirty="0" err="1" smtClean="0">
                <a:latin typeface="Arial Narrow" pitchFamily="34" charset="0"/>
              </a:rPr>
              <a:t>nonseminomatous</a:t>
            </a:r>
            <a:r>
              <a:rPr lang="en-US" sz="3200" dirty="0" smtClean="0">
                <a:latin typeface="Arial Narrow" pitchFamily="34" charset="0"/>
              </a:rPr>
              <a:t> tumors: </a:t>
            </a:r>
            <a:r>
              <a:rPr lang="en-US" sz="3200" b="1" u="sng" dirty="0" smtClean="0">
                <a:latin typeface="Arial Narrow" pitchFamily="34" charset="0"/>
              </a:rPr>
              <a:t>aggressive chemotherapy</a:t>
            </a:r>
            <a:r>
              <a:rPr lang="en-US" sz="3200" dirty="0" smtClean="0">
                <a:latin typeface="Arial Narrow" pitchFamily="34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en-US" sz="3200" dirty="0" smtClean="0">
                <a:latin typeface="Arial Narrow" pitchFamily="34" charset="0"/>
              </a:rPr>
              <a:t>Good rates of complete remission.</a:t>
            </a:r>
          </a:p>
          <a:p>
            <a:pPr>
              <a:buFontTx/>
              <a:buNone/>
              <a:defRPr/>
            </a:pPr>
            <a:endParaRPr lang="en-US" sz="32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3200" dirty="0" smtClean="0">
                <a:latin typeface="Arial Narrow" pitchFamily="34" charset="0"/>
              </a:rPr>
              <a:t> -Pure </a:t>
            </a:r>
            <a:r>
              <a:rPr lang="en-US" sz="3200" b="1" dirty="0" smtClean="0">
                <a:latin typeface="Arial Narrow" pitchFamily="34" charset="0"/>
              </a:rPr>
              <a:t>choriocarcinoma</a:t>
            </a:r>
            <a:r>
              <a:rPr lang="en-US" sz="3200" dirty="0" smtClean="0">
                <a:latin typeface="Arial Narrow" pitchFamily="34" charset="0"/>
              </a:rPr>
              <a:t> carries a dismal prognosis. </a:t>
            </a:r>
          </a:p>
          <a:p>
            <a:pPr>
              <a:buFontTx/>
              <a:buNone/>
              <a:defRPr/>
            </a:pPr>
            <a:r>
              <a:rPr lang="en-US" sz="3200" dirty="0" smtClean="0">
                <a:latin typeface="Arial Narrow" pitchFamily="34" charset="0"/>
              </a:rPr>
              <a:t>  </a:t>
            </a:r>
          </a:p>
          <a:p>
            <a:pPr marL="742950" indent="-742950">
              <a:buNone/>
              <a:defRPr/>
            </a:pPr>
            <a:endParaRPr lang="en-US" sz="32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Prostate gland pathology </a:t>
            </a:r>
            <a:endParaRPr lang="ar-JO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extremely common by 40; frequency rises with age.</a:t>
            </a:r>
          </a:p>
          <a:p>
            <a:pPr>
              <a:buFontTx/>
              <a:buChar char="-"/>
              <a:defRPr/>
            </a:pPr>
            <a:r>
              <a:rPr lang="en-US" sz="3600" u="sng" dirty="0" smtClean="0">
                <a:latin typeface="Arial Narrow" pitchFamily="34" charset="0"/>
              </a:rPr>
              <a:t>androgen-dependent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i="1" dirty="0" smtClean="0">
                <a:latin typeface="Arial Narrow" pitchFamily="34" charset="0"/>
              </a:rPr>
              <a:t>(</a:t>
            </a:r>
            <a:r>
              <a:rPr lang="en-US" sz="3200" i="1" dirty="0" smtClean="0">
                <a:latin typeface="Arial Narrow" pitchFamily="34" charset="0"/>
              </a:rPr>
              <a:t>elevated levels of androgens; relative or absolute are essential for the development of this condition</a:t>
            </a:r>
            <a:r>
              <a:rPr lang="en-US" sz="3600" i="1" dirty="0" smtClean="0">
                <a:latin typeface="Arial Narrow" pitchFamily="34" charset="0"/>
              </a:rPr>
              <a:t>) </a:t>
            </a:r>
            <a:br>
              <a:rPr lang="en-US" sz="3600" i="1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>proliferation </a:t>
            </a:r>
            <a:r>
              <a:rPr lang="en-US" sz="3600" dirty="0" smtClean="0">
                <a:latin typeface="Arial Narrow" pitchFamily="34" charset="0"/>
              </a:rPr>
              <a:t>of </a:t>
            </a:r>
            <a:r>
              <a:rPr lang="en-US" sz="3600" u="sng" dirty="0" smtClean="0">
                <a:latin typeface="Arial Narrow" pitchFamily="34" charset="0"/>
              </a:rPr>
              <a:t>both</a:t>
            </a:r>
            <a:r>
              <a:rPr lang="en-US" sz="3600" dirty="0" smtClean="0">
                <a:latin typeface="Arial Narrow" pitchFamily="34" charset="0"/>
              </a:rPr>
              <a:t> stromal and epithelial </a:t>
            </a:r>
            <a:r>
              <a:rPr lang="en-US" sz="3600" dirty="0" smtClean="0">
                <a:latin typeface="Arial Narrow" pitchFamily="34" charset="0"/>
              </a:rPr>
              <a:t>elements (</a:t>
            </a:r>
            <a:r>
              <a:rPr lang="en-US" sz="3500" i="1" dirty="0" smtClean="0">
                <a:latin typeface="Arial Narrow" pitchFamily="34" charset="0"/>
              </a:rPr>
              <a:t>because it’s benign and not monoclonal but is androgen dependent</a:t>
            </a:r>
            <a:r>
              <a:rPr lang="en-US" sz="3600" dirty="0" smtClean="0">
                <a:latin typeface="Arial Narrow" pitchFamily="34" charset="0"/>
              </a:rPr>
              <a:t>), </a:t>
            </a:r>
            <a:r>
              <a:rPr lang="en-US" sz="3600" dirty="0" smtClean="0">
                <a:latin typeface="Arial Narrow" pitchFamily="34" charset="0"/>
              </a:rPr>
              <a:t>with enlargement of gland and, in some cases, urinary obstruction. </a:t>
            </a:r>
          </a:p>
          <a:p>
            <a:pPr>
              <a:buFontTx/>
              <a:buChar char="-"/>
              <a:defRPr/>
            </a:pPr>
            <a:r>
              <a:rPr lang="en-US" sz="3600" dirty="0" smtClean="0">
                <a:latin typeface="Arial Narrow" pitchFamily="34" charset="0"/>
              </a:rPr>
              <a:t>does </a:t>
            </a:r>
            <a:r>
              <a:rPr lang="en-US" sz="3600" u="sng" dirty="0" smtClean="0">
                <a:latin typeface="Arial Narrow" pitchFamily="34" charset="0"/>
              </a:rPr>
              <a:t>not</a:t>
            </a:r>
            <a:r>
              <a:rPr lang="en-US" sz="3600" dirty="0" smtClean="0">
                <a:latin typeface="Arial Narrow" pitchFamily="34" charset="0"/>
              </a:rPr>
              <a:t> occur in males </a:t>
            </a:r>
            <a:r>
              <a:rPr lang="en-US" sz="3600" dirty="0" smtClean="0">
                <a:latin typeface="Arial Narrow" pitchFamily="34" charset="0"/>
              </a:rPr>
              <a:t>castrated (</a:t>
            </a:r>
            <a:r>
              <a:rPr lang="en-US" sz="3500" i="1" dirty="0" smtClean="0">
                <a:latin typeface="Arial Narrow" pitchFamily="34" charset="0"/>
              </a:rPr>
              <a:t>sterilized by removal of the testis)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smtClean="0">
                <a:latin typeface="Arial Narrow" pitchFamily="34" charset="0"/>
              </a:rPr>
              <a:t>before puberty</a:t>
            </a:r>
            <a:endParaRPr lang="ar-JO" sz="3600" dirty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9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/>
              <a:t>Benign Prostatic Hyperplasia (Nodular Hyperplasia)</a:t>
            </a:r>
            <a:endParaRPr lang="ar-JO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600" b="1" i="1" u="sng" dirty="0" smtClean="0">
                <a:latin typeface="Arial Narrow" pitchFamily="34" charset="0"/>
              </a:rPr>
              <a:t>symptoms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only 10% of cases</a:t>
            </a:r>
          </a:p>
          <a:p>
            <a:pPr>
              <a:buFontTx/>
              <a:buChar char="-"/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Arial Narrow" pitchFamily="34" charset="0"/>
              </a:rPr>
              <a:t>lower urinary tract obstruction</a:t>
            </a:r>
            <a:r>
              <a:rPr lang="en-US" sz="3600" b="1" i="1" dirty="0" smtClean="0">
                <a:solidFill>
                  <a:srgbClr val="0070C0"/>
                </a:solidFill>
                <a:latin typeface="Arial Narrow" pitchFamily="34" charset="0"/>
              </a:rPr>
              <a:t>: </a:t>
            </a:r>
            <a:r>
              <a:rPr lang="en-US" sz="3600" b="1" i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en-US" sz="3600" b="1" i="1" dirty="0" smtClean="0">
                <a:solidFill>
                  <a:srgbClr val="0070C0"/>
                </a:solidFill>
                <a:latin typeface="Arial Narrow" pitchFamily="34" charset="0"/>
              </a:rPr>
            </a:br>
            <a:r>
              <a:rPr lang="en-US" sz="3600" b="1" i="1" dirty="0" smtClean="0">
                <a:solidFill>
                  <a:srgbClr val="0070C0"/>
                </a:solidFill>
                <a:latin typeface="Arial Narrow" pitchFamily="34" charset="0"/>
              </a:rPr>
              <a:t>(</a:t>
            </a:r>
            <a:r>
              <a:rPr lang="en-US" sz="3600" dirty="0" smtClean="0">
                <a:latin typeface="Arial Narrow" pitchFamily="34" charset="0"/>
              </a:rPr>
              <a:t>hesitancy- </a:t>
            </a:r>
            <a:r>
              <a:rPr lang="en-US" sz="3200" i="1" dirty="0" smtClean="0">
                <a:latin typeface="Arial Narrow" pitchFamily="34" charset="0"/>
              </a:rPr>
              <a:t>problems starting urine stream</a:t>
            </a:r>
            <a:r>
              <a:rPr lang="en-US" sz="3600" dirty="0" smtClean="0">
                <a:latin typeface="Arial Narrow" pitchFamily="34" charset="0"/>
              </a:rPr>
              <a:t>; </a:t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>urgency- </a:t>
            </a:r>
            <a:r>
              <a:rPr lang="en-US" sz="3200" i="1" dirty="0" smtClean="0"/>
              <a:t>sudden, strong urge to urinate</a:t>
            </a:r>
            <a:r>
              <a:rPr lang="en-US" sz="3600" dirty="0" smtClean="0">
                <a:latin typeface="Arial Narrow" pitchFamily="34" charset="0"/>
              </a:rPr>
              <a:t>,</a:t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> frequency- </a:t>
            </a:r>
            <a:r>
              <a:rPr lang="en-US" sz="3200" i="1" dirty="0" smtClean="0"/>
              <a:t>needing to urinate more often</a:t>
            </a:r>
            <a:r>
              <a:rPr lang="en-US" sz="3600" dirty="0" smtClean="0">
                <a:latin typeface="Arial Narrow" pitchFamily="34" charset="0"/>
              </a:rPr>
              <a:t>, </a:t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600" dirty="0" smtClean="0">
                <a:latin typeface="Arial Narrow" pitchFamily="34" charset="0"/>
              </a:rPr>
              <a:t>and </a:t>
            </a:r>
            <a:r>
              <a:rPr lang="en-US" sz="3600" dirty="0" err="1" smtClean="0">
                <a:latin typeface="Arial Narrow" pitchFamily="34" charset="0"/>
              </a:rPr>
              <a:t>nocturia</a:t>
            </a:r>
            <a:r>
              <a:rPr lang="en-US" sz="3600" dirty="0" smtClean="0">
                <a:latin typeface="Arial Narrow" pitchFamily="34" charset="0"/>
              </a:rPr>
              <a:t>- </a:t>
            </a:r>
            <a:r>
              <a:rPr lang="en-US" sz="3200" i="1" dirty="0" smtClean="0"/>
              <a:t>frequent need to urinate at night</a:t>
            </a:r>
            <a:r>
              <a:rPr lang="en-US" sz="3600" dirty="0" smtClean="0">
                <a:latin typeface="Arial Narrow" pitchFamily="34" charset="0"/>
              </a:rPr>
              <a:t>).</a:t>
            </a:r>
            <a:endParaRPr lang="en-US" sz="3600" dirty="0" smtClean="0">
              <a:latin typeface="Arial Narrow" pitchFamily="34" charset="0"/>
            </a:endParaRPr>
          </a:p>
          <a:p>
            <a:pPr>
              <a:buFontTx/>
              <a:buChar char="-"/>
              <a:defRPr/>
            </a:pPr>
            <a:r>
              <a:rPr lang="en-US" sz="3600" dirty="0" smtClean="0">
                <a:latin typeface="Arial Narrow" pitchFamily="34" charset="0"/>
              </a:rPr>
              <a:t>- ↑ risk of urinary tract infections. </a:t>
            </a:r>
            <a:endParaRPr lang="ar-JO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720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older than 50 years of age.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</a:t>
            </a:r>
            <a:r>
              <a:rPr lang="en-US" sz="3600" b="1" dirty="0" smtClean="0">
                <a:latin typeface="Arial Narrow" pitchFamily="34" charset="0"/>
              </a:rPr>
              <a:t>most common form of cancer in men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significant drop in mortality, due to increased detection of the </a:t>
            </a:r>
            <a:r>
              <a:rPr lang="en-US" sz="3600" dirty="0" smtClean="0">
                <a:latin typeface="Arial Narrow" pitchFamily="34" charset="0"/>
              </a:rPr>
              <a:t>disease through screening test (</a:t>
            </a:r>
            <a:r>
              <a:rPr lang="en-US" sz="3200" i="1" dirty="0" smtClean="0">
                <a:latin typeface="Arial Narrow" pitchFamily="34" charset="0"/>
              </a:rPr>
              <a:t>like cervical cancer)</a:t>
            </a:r>
            <a:br>
              <a:rPr lang="en-US" sz="3200" i="1" dirty="0" smtClean="0">
                <a:latin typeface="Arial Narrow" pitchFamily="34" charset="0"/>
              </a:rPr>
            </a:br>
            <a:r>
              <a:rPr lang="en-US" sz="3200" i="1" dirty="0" smtClean="0">
                <a:latin typeface="Arial Narrow" pitchFamily="34" charset="0"/>
              </a:rPr>
              <a:t>Screening: PSA + digital rectal examination</a:t>
            </a:r>
            <a:br>
              <a:rPr lang="en-US" sz="3200" i="1" dirty="0" smtClean="0">
                <a:latin typeface="Arial Narrow" pitchFamily="34" charset="0"/>
              </a:rPr>
            </a:br>
            <a:endParaRPr lang="en-US" sz="3600" i="1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en-US" sz="3600" dirty="0" smtClean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100"/>
            <a:ext cx="8686800" cy="9271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Carcinoma of the Prostate</a:t>
            </a:r>
            <a:endParaRPr lang="ar-JO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029200"/>
            <a:ext cx="3505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Remember that in the age group between  </a:t>
            </a:r>
            <a:r>
              <a:rPr lang="en-US" i="1" dirty="0" smtClean="0">
                <a:solidFill>
                  <a:srgbClr val="FF0000"/>
                </a:solidFill>
                <a:latin typeface="Arial Narrow" pitchFamily="34" charset="0"/>
              </a:rPr>
              <a:t>15- to </a:t>
            </a:r>
            <a:r>
              <a:rPr lang="en-US" i="1" dirty="0" smtClean="0">
                <a:solidFill>
                  <a:srgbClr val="FF0000"/>
                </a:solidFill>
                <a:latin typeface="Arial Narrow" pitchFamily="34" charset="0"/>
              </a:rPr>
              <a:t>34-year </a:t>
            </a:r>
            <a:r>
              <a:rPr lang="en-US" i="1" dirty="0" smtClean="0">
                <a:latin typeface="Arial Narrow" pitchFamily="34" charset="0"/>
              </a:rPr>
              <a:t>germ cell tumors are the most common tumor among men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6477000" cy="5715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latin typeface="Arial Narrow" pitchFamily="34" charset="0"/>
              </a:rPr>
              <a:t>PATHOGENESIS </a:t>
            </a:r>
          </a:p>
          <a:p>
            <a:pPr marL="514350" indent="-514350">
              <a:buFontTx/>
              <a:buNone/>
              <a:defRPr/>
            </a:pPr>
            <a:r>
              <a:rPr lang="en-US" sz="3600" b="1" dirty="0" smtClean="0">
                <a:latin typeface="Arial Narrow" pitchFamily="34" charset="0"/>
              </a:rPr>
              <a:t>1. Androgens</a:t>
            </a:r>
            <a:r>
              <a:rPr lang="en-US" sz="3600" dirty="0" smtClean="0">
                <a:latin typeface="Arial Narrow" pitchFamily="34" charset="0"/>
              </a:rPr>
              <a:t>. </a:t>
            </a:r>
          </a:p>
          <a:p>
            <a:pPr marL="514350" indent="-514350">
              <a:buFontTx/>
              <a:buChar char="-"/>
              <a:defRPr/>
            </a:pPr>
            <a:r>
              <a:rPr lang="en-US" sz="3600" dirty="0" smtClean="0">
                <a:latin typeface="Arial Narrow" pitchFamily="34" charset="0"/>
              </a:rPr>
              <a:t>does </a:t>
            </a:r>
            <a:r>
              <a:rPr lang="en-US" sz="3600" dirty="0" smtClean="0">
                <a:latin typeface="Arial Narrow" pitchFamily="34" charset="0"/>
              </a:rPr>
              <a:t>not develop in males castrated before puberty</a:t>
            </a:r>
            <a:r>
              <a:rPr lang="en-US" sz="3600" dirty="0" smtClean="0">
                <a:latin typeface="Arial Narrow" pitchFamily="34" charset="0"/>
              </a:rPr>
              <a:t>.</a:t>
            </a:r>
          </a:p>
          <a:p>
            <a:pPr marL="514350" indent="-514350">
              <a:buFontTx/>
              <a:buChar char="-"/>
              <a:defRPr/>
            </a:pPr>
            <a:endParaRPr lang="en-US" sz="3600" dirty="0" smtClean="0">
              <a:latin typeface="Arial Narrow" pitchFamily="34" charset="0"/>
            </a:endParaRP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 Cancers regress in response to surgical </a:t>
            </a:r>
            <a:r>
              <a:rPr lang="en-US" sz="3200" i="1" dirty="0" smtClean="0">
                <a:latin typeface="Arial Narrow" pitchFamily="34" charset="0"/>
              </a:rPr>
              <a:t>(removal of the testis</a:t>
            </a:r>
            <a:r>
              <a:rPr lang="en-US" sz="3600" dirty="0" smtClean="0">
                <a:latin typeface="Arial Narrow" pitchFamily="34" charset="0"/>
              </a:rPr>
              <a:t>) or </a:t>
            </a:r>
            <a:r>
              <a:rPr lang="en-US" sz="3600" dirty="0" smtClean="0">
                <a:latin typeface="Arial Narrow" pitchFamily="34" charset="0"/>
              </a:rPr>
              <a:t>chemical </a:t>
            </a:r>
            <a:r>
              <a:rPr lang="en-US" sz="3600" dirty="0" smtClean="0">
                <a:latin typeface="Arial Narrow" pitchFamily="34" charset="0"/>
              </a:rPr>
              <a:t>(</a:t>
            </a:r>
            <a:r>
              <a:rPr lang="en-US" sz="3200" i="1" dirty="0" smtClean="0">
                <a:latin typeface="Arial Narrow" pitchFamily="34" charset="0"/>
              </a:rPr>
              <a:t>treatment with </a:t>
            </a:r>
            <a:r>
              <a:rPr lang="en-US" sz="3200" i="1" dirty="0" err="1" smtClean="0">
                <a:latin typeface="Arial Narrow" pitchFamily="34" charset="0"/>
              </a:rPr>
              <a:t>antiandrogens</a:t>
            </a:r>
            <a:r>
              <a:rPr lang="en-US" sz="3200" i="1" dirty="0" smtClean="0">
                <a:latin typeface="Arial Narrow" pitchFamily="34" charset="0"/>
              </a:rPr>
              <a:t>) </a:t>
            </a:r>
            <a:r>
              <a:rPr lang="en-US" sz="3600" dirty="0" smtClean="0">
                <a:latin typeface="Arial Narrow" pitchFamily="34" charset="0"/>
              </a:rPr>
              <a:t>castration</a:t>
            </a:r>
            <a:endParaRPr lang="ar-JO" sz="36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1524000"/>
            <a:ext cx="3200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So males castrated before puberty do not develop androgen dependent types of pathology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991600" cy="5638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600" b="1" dirty="0" smtClean="0">
                <a:latin typeface="Arial Narrow" pitchFamily="34" charset="0"/>
              </a:rPr>
              <a:t>2. Heredity</a:t>
            </a:r>
            <a:r>
              <a:rPr lang="en-US" sz="3600" dirty="0" smtClean="0">
                <a:latin typeface="Arial Narrow" pitchFamily="34" charset="0"/>
              </a:rPr>
              <a:t> –</a:t>
            </a:r>
          </a:p>
          <a:p>
            <a:pPr>
              <a:buFontTx/>
              <a:buChar char="-"/>
              <a:defRPr/>
            </a:pPr>
            <a:r>
              <a:rPr lang="en-US" sz="3600" dirty="0" smtClean="0">
                <a:latin typeface="Arial Narrow" pitchFamily="34" charset="0"/>
              </a:rPr>
              <a:t>↑risk among </a:t>
            </a:r>
            <a:r>
              <a:rPr lang="en-US" sz="3600" u="sng" dirty="0" smtClean="0">
                <a:latin typeface="Arial Narrow" pitchFamily="34" charset="0"/>
              </a:rPr>
              <a:t>first-degree relatives </a:t>
            </a:r>
            <a:r>
              <a:rPr lang="en-US" sz="3600" dirty="0" smtClean="0">
                <a:latin typeface="Arial Narrow" pitchFamily="34" charset="0"/>
              </a:rPr>
              <a:t>of patients with prostate cancer. </a:t>
            </a:r>
          </a:p>
          <a:p>
            <a:pPr>
              <a:buFontTx/>
              <a:buChar char="-"/>
              <a:defRPr/>
            </a:pPr>
            <a:endParaRPr lang="en-US" sz="36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3600" b="1" dirty="0" smtClean="0">
                <a:latin typeface="Arial Narrow" pitchFamily="34" charset="0"/>
              </a:rPr>
              <a:t>3. Environment</a:t>
            </a:r>
            <a:r>
              <a:rPr lang="en-US" sz="3600" dirty="0" smtClean="0">
                <a:latin typeface="Arial Narrow" pitchFamily="34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 Geographical variations </a:t>
            </a:r>
          </a:p>
          <a:p>
            <a:pPr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- </a:t>
            </a:r>
            <a:r>
              <a:rPr lang="en-US" sz="3600" b="1" u="sng" dirty="0" smtClean="0">
                <a:latin typeface="Arial Narrow" pitchFamily="34" charset="0"/>
              </a:rPr>
              <a:t>diet</a:t>
            </a:r>
            <a:endParaRPr lang="en-US" sz="3600" dirty="0" smtClean="0">
              <a:latin typeface="Arial Narrow" pitchFamily="34" charset="0"/>
            </a:endParaRPr>
          </a:p>
          <a:p>
            <a:pPr>
              <a:buFontTx/>
              <a:buChar char="-"/>
              <a:defRPr/>
            </a:pPr>
            <a:endParaRPr lang="en-US" sz="3600" dirty="0" smtClean="0">
              <a:latin typeface="Arial Narrow" pitchFamily="34" charset="0"/>
            </a:endParaRPr>
          </a:p>
          <a:p>
            <a:pPr>
              <a:buNone/>
              <a:defRPr/>
            </a:pPr>
            <a:endParaRPr lang="ar-JO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257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600" b="1" dirty="0" smtClean="0">
                <a:latin typeface="Arial Narrow" pitchFamily="34" charset="0"/>
              </a:rPr>
              <a:t>4. Acquired somatic mutations</a:t>
            </a:r>
            <a:r>
              <a:rPr lang="en-US" sz="3600" dirty="0" smtClean="0">
                <a:latin typeface="Arial Narrow" pitchFamily="34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en-US" sz="3600" dirty="0" smtClean="0">
                <a:latin typeface="Arial Narrow" pitchFamily="34" charset="0"/>
              </a:rPr>
              <a:t>androgen-regulated promoter of the </a:t>
            </a:r>
            <a:r>
              <a:rPr lang="en-US" sz="3600" b="1" i="1" dirty="0" smtClean="0">
                <a:solidFill>
                  <a:srgbClr val="FF0000"/>
                </a:solidFill>
                <a:latin typeface="Arial Narrow" pitchFamily="34" charset="0"/>
              </a:rPr>
              <a:t>TMPRSS2</a:t>
            </a:r>
            <a:r>
              <a:rPr lang="en-US" sz="3600" dirty="0" smtClean="0">
                <a:latin typeface="Arial Narrow" pitchFamily="34" charset="0"/>
              </a:rPr>
              <a:t> gene and the coding sequence of ETS family transcription factors (the most common being ERG). </a:t>
            </a:r>
          </a:p>
          <a:p>
            <a:pPr>
              <a:buFontTx/>
              <a:buChar char="-"/>
              <a:defRPr/>
            </a:pPr>
            <a:r>
              <a:rPr lang="en-US" sz="3600" dirty="0" smtClean="0">
                <a:latin typeface="Arial Narrow" pitchFamily="34" charset="0"/>
              </a:rPr>
              <a:t>-</a:t>
            </a:r>
            <a:r>
              <a:rPr lang="en-US" sz="3600" i="1" dirty="0" smtClean="0">
                <a:latin typeface="Arial Narrow" pitchFamily="34" charset="0"/>
              </a:rPr>
              <a:t> </a:t>
            </a:r>
            <a:r>
              <a:rPr lang="en-US" sz="3600" b="1" i="1" u="sng" dirty="0" smtClean="0">
                <a:latin typeface="Arial Narrow" pitchFamily="34" charset="0"/>
              </a:rPr>
              <a:t>TMPRSS2-ETS</a:t>
            </a:r>
            <a:r>
              <a:rPr lang="en-US" sz="3600" u="sng" dirty="0" smtClean="0">
                <a:latin typeface="Arial Narrow" pitchFamily="34" charset="0"/>
              </a:rPr>
              <a:t> fusion genes </a:t>
            </a:r>
            <a:r>
              <a:rPr lang="en-US" sz="3600" dirty="0" smtClean="0">
                <a:latin typeface="Arial Narrow" pitchFamily="34" charset="0"/>
              </a:rPr>
              <a:t>occur in 40% to 50% of prostate cancers</a:t>
            </a:r>
            <a:endParaRPr lang="ar-JO" sz="3600" dirty="0" smtClean="0">
              <a:latin typeface="Arial Narrow" pitchFamily="34" charset="0"/>
            </a:endParaRPr>
          </a:p>
          <a:p>
            <a:pPr>
              <a:defRPr/>
            </a:pPr>
            <a:endParaRPr lang="ar-JO" sz="3600" dirty="0" smtClean="0">
              <a:latin typeface="Arial Narrow" pitchFamily="34" charset="0"/>
            </a:endParaRPr>
          </a:p>
          <a:p>
            <a:pPr>
              <a:defRPr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600" b="1" u="sng" dirty="0" smtClean="0">
                <a:latin typeface="Arial Narrow" pitchFamily="34" charset="0"/>
              </a:rPr>
              <a:t>Clinical Features </a:t>
            </a:r>
            <a:endParaRPr lang="en-US" sz="3600" dirty="0" smtClean="0">
              <a:latin typeface="Arial Narrow" pitchFamily="34" charset="0"/>
            </a:endParaRPr>
          </a:p>
          <a:p>
            <a:pPr>
              <a:buFontTx/>
              <a:buChar char="-"/>
              <a:defRPr/>
            </a:pPr>
            <a:r>
              <a:rPr lang="en-US" sz="3600" i="1" dirty="0" smtClean="0">
                <a:latin typeface="Arial Narrow" pitchFamily="34" charset="0"/>
              </a:rPr>
              <a:t>80%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in peripheral glands </a:t>
            </a:r>
            <a:r>
              <a:rPr lang="en-US" sz="3600" dirty="0" smtClean="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3200" i="1" dirty="0" smtClean="0">
                <a:latin typeface="Arial Narrow" pitchFamily="34" charset="0"/>
                <a:sym typeface="Wingdings" pitchFamily="2" charset="2"/>
              </a:rPr>
              <a:t>Good </a:t>
            </a:r>
            <a:r>
              <a:rPr lang="en-US" sz="3200" i="1" dirty="0" err="1" smtClean="0">
                <a:latin typeface="Arial Narrow" pitchFamily="34" charset="0"/>
                <a:sym typeface="Wingdings" pitchFamily="2" charset="2"/>
              </a:rPr>
              <a:t>because</a:t>
            </a:r>
            <a:r>
              <a:rPr lang="en-US" sz="3600" dirty="0" err="1" smtClean="0">
                <a:latin typeface="Arial Narrow" pitchFamily="34" charset="0"/>
                <a:sym typeface="Wingdings" pitchFamily="2" charset="2"/>
              </a:rPr>
              <a:t>:</a:t>
            </a:r>
            <a:r>
              <a:rPr lang="en-US" sz="3600" u="sng" dirty="0" err="1" smtClean="0">
                <a:latin typeface="Arial Narrow" pitchFamily="34" charset="0"/>
              </a:rPr>
              <a:t>palpable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smtClean="0">
                <a:latin typeface="Arial Narrow" pitchFamily="34" charset="0"/>
              </a:rPr>
              <a:t>on digital rectal examination</a:t>
            </a:r>
            <a:r>
              <a:rPr lang="en-US" sz="3600" dirty="0" smtClean="0">
                <a:latin typeface="Arial Narrow" pitchFamily="34" charset="0"/>
              </a:rPr>
              <a:t>.</a:t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200" i="1" dirty="0" smtClean="0">
                <a:latin typeface="Arial Narrow" pitchFamily="34" charset="0"/>
              </a:rPr>
              <a:t>Bad because: Symptoms appear later because it is distant from the urethra so it doesn’t cause urinary obstruction until very late</a:t>
            </a:r>
            <a:endParaRPr lang="en-US" sz="3600" i="1" dirty="0" smtClean="0">
              <a:latin typeface="Arial Narrow" pitchFamily="34" charset="0"/>
            </a:endParaRPr>
          </a:p>
          <a:p>
            <a:pPr>
              <a:buFontTx/>
              <a:buChar char="-"/>
              <a:defRPr/>
            </a:pPr>
            <a:r>
              <a:rPr lang="en-US" sz="3600" dirty="0" smtClean="0">
                <a:latin typeface="Arial Narrow" pitchFamily="34" charset="0"/>
              </a:rPr>
              <a:t>elevated serum </a:t>
            </a:r>
            <a:r>
              <a:rPr lang="en-US" sz="3600" u="sng" dirty="0" smtClean="0">
                <a:latin typeface="Arial Narrow" pitchFamily="34" charset="0"/>
              </a:rPr>
              <a:t>prostate-specific antigen (</a:t>
            </a:r>
            <a:r>
              <a:rPr lang="en-US" sz="3600" b="1" u="sng" dirty="0" smtClean="0">
                <a:latin typeface="Arial Narrow" pitchFamily="34" charset="0"/>
              </a:rPr>
              <a:t>PSA</a:t>
            </a:r>
            <a:r>
              <a:rPr lang="en-US" sz="3600" u="sng" dirty="0" smtClean="0">
                <a:latin typeface="Arial Narrow" pitchFamily="34" charset="0"/>
              </a:rPr>
              <a:t>) level </a:t>
            </a:r>
            <a:r>
              <a:rPr lang="en-US" sz="3600" b="1" u="sng" dirty="0" smtClean="0">
                <a:latin typeface="Arial Narrow" pitchFamily="34" charset="0"/>
              </a:rPr>
              <a:t>screening</a:t>
            </a:r>
            <a:r>
              <a:rPr lang="en-US" sz="3600" u="sng" dirty="0" smtClean="0">
                <a:latin typeface="Arial Narrow" pitchFamily="34" charset="0"/>
              </a:rPr>
              <a:t> tests.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smtClean="0">
                <a:latin typeface="Arial Narrow" pitchFamily="34" charset="0"/>
              </a:rPr>
              <a:t>(</a:t>
            </a:r>
            <a:r>
              <a:rPr lang="en-US" sz="3200" i="1" dirty="0" smtClean="0">
                <a:latin typeface="Arial Narrow" pitchFamily="34" charset="0"/>
              </a:rPr>
              <a:t>specific for the prostate</a:t>
            </a:r>
            <a:r>
              <a:rPr lang="en-US" sz="3600" dirty="0" smtClean="0">
                <a:latin typeface="Arial Narrow" pitchFamily="34" charset="0"/>
              </a:rPr>
              <a:t>)</a:t>
            </a:r>
            <a:endParaRPr lang="en-US" sz="3600" u="sng" dirty="0" smtClean="0">
              <a:latin typeface="Arial Narrow" pitchFamily="34" charset="0"/>
            </a:endParaRPr>
          </a:p>
          <a:p>
            <a:pPr>
              <a:buFontTx/>
              <a:buChar char="-"/>
              <a:defRPr/>
            </a:pPr>
            <a:r>
              <a:rPr lang="en-US" sz="3600" u="sng" dirty="0" smtClean="0">
                <a:latin typeface="Arial Narrow" pitchFamily="34" charset="0"/>
              </a:rPr>
              <a:t>Bone metastases</a:t>
            </a:r>
            <a:r>
              <a:rPr lang="en-US" sz="3600" dirty="0" smtClean="0">
                <a:latin typeface="Arial Narrow" pitchFamily="34" charset="0"/>
              </a:rPr>
              <a:t> (axial skeleton) </a:t>
            </a:r>
            <a:r>
              <a:rPr lang="en-US" sz="3600" dirty="0" smtClean="0"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3600" b="1" dirty="0" err="1" smtClean="0">
                <a:solidFill>
                  <a:srgbClr val="FF0000"/>
                </a:solidFill>
                <a:latin typeface="Arial Narrow" pitchFamily="34" charset="0"/>
              </a:rPr>
              <a:t>osteoblastic</a:t>
            </a:r>
            <a:r>
              <a:rPr lang="en-US" sz="3600" dirty="0" smtClean="0">
                <a:latin typeface="Arial Narrow" pitchFamily="34" charset="0"/>
              </a:rPr>
              <a:t> (bone-producing) lesions on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bone scans</a:t>
            </a:r>
            <a:endParaRPr lang="ar-JO" sz="36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6716" y="5943600"/>
            <a:ext cx="60672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Extra: Remember from MSS that most metastatic lesions in bone are </a:t>
            </a:r>
            <a:r>
              <a:rPr lang="en-US" u="sng" dirty="0" err="1" smtClean="0"/>
              <a:t>osteoclastic</a:t>
            </a:r>
            <a:r>
              <a:rPr lang="en-US" u="sng" dirty="0" smtClean="0"/>
              <a:t> 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200" b="1" u="sng" dirty="0" smtClean="0">
                <a:latin typeface="Arial Narrow" pitchFamily="34" charset="0"/>
              </a:rPr>
              <a:t>Risk factors</a:t>
            </a:r>
            <a:r>
              <a:rPr lang="en-US" sz="3200" dirty="0" smtClean="0">
                <a:latin typeface="Arial Narrow" pitchFamily="34" charset="0"/>
              </a:rPr>
              <a:t>:</a:t>
            </a:r>
          </a:p>
          <a:p>
            <a:pPr>
              <a:buFontTx/>
              <a:buNone/>
              <a:defRPr/>
            </a:pPr>
            <a:r>
              <a:rPr lang="en-US" sz="3200" b="1" dirty="0" smtClean="0">
                <a:latin typeface="Arial Narrow" pitchFamily="34" charset="0"/>
              </a:rPr>
              <a:t> 1. whites &gt; blacks</a:t>
            </a:r>
            <a:r>
              <a:rPr lang="en-US" sz="3200" dirty="0" smtClean="0">
                <a:latin typeface="Arial Narrow" pitchFamily="34" charset="0"/>
              </a:rPr>
              <a:t>. </a:t>
            </a:r>
          </a:p>
          <a:p>
            <a:pPr>
              <a:buFontTx/>
              <a:buNone/>
              <a:defRPr/>
            </a:pPr>
            <a:r>
              <a:rPr lang="en-US" sz="3200" b="1" i="1" u="sng" dirty="0" smtClean="0">
                <a:latin typeface="Arial Narrow" pitchFamily="34" charset="0"/>
              </a:rPr>
              <a:t>2.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Arial Narrow" pitchFamily="34" charset="0"/>
              </a:rPr>
              <a:t>Cryptorchidism</a:t>
            </a:r>
            <a:r>
              <a:rPr lang="en-US" sz="3200" b="1" i="1" u="sng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3200" i="1" dirty="0" smtClean="0">
                <a:latin typeface="Arial Narrow" pitchFamily="34" charset="0"/>
              </a:rPr>
              <a:t>3- to-5 folds risk of cancer</a:t>
            </a:r>
            <a:r>
              <a:rPr lang="en-US" sz="3200" dirty="0" smtClean="0">
                <a:latin typeface="Arial Narrow" pitchFamily="34" charset="0"/>
              </a:rPr>
              <a:t> in </a:t>
            </a:r>
            <a:r>
              <a:rPr lang="en-US" sz="3200" u="sng" dirty="0" err="1" smtClean="0">
                <a:latin typeface="Arial Narrow" pitchFamily="34" charset="0"/>
              </a:rPr>
              <a:t>undescended</a:t>
            </a:r>
            <a:r>
              <a:rPr lang="en-US" sz="3200" dirty="0" smtClean="0">
                <a:latin typeface="Arial Narrow" pitchFamily="34" charset="0"/>
              </a:rPr>
              <a:t> testis, and an increased risk of cancer in the </a:t>
            </a:r>
            <a:r>
              <a:rPr lang="en-US" sz="3200" dirty="0" err="1" smtClean="0">
                <a:latin typeface="Arial Narrow" pitchFamily="34" charset="0"/>
              </a:rPr>
              <a:t>contralateral</a:t>
            </a:r>
            <a:r>
              <a:rPr lang="en-US" sz="3200" dirty="0" smtClean="0">
                <a:latin typeface="Arial Narrow" pitchFamily="34" charset="0"/>
              </a:rPr>
              <a:t> descended testis.</a:t>
            </a:r>
          </a:p>
          <a:p>
            <a:pPr>
              <a:buFontTx/>
              <a:buNone/>
              <a:defRPr/>
            </a:pPr>
            <a:r>
              <a:rPr lang="en-US" sz="3200" b="1" u="sng" dirty="0" smtClean="0">
                <a:latin typeface="Arial Narrow" pitchFamily="34" charset="0"/>
              </a:rPr>
              <a:t>3. Intersex syndromes</a:t>
            </a:r>
            <a:endParaRPr lang="en-US" sz="3200" b="1" dirty="0" smtClean="0">
              <a:latin typeface="Arial Narrow" pitchFamily="34" charset="0"/>
            </a:endParaRPr>
          </a:p>
          <a:p>
            <a:pPr marL="742950" indent="-742950">
              <a:buFontTx/>
              <a:buNone/>
              <a:defRPr/>
            </a:pPr>
            <a:r>
              <a:rPr lang="en-US" sz="3200" dirty="0" smtClean="0">
                <a:latin typeface="Arial Narrow" pitchFamily="34" charset="0"/>
              </a:rPr>
              <a:t>-Androgen insensitivity </a:t>
            </a:r>
            <a:r>
              <a:rPr lang="en-US" sz="3200" dirty="0" smtClean="0">
                <a:latin typeface="Arial Narrow" pitchFamily="34" charset="0"/>
              </a:rPr>
              <a:t>syndrome (</a:t>
            </a:r>
            <a:r>
              <a:rPr lang="en-US" sz="2800" i="1" dirty="0" smtClean="0">
                <a:latin typeface="Arial Narrow" pitchFamily="34" charset="0"/>
              </a:rPr>
              <a:t>AKA testicular feminization</a:t>
            </a:r>
            <a:r>
              <a:rPr lang="en-US" sz="3200" dirty="0" smtClean="0">
                <a:latin typeface="Arial Narrow" pitchFamily="34" charset="0"/>
              </a:rPr>
              <a:t>); </a:t>
            </a:r>
            <a:r>
              <a:rPr lang="en-US" sz="3200" dirty="0" err="1" smtClean="0">
                <a:latin typeface="Arial Narrow" pitchFamily="34" charset="0"/>
              </a:rPr>
              <a:t>Gonadal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dysgenesis</a:t>
            </a:r>
            <a:endParaRPr lang="en-US" sz="3200" dirty="0" smtClean="0">
              <a:latin typeface="Arial Narrow" pitchFamily="34" charset="0"/>
            </a:endParaRPr>
          </a:p>
          <a:p>
            <a:pPr marL="742950" indent="-742950">
              <a:buFontTx/>
              <a:buNone/>
              <a:defRPr/>
            </a:pPr>
            <a:r>
              <a:rPr lang="en-US" sz="3200" b="1" u="sng" dirty="0" smtClean="0">
                <a:latin typeface="Arial Narrow" pitchFamily="34" charset="0"/>
              </a:rPr>
              <a:t> 4. </a:t>
            </a:r>
            <a:r>
              <a:rPr lang="en-US" sz="3200" b="1" u="sng" dirty="0" smtClean="0">
                <a:solidFill>
                  <a:srgbClr val="FF0000"/>
                </a:solidFill>
                <a:latin typeface="Arial Narrow" pitchFamily="34" charset="0"/>
              </a:rPr>
              <a:t>Family history </a:t>
            </a:r>
            <a:r>
              <a:rPr lang="en-US" sz="2800" i="1" dirty="0" smtClean="0">
                <a:latin typeface="Arial Narrow" pitchFamily="34" charset="0"/>
              </a:rPr>
              <a:t>most important risk factor </a:t>
            </a:r>
            <a:r>
              <a:rPr lang="en-US" sz="3200" dirty="0" smtClean="0">
                <a:latin typeface="Arial Narrow" pitchFamily="34" charset="0"/>
              </a:rPr>
              <a:t>Brothers </a:t>
            </a:r>
            <a:r>
              <a:rPr lang="en-US" sz="3200" dirty="0" smtClean="0">
                <a:latin typeface="Arial Narrow" pitchFamily="34" charset="0"/>
              </a:rPr>
              <a:t>of males with germ cell tumors have an 8-10-fold increased risk over that of the population</a:t>
            </a:r>
            <a:endParaRPr lang="ar-JO" sz="32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en-US" sz="32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en-US" sz="32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en-US" sz="3200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447800"/>
            <a:ext cx="3048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Increased risk in both testicles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934200" cy="68580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3200" b="1" u="sng" dirty="0" smtClean="0">
                <a:latin typeface="Arial Narrow" pitchFamily="34" charset="0"/>
              </a:rPr>
              <a:t>5. cancer in one testis </a:t>
            </a:r>
            <a:r>
              <a:rPr lang="en-US" sz="3200" dirty="0" smtClean="0">
                <a:latin typeface="Arial Narrow" pitchFamily="34" charset="0"/>
              </a:rPr>
              <a:t>markedly increased risk of </a:t>
            </a:r>
            <a:r>
              <a:rPr lang="en-US" sz="3200" dirty="0" err="1" smtClean="0">
                <a:latin typeface="Arial Narrow" pitchFamily="34" charset="0"/>
              </a:rPr>
              <a:t>neoplasia</a:t>
            </a:r>
            <a:r>
              <a:rPr lang="en-US" sz="3200" dirty="0" smtClean="0">
                <a:latin typeface="Arial Narrow" pitchFamily="34" charset="0"/>
              </a:rPr>
              <a:t> in the </a:t>
            </a:r>
            <a:r>
              <a:rPr lang="en-US" sz="3200" dirty="0" err="1" smtClean="0">
                <a:latin typeface="Arial Narrow" pitchFamily="34" charset="0"/>
              </a:rPr>
              <a:t>contralateral</a:t>
            </a:r>
            <a:r>
              <a:rPr lang="en-US" sz="3200" dirty="0" smtClean="0">
                <a:latin typeface="Arial Narrow" pitchFamily="34" charset="0"/>
              </a:rPr>
              <a:t> testis. </a:t>
            </a:r>
          </a:p>
          <a:p>
            <a:pPr>
              <a:buFontTx/>
              <a:buNone/>
              <a:defRPr/>
            </a:pPr>
            <a:r>
              <a:rPr lang="en-US" sz="2800" b="1" u="sng" dirty="0" smtClean="0">
                <a:latin typeface="Arial Narrow" pitchFamily="34" charset="0"/>
              </a:rPr>
              <a:t>6. </a:t>
            </a:r>
            <a:r>
              <a:rPr lang="en-US" sz="2800" b="1" u="sng" dirty="0" err="1" smtClean="0">
                <a:latin typeface="Arial Narrow" pitchFamily="34" charset="0"/>
              </a:rPr>
              <a:t>isochromosome</a:t>
            </a:r>
            <a:r>
              <a:rPr lang="en-US" sz="2800" b="1" u="sng" dirty="0" smtClean="0">
                <a:latin typeface="Arial Narrow" pitchFamily="34" charset="0"/>
              </a:rPr>
              <a:t> of the short arm of chromosome 12, </a:t>
            </a:r>
            <a:r>
              <a:rPr lang="en-US" sz="2800" b="1" u="sng" dirty="0" err="1" smtClean="0">
                <a:latin typeface="Arial Narrow" pitchFamily="34" charset="0"/>
              </a:rPr>
              <a:t>i</a:t>
            </a:r>
            <a:r>
              <a:rPr lang="en-US" sz="2800" b="1" u="sng" dirty="0" smtClean="0">
                <a:latin typeface="Arial Narrow" pitchFamily="34" charset="0"/>
              </a:rPr>
              <a:t>(12p</a:t>
            </a:r>
            <a:r>
              <a:rPr lang="en-US" sz="3200" dirty="0" smtClean="0">
                <a:latin typeface="Arial Narrow" pitchFamily="34" charset="0"/>
              </a:rPr>
              <a:t>), </a:t>
            </a:r>
            <a:r>
              <a:rPr lang="en-US" sz="3200" dirty="0" smtClean="0">
                <a:latin typeface="Arial Narrow" pitchFamily="34" charset="0"/>
              </a:rPr>
              <a:t>found in all </a:t>
            </a:r>
            <a:r>
              <a:rPr lang="en-US" sz="3200" u="sng" dirty="0" smtClean="0">
                <a:latin typeface="Arial Narrow" pitchFamily="34" charset="0"/>
              </a:rPr>
              <a:t>germ</a:t>
            </a:r>
            <a:r>
              <a:rPr lang="en-US" sz="3200" dirty="0" smtClean="0">
                <a:latin typeface="Arial Narrow" pitchFamily="34" charset="0"/>
              </a:rPr>
              <a:t> cell tumors, regardless of histologic type. </a:t>
            </a:r>
          </a:p>
          <a:p>
            <a:pPr>
              <a:buFontTx/>
              <a:buNone/>
              <a:defRPr/>
            </a:pPr>
            <a:endParaRPr lang="en-US" sz="32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3200" dirty="0" smtClean="0">
                <a:latin typeface="Arial Narrow" pitchFamily="34" charset="0"/>
              </a:rPr>
              <a:t>7.  Most testicular tumors in </a:t>
            </a:r>
            <a:r>
              <a:rPr lang="en-US" sz="3200" dirty="0" err="1" smtClean="0">
                <a:latin typeface="Arial Narrow" pitchFamily="34" charset="0"/>
              </a:rPr>
              <a:t>postpubertal</a:t>
            </a:r>
            <a:r>
              <a:rPr lang="en-US" sz="3200" dirty="0" smtClean="0">
                <a:latin typeface="Arial Narrow" pitchFamily="34" charset="0"/>
              </a:rPr>
              <a:t> males arise from </a:t>
            </a:r>
            <a:r>
              <a:rPr lang="en-US" sz="3200" u="sng" dirty="0" smtClean="0">
                <a:latin typeface="Arial Narrow" pitchFamily="34" charset="0"/>
              </a:rPr>
              <a:t>the in situ lesion </a:t>
            </a:r>
            <a:r>
              <a:rPr lang="en-US" sz="3200" b="1" i="1" u="sng" dirty="0" err="1" smtClean="0">
                <a:solidFill>
                  <a:schemeClr val="accent4"/>
                </a:solidFill>
                <a:latin typeface="Arial Narrow" pitchFamily="34" charset="0"/>
              </a:rPr>
              <a:t>intratubular</a:t>
            </a:r>
            <a:r>
              <a:rPr lang="en-US" sz="3200" b="1" i="1" u="sng" dirty="0" smtClean="0">
                <a:solidFill>
                  <a:schemeClr val="accent4"/>
                </a:solidFill>
                <a:latin typeface="Arial Narrow" pitchFamily="34" charset="0"/>
              </a:rPr>
              <a:t> germ cell </a:t>
            </a:r>
            <a:r>
              <a:rPr lang="en-US" sz="3200" b="1" i="1" u="sng" dirty="0" err="1" smtClean="0">
                <a:solidFill>
                  <a:schemeClr val="accent4"/>
                </a:solidFill>
                <a:latin typeface="Arial Narrow" pitchFamily="34" charset="0"/>
              </a:rPr>
              <a:t>neoplasia</a:t>
            </a:r>
            <a:r>
              <a:rPr lang="en-US" sz="3200" i="1" u="sng" dirty="0" smtClean="0">
                <a:solidFill>
                  <a:schemeClr val="accent4"/>
                </a:solidFill>
                <a:latin typeface="Arial Narrow" pitchFamily="34" charset="0"/>
              </a:rPr>
              <a:t>; </a:t>
            </a:r>
            <a:r>
              <a:rPr lang="en-US" sz="3200" dirty="0" smtClean="0">
                <a:latin typeface="Arial Narrow" pitchFamily="34" charset="0"/>
              </a:rPr>
              <a:t>present in conditions associated with a high risk of developing germ cell tumors (e.g., </a:t>
            </a:r>
            <a:r>
              <a:rPr lang="en-US" sz="3200" dirty="0" err="1" smtClean="0">
                <a:latin typeface="Arial Narrow" pitchFamily="34" charset="0"/>
              </a:rPr>
              <a:t>cryptorchidism</a:t>
            </a:r>
            <a:r>
              <a:rPr lang="en-US" sz="3200" dirty="0" smtClean="0">
                <a:latin typeface="Arial Narrow" pitchFamily="34" charset="0"/>
              </a:rPr>
              <a:t>, </a:t>
            </a:r>
            <a:r>
              <a:rPr lang="en-US" sz="3200" dirty="0" err="1" smtClean="0">
                <a:latin typeface="Arial Narrow" pitchFamily="34" charset="0"/>
              </a:rPr>
              <a:t>dysgenetic</a:t>
            </a:r>
            <a:r>
              <a:rPr lang="en-US" sz="3200" dirty="0" smtClean="0">
                <a:latin typeface="Arial Narrow" pitchFamily="34" charset="0"/>
              </a:rPr>
              <a:t> gonads</a:t>
            </a:r>
          </a:p>
          <a:p>
            <a:pPr>
              <a:buFontTx/>
              <a:buNone/>
              <a:defRPr/>
            </a:pPr>
            <a:endParaRPr lang="en-US" sz="3200" dirty="0" smtClean="0">
              <a:latin typeface="Arial Narrow" pitchFamily="34" charset="0"/>
            </a:endParaRPr>
          </a:p>
          <a:p>
            <a:pPr>
              <a:defRPr/>
            </a:pPr>
            <a:endParaRPr lang="ar-JO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1066800"/>
            <a:ext cx="2743200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Remember: </a:t>
            </a:r>
            <a:r>
              <a:rPr lang="en-US" i="1" dirty="0" smtClean="0"/>
              <a:t>an </a:t>
            </a:r>
            <a:r>
              <a:rPr lang="en-US" b="1" i="1" dirty="0" err="1" smtClean="0"/>
              <a:t>isochromosome</a:t>
            </a:r>
            <a:r>
              <a:rPr lang="en-US" b="1" i="1" dirty="0" smtClean="0"/>
              <a:t> </a:t>
            </a:r>
            <a:r>
              <a:rPr lang="en-US" i="1" dirty="0" smtClean="0"/>
              <a:t>is</a:t>
            </a:r>
            <a:r>
              <a:rPr lang="en-US" b="1" i="1" dirty="0" smtClean="0"/>
              <a:t> </a:t>
            </a:r>
            <a:r>
              <a:rPr lang="en-US" i="1" dirty="0" smtClean="0"/>
              <a:t>a </a:t>
            </a:r>
            <a:r>
              <a:rPr lang="en-US" i="1" dirty="0" smtClean="0"/>
              <a:t>chromosome that has two copies of one arm and no copies of the </a:t>
            </a:r>
            <a:r>
              <a:rPr lang="en-US" i="1" dirty="0" smtClean="0"/>
              <a:t>other. So  </a:t>
            </a:r>
            <a:r>
              <a:rPr lang="en-US" b="1" i="1" u="sng" dirty="0" err="1" smtClean="0">
                <a:latin typeface="Arial Narrow" pitchFamily="34" charset="0"/>
              </a:rPr>
              <a:t>i</a:t>
            </a:r>
            <a:r>
              <a:rPr lang="en-US" b="1" i="1" u="sng" dirty="0" smtClean="0">
                <a:latin typeface="Arial Narrow" pitchFamily="34" charset="0"/>
              </a:rPr>
              <a:t>(12p</a:t>
            </a:r>
            <a:r>
              <a:rPr lang="en-US" sz="2000" i="1" dirty="0" smtClean="0">
                <a:latin typeface="Arial Narrow" pitchFamily="34" charset="0"/>
              </a:rPr>
              <a:t>) has 2 short arms of chromosome 12 and no long arm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4191000"/>
            <a:ext cx="2209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Intratubular</a:t>
            </a:r>
            <a:r>
              <a:rPr lang="en-US" i="1" dirty="0" smtClean="0"/>
              <a:t>: in </a:t>
            </a:r>
            <a:r>
              <a:rPr lang="en-US" i="1" dirty="0" err="1" smtClean="0"/>
              <a:t>seminefrous</a:t>
            </a:r>
            <a:r>
              <a:rPr lang="en-US" i="1" dirty="0" smtClean="0"/>
              <a:t> tubule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7912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en-US" sz="3600" u="sng" dirty="0" smtClean="0">
                <a:latin typeface="Arial Narrow" pitchFamily="34" charset="0"/>
              </a:rPr>
              <a:t>Testicular germ cell tumors are </a:t>
            </a:r>
            <a:r>
              <a:rPr lang="en-US" sz="3600" u="sng" dirty="0" err="1" smtClean="0">
                <a:latin typeface="Arial Narrow" pitchFamily="34" charset="0"/>
              </a:rPr>
              <a:t>subclassified</a:t>
            </a:r>
            <a:r>
              <a:rPr lang="en-US" sz="3600" u="sng" dirty="0" smtClean="0">
                <a:latin typeface="Arial Narrow" pitchFamily="34" charset="0"/>
              </a:rPr>
              <a:t> into:</a:t>
            </a:r>
          </a:p>
          <a:p>
            <a:pPr>
              <a:buFontTx/>
              <a:buNone/>
              <a:defRPr/>
            </a:pPr>
            <a:r>
              <a:rPr lang="en-US" sz="3600" b="1" dirty="0" smtClean="0">
                <a:latin typeface="Arial Narrow" pitchFamily="34" charset="0"/>
              </a:rPr>
              <a:t>I.  </a:t>
            </a:r>
            <a:r>
              <a:rPr lang="en-US" sz="3600" b="1" dirty="0" err="1" smtClean="0">
                <a:latin typeface="Arial Narrow" pitchFamily="34" charset="0"/>
              </a:rPr>
              <a:t>Seminomas</a:t>
            </a:r>
            <a:r>
              <a:rPr lang="en-US" sz="3600" b="1" dirty="0" smtClean="0">
                <a:latin typeface="Arial Narrow" pitchFamily="34" charset="0"/>
              </a:rPr>
              <a:t>  </a:t>
            </a:r>
            <a:r>
              <a:rPr lang="en-US" sz="3200" i="1" dirty="0" smtClean="0">
                <a:latin typeface="Arial Narrow" pitchFamily="34" charset="0"/>
              </a:rPr>
              <a:t>Best prognosis. Treatment: Radiosensitive</a:t>
            </a:r>
            <a:endParaRPr lang="en-US" sz="3600" i="1" dirty="0" smtClean="0">
              <a:latin typeface="Arial Narrow" pitchFamily="34" charset="0"/>
            </a:endParaRPr>
          </a:p>
          <a:p>
            <a:pPr marL="514350" indent="-514350">
              <a:buFontTx/>
              <a:buNone/>
              <a:defRPr/>
            </a:pPr>
            <a:r>
              <a:rPr lang="en-US" sz="3600" b="1" dirty="0" smtClean="0">
                <a:latin typeface="Arial Narrow" pitchFamily="34" charset="0"/>
              </a:rPr>
              <a:t>II. Non-</a:t>
            </a:r>
            <a:r>
              <a:rPr lang="en-US" sz="3600" b="1" dirty="0" err="1" smtClean="0">
                <a:latin typeface="Arial Narrow" pitchFamily="34" charset="0"/>
              </a:rPr>
              <a:t>seminomatous</a:t>
            </a:r>
            <a:r>
              <a:rPr lang="en-US" sz="3600" b="1" dirty="0" smtClean="0">
                <a:latin typeface="Arial Narrow" pitchFamily="34" charset="0"/>
              </a:rPr>
              <a:t> germ cell tumors(NSGCT</a:t>
            </a:r>
            <a:r>
              <a:rPr lang="en-US" sz="3600" dirty="0" smtClean="0">
                <a:latin typeface="Arial Narrow" pitchFamily="34" charset="0"/>
              </a:rPr>
              <a:t>) </a:t>
            </a:r>
            <a:r>
              <a:rPr lang="en-US" sz="3600" dirty="0" smtClean="0">
                <a:latin typeface="Arial Narrow" pitchFamily="34" charset="0"/>
              </a:rPr>
              <a:t/>
            </a:r>
            <a:br>
              <a:rPr lang="en-US" sz="3600" dirty="0" smtClean="0">
                <a:latin typeface="Arial Narrow" pitchFamily="34" charset="0"/>
              </a:rPr>
            </a:br>
            <a:r>
              <a:rPr lang="en-US" sz="3200" i="1" dirty="0" smtClean="0">
                <a:latin typeface="Arial Narrow" pitchFamily="34" charset="0"/>
              </a:rPr>
              <a:t>A group of different types put together because they have similar clinical presentation, </a:t>
            </a:r>
            <a:r>
              <a:rPr lang="en-US" sz="3200" i="1" dirty="0" err="1" smtClean="0">
                <a:latin typeface="Arial Narrow" pitchFamily="34" charset="0"/>
              </a:rPr>
              <a:t>tratment</a:t>
            </a:r>
            <a:r>
              <a:rPr lang="en-US" sz="3200" i="1" dirty="0" smtClean="0">
                <a:latin typeface="Arial Narrow" pitchFamily="34" charset="0"/>
              </a:rPr>
              <a:t> and prognosis</a:t>
            </a:r>
          </a:p>
          <a:p>
            <a:pPr marL="514350" indent="-514350">
              <a:buFontTx/>
              <a:buNone/>
              <a:defRPr/>
            </a:pPr>
            <a:r>
              <a:rPr lang="en-US" sz="3200" i="1" dirty="0" smtClean="0">
                <a:latin typeface="Arial Narrow" pitchFamily="34" charset="0"/>
              </a:rPr>
              <a:t>Treatment: aggressive chemotherapy</a:t>
            </a:r>
            <a:endParaRPr lang="en-US" sz="3200" i="1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endParaRPr lang="en-US" sz="3600" dirty="0" smtClean="0">
              <a:latin typeface="Arial Narrow" pitchFamily="34" charset="0"/>
            </a:endParaRPr>
          </a:p>
          <a:p>
            <a:pPr>
              <a:buFontTx/>
              <a:buNone/>
              <a:defRPr/>
            </a:pPr>
            <a:r>
              <a:rPr lang="en-US" sz="3600" u="sng" dirty="0" smtClean="0">
                <a:latin typeface="Arial Narrow" pitchFamily="34" charset="0"/>
              </a:rPr>
              <a:t>-   The histologic appearances may be</a:t>
            </a:r>
            <a:r>
              <a:rPr lang="en-US" sz="3600" dirty="0" smtClean="0">
                <a:latin typeface="Arial Narrow" pitchFamily="34" charset="0"/>
              </a:rPr>
              <a:t>: </a:t>
            </a:r>
          </a:p>
          <a:p>
            <a:pPr marL="514350" indent="-514350">
              <a:buFontTx/>
              <a:buNone/>
              <a:defRPr/>
            </a:pPr>
            <a:r>
              <a:rPr lang="en-US" sz="3600" b="1" dirty="0" smtClean="0">
                <a:latin typeface="Arial Narrow" pitchFamily="34" charset="0"/>
              </a:rPr>
              <a:t>1.   </a:t>
            </a:r>
            <a:r>
              <a:rPr lang="en-US" sz="3600" dirty="0" smtClean="0">
                <a:latin typeface="Arial Narrow" pitchFamily="34" charset="0"/>
              </a:rPr>
              <a:t>Pure (single histologic type; 60%) </a:t>
            </a:r>
          </a:p>
          <a:p>
            <a:pPr marL="514350" indent="-514350">
              <a:buFontTx/>
              <a:buNone/>
              <a:defRPr/>
            </a:pPr>
            <a:r>
              <a:rPr lang="en-US" sz="3600" dirty="0" smtClean="0">
                <a:latin typeface="Arial Narrow" pitchFamily="34" charset="0"/>
              </a:rPr>
              <a:t>2.   Mixed (40%). </a:t>
            </a:r>
            <a:r>
              <a:rPr lang="en-US" sz="3200" i="1" dirty="0" smtClean="0">
                <a:latin typeface="Arial Narrow" pitchFamily="34" charset="0"/>
              </a:rPr>
              <a:t>More than one type</a:t>
            </a:r>
            <a:r>
              <a:rPr lang="en-US" sz="3600" dirty="0" smtClean="0">
                <a:latin typeface="Arial Narrow" pitchFamily="34" charset="0"/>
              </a:rPr>
              <a:t>, </a:t>
            </a:r>
            <a:r>
              <a:rPr lang="en-US" sz="3200" i="1" dirty="0" smtClean="0">
                <a:latin typeface="Arial Narrow" pitchFamily="34" charset="0"/>
              </a:rPr>
              <a:t>Each component changes the prognosis,</a:t>
            </a:r>
            <a:endParaRPr lang="en-US" sz="3600" i="1" dirty="0" smtClean="0">
              <a:latin typeface="Arial Narrow" pitchFamily="34" charset="0"/>
            </a:endParaRPr>
          </a:p>
          <a:p>
            <a:pPr marL="514350" indent="-514350">
              <a:buFontTx/>
              <a:buNone/>
              <a:defRPr/>
            </a:pPr>
            <a:endParaRPr lang="en-US" sz="3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715000"/>
          </a:xfrm>
        </p:spPr>
        <p:txBody>
          <a:bodyPr>
            <a:normAutofit/>
          </a:bodyPr>
          <a:lstStyle/>
          <a:p>
            <a:pPr marL="514350" indent="-514350">
              <a:buFontTx/>
              <a:buNone/>
              <a:defRPr/>
            </a:pPr>
            <a:r>
              <a:rPr lang="en-US" sz="3600" b="1" i="1" u="sng" dirty="0" smtClean="0">
                <a:latin typeface="Arial Narrow" pitchFamily="34" charset="0"/>
              </a:rPr>
              <a:t>I. </a:t>
            </a:r>
            <a:r>
              <a:rPr lang="en-US" sz="3600" b="1" i="1" u="sng" dirty="0" err="1" smtClean="0">
                <a:latin typeface="Arial Narrow" pitchFamily="34" charset="0"/>
              </a:rPr>
              <a:t>Seminomas</a:t>
            </a:r>
            <a:r>
              <a:rPr lang="en-US" sz="3600" b="1" i="1" dirty="0" smtClean="0">
                <a:latin typeface="Arial Narrow" pitchFamily="34" charset="0"/>
              </a:rPr>
              <a:t>,</a:t>
            </a:r>
          </a:p>
          <a:p>
            <a:pPr marL="514350" indent="-514350">
              <a:buFontTx/>
              <a:buNone/>
              <a:defRPr/>
            </a:pPr>
            <a:r>
              <a:rPr lang="en-US" sz="3600" b="1" dirty="0" smtClean="0">
                <a:latin typeface="Arial Narrow" pitchFamily="34" charset="0"/>
              </a:rPr>
              <a:t>-    30-40% of all testicular tumors (most common)</a:t>
            </a:r>
          </a:p>
          <a:p>
            <a:pPr marL="514350" indent="-514350">
              <a:buNone/>
              <a:defRPr/>
            </a:pPr>
            <a:r>
              <a:rPr lang="en-US" sz="3600" b="1" dirty="0" smtClean="0">
                <a:latin typeface="Arial Narrow" pitchFamily="34" charset="0"/>
              </a:rPr>
              <a:t>-  40 yr +</a:t>
            </a:r>
          </a:p>
          <a:p>
            <a:pPr marL="514350" indent="-514350">
              <a:buFontTx/>
              <a:buNone/>
              <a:defRPr/>
            </a:pPr>
            <a:r>
              <a:rPr lang="en-US" sz="3600" b="1" dirty="0" smtClean="0">
                <a:latin typeface="Arial Narrow" pitchFamily="34" charset="0"/>
              </a:rPr>
              <a:t>-  rare in </a:t>
            </a:r>
            <a:r>
              <a:rPr lang="en-US" sz="3600" b="1" dirty="0" err="1" smtClean="0">
                <a:latin typeface="Arial Narrow" pitchFamily="34" charset="0"/>
              </a:rPr>
              <a:t>prepubertal</a:t>
            </a:r>
            <a:r>
              <a:rPr lang="en-US" sz="3600" b="1" dirty="0" smtClean="0">
                <a:latin typeface="Arial Narrow" pitchFamily="34" charset="0"/>
              </a:rPr>
              <a:t> children </a:t>
            </a:r>
          </a:p>
          <a:p>
            <a:pPr marL="514350" indent="-514350">
              <a:buFontTx/>
              <a:buNone/>
              <a:defRPr/>
            </a:pPr>
            <a:r>
              <a:rPr lang="en-US" sz="3600" b="1" dirty="0" smtClean="0">
                <a:latin typeface="Arial Narrow" pitchFamily="34" charset="0"/>
              </a:rPr>
              <a:t>-  progressive </a:t>
            </a:r>
            <a:r>
              <a:rPr lang="en-US" sz="3600" b="1" u="sng" dirty="0" smtClean="0">
                <a:latin typeface="Arial Narrow" pitchFamily="34" charset="0"/>
              </a:rPr>
              <a:t>painless</a:t>
            </a:r>
            <a:r>
              <a:rPr lang="en-US" sz="3600" b="1" dirty="0" smtClean="0">
                <a:latin typeface="Arial Narrow" pitchFamily="34" charset="0"/>
              </a:rPr>
              <a:t> enlargement of the testis  </a:t>
            </a:r>
          </a:p>
          <a:p>
            <a:pPr marL="514350" indent="-514350">
              <a:buFontTx/>
              <a:buNone/>
              <a:defRPr/>
            </a:pPr>
            <a:r>
              <a:rPr lang="en-US" sz="3600" b="1" dirty="0" smtClean="0">
                <a:latin typeface="Arial Narrow" pitchFamily="34" charset="0"/>
              </a:rPr>
              <a:t>-  </a:t>
            </a:r>
            <a:r>
              <a:rPr lang="en-US" sz="3600" b="1" dirty="0" err="1" smtClean="0">
                <a:latin typeface="Arial Narrow" pitchFamily="34" charset="0"/>
              </a:rPr>
              <a:t>histologically</a:t>
            </a:r>
            <a:r>
              <a:rPr lang="en-US" sz="3600" b="1" dirty="0" smtClean="0">
                <a:latin typeface="Arial Narrow" pitchFamily="34" charset="0"/>
              </a:rPr>
              <a:t> identical to ovarian </a:t>
            </a:r>
            <a:r>
              <a:rPr lang="en-US" sz="3600" b="1" dirty="0" err="1" smtClean="0">
                <a:latin typeface="Arial Narrow" pitchFamily="34" charset="0"/>
              </a:rPr>
              <a:t>dysgerminomas</a:t>
            </a:r>
            <a:r>
              <a:rPr lang="en-US" sz="3600" b="1" dirty="0" smtClean="0">
                <a:latin typeface="Arial Narrow" pitchFamily="34" charset="0"/>
              </a:rPr>
              <a:t> and to </a:t>
            </a:r>
            <a:r>
              <a:rPr lang="en-US" sz="3600" b="1" dirty="0" err="1" smtClean="0">
                <a:latin typeface="Arial Narrow" pitchFamily="34" charset="0"/>
              </a:rPr>
              <a:t>germinomas</a:t>
            </a:r>
            <a:r>
              <a:rPr lang="en-US" sz="3600" b="1" dirty="0" smtClean="0">
                <a:latin typeface="Arial Narrow" pitchFamily="34" charset="0"/>
              </a:rPr>
              <a:t> occurring in the CNS and other </a:t>
            </a:r>
            <a:r>
              <a:rPr lang="en-US" sz="3600" b="1" dirty="0" err="1" smtClean="0">
                <a:latin typeface="Arial Narrow" pitchFamily="34" charset="0"/>
              </a:rPr>
              <a:t>extragonadal</a:t>
            </a:r>
            <a:r>
              <a:rPr lang="en-US" sz="3600" b="1" dirty="0" smtClean="0">
                <a:latin typeface="Arial Narrow" pitchFamily="34" charset="0"/>
              </a:rPr>
              <a:t> sites. </a:t>
            </a:r>
            <a:endParaRPr lang="ar-JO" sz="3600" b="1" dirty="0" smtClean="0">
              <a:latin typeface="Arial Narrow" pitchFamily="34" charset="0"/>
            </a:endParaRPr>
          </a:p>
          <a:p>
            <a:pPr marL="514350" indent="-514350">
              <a:buFontTx/>
              <a:buChar char="-"/>
              <a:defRPr/>
            </a:pPr>
            <a:endParaRPr lang="en-US" sz="36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991600" cy="63246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4800" b="1" i="1" u="sng" dirty="0" smtClean="0">
                <a:latin typeface="Arial Narrow" pitchFamily="34" charset="0"/>
              </a:rPr>
              <a:t>MORPHOLOGY </a:t>
            </a:r>
          </a:p>
          <a:p>
            <a:pPr marL="514350" indent="-514350">
              <a:buFontTx/>
              <a:buNone/>
              <a:defRPr/>
            </a:pPr>
            <a:r>
              <a:rPr lang="en-US" sz="4800" u="sng" dirty="0" smtClean="0">
                <a:latin typeface="Arial Narrow" pitchFamily="34" charset="0"/>
              </a:rPr>
              <a:t>Gross  </a:t>
            </a:r>
          </a:p>
          <a:p>
            <a:pPr marL="514350" indent="-514350">
              <a:buFontTx/>
              <a:buNone/>
              <a:defRPr/>
            </a:pPr>
            <a:r>
              <a:rPr lang="en-US" sz="4800" dirty="0" smtClean="0">
                <a:latin typeface="Arial Narrow" pitchFamily="34" charset="0"/>
              </a:rPr>
              <a:t>-    soft, well-demarcated tumors</a:t>
            </a:r>
            <a:endParaRPr lang="ar-JO" sz="4800" dirty="0" smtClean="0">
              <a:latin typeface="Arial Narrow" pitchFamily="34" charset="0"/>
            </a:endParaRPr>
          </a:p>
          <a:p>
            <a:pPr>
              <a:buFontTx/>
              <a:buChar char="-"/>
              <a:defRPr/>
            </a:pPr>
            <a:r>
              <a:rPr lang="en-US" sz="4800" dirty="0" smtClean="0">
                <a:latin typeface="Arial Narrow" pitchFamily="34" charset="0"/>
              </a:rPr>
              <a:t>usually </a:t>
            </a:r>
            <a:r>
              <a:rPr lang="en-US" sz="4800" u="sng" dirty="0" smtClean="0">
                <a:solidFill>
                  <a:srgbClr val="FF0000"/>
                </a:solidFill>
                <a:latin typeface="Arial Narrow" pitchFamily="34" charset="0"/>
              </a:rPr>
              <a:t>without hemorrhage</a:t>
            </a:r>
            <a:r>
              <a:rPr lang="en-US" sz="4800" u="sng" dirty="0" smtClean="0">
                <a:latin typeface="Arial Narrow" pitchFamily="34" charset="0"/>
              </a:rPr>
              <a:t>.</a:t>
            </a:r>
          </a:p>
          <a:p>
            <a:pPr marL="742950" indent="-742950">
              <a:buFontTx/>
              <a:buChar char="-"/>
              <a:defRPr/>
            </a:pPr>
            <a:endParaRPr lang="en-US" sz="4800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4343400"/>
            <a:ext cx="44246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Hemorrhage in a testicular mass= malignancy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Numbering starts with 2 since </a:t>
            </a:r>
            <a:r>
              <a:rPr lang="en-US" i="1" dirty="0" err="1" smtClean="0"/>
              <a:t>seminomas</a:t>
            </a:r>
            <a:r>
              <a:rPr lang="en-US" i="1" dirty="0" smtClean="0"/>
              <a:t> were the first type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Now we start with Non-</a:t>
            </a:r>
            <a:r>
              <a:rPr lang="en-US" i="1" dirty="0" err="1" smtClean="0"/>
              <a:t>seminomas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850056" y="0"/>
            <a:ext cx="12939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Added slide</a:t>
            </a:r>
            <a:br>
              <a:rPr lang="en-US" i="1" dirty="0" smtClean="0"/>
            </a:br>
            <a:r>
              <a:rPr lang="ar-JO" i="1" dirty="0" smtClean="0"/>
              <a:t>سلايد مضاف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US" sz="4400" b="1" dirty="0" smtClean="0">
                <a:latin typeface="Arial Narrow" pitchFamily="34" charset="0"/>
              </a:rPr>
              <a:t>2. </a:t>
            </a:r>
            <a:r>
              <a:rPr lang="en-US" sz="4400" b="1" dirty="0" err="1" smtClean="0">
                <a:latin typeface="Arial Narrow" pitchFamily="34" charset="0"/>
              </a:rPr>
              <a:t>Embryonal</a:t>
            </a:r>
            <a:r>
              <a:rPr lang="en-US" sz="4400" b="1" dirty="0" smtClean="0">
                <a:latin typeface="Arial Narrow" pitchFamily="34" charset="0"/>
              </a:rPr>
              <a:t> carcinomas</a:t>
            </a:r>
            <a:r>
              <a:rPr lang="en-US" sz="4400" dirty="0" smtClean="0">
                <a:latin typeface="Arial Narrow" pitchFamily="34" charset="0"/>
              </a:rPr>
              <a:t> :</a:t>
            </a:r>
          </a:p>
          <a:p>
            <a:pPr>
              <a:buFontTx/>
              <a:buChar char="-"/>
              <a:defRPr/>
            </a:pPr>
            <a:r>
              <a:rPr lang="en-US" sz="4400" dirty="0" smtClean="0">
                <a:latin typeface="Arial Narrow" pitchFamily="34" charset="0"/>
              </a:rPr>
              <a:t>ill-defined, invasive masses containing foci of </a:t>
            </a:r>
            <a:r>
              <a:rPr lang="en-US" sz="4400" u="sng" dirty="0" smtClean="0">
                <a:solidFill>
                  <a:srgbClr val="FF0000"/>
                </a:solidFill>
                <a:latin typeface="Arial Narrow" pitchFamily="34" charset="0"/>
              </a:rPr>
              <a:t>hemorrhage</a:t>
            </a:r>
            <a:r>
              <a:rPr lang="en-US" sz="4400" dirty="0" smtClean="0">
                <a:solidFill>
                  <a:srgbClr val="FF0000"/>
                </a:solidFill>
                <a:latin typeface="Arial Narrow" pitchFamily="34" charset="0"/>
              </a:rPr>
              <a:t> and </a:t>
            </a:r>
            <a:r>
              <a:rPr lang="en-US" sz="4400" u="sng" dirty="0" smtClean="0">
                <a:solidFill>
                  <a:srgbClr val="FF0000"/>
                </a:solidFill>
                <a:latin typeface="Arial Narrow" pitchFamily="34" charset="0"/>
              </a:rPr>
              <a:t>necrosis</a:t>
            </a:r>
            <a:r>
              <a:rPr lang="en-US" sz="44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4400" u="sng" dirty="0" smtClean="0">
                <a:latin typeface="Arial Narrow" pitchFamily="34" charset="0"/>
              </a:rPr>
              <a:t>Microscopically</a:t>
            </a:r>
          </a:p>
          <a:p>
            <a:pPr>
              <a:buFontTx/>
              <a:buNone/>
              <a:defRPr/>
            </a:pPr>
            <a:r>
              <a:rPr lang="en-US" sz="4400" dirty="0" smtClean="0">
                <a:latin typeface="Arial Narrow" pitchFamily="34" charset="0"/>
              </a:rPr>
              <a:t> The tumor cells are large and primitive-looking. The cytoplasm is  basophilic. </a:t>
            </a:r>
          </a:p>
          <a:p>
            <a:pPr>
              <a:buFontTx/>
              <a:buNone/>
              <a:defRPr/>
            </a:pPr>
            <a:endParaRPr lang="en-US" sz="4400" dirty="0" smtClean="0">
              <a:latin typeface="Arial Narrow" pitchFamily="34" charset="0"/>
            </a:endParaRPr>
          </a:p>
          <a:p>
            <a:pPr marL="742950" indent="-742950">
              <a:buFontTx/>
              <a:buNone/>
              <a:defRPr/>
            </a:pPr>
            <a:r>
              <a:rPr lang="en-US" sz="4400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5181600"/>
            <a:ext cx="195438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Bad prognosis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1172</Words>
  <Application>Microsoft Office PowerPoint</Application>
  <PresentationFormat>On-screen Show (4:3)</PresentationFormat>
  <Paragraphs>159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Concourse</vt:lpstr>
      <vt:lpstr>The last lecture. شد الهمة واستعن بالله</vt:lpstr>
      <vt:lpstr>Testicular Neoplasms</vt:lpstr>
      <vt:lpstr>Slide 3</vt:lpstr>
      <vt:lpstr>Slide 4</vt:lpstr>
      <vt:lpstr>Slide 5</vt:lpstr>
      <vt:lpstr>Slide 6</vt:lpstr>
      <vt:lpstr>Slide 7</vt:lpstr>
      <vt:lpstr>Now we start with Non-seminomas</vt:lpstr>
      <vt:lpstr>Slide 9</vt:lpstr>
      <vt:lpstr>Slide 10</vt:lpstr>
      <vt:lpstr>Yolk sac tumor black arrows: Schiller-Duvall bodies. </vt:lpstr>
      <vt:lpstr>Slide 12</vt:lpstr>
      <vt:lpstr>Choriocarcinoma: arrows represents syncytiotrophoblasts</vt:lpstr>
      <vt:lpstr>Slide 14</vt:lpstr>
      <vt:lpstr>Slide 15</vt:lpstr>
      <vt:lpstr>Teratomas in males/ behavior and prognosis</vt:lpstr>
      <vt:lpstr>Slide 17</vt:lpstr>
      <vt:lpstr>Slide 18</vt:lpstr>
      <vt:lpstr>Slide 19</vt:lpstr>
      <vt:lpstr>Clinical Vinette:</vt:lpstr>
      <vt:lpstr>Slide 21</vt:lpstr>
      <vt:lpstr>Prostate gland pathology </vt:lpstr>
      <vt:lpstr>Benign Prostatic Hyperplasia (Nodular Hyperplasia)</vt:lpstr>
      <vt:lpstr>Slide 24</vt:lpstr>
      <vt:lpstr>Carcinoma of the Prostate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Testicular Neoplasms</dc:title>
  <dc:creator/>
  <cp:lastModifiedBy>USER</cp:lastModifiedBy>
  <cp:revision>19</cp:revision>
  <dcterms:created xsi:type="dcterms:W3CDTF">2006-08-16T00:00:00Z</dcterms:created>
  <dcterms:modified xsi:type="dcterms:W3CDTF">2017-04-30T08:21:50Z</dcterms:modified>
</cp:coreProperties>
</file>