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1"/>
  </p:notesMasterIdLst>
  <p:sldIdLst>
    <p:sldId id="295" r:id="rId2"/>
    <p:sldId id="397" r:id="rId3"/>
    <p:sldId id="398" r:id="rId4"/>
    <p:sldId id="413" r:id="rId5"/>
    <p:sldId id="606" r:id="rId6"/>
    <p:sldId id="283" r:id="rId7"/>
    <p:sldId id="284" r:id="rId8"/>
    <p:sldId id="410" r:id="rId9"/>
    <p:sldId id="411" r:id="rId10"/>
    <p:sldId id="409" r:id="rId11"/>
    <p:sldId id="394" r:id="rId12"/>
    <p:sldId id="395" r:id="rId13"/>
    <p:sldId id="396" r:id="rId14"/>
    <p:sldId id="400" r:id="rId15"/>
    <p:sldId id="405" r:id="rId16"/>
    <p:sldId id="401" r:id="rId17"/>
    <p:sldId id="403" r:id="rId18"/>
    <p:sldId id="404" r:id="rId19"/>
    <p:sldId id="406" r:id="rId20"/>
    <p:sldId id="407" r:id="rId21"/>
    <p:sldId id="412" r:id="rId22"/>
    <p:sldId id="607" r:id="rId23"/>
    <p:sldId id="262" r:id="rId24"/>
    <p:sldId id="417" r:id="rId25"/>
    <p:sldId id="517" r:id="rId26"/>
    <p:sldId id="518" r:id="rId27"/>
    <p:sldId id="519" r:id="rId28"/>
    <p:sldId id="520" r:id="rId29"/>
    <p:sldId id="521" r:id="rId30"/>
    <p:sldId id="522" r:id="rId31"/>
    <p:sldId id="523" r:id="rId32"/>
    <p:sldId id="416" r:id="rId33"/>
    <p:sldId id="415" r:id="rId34"/>
    <p:sldId id="418" r:id="rId35"/>
    <p:sldId id="419" r:id="rId36"/>
    <p:sldId id="420" r:id="rId37"/>
    <p:sldId id="373" r:id="rId38"/>
    <p:sldId id="263" r:id="rId39"/>
    <p:sldId id="363" r:id="rId40"/>
    <p:sldId id="364" r:id="rId41"/>
    <p:sldId id="365" r:id="rId42"/>
    <p:sldId id="372" r:id="rId43"/>
    <p:sldId id="374" r:id="rId44"/>
    <p:sldId id="375" r:id="rId45"/>
    <p:sldId id="377" r:id="rId46"/>
    <p:sldId id="378" r:id="rId47"/>
    <p:sldId id="379" r:id="rId48"/>
    <p:sldId id="380" r:id="rId49"/>
    <p:sldId id="381" r:id="rId50"/>
    <p:sldId id="547" r:id="rId51"/>
    <p:sldId id="390" r:id="rId52"/>
    <p:sldId id="391" r:id="rId53"/>
    <p:sldId id="430" r:id="rId54"/>
    <p:sldId id="382" r:id="rId55"/>
    <p:sldId id="383" r:id="rId56"/>
    <p:sldId id="384" r:id="rId57"/>
    <p:sldId id="385" r:id="rId58"/>
    <p:sldId id="387" r:id="rId59"/>
    <p:sldId id="388" r:id="rId60"/>
    <p:sldId id="389" r:id="rId61"/>
    <p:sldId id="440" r:id="rId62"/>
    <p:sldId id="441" r:id="rId63"/>
    <p:sldId id="442" r:id="rId64"/>
    <p:sldId id="443" r:id="rId65"/>
    <p:sldId id="444" r:id="rId66"/>
    <p:sldId id="445" r:id="rId67"/>
    <p:sldId id="446" r:id="rId68"/>
    <p:sldId id="447" r:id="rId69"/>
    <p:sldId id="448" r:id="rId70"/>
    <p:sldId id="496" r:id="rId71"/>
    <p:sldId id="497" r:id="rId72"/>
    <p:sldId id="449" r:id="rId73"/>
    <p:sldId id="450" r:id="rId74"/>
    <p:sldId id="451" r:id="rId75"/>
    <p:sldId id="452" r:id="rId76"/>
    <p:sldId id="477" r:id="rId77"/>
    <p:sldId id="478" r:id="rId78"/>
    <p:sldId id="479" r:id="rId79"/>
    <p:sldId id="480" r:id="rId80"/>
    <p:sldId id="481" r:id="rId81"/>
    <p:sldId id="482" r:id="rId82"/>
    <p:sldId id="485" r:id="rId83"/>
    <p:sldId id="486" r:id="rId84"/>
    <p:sldId id="487" r:id="rId85"/>
    <p:sldId id="488" r:id="rId86"/>
    <p:sldId id="489" r:id="rId87"/>
    <p:sldId id="490" r:id="rId88"/>
    <p:sldId id="491" r:id="rId89"/>
    <p:sldId id="492" r:id="rId90"/>
    <p:sldId id="493" r:id="rId91"/>
    <p:sldId id="494" r:id="rId92"/>
    <p:sldId id="659" r:id="rId93"/>
    <p:sldId id="658" r:id="rId94"/>
    <p:sldId id="635" r:id="rId95"/>
    <p:sldId id="636" r:id="rId96"/>
    <p:sldId id="637" r:id="rId97"/>
    <p:sldId id="638" r:id="rId98"/>
    <p:sldId id="639" r:id="rId99"/>
    <p:sldId id="640" r:id="rId100"/>
    <p:sldId id="641" r:id="rId101"/>
    <p:sldId id="642" r:id="rId102"/>
    <p:sldId id="643" r:id="rId103"/>
    <p:sldId id="644" r:id="rId104"/>
    <p:sldId id="645" r:id="rId105"/>
    <p:sldId id="646" r:id="rId106"/>
    <p:sldId id="647" r:id="rId107"/>
    <p:sldId id="648" r:id="rId108"/>
    <p:sldId id="649" r:id="rId109"/>
    <p:sldId id="650" r:id="rId110"/>
    <p:sldId id="651" r:id="rId111"/>
    <p:sldId id="652" r:id="rId112"/>
    <p:sldId id="653" r:id="rId113"/>
    <p:sldId id="654" r:id="rId114"/>
    <p:sldId id="655" r:id="rId115"/>
    <p:sldId id="656" r:id="rId116"/>
    <p:sldId id="548" r:id="rId117"/>
    <p:sldId id="610" r:id="rId118"/>
    <p:sldId id="549" r:id="rId119"/>
    <p:sldId id="550" r:id="rId120"/>
    <p:sldId id="551" r:id="rId121"/>
    <p:sldId id="552" r:id="rId122"/>
    <p:sldId id="553" r:id="rId123"/>
    <p:sldId id="554" r:id="rId124"/>
    <p:sldId id="555" r:id="rId125"/>
    <p:sldId id="556" r:id="rId126"/>
    <p:sldId id="557" r:id="rId127"/>
    <p:sldId id="558" r:id="rId128"/>
    <p:sldId id="559" r:id="rId129"/>
    <p:sldId id="560" r:id="rId130"/>
    <p:sldId id="561" r:id="rId131"/>
    <p:sldId id="562" r:id="rId132"/>
    <p:sldId id="563" r:id="rId133"/>
    <p:sldId id="564" r:id="rId134"/>
    <p:sldId id="565" r:id="rId135"/>
    <p:sldId id="567" r:id="rId136"/>
    <p:sldId id="568" r:id="rId137"/>
    <p:sldId id="569" r:id="rId138"/>
    <p:sldId id="570" r:id="rId139"/>
    <p:sldId id="571" r:id="rId140"/>
    <p:sldId id="572" r:id="rId141"/>
    <p:sldId id="573" r:id="rId142"/>
    <p:sldId id="575" r:id="rId143"/>
    <p:sldId id="577" r:id="rId144"/>
    <p:sldId id="578" r:id="rId145"/>
    <p:sldId id="579" r:id="rId146"/>
    <p:sldId id="580" r:id="rId147"/>
    <p:sldId id="581" r:id="rId148"/>
    <p:sldId id="602" r:id="rId149"/>
    <p:sldId id="603" r:id="rId150"/>
    <p:sldId id="583" r:id="rId151"/>
    <p:sldId id="584" r:id="rId152"/>
    <p:sldId id="585" r:id="rId153"/>
    <p:sldId id="586" r:id="rId154"/>
    <p:sldId id="587" r:id="rId155"/>
    <p:sldId id="588" r:id="rId156"/>
    <p:sldId id="590" r:id="rId157"/>
    <p:sldId id="591" r:id="rId158"/>
    <p:sldId id="592" r:id="rId159"/>
    <p:sldId id="593" r:id="rId160"/>
    <p:sldId id="594" r:id="rId161"/>
    <p:sldId id="595" r:id="rId162"/>
    <p:sldId id="597" r:id="rId163"/>
    <p:sldId id="598" r:id="rId164"/>
    <p:sldId id="604" r:id="rId165"/>
    <p:sldId id="605" r:id="rId166"/>
    <p:sldId id="599" r:id="rId167"/>
    <p:sldId id="600" r:id="rId168"/>
    <p:sldId id="601" r:id="rId169"/>
    <p:sldId id="634" r:id="rId1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yan suleiman"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15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30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01T16:12:26.371" idx="2">
    <p:pos x="10" y="10"/>
    <p:text>http://www.moh.gov.jo/AR/Pages/mainind.aspx?ind=http%3a//apps.moh.gov.jo/reports/headermain.jsp?firstjsp=primaryhealthcaremenu&amp;lang_parameter=english</p:text>
  </p:cm>
</p:cmLst>
</file>

<file path=ppt/diagrams/_rels/data1.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8AA03-03DB-46AA-8033-87070B4B51B7}" type="doc">
      <dgm:prSet loTypeId="urn:microsoft.com/office/officeart/2005/8/layout/vList4#1" loCatId="list" qsTypeId="urn:microsoft.com/office/officeart/2005/8/quickstyle/simple1#1" qsCatId="simple" csTypeId="urn:microsoft.com/office/officeart/2005/8/colors/accent1_2#1" csCatId="accent1" phldr="1"/>
      <dgm:spPr/>
      <dgm:t>
        <a:bodyPr/>
        <a:lstStyle/>
        <a:p>
          <a:endParaRPr lang="en-US"/>
        </a:p>
      </dgm:t>
    </dgm:pt>
    <dgm:pt modelId="{57FF59EB-919F-454D-BBA1-180F90534DD2}">
      <dgm:prSet phldrT="[Text]"/>
      <dgm:spPr/>
      <dgm:t>
        <a:bodyPr/>
        <a:lstStyle/>
        <a:p>
          <a:r>
            <a:rPr lang="en-US" dirty="0" err="1" smtClean="0"/>
            <a:t>Haemaorrage</a:t>
          </a:r>
          <a:endParaRPr lang="en-US" dirty="0"/>
        </a:p>
      </dgm:t>
    </dgm:pt>
    <dgm:pt modelId="{63BFF57E-328F-4AAF-B45A-407D3EA89B26}" type="parTrans" cxnId="{2535C650-23B2-4148-952C-A58C6DB4EAFF}">
      <dgm:prSet/>
      <dgm:spPr/>
      <dgm:t>
        <a:bodyPr/>
        <a:lstStyle/>
        <a:p>
          <a:endParaRPr lang="en-US"/>
        </a:p>
      </dgm:t>
    </dgm:pt>
    <dgm:pt modelId="{BA5B00E9-72E2-4F8B-B220-1376E61C885F}" type="sibTrans" cxnId="{2535C650-23B2-4148-952C-A58C6DB4EAFF}">
      <dgm:prSet/>
      <dgm:spPr/>
      <dgm:t>
        <a:bodyPr/>
        <a:lstStyle/>
        <a:p>
          <a:endParaRPr lang="en-US"/>
        </a:p>
      </dgm:t>
    </dgm:pt>
    <dgm:pt modelId="{B7858CE5-7368-4B59-89E6-24E927B28F65}">
      <dgm:prSet phldrT="[Text]"/>
      <dgm:spPr/>
      <dgm:t>
        <a:bodyPr/>
        <a:lstStyle/>
        <a:p>
          <a:r>
            <a:rPr lang="en-US" dirty="0" smtClean="0"/>
            <a:t>25%</a:t>
          </a:r>
          <a:endParaRPr lang="en-US" dirty="0"/>
        </a:p>
      </dgm:t>
    </dgm:pt>
    <dgm:pt modelId="{7F28B188-2608-4F11-8862-D3D238B88B8C}" type="parTrans" cxnId="{3A0830CE-0E06-4884-AB79-823CC397FAA3}">
      <dgm:prSet/>
      <dgm:spPr/>
      <dgm:t>
        <a:bodyPr/>
        <a:lstStyle/>
        <a:p>
          <a:endParaRPr lang="en-US"/>
        </a:p>
      </dgm:t>
    </dgm:pt>
    <dgm:pt modelId="{5569E6FB-EA6F-435E-A854-EAFCCA81AF5A}" type="sibTrans" cxnId="{3A0830CE-0E06-4884-AB79-823CC397FAA3}">
      <dgm:prSet/>
      <dgm:spPr/>
      <dgm:t>
        <a:bodyPr/>
        <a:lstStyle/>
        <a:p>
          <a:endParaRPr lang="en-US"/>
        </a:p>
      </dgm:t>
    </dgm:pt>
    <dgm:pt modelId="{9976CA21-ECC4-40C5-830A-8A5863704B56}">
      <dgm:prSet phldrT="[Text]" phldr="1"/>
      <dgm:spPr/>
      <dgm:t>
        <a:bodyPr/>
        <a:lstStyle/>
        <a:p>
          <a:endParaRPr lang="en-US" dirty="0"/>
        </a:p>
      </dgm:t>
    </dgm:pt>
    <dgm:pt modelId="{BABD8BE5-C313-4DC4-A2A0-D1E2E3199D48}" type="parTrans" cxnId="{6E81283D-7A15-4A6E-A1AE-37A9C3372930}">
      <dgm:prSet/>
      <dgm:spPr/>
      <dgm:t>
        <a:bodyPr/>
        <a:lstStyle/>
        <a:p>
          <a:endParaRPr lang="en-US"/>
        </a:p>
      </dgm:t>
    </dgm:pt>
    <dgm:pt modelId="{04505C03-EB34-4E05-A376-A6CE33E39643}" type="sibTrans" cxnId="{6E81283D-7A15-4A6E-A1AE-37A9C3372930}">
      <dgm:prSet/>
      <dgm:spPr/>
      <dgm:t>
        <a:bodyPr/>
        <a:lstStyle/>
        <a:p>
          <a:endParaRPr lang="en-US"/>
        </a:p>
      </dgm:t>
    </dgm:pt>
    <dgm:pt modelId="{C192AF75-27DF-454B-8550-5C14A6F6453E}">
      <dgm:prSet phldrT="[Text]"/>
      <dgm:spPr/>
      <dgm:t>
        <a:bodyPr/>
        <a:lstStyle/>
        <a:p>
          <a:r>
            <a:rPr lang="en-US" dirty="0" err="1" smtClean="0"/>
            <a:t>Thromoboembolism</a:t>
          </a:r>
          <a:endParaRPr lang="en-US" dirty="0"/>
        </a:p>
      </dgm:t>
    </dgm:pt>
    <dgm:pt modelId="{D9576E80-2216-4397-88C0-D5BB01440090}" type="parTrans" cxnId="{56E87DC6-ED2E-4CA6-B7A3-08D52D61C392}">
      <dgm:prSet/>
      <dgm:spPr/>
      <dgm:t>
        <a:bodyPr/>
        <a:lstStyle/>
        <a:p>
          <a:endParaRPr lang="en-US"/>
        </a:p>
      </dgm:t>
    </dgm:pt>
    <dgm:pt modelId="{3F8D2A71-9971-4A06-B234-C0DA2DFFF170}" type="sibTrans" cxnId="{56E87DC6-ED2E-4CA6-B7A3-08D52D61C392}">
      <dgm:prSet/>
      <dgm:spPr/>
      <dgm:t>
        <a:bodyPr/>
        <a:lstStyle/>
        <a:p>
          <a:endParaRPr lang="en-US"/>
        </a:p>
      </dgm:t>
    </dgm:pt>
    <dgm:pt modelId="{4E88A4AE-AAE7-4C42-83AE-ED2C5F20C080}">
      <dgm:prSet phldrT="[Text]" phldr="1"/>
      <dgm:spPr/>
      <dgm:t>
        <a:bodyPr/>
        <a:lstStyle/>
        <a:p>
          <a:endParaRPr lang="en-US" dirty="0"/>
        </a:p>
      </dgm:t>
    </dgm:pt>
    <dgm:pt modelId="{5ED2A6C1-3AB5-4EE5-A1FE-39F0BB462D6B}" type="parTrans" cxnId="{0E69AC09-8EC5-4E2A-BE05-F60F66CBEEF9}">
      <dgm:prSet/>
      <dgm:spPr/>
      <dgm:t>
        <a:bodyPr/>
        <a:lstStyle/>
        <a:p>
          <a:endParaRPr lang="en-US"/>
        </a:p>
      </dgm:t>
    </dgm:pt>
    <dgm:pt modelId="{287D2445-4A21-4A05-97D1-AFC8F5870964}" type="sibTrans" cxnId="{0E69AC09-8EC5-4E2A-BE05-F60F66CBEEF9}">
      <dgm:prSet/>
      <dgm:spPr/>
      <dgm:t>
        <a:bodyPr/>
        <a:lstStyle/>
        <a:p>
          <a:endParaRPr lang="en-US"/>
        </a:p>
      </dgm:t>
    </dgm:pt>
    <dgm:pt modelId="{A57AC83E-9EAB-4D40-8A4D-92ABD768C975}">
      <dgm:prSet phldrT="[Text]" phldr="1"/>
      <dgm:spPr/>
      <dgm:t>
        <a:bodyPr/>
        <a:lstStyle/>
        <a:p>
          <a:endParaRPr lang="en-US" dirty="0"/>
        </a:p>
      </dgm:t>
    </dgm:pt>
    <dgm:pt modelId="{ED8CE877-6623-49EA-8A4E-2703AB033599}" type="parTrans" cxnId="{73864CDE-B113-468B-8696-28613CA88AB7}">
      <dgm:prSet/>
      <dgm:spPr/>
      <dgm:t>
        <a:bodyPr/>
        <a:lstStyle/>
        <a:p>
          <a:endParaRPr lang="en-US"/>
        </a:p>
      </dgm:t>
    </dgm:pt>
    <dgm:pt modelId="{E35FE858-EB75-40A0-8208-C40FA6F54385}" type="sibTrans" cxnId="{73864CDE-B113-468B-8696-28613CA88AB7}">
      <dgm:prSet/>
      <dgm:spPr/>
      <dgm:t>
        <a:bodyPr/>
        <a:lstStyle/>
        <a:p>
          <a:endParaRPr lang="en-US"/>
        </a:p>
      </dgm:t>
    </dgm:pt>
    <dgm:pt modelId="{5FD84467-8737-406B-9E5D-F6D04BE4385E}">
      <dgm:prSet phldrT="[Text]"/>
      <dgm:spPr/>
      <dgm:t>
        <a:bodyPr/>
        <a:lstStyle/>
        <a:p>
          <a:r>
            <a:rPr lang="en-US" dirty="0" err="1" smtClean="0"/>
            <a:t>Septisemia</a:t>
          </a:r>
          <a:endParaRPr lang="en-US" dirty="0"/>
        </a:p>
      </dgm:t>
    </dgm:pt>
    <dgm:pt modelId="{5A4A67B3-723E-4125-9639-18EC114D734F}" type="parTrans" cxnId="{191E25B1-2B25-4C43-A723-1124FDA2EB18}">
      <dgm:prSet/>
      <dgm:spPr/>
      <dgm:t>
        <a:bodyPr/>
        <a:lstStyle/>
        <a:p>
          <a:endParaRPr lang="en-US"/>
        </a:p>
      </dgm:t>
    </dgm:pt>
    <dgm:pt modelId="{3D6E24E5-3C80-4D3F-AB99-1247C760E112}" type="sibTrans" cxnId="{191E25B1-2B25-4C43-A723-1124FDA2EB18}">
      <dgm:prSet/>
      <dgm:spPr/>
      <dgm:t>
        <a:bodyPr/>
        <a:lstStyle/>
        <a:p>
          <a:endParaRPr lang="en-US"/>
        </a:p>
      </dgm:t>
    </dgm:pt>
    <dgm:pt modelId="{36177B0A-8DEB-4D16-8763-68290CE64D98}">
      <dgm:prSet phldrT="[Text]" phldr="1"/>
      <dgm:spPr/>
      <dgm:t>
        <a:bodyPr/>
        <a:lstStyle/>
        <a:p>
          <a:endParaRPr lang="en-US" dirty="0"/>
        </a:p>
      </dgm:t>
    </dgm:pt>
    <dgm:pt modelId="{87FDA342-EDE6-45A4-85B8-9254D43E5E37}" type="parTrans" cxnId="{A0315FFD-3974-4C94-AC11-A0CA3BD7C310}">
      <dgm:prSet/>
      <dgm:spPr/>
      <dgm:t>
        <a:bodyPr/>
        <a:lstStyle/>
        <a:p>
          <a:endParaRPr lang="en-US"/>
        </a:p>
      </dgm:t>
    </dgm:pt>
    <dgm:pt modelId="{8842F07E-4565-4F7C-800A-94344872E9F8}" type="sibTrans" cxnId="{A0315FFD-3974-4C94-AC11-A0CA3BD7C310}">
      <dgm:prSet/>
      <dgm:spPr/>
      <dgm:t>
        <a:bodyPr/>
        <a:lstStyle/>
        <a:p>
          <a:endParaRPr lang="en-US"/>
        </a:p>
      </dgm:t>
    </dgm:pt>
    <dgm:pt modelId="{D0AC7AB8-E9B8-4E6A-B5C7-76A30CB3CB03}">
      <dgm:prSet phldrT="[Text]" phldr="1"/>
      <dgm:spPr/>
      <dgm:t>
        <a:bodyPr/>
        <a:lstStyle/>
        <a:p>
          <a:endParaRPr lang="en-US" dirty="0"/>
        </a:p>
      </dgm:t>
    </dgm:pt>
    <dgm:pt modelId="{8B320560-35C4-44A4-9E18-AACBC118CA67}" type="parTrans" cxnId="{6D45B01F-E601-42C3-9431-00E3BE77EABD}">
      <dgm:prSet/>
      <dgm:spPr/>
      <dgm:t>
        <a:bodyPr/>
        <a:lstStyle/>
        <a:p>
          <a:endParaRPr lang="en-US"/>
        </a:p>
      </dgm:t>
    </dgm:pt>
    <dgm:pt modelId="{A5618630-95D5-4EE1-91AC-1C82F96DA2D2}" type="sibTrans" cxnId="{6D45B01F-E601-42C3-9431-00E3BE77EABD}">
      <dgm:prSet/>
      <dgm:spPr/>
      <dgm:t>
        <a:bodyPr/>
        <a:lstStyle/>
        <a:p>
          <a:endParaRPr lang="en-US"/>
        </a:p>
      </dgm:t>
    </dgm:pt>
    <dgm:pt modelId="{8559E9C3-FDF3-43F8-A442-74F507546B2B}" type="pres">
      <dgm:prSet presAssocID="{78C8AA03-03DB-46AA-8033-87070B4B51B7}" presName="linear" presStyleCnt="0">
        <dgm:presLayoutVars>
          <dgm:dir/>
          <dgm:resizeHandles val="exact"/>
        </dgm:presLayoutVars>
      </dgm:prSet>
      <dgm:spPr/>
      <dgm:t>
        <a:bodyPr/>
        <a:lstStyle/>
        <a:p>
          <a:endParaRPr lang="en-US"/>
        </a:p>
      </dgm:t>
    </dgm:pt>
    <dgm:pt modelId="{2EEBF290-91A8-4A2A-A5F4-000D91E5513F}" type="pres">
      <dgm:prSet presAssocID="{57FF59EB-919F-454D-BBA1-180F90534DD2}" presName="comp" presStyleCnt="0"/>
      <dgm:spPr/>
    </dgm:pt>
    <dgm:pt modelId="{7E86EDD6-3D61-4891-88B8-B3A886F75D13}" type="pres">
      <dgm:prSet presAssocID="{57FF59EB-919F-454D-BBA1-180F90534DD2}" presName="box" presStyleLbl="node1" presStyleIdx="0" presStyleCnt="3"/>
      <dgm:spPr/>
      <dgm:t>
        <a:bodyPr/>
        <a:lstStyle/>
        <a:p>
          <a:endParaRPr lang="en-US"/>
        </a:p>
      </dgm:t>
    </dgm:pt>
    <dgm:pt modelId="{AC2084F9-4629-41CD-A5A1-E103E66C246F}" type="pres">
      <dgm:prSet presAssocID="{57FF59EB-919F-454D-BBA1-180F90534DD2}" presName="img" presStyleLbl="fgImgPlace1" presStyleIdx="0" presStyleCnt="3"/>
      <dgm:spPr>
        <a:blipFill rotWithShape="0">
          <a:blip xmlns:r="http://schemas.openxmlformats.org/officeDocument/2006/relationships" r:embed="rId1"/>
          <a:stretch>
            <a:fillRect/>
          </a:stretch>
        </a:blipFill>
      </dgm:spPr>
    </dgm:pt>
    <dgm:pt modelId="{F6559E39-6816-4530-B5E0-864C5B9D97C3}" type="pres">
      <dgm:prSet presAssocID="{57FF59EB-919F-454D-BBA1-180F90534DD2}" presName="text" presStyleLbl="node1" presStyleIdx="0" presStyleCnt="3">
        <dgm:presLayoutVars>
          <dgm:bulletEnabled val="1"/>
        </dgm:presLayoutVars>
      </dgm:prSet>
      <dgm:spPr/>
      <dgm:t>
        <a:bodyPr/>
        <a:lstStyle/>
        <a:p>
          <a:endParaRPr lang="en-US"/>
        </a:p>
      </dgm:t>
    </dgm:pt>
    <dgm:pt modelId="{947CD88B-6C5A-4A3E-8E87-DD1A1A5D6C95}" type="pres">
      <dgm:prSet presAssocID="{BA5B00E9-72E2-4F8B-B220-1376E61C885F}" presName="spacer" presStyleCnt="0"/>
      <dgm:spPr/>
    </dgm:pt>
    <dgm:pt modelId="{780E3E0B-4643-475F-9195-DD62ED5974F5}" type="pres">
      <dgm:prSet presAssocID="{C192AF75-27DF-454B-8550-5C14A6F6453E}" presName="comp" presStyleCnt="0"/>
      <dgm:spPr/>
    </dgm:pt>
    <dgm:pt modelId="{F7870751-238F-4F30-A0C9-B91831B22DBA}" type="pres">
      <dgm:prSet presAssocID="{C192AF75-27DF-454B-8550-5C14A6F6453E}" presName="box" presStyleLbl="node1" presStyleIdx="1" presStyleCnt="3"/>
      <dgm:spPr/>
      <dgm:t>
        <a:bodyPr/>
        <a:lstStyle/>
        <a:p>
          <a:endParaRPr lang="en-US"/>
        </a:p>
      </dgm:t>
    </dgm:pt>
    <dgm:pt modelId="{784E16AB-7521-4EB7-9C0C-0B41DBA96142}" type="pres">
      <dgm:prSet presAssocID="{C192AF75-27DF-454B-8550-5C14A6F6453E}" presName="img" presStyleLbl="fgImgPlace1" presStyleIdx="1" presStyleCnt="3"/>
      <dgm:spPr/>
    </dgm:pt>
    <dgm:pt modelId="{F68977ED-0F18-422D-BF83-3B877E31D0C8}" type="pres">
      <dgm:prSet presAssocID="{C192AF75-27DF-454B-8550-5C14A6F6453E}" presName="text" presStyleLbl="node1" presStyleIdx="1" presStyleCnt="3">
        <dgm:presLayoutVars>
          <dgm:bulletEnabled val="1"/>
        </dgm:presLayoutVars>
      </dgm:prSet>
      <dgm:spPr/>
      <dgm:t>
        <a:bodyPr/>
        <a:lstStyle/>
        <a:p>
          <a:endParaRPr lang="en-US"/>
        </a:p>
      </dgm:t>
    </dgm:pt>
    <dgm:pt modelId="{FA6C89C7-D991-40B8-B000-2B87E6E87F6B}" type="pres">
      <dgm:prSet presAssocID="{3F8D2A71-9971-4A06-B234-C0DA2DFFF170}" presName="spacer" presStyleCnt="0"/>
      <dgm:spPr/>
    </dgm:pt>
    <dgm:pt modelId="{AAEB0C9C-CDFC-47BF-9A97-1DD4FA2AD924}" type="pres">
      <dgm:prSet presAssocID="{5FD84467-8737-406B-9E5D-F6D04BE4385E}" presName="comp" presStyleCnt="0"/>
      <dgm:spPr/>
    </dgm:pt>
    <dgm:pt modelId="{BE52F0EE-DBE8-4DD6-9A85-8469B4A4FFB0}" type="pres">
      <dgm:prSet presAssocID="{5FD84467-8737-406B-9E5D-F6D04BE4385E}" presName="box" presStyleLbl="node1" presStyleIdx="2" presStyleCnt="3"/>
      <dgm:spPr/>
      <dgm:t>
        <a:bodyPr/>
        <a:lstStyle/>
        <a:p>
          <a:endParaRPr lang="en-US"/>
        </a:p>
      </dgm:t>
    </dgm:pt>
    <dgm:pt modelId="{639E2407-991F-40A2-98AD-1F88A4352177}" type="pres">
      <dgm:prSet presAssocID="{5FD84467-8737-406B-9E5D-F6D04BE4385E}" presName="img" presStyleLbl="fgImgPlace1" presStyleIdx="2" presStyleCnt="3"/>
      <dgm:spPr/>
    </dgm:pt>
    <dgm:pt modelId="{43F7D6BF-73A3-4E65-AF3D-4982CA13355B}" type="pres">
      <dgm:prSet presAssocID="{5FD84467-8737-406B-9E5D-F6D04BE4385E}" presName="text" presStyleLbl="node1" presStyleIdx="2" presStyleCnt="3">
        <dgm:presLayoutVars>
          <dgm:bulletEnabled val="1"/>
        </dgm:presLayoutVars>
      </dgm:prSet>
      <dgm:spPr/>
      <dgm:t>
        <a:bodyPr/>
        <a:lstStyle/>
        <a:p>
          <a:endParaRPr lang="en-US"/>
        </a:p>
      </dgm:t>
    </dgm:pt>
  </dgm:ptLst>
  <dgm:cxnLst>
    <dgm:cxn modelId="{A822A7FE-BEE7-482D-9FC8-08E51D44AEB4}" type="presOf" srcId="{D0AC7AB8-E9B8-4E6A-B5C7-76A30CB3CB03}" destId="{43F7D6BF-73A3-4E65-AF3D-4982CA13355B}" srcOrd="1" destOrd="2" presId="urn:microsoft.com/office/officeart/2005/8/layout/vList4#1"/>
    <dgm:cxn modelId="{6E81283D-7A15-4A6E-A1AE-37A9C3372930}" srcId="{57FF59EB-919F-454D-BBA1-180F90534DD2}" destId="{9976CA21-ECC4-40C5-830A-8A5863704B56}" srcOrd="1" destOrd="0" parTransId="{BABD8BE5-C313-4DC4-A2A0-D1E2E3199D48}" sibTransId="{04505C03-EB34-4E05-A376-A6CE33E39643}"/>
    <dgm:cxn modelId="{CBA46F78-5314-4976-80D4-DBF34B612F6B}" type="presOf" srcId="{57FF59EB-919F-454D-BBA1-180F90534DD2}" destId="{F6559E39-6816-4530-B5E0-864C5B9D97C3}" srcOrd="1" destOrd="0" presId="urn:microsoft.com/office/officeart/2005/8/layout/vList4#1"/>
    <dgm:cxn modelId="{8D9F7F15-7F4F-4A98-929F-978944DFE591}" type="presOf" srcId="{A57AC83E-9EAB-4D40-8A4D-92ABD768C975}" destId="{F7870751-238F-4F30-A0C9-B91831B22DBA}" srcOrd="0" destOrd="2" presId="urn:microsoft.com/office/officeart/2005/8/layout/vList4#1"/>
    <dgm:cxn modelId="{7435348A-E7BD-4BCC-91AB-0571FB7BF57B}" type="presOf" srcId="{B7858CE5-7368-4B59-89E6-24E927B28F65}" destId="{7E86EDD6-3D61-4891-88B8-B3A886F75D13}" srcOrd="0" destOrd="1" presId="urn:microsoft.com/office/officeart/2005/8/layout/vList4#1"/>
    <dgm:cxn modelId="{4AB62CD9-562D-4336-88EF-463E8845A103}" type="presOf" srcId="{D0AC7AB8-E9B8-4E6A-B5C7-76A30CB3CB03}" destId="{BE52F0EE-DBE8-4DD6-9A85-8469B4A4FFB0}" srcOrd="0" destOrd="2" presId="urn:microsoft.com/office/officeart/2005/8/layout/vList4#1"/>
    <dgm:cxn modelId="{DEC0F024-420A-488D-9B43-B19A503B584F}" type="presOf" srcId="{C192AF75-27DF-454B-8550-5C14A6F6453E}" destId="{F68977ED-0F18-422D-BF83-3B877E31D0C8}" srcOrd="1" destOrd="0" presId="urn:microsoft.com/office/officeart/2005/8/layout/vList4#1"/>
    <dgm:cxn modelId="{A0315FFD-3974-4C94-AC11-A0CA3BD7C310}" srcId="{5FD84467-8737-406B-9E5D-F6D04BE4385E}" destId="{36177B0A-8DEB-4D16-8763-68290CE64D98}" srcOrd="0" destOrd="0" parTransId="{87FDA342-EDE6-45A4-85B8-9254D43E5E37}" sibTransId="{8842F07E-4565-4F7C-800A-94344872E9F8}"/>
    <dgm:cxn modelId="{D19A4480-D2AD-44B7-80DC-DAA623B20B55}" type="presOf" srcId="{36177B0A-8DEB-4D16-8763-68290CE64D98}" destId="{43F7D6BF-73A3-4E65-AF3D-4982CA13355B}" srcOrd="1" destOrd="1" presId="urn:microsoft.com/office/officeart/2005/8/layout/vList4#1"/>
    <dgm:cxn modelId="{F7C04A24-9A50-47B5-8C8F-0F90BF114C0A}" type="presOf" srcId="{4E88A4AE-AAE7-4C42-83AE-ED2C5F20C080}" destId="{F68977ED-0F18-422D-BF83-3B877E31D0C8}" srcOrd="1" destOrd="1" presId="urn:microsoft.com/office/officeart/2005/8/layout/vList4#1"/>
    <dgm:cxn modelId="{0E69AC09-8EC5-4E2A-BE05-F60F66CBEEF9}" srcId="{C192AF75-27DF-454B-8550-5C14A6F6453E}" destId="{4E88A4AE-AAE7-4C42-83AE-ED2C5F20C080}" srcOrd="0" destOrd="0" parTransId="{5ED2A6C1-3AB5-4EE5-A1FE-39F0BB462D6B}" sibTransId="{287D2445-4A21-4A05-97D1-AFC8F5870964}"/>
    <dgm:cxn modelId="{56E87DC6-ED2E-4CA6-B7A3-08D52D61C392}" srcId="{78C8AA03-03DB-46AA-8033-87070B4B51B7}" destId="{C192AF75-27DF-454B-8550-5C14A6F6453E}" srcOrd="1" destOrd="0" parTransId="{D9576E80-2216-4397-88C0-D5BB01440090}" sibTransId="{3F8D2A71-9971-4A06-B234-C0DA2DFFF170}"/>
    <dgm:cxn modelId="{CBEE8868-E2B2-4B31-A5A9-A06744A5A6CF}" type="presOf" srcId="{9976CA21-ECC4-40C5-830A-8A5863704B56}" destId="{F6559E39-6816-4530-B5E0-864C5B9D97C3}" srcOrd="1" destOrd="2" presId="urn:microsoft.com/office/officeart/2005/8/layout/vList4#1"/>
    <dgm:cxn modelId="{96434FCF-15BE-4113-BDC8-53A7FD33DF7D}" type="presOf" srcId="{C192AF75-27DF-454B-8550-5C14A6F6453E}" destId="{F7870751-238F-4F30-A0C9-B91831B22DBA}" srcOrd="0" destOrd="0" presId="urn:microsoft.com/office/officeart/2005/8/layout/vList4#1"/>
    <dgm:cxn modelId="{3A0830CE-0E06-4884-AB79-823CC397FAA3}" srcId="{57FF59EB-919F-454D-BBA1-180F90534DD2}" destId="{B7858CE5-7368-4B59-89E6-24E927B28F65}" srcOrd="0" destOrd="0" parTransId="{7F28B188-2608-4F11-8862-D3D238B88B8C}" sibTransId="{5569E6FB-EA6F-435E-A854-EAFCCA81AF5A}"/>
    <dgm:cxn modelId="{0D996410-8EEC-4C1B-B970-332D42E2FD38}" type="presOf" srcId="{36177B0A-8DEB-4D16-8763-68290CE64D98}" destId="{BE52F0EE-DBE8-4DD6-9A85-8469B4A4FFB0}" srcOrd="0" destOrd="1" presId="urn:microsoft.com/office/officeart/2005/8/layout/vList4#1"/>
    <dgm:cxn modelId="{191E25B1-2B25-4C43-A723-1124FDA2EB18}" srcId="{78C8AA03-03DB-46AA-8033-87070B4B51B7}" destId="{5FD84467-8737-406B-9E5D-F6D04BE4385E}" srcOrd="2" destOrd="0" parTransId="{5A4A67B3-723E-4125-9639-18EC114D734F}" sibTransId="{3D6E24E5-3C80-4D3F-AB99-1247C760E112}"/>
    <dgm:cxn modelId="{02B2FAAC-A561-4855-8963-D3C38EB9CFA6}" type="presOf" srcId="{78C8AA03-03DB-46AA-8033-87070B4B51B7}" destId="{8559E9C3-FDF3-43F8-A442-74F507546B2B}" srcOrd="0" destOrd="0" presId="urn:microsoft.com/office/officeart/2005/8/layout/vList4#1"/>
    <dgm:cxn modelId="{BEEF06D5-F235-4E9A-B78B-6D2952E49B71}" type="presOf" srcId="{4E88A4AE-AAE7-4C42-83AE-ED2C5F20C080}" destId="{F7870751-238F-4F30-A0C9-B91831B22DBA}" srcOrd="0" destOrd="1" presId="urn:microsoft.com/office/officeart/2005/8/layout/vList4#1"/>
    <dgm:cxn modelId="{6D45B01F-E601-42C3-9431-00E3BE77EABD}" srcId="{5FD84467-8737-406B-9E5D-F6D04BE4385E}" destId="{D0AC7AB8-E9B8-4E6A-B5C7-76A30CB3CB03}" srcOrd="1" destOrd="0" parTransId="{8B320560-35C4-44A4-9E18-AACBC118CA67}" sibTransId="{A5618630-95D5-4EE1-91AC-1C82F96DA2D2}"/>
    <dgm:cxn modelId="{73864CDE-B113-468B-8696-28613CA88AB7}" srcId="{C192AF75-27DF-454B-8550-5C14A6F6453E}" destId="{A57AC83E-9EAB-4D40-8A4D-92ABD768C975}" srcOrd="1" destOrd="0" parTransId="{ED8CE877-6623-49EA-8A4E-2703AB033599}" sibTransId="{E35FE858-EB75-40A0-8208-C40FA6F54385}"/>
    <dgm:cxn modelId="{2535C650-23B2-4148-952C-A58C6DB4EAFF}" srcId="{78C8AA03-03DB-46AA-8033-87070B4B51B7}" destId="{57FF59EB-919F-454D-BBA1-180F90534DD2}" srcOrd="0" destOrd="0" parTransId="{63BFF57E-328F-4AAF-B45A-407D3EA89B26}" sibTransId="{BA5B00E9-72E2-4F8B-B220-1376E61C885F}"/>
    <dgm:cxn modelId="{CD89B23D-EA10-455F-B282-A74184D6FD6D}" type="presOf" srcId="{57FF59EB-919F-454D-BBA1-180F90534DD2}" destId="{7E86EDD6-3D61-4891-88B8-B3A886F75D13}" srcOrd="0" destOrd="0" presId="urn:microsoft.com/office/officeart/2005/8/layout/vList4#1"/>
    <dgm:cxn modelId="{D5C06994-9911-4632-A20A-CB95FB701BE5}" type="presOf" srcId="{A57AC83E-9EAB-4D40-8A4D-92ABD768C975}" destId="{F68977ED-0F18-422D-BF83-3B877E31D0C8}" srcOrd="1" destOrd="2" presId="urn:microsoft.com/office/officeart/2005/8/layout/vList4#1"/>
    <dgm:cxn modelId="{F9EA2B40-C165-4791-AF72-26EDA92DC7B0}" type="presOf" srcId="{5FD84467-8737-406B-9E5D-F6D04BE4385E}" destId="{BE52F0EE-DBE8-4DD6-9A85-8469B4A4FFB0}" srcOrd="0" destOrd="0" presId="urn:microsoft.com/office/officeart/2005/8/layout/vList4#1"/>
    <dgm:cxn modelId="{0FA55107-52ED-4089-A378-9016E0CB4DCC}" type="presOf" srcId="{B7858CE5-7368-4B59-89E6-24E927B28F65}" destId="{F6559E39-6816-4530-B5E0-864C5B9D97C3}" srcOrd="1" destOrd="1" presId="urn:microsoft.com/office/officeart/2005/8/layout/vList4#1"/>
    <dgm:cxn modelId="{2015C4AF-2A2B-41AB-A376-D88E7AD9BCC4}" type="presOf" srcId="{5FD84467-8737-406B-9E5D-F6D04BE4385E}" destId="{43F7D6BF-73A3-4E65-AF3D-4982CA13355B}" srcOrd="1" destOrd="0" presId="urn:microsoft.com/office/officeart/2005/8/layout/vList4#1"/>
    <dgm:cxn modelId="{EC00ECD0-8C7A-4856-A785-5EF4D57B4E91}" type="presOf" srcId="{9976CA21-ECC4-40C5-830A-8A5863704B56}" destId="{7E86EDD6-3D61-4891-88B8-B3A886F75D13}" srcOrd="0" destOrd="2" presId="urn:microsoft.com/office/officeart/2005/8/layout/vList4#1"/>
    <dgm:cxn modelId="{75FDD8D7-D985-4E1E-A1B6-EC759F6E6CBF}" type="presParOf" srcId="{8559E9C3-FDF3-43F8-A442-74F507546B2B}" destId="{2EEBF290-91A8-4A2A-A5F4-000D91E5513F}" srcOrd="0" destOrd="0" presId="urn:microsoft.com/office/officeart/2005/8/layout/vList4#1"/>
    <dgm:cxn modelId="{34D78CF8-2D10-468E-B088-CEB312C115B1}" type="presParOf" srcId="{2EEBF290-91A8-4A2A-A5F4-000D91E5513F}" destId="{7E86EDD6-3D61-4891-88B8-B3A886F75D13}" srcOrd="0" destOrd="0" presId="urn:microsoft.com/office/officeart/2005/8/layout/vList4#1"/>
    <dgm:cxn modelId="{658733E7-05B4-409A-B70C-3AA97422CCDC}" type="presParOf" srcId="{2EEBF290-91A8-4A2A-A5F4-000D91E5513F}" destId="{AC2084F9-4629-41CD-A5A1-E103E66C246F}" srcOrd="1" destOrd="0" presId="urn:microsoft.com/office/officeart/2005/8/layout/vList4#1"/>
    <dgm:cxn modelId="{B83FE258-4604-44ED-A784-697648FB67BD}" type="presParOf" srcId="{2EEBF290-91A8-4A2A-A5F4-000D91E5513F}" destId="{F6559E39-6816-4530-B5E0-864C5B9D97C3}" srcOrd="2" destOrd="0" presId="urn:microsoft.com/office/officeart/2005/8/layout/vList4#1"/>
    <dgm:cxn modelId="{F767ECF1-C2F4-41B4-A7B8-35E754FD1F94}" type="presParOf" srcId="{8559E9C3-FDF3-43F8-A442-74F507546B2B}" destId="{947CD88B-6C5A-4A3E-8E87-DD1A1A5D6C95}" srcOrd="1" destOrd="0" presId="urn:microsoft.com/office/officeart/2005/8/layout/vList4#1"/>
    <dgm:cxn modelId="{DA37E6C5-D49A-42C1-B790-F520D4714F38}" type="presParOf" srcId="{8559E9C3-FDF3-43F8-A442-74F507546B2B}" destId="{780E3E0B-4643-475F-9195-DD62ED5974F5}" srcOrd="2" destOrd="0" presId="urn:microsoft.com/office/officeart/2005/8/layout/vList4#1"/>
    <dgm:cxn modelId="{4CFE7DF8-4D65-4F6F-827F-3D8DABED5233}" type="presParOf" srcId="{780E3E0B-4643-475F-9195-DD62ED5974F5}" destId="{F7870751-238F-4F30-A0C9-B91831B22DBA}" srcOrd="0" destOrd="0" presId="urn:microsoft.com/office/officeart/2005/8/layout/vList4#1"/>
    <dgm:cxn modelId="{65422512-7CB3-4F91-B5E0-C453920CCB69}" type="presParOf" srcId="{780E3E0B-4643-475F-9195-DD62ED5974F5}" destId="{784E16AB-7521-4EB7-9C0C-0B41DBA96142}" srcOrd="1" destOrd="0" presId="urn:microsoft.com/office/officeart/2005/8/layout/vList4#1"/>
    <dgm:cxn modelId="{4076ACA6-5B54-4B77-BD7E-F38A287FCE97}" type="presParOf" srcId="{780E3E0B-4643-475F-9195-DD62ED5974F5}" destId="{F68977ED-0F18-422D-BF83-3B877E31D0C8}" srcOrd="2" destOrd="0" presId="urn:microsoft.com/office/officeart/2005/8/layout/vList4#1"/>
    <dgm:cxn modelId="{0E1953C1-8D5F-411F-8EB0-9DC9A5B0C754}" type="presParOf" srcId="{8559E9C3-FDF3-43F8-A442-74F507546B2B}" destId="{FA6C89C7-D991-40B8-B000-2B87E6E87F6B}" srcOrd="3" destOrd="0" presId="urn:microsoft.com/office/officeart/2005/8/layout/vList4#1"/>
    <dgm:cxn modelId="{7DD6B05D-2153-4D70-A486-185BD75D3283}" type="presParOf" srcId="{8559E9C3-FDF3-43F8-A442-74F507546B2B}" destId="{AAEB0C9C-CDFC-47BF-9A97-1DD4FA2AD924}" srcOrd="4" destOrd="0" presId="urn:microsoft.com/office/officeart/2005/8/layout/vList4#1"/>
    <dgm:cxn modelId="{CACCC9E8-A2E0-4C26-A8C1-E8D9852D34DA}" type="presParOf" srcId="{AAEB0C9C-CDFC-47BF-9A97-1DD4FA2AD924}" destId="{BE52F0EE-DBE8-4DD6-9A85-8469B4A4FFB0}" srcOrd="0" destOrd="0" presId="urn:microsoft.com/office/officeart/2005/8/layout/vList4#1"/>
    <dgm:cxn modelId="{D34CE575-6BCC-4039-9768-432FEBBCBE6B}" type="presParOf" srcId="{AAEB0C9C-CDFC-47BF-9A97-1DD4FA2AD924}" destId="{639E2407-991F-40A2-98AD-1F88A4352177}" srcOrd="1" destOrd="0" presId="urn:microsoft.com/office/officeart/2005/8/layout/vList4#1"/>
    <dgm:cxn modelId="{E04FA2AE-E8E7-4800-8046-86B9AE4DA2E2}" type="presParOf" srcId="{AAEB0C9C-CDFC-47BF-9A97-1DD4FA2AD924}" destId="{43F7D6BF-73A3-4E65-AF3D-4982CA13355B}"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40DC7-D71B-4103-8B39-94D95C60EC52}" type="doc">
      <dgm:prSet loTypeId="urn:microsoft.com/office/officeart/2005/8/layout/hierarchy2" loCatId="hierarchy" qsTypeId="urn:microsoft.com/office/officeart/2005/8/quickstyle/3d2" qsCatId="3D" csTypeId="urn:microsoft.com/office/officeart/2005/8/colors/colorful2" csCatId="colorful" phldr="1"/>
      <dgm:spPr/>
      <dgm:t>
        <a:bodyPr/>
        <a:lstStyle/>
        <a:p>
          <a:endParaRPr lang="en-US"/>
        </a:p>
      </dgm:t>
    </dgm:pt>
    <dgm:pt modelId="{39797059-C4AC-4A32-887D-99038A3CD45F}">
      <dgm:prSet phldrT="[Text]" custT="1"/>
      <dgm:spPr/>
      <dgm:t>
        <a:bodyPr/>
        <a:lstStyle/>
        <a:p>
          <a:r>
            <a:rPr lang="en-GB" sz="1800" b="1" dirty="0" smtClean="0"/>
            <a:t>Hormonal contraceptives</a:t>
          </a:r>
          <a:endParaRPr lang="en-US" sz="1800" b="1" dirty="0"/>
        </a:p>
      </dgm:t>
    </dgm:pt>
    <dgm:pt modelId="{7E591B96-F8DC-41A5-86C5-BEFBCD0451A3}" type="parTrans" cxnId="{5230F901-2DF0-4B75-9ACA-190D327C6A7B}">
      <dgm:prSet/>
      <dgm:spPr/>
      <dgm:t>
        <a:bodyPr/>
        <a:lstStyle/>
        <a:p>
          <a:endParaRPr lang="en-US"/>
        </a:p>
      </dgm:t>
    </dgm:pt>
    <dgm:pt modelId="{9CB78DB5-20D9-495E-B2A5-45B62D74F82D}" type="sibTrans" cxnId="{5230F901-2DF0-4B75-9ACA-190D327C6A7B}">
      <dgm:prSet/>
      <dgm:spPr/>
      <dgm:t>
        <a:bodyPr/>
        <a:lstStyle/>
        <a:p>
          <a:endParaRPr lang="en-US"/>
        </a:p>
      </dgm:t>
    </dgm:pt>
    <dgm:pt modelId="{D6E4CADD-D830-4A57-B3D8-E259DF412377}">
      <dgm:prSet phldrT="[Text]" custT="1"/>
      <dgm:spPr/>
      <dgm:t>
        <a:bodyPr/>
        <a:lstStyle/>
        <a:p>
          <a:r>
            <a:rPr lang="en-GB" sz="1800" b="1" dirty="0" smtClean="0"/>
            <a:t>Oral Pills</a:t>
          </a:r>
          <a:endParaRPr lang="en-US" sz="1800" b="1" dirty="0"/>
        </a:p>
      </dgm:t>
    </dgm:pt>
    <dgm:pt modelId="{2E2F2241-466E-4BD5-AB6F-D52F954FF438}" type="parTrans" cxnId="{63BB9B13-F632-4CA3-A96B-5C1355C909E1}">
      <dgm:prSet custT="1"/>
      <dgm:spPr/>
      <dgm:t>
        <a:bodyPr/>
        <a:lstStyle/>
        <a:p>
          <a:endParaRPr lang="en-US" sz="800" b="1"/>
        </a:p>
      </dgm:t>
    </dgm:pt>
    <dgm:pt modelId="{F784BDF5-D745-47FD-BEBE-E4D91F7E87CD}" type="sibTrans" cxnId="{63BB9B13-F632-4CA3-A96B-5C1355C909E1}">
      <dgm:prSet/>
      <dgm:spPr/>
      <dgm:t>
        <a:bodyPr/>
        <a:lstStyle/>
        <a:p>
          <a:endParaRPr lang="en-US"/>
        </a:p>
      </dgm:t>
    </dgm:pt>
    <dgm:pt modelId="{20891385-9E80-4221-B950-D302C44093D6}">
      <dgm:prSet phldrT="[Text]" custT="1"/>
      <dgm:spPr/>
      <dgm:t>
        <a:bodyPr/>
        <a:lstStyle/>
        <a:p>
          <a:r>
            <a:rPr lang="en-GB" sz="1800" b="1" dirty="0" smtClean="0"/>
            <a:t>Combined pills</a:t>
          </a:r>
          <a:endParaRPr lang="en-US" sz="1800" b="1" dirty="0"/>
        </a:p>
      </dgm:t>
    </dgm:pt>
    <dgm:pt modelId="{C79D0ADB-BE48-4211-8073-7C1D166858C2}" type="parTrans" cxnId="{AFC021A6-FA23-458C-9F57-425122B33306}">
      <dgm:prSet custT="1"/>
      <dgm:spPr/>
      <dgm:t>
        <a:bodyPr/>
        <a:lstStyle/>
        <a:p>
          <a:endParaRPr lang="en-US" sz="800" b="1"/>
        </a:p>
      </dgm:t>
    </dgm:pt>
    <dgm:pt modelId="{E59EAB21-640B-4E6C-8EED-8EFD579BDD90}" type="sibTrans" cxnId="{AFC021A6-FA23-458C-9F57-425122B33306}">
      <dgm:prSet/>
      <dgm:spPr/>
      <dgm:t>
        <a:bodyPr/>
        <a:lstStyle/>
        <a:p>
          <a:endParaRPr lang="en-US"/>
        </a:p>
      </dgm:t>
    </dgm:pt>
    <dgm:pt modelId="{77186895-8711-4632-8067-0C66B2F25929}">
      <dgm:prSet phldrT="[Text]" custT="1"/>
      <dgm:spPr/>
      <dgm:t>
        <a:bodyPr/>
        <a:lstStyle/>
        <a:p>
          <a:r>
            <a:rPr lang="en-GB" sz="1800" b="1" dirty="0" smtClean="0"/>
            <a:t>Progesterone only pills (POP)</a:t>
          </a:r>
          <a:endParaRPr lang="en-US" sz="1800" b="1" dirty="0"/>
        </a:p>
      </dgm:t>
    </dgm:pt>
    <dgm:pt modelId="{A63F8E8C-64F0-4113-A785-FA2438B257E4}" type="parTrans" cxnId="{A48C2B30-A1EF-4FC8-8137-1E99635584FE}">
      <dgm:prSet custT="1"/>
      <dgm:spPr/>
      <dgm:t>
        <a:bodyPr/>
        <a:lstStyle/>
        <a:p>
          <a:endParaRPr lang="en-US" sz="800" b="1"/>
        </a:p>
      </dgm:t>
    </dgm:pt>
    <dgm:pt modelId="{297D25B2-1525-4DE9-B568-F7463CE9A0E2}" type="sibTrans" cxnId="{A48C2B30-A1EF-4FC8-8137-1E99635584FE}">
      <dgm:prSet/>
      <dgm:spPr/>
      <dgm:t>
        <a:bodyPr/>
        <a:lstStyle/>
        <a:p>
          <a:endParaRPr lang="en-US"/>
        </a:p>
      </dgm:t>
    </dgm:pt>
    <dgm:pt modelId="{DE1B2B06-D3F3-4241-AECB-0DF18B6F317A}">
      <dgm:prSet phldrT="[Text]" custT="1"/>
      <dgm:spPr/>
      <dgm:t>
        <a:bodyPr/>
        <a:lstStyle/>
        <a:p>
          <a:r>
            <a:rPr lang="en-GB" sz="1800" b="1" dirty="0" smtClean="0"/>
            <a:t>Depot Preparations</a:t>
          </a:r>
          <a:endParaRPr lang="en-US" sz="1800" b="1" dirty="0"/>
        </a:p>
      </dgm:t>
    </dgm:pt>
    <dgm:pt modelId="{E73DB803-0B55-4022-96CA-928D5DBE6B9A}" type="parTrans" cxnId="{C9205322-9199-40D6-86E1-EC80F3196EAD}">
      <dgm:prSet custT="1"/>
      <dgm:spPr/>
      <dgm:t>
        <a:bodyPr/>
        <a:lstStyle/>
        <a:p>
          <a:endParaRPr lang="en-US" sz="800" b="1"/>
        </a:p>
      </dgm:t>
    </dgm:pt>
    <dgm:pt modelId="{1BE5E7D6-4547-4624-9A67-15DEB8BE76E5}" type="sibTrans" cxnId="{C9205322-9199-40D6-86E1-EC80F3196EAD}">
      <dgm:prSet/>
      <dgm:spPr/>
      <dgm:t>
        <a:bodyPr/>
        <a:lstStyle/>
        <a:p>
          <a:endParaRPr lang="en-US"/>
        </a:p>
      </dgm:t>
    </dgm:pt>
    <dgm:pt modelId="{9DF95729-9F3D-4297-93FB-AFD83FAFF8FD}">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GB" sz="1800" b="1" dirty="0" smtClean="0"/>
            <a:t>Injectables </a:t>
          </a:r>
          <a:endParaRPr lang="en-US" sz="1800" b="1" dirty="0"/>
        </a:p>
      </dgm:t>
    </dgm:pt>
    <dgm:pt modelId="{090C0DB2-F502-48C5-A81E-14C361C84A54}" type="parTrans" cxnId="{F985991D-710D-4A9F-840E-3DBF1257ACF4}">
      <dgm:prSet custT="1"/>
      <dgm:spPr/>
      <dgm:t>
        <a:bodyPr/>
        <a:lstStyle/>
        <a:p>
          <a:endParaRPr lang="en-US" sz="800" b="1"/>
        </a:p>
      </dgm:t>
    </dgm:pt>
    <dgm:pt modelId="{5432DB43-4999-49BB-90F8-F69F74232EB4}" type="sibTrans" cxnId="{F985991D-710D-4A9F-840E-3DBF1257ACF4}">
      <dgm:prSet/>
      <dgm:spPr/>
      <dgm:t>
        <a:bodyPr/>
        <a:lstStyle/>
        <a:p>
          <a:endParaRPr lang="en-US"/>
        </a:p>
      </dgm:t>
    </dgm:pt>
    <dgm:pt modelId="{231B8A78-9165-4B0D-B88C-F8ED67B3ED45}">
      <dgm:prSet custT="1"/>
      <dgm:spPr/>
      <dgm:t>
        <a:bodyPr/>
        <a:lstStyle/>
        <a:p>
          <a:r>
            <a:rPr lang="en-GB" sz="1800" b="1" dirty="0" smtClean="0"/>
            <a:t>Once – a – month (long acting) pills</a:t>
          </a:r>
          <a:endParaRPr lang="en-US" sz="1800" b="1" dirty="0"/>
        </a:p>
      </dgm:t>
    </dgm:pt>
    <dgm:pt modelId="{CBE45B08-718D-4436-949C-290156008868}" type="parTrans" cxnId="{7E7CE5C0-C809-4F57-BC6B-C5F2114E4A0F}">
      <dgm:prSet custT="1"/>
      <dgm:spPr/>
      <dgm:t>
        <a:bodyPr/>
        <a:lstStyle/>
        <a:p>
          <a:endParaRPr lang="en-US" sz="800" b="1"/>
        </a:p>
      </dgm:t>
    </dgm:pt>
    <dgm:pt modelId="{DF36C8F7-73CB-4579-AF03-A925B4B88751}" type="sibTrans" cxnId="{7E7CE5C0-C809-4F57-BC6B-C5F2114E4A0F}">
      <dgm:prSet/>
      <dgm:spPr/>
      <dgm:t>
        <a:bodyPr/>
        <a:lstStyle/>
        <a:p>
          <a:endParaRPr lang="en-US"/>
        </a:p>
      </dgm:t>
    </dgm:pt>
    <dgm:pt modelId="{27F7EF35-A668-45B6-9F0F-C51D090C02FF}">
      <dgm:prSet custT="1"/>
      <dgm:spPr/>
      <dgm:t>
        <a:bodyPr/>
        <a:lstStyle/>
        <a:p>
          <a:r>
            <a:rPr lang="en-GB" sz="1800" b="1" dirty="0" smtClean="0"/>
            <a:t>Male pill</a:t>
          </a:r>
          <a:endParaRPr lang="en-US" sz="1800" b="1" dirty="0"/>
        </a:p>
      </dgm:t>
    </dgm:pt>
    <dgm:pt modelId="{70E56143-7915-41DB-8665-34B191DD91E3}" type="parTrans" cxnId="{7883C11A-DF85-4330-92A3-27E0BD7659CB}">
      <dgm:prSet custT="1"/>
      <dgm:spPr/>
      <dgm:t>
        <a:bodyPr/>
        <a:lstStyle/>
        <a:p>
          <a:endParaRPr lang="en-US" sz="800" b="1"/>
        </a:p>
      </dgm:t>
    </dgm:pt>
    <dgm:pt modelId="{5CC21F5F-3778-480C-AA03-ADB677CE1FB6}" type="sibTrans" cxnId="{7883C11A-DF85-4330-92A3-27E0BD7659CB}">
      <dgm:prSet/>
      <dgm:spPr/>
      <dgm:t>
        <a:bodyPr/>
        <a:lstStyle/>
        <a:p>
          <a:endParaRPr lang="en-US"/>
        </a:p>
      </dgm:t>
    </dgm:pt>
    <dgm:pt modelId="{5F60DD36-4346-4CF7-B09F-2879337CB51C}">
      <dgm:prSet custT="1">
        <dgm:style>
          <a:lnRef idx="1">
            <a:schemeClr val="accent2"/>
          </a:lnRef>
          <a:fillRef idx="3">
            <a:schemeClr val="accent2"/>
          </a:fillRef>
          <a:effectRef idx="2">
            <a:schemeClr val="accent2"/>
          </a:effectRef>
          <a:fontRef idx="minor">
            <a:schemeClr val="lt1"/>
          </a:fontRef>
        </dgm:style>
      </dgm:prSet>
      <dgm:spPr/>
      <dgm:t>
        <a:bodyPr/>
        <a:lstStyle/>
        <a:p>
          <a:r>
            <a:rPr lang="en-GB" sz="1800" b="1" dirty="0" err="1" smtClean="0"/>
            <a:t>Subdermal</a:t>
          </a:r>
          <a:r>
            <a:rPr lang="en-GB" sz="1800" b="1" dirty="0" smtClean="0"/>
            <a:t> Implants</a:t>
          </a:r>
          <a:endParaRPr lang="en-US" sz="1800" b="1" dirty="0"/>
        </a:p>
      </dgm:t>
    </dgm:pt>
    <dgm:pt modelId="{A2CA1F96-CB77-47AC-B04F-C39EC60F1EF1}" type="parTrans" cxnId="{3C982F73-D7A5-410F-8CA7-5A46FC800317}">
      <dgm:prSet custT="1"/>
      <dgm:spPr/>
      <dgm:t>
        <a:bodyPr/>
        <a:lstStyle/>
        <a:p>
          <a:endParaRPr lang="en-US" sz="800" b="1"/>
        </a:p>
      </dgm:t>
    </dgm:pt>
    <dgm:pt modelId="{43945E59-DA15-4DA8-AB39-CAA7B6A503A9}" type="sibTrans" cxnId="{3C982F73-D7A5-410F-8CA7-5A46FC800317}">
      <dgm:prSet/>
      <dgm:spPr/>
      <dgm:t>
        <a:bodyPr/>
        <a:lstStyle/>
        <a:p>
          <a:endParaRPr lang="en-US"/>
        </a:p>
      </dgm:t>
    </dgm:pt>
    <dgm:pt modelId="{5F7ECE5B-E839-4382-960E-284FD4CD38E4}">
      <dgm:prSet custT="1">
        <dgm:style>
          <a:lnRef idx="1">
            <a:schemeClr val="accent2"/>
          </a:lnRef>
          <a:fillRef idx="3">
            <a:schemeClr val="accent2"/>
          </a:fillRef>
          <a:effectRef idx="2">
            <a:schemeClr val="accent2"/>
          </a:effectRef>
          <a:fontRef idx="minor">
            <a:schemeClr val="lt1"/>
          </a:fontRef>
        </dgm:style>
      </dgm:prSet>
      <dgm:spPr/>
      <dgm:t>
        <a:bodyPr/>
        <a:lstStyle/>
        <a:p>
          <a:r>
            <a:rPr lang="en-GB" sz="1800" b="1" dirty="0" smtClean="0"/>
            <a:t>Vaginal Rings</a:t>
          </a:r>
          <a:endParaRPr lang="en-US" sz="1800" b="1" dirty="0"/>
        </a:p>
      </dgm:t>
    </dgm:pt>
    <dgm:pt modelId="{A51D7714-9DAA-4871-A7FD-C390D75B8EB9}" type="parTrans" cxnId="{8795A84F-B79B-42C6-ADE8-0710EE5D73D3}">
      <dgm:prSet custT="1"/>
      <dgm:spPr/>
      <dgm:t>
        <a:bodyPr/>
        <a:lstStyle/>
        <a:p>
          <a:endParaRPr lang="en-US" sz="800" b="1"/>
        </a:p>
      </dgm:t>
    </dgm:pt>
    <dgm:pt modelId="{8583595F-380A-489D-9933-71C344B3566D}" type="sibTrans" cxnId="{8795A84F-B79B-42C6-ADE8-0710EE5D73D3}">
      <dgm:prSet/>
      <dgm:spPr/>
      <dgm:t>
        <a:bodyPr/>
        <a:lstStyle/>
        <a:p>
          <a:endParaRPr lang="en-US"/>
        </a:p>
      </dgm:t>
    </dgm:pt>
    <dgm:pt modelId="{BFD0287E-B510-429A-A14D-61B2F1335593}" type="pres">
      <dgm:prSet presAssocID="{77840DC7-D71B-4103-8B39-94D95C60EC52}" presName="diagram" presStyleCnt="0">
        <dgm:presLayoutVars>
          <dgm:chPref val="1"/>
          <dgm:dir/>
          <dgm:animOne val="branch"/>
          <dgm:animLvl val="lvl"/>
          <dgm:resizeHandles val="exact"/>
        </dgm:presLayoutVars>
      </dgm:prSet>
      <dgm:spPr/>
      <dgm:t>
        <a:bodyPr/>
        <a:lstStyle/>
        <a:p>
          <a:endParaRPr lang="en-US"/>
        </a:p>
      </dgm:t>
    </dgm:pt>
    <dgm:pt modelId="{B7E9A6CC-233D-4D50-B6DB-808BAB19F235}" type="pres">
      <dgm:prSet presAssocID="{39797059-C4AC-4A32-887D-99038A3CD45F}" presName="root1" presStyleCnt="0"/>
      <dgm:spPr/>
      <dgm:t>
        <a:bodyPr/>
        <a:lstStyle/>
        <a:p>
          <a:endParaRPr lang="en-US"/>
        </a:p>
      </dgm:t>
    </dgm:pt>
    <dgm:pt modelId="{25DED458-F3C1-41BC-9837-D30A92D51EF5}" type="pres">
      <dgm:prSet presAssocID="{39797059-C4AC-4A32-887D-99038A3CD45F}" presName="LevelOneTextNode" presStyleLbl="node0" presStyleIdx="0" presStyleCnt="1" custScaleX="187688">
        <dgm:presLayoutVars>
          <dgm:chPref val="3"/>
        </dgm:presLayoutVars>
      </dgm:prSet>
      <dgm:spPr/>
      <dgm:t>
        <a:bodyPr/>
        <a:lstStyle/>
        <a:p>
          <a:endParaRPr lang="en-US"/>
        </a:p>
      </dgm:t>
    </dgm:pt>
    <dgm:pt modelId="{03DBD113-CED3-4743-9314-56A6600606A5}" type="pres">
      <dgm:prSet presAssocID="{39797059-C4AC-4A32-887D-99038A3CD45F}" presName="level2hierChild" presStyleCnt="0"/>
      <dgm:spPr/>
      <dgm:t>
        <a:bodyPr/>
        <a:lstStyle/>
        <a:p>
          <a:endParaRPr lang="en-US"/>
        </a:p>
      </dgm:t>
    </dgm:pt>
    <dgm:pt modelId="{21C2901E-170F-4077-9B8A-253641D26A7B}" type="pres">
      <dgm:prSet presAssocID="{2E2F2241-466E-4BD5-AB6F-D52F954FF438}" presName="conn2-1" presStyleLbl="parChTrans1D2" presStyleIdx="0" presStyleCnt="2" custScaleX="2000000"/>
      <dgm:spPr/>
      <dgm:t>
        <a:bodyPr/>
        <a:lstStyle/>
        <a:p>
          <a:endParaRPr lang="en-US"/>
        </a:p>
      </dgm:t>
    </dgm:pt>
    <dgm:pt modelId="{6321188C-92AD-4407-8E00-73D3200214EB}" type="pres">
      <dgm:prSet presAssocID="{2E2F2241-466E-4BD5-AB6F-D52F954FF438}" presName="connTx" presStyleLbl="parChTrans1D2" presStyleIdx="0" presStyleCnt="2"/>
      <dgm:spPr/>
      <dgm:t>
        <a:bodyPr/>
        <a:lstStyle/>
        <a:p>
          <a:endParaRPr lang="en-US"/>
        </a:p>
      </dgm:t>
    </dgm:pt>
    <dgm:pt modelId="{9BD9FA25-26BF-4530-8B0F-90A20E46E078}" type="pres">
      <dgm:prSet presAssocID="{D6E4CADD-D830-4A57-B3D8-E259DF412377}" presName="root2" presStyleCnt="0"/>
      <dgm:spPr/>
      <dgm:t>
        <a:bodyPr/>
        <a:lstStyle/>
        <a:p>
          <a:endParaRPr lang="en-US"/>
        </a:p>
      </dgm:t>
    </dgm:pt>
    <dgm:pt modelId="{DBC93310-0922-4C65-B45D-3F3872F7BBEF}" type="pres">
      <dgm:prSet presAssocID="{D6E4CADD-D830-4A57-B3D8-E259DF412377}" presName="LevelTwoTextNode" presStyleLbl="node2" presStyleIdx="0" presStyleCnt="2" custScaleX="187688">
        <dgm:presLayoutVars>
          <dgm:chPref val="3"/>
        </dgm:presLayoutVars>
      </dgm:prSet>
      <dgm:spPr/>
      <dgm:t>
        <a:bodyPr/>
        <a:lstStyle/>
        <a:p>
          <a:endParaRPr lang="en-US"/>
        </a:p>
      </dgm:t>
    </dgm:pt>
    <dgm:pt modelId="{41116EC8-E0B7-44A2-B7F7-E1B958D5A490}" type="pres">
      <dgm:prSet presAssocID="{D6E4CADD-D830-4A57-B3D8-E259DF412377}" presName="level3hierChild" presStyleCnt="0"/>
      <dgm:spPr/>
      <dgm:t>
        <a:bodyPr/>
        <a:lstStyle/>
        <a:p>
          <a:endParaRPr lang="en-US"/>
        </a:p>
      </dgm:t>
    </dgm:pt>
    <dgm:pt modelId="{866FFB88-34B5-4CD7-9D04-D3CB33D3C1AF}" type="pres">
      <dgm:prSet presAssocID="{C79D0ADB-BE48-4211-8073-7C1D166858C2}" presName="conn2-1" presStyleLbl="parChTrans1D3" presStyleIdx="0" presStyleCnt="7" custScaleX="2000000"/>
      <dgm:spPr/>
      <dgm:t>
        <a:bodyPr/>
        <a:lstStyle/>
        <a:p>
          <a:endParaRPr lang="en-US"/>
        </a:p>
      </dgm:t>
    </dgm:pt>
    <dgm:pt modelId="{C2195A17-3C72-4469-BAF9-65A02D452AF7}" type="pres">
      <dgm:prSet presAssocID="{C79D0ADB-BE48-4211-8073-7C1D166858C2}" presName="connTx" presStyleLbl="parChTrans1D3" presStyleIdx="0" presStyleCnt="7"/>
      <dgm:spPr/>
      <dgm:t>
        <a:bodyPr/>
        <a:lstStyle/>
        <a:p>
          <a:endParaRPr lang="en-US"/>
        </a:p>
      </dgm:t>
    </dgm:pt>
    <dgm:pt modelId="{74AE9B63-1A92-47F3-8C9A-0D2CFF6C94E6}" type="pres">
      <dgm:prSet presAssocID="{20891385-9E80-4221-B950-D302C44093D6}" presName="root2" presStyleCnt="0"/>
      <dgm:spPr/>
      <dgm:t>
        <a:bodyPr/>
        <a:lstStyle/>
        <a:p>
          <a:endParaRPr lang="en-US"/>
        </a:p>
      </dgm:t>
    </dgm:pt>
    <dgm:pt modelId="{9FC902B0-0E63-4397-97F4-025247DBDDAD}" type="pres">
      <dgm:prSet presAssocID="{20891385-9E80-4221-B950-D302C44093D6}" presName="LevelTwoTextNode" presStyleLbl="node3" presStyleIdx="0" presStyleCnt="7" custScaleX="187688">
        <dgm:presLayoutVars>
          <dgm:chPref val="3"/>
        </dgm:presLayoutVars>
      </dgm:prSet>
      <dgm:spPr/>
      <dgm:t>
        <a:bodyPr/>
        <a:lstStyle/>
        <a:p>
          <a:endParaRPr lang="en-US"/>
        </a:p>
      </dgm:t>
    </dgm:pt>
    <dgm:pt modelId="{0D897764-F346-4D5B-A246-56DA1C9055CF}" type="pres">
      <dgm:prSet presAssocID="{20891385-9E80-4221-B950-D302C44093D6}" presName="level3hierChild" presStyleCnt="0"/>
      <dgm:spPr/>
      <dgm:t>
        <a:bodyPr/>
        <a:lstStyle/>
        <a:p>
          <a:endParaRPr lang="en-US"/>
        </a:p>
      </dgm:t>
    </dgm:pt>
    <dgm:pt modelId="{4E2EF53A-0B33-41CF-A75E-0B82D5F42F85}" type="pres">
      <dgm:prSet presAssocID="{A63F8E8C-64F0-4113-A785-FA2438B257E4}" presName="conn2-1" presStyleLbl="parChTrans1D3" presStyleIdx="1" presStyleCnt="7" custScaleX="2000000"/>
      <dgm:spPr/>
      <dgm:t>
        <a:bodyPr/>
        <a:lstStyle/>
        <a:p>
          <a:endParaRPr lang="en-US"/>
        </a:p>
      </dgm:t>
    </dgm:pt>
    <dgm:pt modelId="{33EDC219-A5BD-49F1-BBFE-0463F6D6FF67}" type="pres">
      <dgm:prSet presAssocID="{A63F8E8C-64F0-4113-A785-FA2438B257E4}" presName="connTx" presStyleLbl="parChTrans1D3" presStyleIdx="1" presStyleCnt="7"/>
      <dgm:spPr/>
      <dgm:t>
        <a:bodyPr/>
        <a:lstStyle/>
        <a:p>
          <a:endParaRPr lang="en-US"/>
        </a:p>
      </dgm:t>
    </dgm:pt>
    <dgm:pt modelId="{65CFBFAE-7810-4BF1-B404-32A010838F17}" type="pres">
      <dgm:prSet presAssocID="{77186895-8711-4632-8067-0C66B2F25929}" presName="root2" presStyleCnt="0"/>
      <dgm:spPr/>
      <dgm:t>
        <a:bodyPr/>
        <a:lstStyle/>
        <a:p>
          <a:endParaRPr lang="en-US"/>
        </a:p>
      </dgm:t>
    </dgm:pt>
    <dgm:pt modelId="{288902BD-9186-41A4-BB0A-76B5AEF95D4C}" type="pres">
      <dgm:prSet presAssocID="{77186895-8711-4632-8067-0C66B2F25929}" presName="LevelTwoTextNode" presStyleLbl="node3" presStyleIdx="1" presStyleCnt="7" custScaleX="187688">
        <dgm:presLayoutVars>
          <dgm:chPref val="3"/>
        </dgm:presLayoutVars>
      </dgm:prSet>
      <dgm:spPr/>
      <dgm:t>
        <a:bodyPr/>
        <a:lstStyle/>
        <a:p>
          <a:endParaRPr lang="en-US"/>
        </a:p>
      </dgm:t>
    </dgm:pt>
    <dgm:pt modelId="{78C5094C-A8AE-48C1-801B-BBAC9ACF550C}" type="pres">
      <dgm:prSet presAssocID="{77186895-8711-4632-8067-0C66B2F25929}" presName="level3hierChild" presStyleCnt="0"/>
      <dgm:spPr/>
      <dgm:t>
        <a:bodyPr/>
        <a:lstStyle/>
        <a:p>
          <a:endParaRPr lang="en-US"/>
        </a:p>
      </dgm:t>
    </dgm:pt>
    <dgm:pt modelId="{67067F73-9309-4E2D-A72F-2C122F2E0D22}" type="pres">
      <dgm:prSet presAssocID="{CBE45B08-718D-4436-949C-290156008868}" presName="conn2-1" presStyleLbl="parChTrans1D3" presStyleIdx="2" presStyleCnt="7" custScaleX="2000000"/>
      <dgm:spPr/>
      <dgm:t>
        <a:bodyPr/>
        <a:lstStyle/>
        <a:p>
          <a:endParaRPr lang="en-US"/>
        </a:p>
      </dgm:t>
    </dgm:pt>
    <dgm:pt modelId="{59CBEB4F-0128-4521-953F-D5BF2DA8E69D}" type="pres">
      <dgm:prSet presAssocID="{CBE45B08-718D-4436-949C-290156008868}" presName="connTx" presStyleLbl="parChTrans1D3" presStyleIdx="2" presStyleCnt="7"/>
      <dgm:spPr/>
      <dgm:t>
        <a:bodyPr/>
        <a:lstStyle/>
        <a:p>
          <a:endParaRPr lang="en-US"/>
        </a:p>
      </dgm:t>
    </dgm:pt>
    <dgm:pt modelId="{444C403A-7D43-4935-87AB-981BE1BED96F}" type="pres">
      <dgm:prSet presAssocID="{231B8A78-9165-4B0D-B88C-F8ED67B3ED45}" presName="root2" presStyleCnt="0"/>
      <dgm:spPr/>
      <dgm:t>
        <a:bodyPr/>
        <a:lstStyle/>
        <a:p>
          <a:endParaRPr lang="en-US"/>
        </a:p>
      </dgm:t>
    </dgm:pt>
    <dgm:pt modelId="{5618D756-8784-434E-8FD0-7DE8EA778A24}" type="pres">
      <dgm:prSet presAssocID="{231B8A78-9165-4B0D-B88C-F8ED67B3ED45}" presName="LevelTwoTextNode" presStyleLbl="node3" presStyleIdx="2" presStyleCnt="7" custScaleX="187688">
        <dgm:presLayoutVars>
          <dgm:chPref val="3"/>
        </dgm:presLayoutVars>
      </dgm:prSet>
      <dgm:spPr/>
      <dgm:t>
        <a:bodyPr/>
        <a:lstStyle/>
        <a:p>
          <a:endParaRPr lang="en-US"/>
        </a:p>
      </dgm:t>
    </dgm:pt>
    <dgm:pt modelId="{956C658A-CB37-4B99-BD45-A8CB698BB114}" type="pres">
      <dgm:prSet presAssocID="{231B8A78-9165-4B0D-B88C-F8ED67B3ED45}" presName="level3hierChild" presStyleCnt="0"/>
      <dgm:spPr/>
      <dgm:t>
        <a:bodyPr/>
        <a:lstStyle/>
        <a:p>
          <a:endParaRPr lang="en-US"/>
        </a:p>
      </dgm:t>
    </dgm:pt>
    <dgm:pt modelId="{78C452DD-6623-47B6-87E9-1C01F92ECBDD}" type="pres">
      <dgm:prSet presAssocID="{70E56143-7915-41DB-8665-34B191DD91E3}" presName="conn2-1" presStyleLbl="parChTrans1D3" presStyleIdx="3" presStyleCnt="7" custScaleX="2000000"/>
      <dgm:spPr/>
      <dgm:t>
        <a:bodyPr/>
        <a:lstStyle/>
        <a:p>
          <a:endParaRPr lang="en-US"/>
        </a:p>
      </dgm:t>
    </dgm:pt>
    <dgm:pt modelId="{B6494C33-8A10-4045-9B75-E07B895F47F4}" type="pres">
      <dgm:prSet presAssocID="{70E56143-7915-41DB-8665-34B191DD91E3}" presName="connTx" presStyleLbl="parChTrans1D3" presStyleIdx="3" presStyleCnt="7"/>
      <dgm:spPr/>
      <dgm:t>
        <a:bodyPr/>
        <a:lstStyle/>
        <a:p>
          <a:endParaRPr lang="en-US"/>
        </a:p>
      </dgm:t>
    </dgm:pt>
    <dgm:pt modelId="{B2BC1A4E-802F-4247-B7E4-54CF797327C7}" type="pres">
      <dgm:prSet presAssocID="{27F7EF35-A668-45B6-9F0F-C51D090C02FF}" presName="root2" presStyleCnt="0"/>
      <dgm:spPr/>
      <dgm:t>
        <a:bodyPr/>
        <a:lstStyle/>
        <a:p>
          <a:endParaRPr lang="en-US"/>
        </a:p>
      </dgm:t>
    </dgm:pt>
    <dgm:pt modelId="{5C4E76C9-3F2A-403F-9EFD-5EE12207DB49}" type="pres">
      <dgm:prSet presAssocID="{27F7EF35-A668-45B6-9F0F-C51D090C02FF}" presName="LevelTwoTextNode" presStyleLbl="node3" presStyleIdx="3" presStyleCnt="7" custScaleX="187688">
        <dgm:presLayoutVars>
          <dgm:chPref val="3"/>
        </dgm:presLayoutVars>
      </dgm:prSet>
      <dgm:spPr/>
      <dgm:t>
        <a:bodyPr/>
        <a:lstStyle/>
        <a:p>
          <a:endParaRPr lang="en-US"/>
        </a:p>
      </dgm:t>
    </dgm:pt>
    <dgm:pt modelId="{DBB394CE-B812-4BAC-BEDD-A1D3DB7DDE8B}" type="pres">
      <dgm:prSet presAssocID="{27F7EF35-A668-45B6-9F0F-C51D090C02FF}" presName="level3hierChild" presStyleCnt="0"/>
      <dgm:spPr/>
      <dgm:t>
        <a:bodyPr/>
        <a:lstStyle/>
        <a:p>
          <a:endParaRPr lang="en-US"/>
        </a:p>
      </dgm:t>
    </dgm:pt>
    <dgm:pt modelId="{E4A1964C-62E3-46D6-9FF2-D3E1BBA3ADEF}" type="pres">
      <dgm:prSet presAssocID="{E73DB803-0B55-4022-96CA-928D5DBE6B9A}" presName="conn2-1" presStyleLbl="parChTrans1D2" presStyleIdx="1" presStyleCnt="2" custScaleX="2000000"/>
      <dgm:spPr/>
      <dgm:t>
        <a:bodyPr/>
        <a:lstStyle/>
        <a:p>
          <a:endParaRPr lang="en-US"/>
        </a:p>
      </dgm:t>
    </dgm:pt>
    <dgm:pt modelId="{A265C9F6-5048-43EF-AAE3-57BCB99BCB11}" type="pres">
      <dgm:prSet presAssocID="{E73DB803-0B55-4022-96CA-928D5DBE6B9A}" presName="connTx" presStyleLbl="parChTrans1D2" presStyleIdx="1" presStyleCnt="2"/>
      <dgm:spPr/>
      <dgm:t>
        <a:bodyPr/>
        <a:lstStyle/>
        <a:p>
          <a:endParaRPr lang="en-US"/>
        </a:p>
      </dgm:t>
    </dgm:pt>
    <dgm:pt modelId="{6705F360-7B6B-4FE5-AC80-A453D0DC3283}" type="pres">
      <dgm:prSet presAssocID="{DE1B2B06-D3F3-4241-AECB-0DF18B6F317A}" presName="root2" presStyleCnt="0"/>
      <dgm:spPr/>
      <dgm:t>
        <a:bodyPr/>
        <a:lstStyle/>
        <a:p>
          <a:endParaRPr lang="en-US"/>
        </a:p>
      </dgm:t>
    </dgm:pt>
    <dgm:pt modelId="{9E3C0AAF-6862-4A7A-B77E-98A5EFDA27D3}" type="pres">
      <dgm:prSet presAssocID="{DE1B2B06-D3F3-4241-AECB-0DF18B6F317A}" presName="LevelTwoTextNode" presStyleLbl="node2" presStyleIdx="1" presStyleCnt="2" custScaleX="187688">
        <dgm:presLayoutVars>
          <dgm:chPref val="3"/>
        </dgm:presLayoutVars>
      </dgm:prSet>
      <dgm:spPr/>
      <dgm:t>
        <a:bodyPr/>
        <a:lstStyle/>
        <a:p>
          <a:endParaRPr lang="en-US"/>
        </a:p>
      </dgm:t>
    </dgm:pt>
    <dgm:pt modelId="{8BE622C5-BFBF-46D6-AA5B-B0AECC6361F2}" type="pres">
      <dgm:prSet presAssocID="{DE1B2B06-D3F3-4241-AECB-0DF18B6F317A}" presName="level3hierChild" presStyleCnt="0"/>
      <dgm:spPr/>
      <dgm:t>
        <a:bodyPr/>
        <a:lstStyle/>
        <a:p>
          <a:endParaRPr lang="en-US"/>
        </a:p>
      </dgm:t>
    </dgm:pt>
    <dgm:pt modelId="{0CC460E2-1607-45EC-BCA7-E2B29842B537}" type="pres">
      <dgm:prSet presAssocID="{090C0DB2-F502-48C5-A81E-14C361C84A54}" presName="conn2-1" presStyleLbl="parChTrans1D3" presStyleIdx="4" presStyleCnt="7" custScaleX="2000000"/>
      <dgm:spPr/>
      <dgm:t>
        <a:bodyPr/>
        <a:lstStyle/>
        <a:p>
          <a:endParaRPr lang="en-US"/>
        </a:p>
      </dgm:t>
    </dgm:pt>
    <dgm:pt modelId="{B84B4476-AEE3-4F3A-A9A5-A063EC621334}" type="pres">
      <dgm:prSet presAssocID="{090C0DB2-F502-48C5-A81E-14C361C84A54}" presName="connTx" presStyleLbl="parChTrans1D3" presStyleIdx="4" presStyleCnt="7"/>
      <dgm:spPr/>
      <dgm:t>
        <a:bodyPr/>
        <a:lstStyle/>
        <a:p>
          <a:endParaRPr lang="en-US"/>
        </a:p>
      </dgm:t>
    </dgm:pt>
    <dgm:pt modelId="{D8ACED18-8E3C-4D67-9F10-76A1D98C319C}" type="pres">
      <dgm:prSet presAssocID="{9DF95729-9F3D-4297-93FB-AFD83FAFF8FD}" presName="root2" presStyleCnt="0"/>
      <dgm:spPr/>
      <dgm:t>
        <a:bodyPr/>
        <a:lstStyle/>
        <a:p>
          <a:endParaRPr lang="en-US"/>
        </a:p>
      </dgm:t>
    </dgm:pt>
    <dgm:pt modelId="{255262CD-D72E-44E8-B1C4-DB6D8CAED8D7}" type="pres">
      <dgm:prSet presAssocID="{9DF95729-9F3D-4297-93FB-AFD83FAFF8FD}" presName="LevelTwoTextNode" presStyleLbl="node3" presStyleIdx="4" presStyleCnt="7" custScaleX="187688">
        <dgm:presLayoutVars>
          <dgm:chPref val="3"/>
        </dgm:presLayoutVars>
      </dgm:prSet>
      <dgm:spPr/>
      <dgm:t>
        <a:bodyPr/>
        <a:lstStyle/>
        <a:p>
          <a:endParaRPr lang="en-US"/>
        </a:p>
      </dgm:t>
    </dgm:pt>
    <dgm:pt modelId="{41C51B56-3EC8-47A7-A4C2-E6CD80923927}" type="pres">
      <dgm:prSet presAssocID="{9DF95729-9F3D-4297-93FB-AFD83FAFF8FD}" presName="level3hierChild" presStyleCnt="0"/>
      <dgm:spPr/>
      <dgm:t>
        <a:bodyPr/>
        <a:lstStyle/>
        <a:p>
          <a:endParaRPr lang="en-US"/>
        </a:p>
      </dgm:t>
    </dgm:pt>
    <dgm:pt modelId="{5C2521F3-5DE3-4EEB-8480-8821E14EA976}" type="pres">
      <dgm:prSet presAssocID="{A2CA1F96-CB77-47AC-B04F-C39EC60F1EF1}" presName="conn2-1" presStyleLbl="parChTrans1D3" presStyleIdx="5" presStyleCnt="7" custScaleX="2000000"/>
      <dgm:spPr/>
      <dgm:t>
        <a:bodyPr/>
        <a:lstStyle/>
        <a:p>
          <a:endParaRPr lang="en-US"/>
        </a:p>
      </dgm:t>
    </dgm:pt>
    <dgm:pt modelId="{4180A67F-F12D-41B8-A7D5-8F86C7846721}" type="pres">
      <dgm:prSet presAssocID="{A2CA1F96-CB77-47AC-B04F-C39EC60F1EF1}" presName="connTx" presStyleLbl="parChTrans1D3" presStyleIdx="5" presStyleCnt="7"/>
      <dgm:spPr/>
      <dgm:t>
        <a:bodyPr/>
        <a:lstStyle/>
        <a:p>
          <a:endParaRPr lang="en-US"/>
        </a:p>
      </dgm:t>
    </dgm:pt>
    <dgm:pt modelId="{E44FA141-70EE-433F-8EA2-75AB0F712264}" type="pres">
      <dgm:prSet presAssocID="{5F60DD36-4346-4CF7-B09F-2879337CB51C}" presName="root2" presStyleCnt="0"/>
      <dgm:spPr/>
      <dgm:t>
        <a:bodyPr/>
        <a:lstStyle/>
        <a:p>
          <a:endParaRPr lang="en-US"/>
        </a:p>
      </dgm:t>
    </dgm:pt>
    <dgm:pt modelId="{FF062C60-15E4-498C-9FCD-6B45F6D6B4C3}" type="pres">
      <dgm:prSet presAssocID="{5F60DD36-4346-4CF7-B09F-2879337CB51C}" presName="LevelTwoTextNode" presStyleLbl="node3" presStyleIdx="5" presStyleCnt="7" custScaleX="187688">
        <dgm:presLayoutVars>
          <dgm:chPref val="3"/>
        </dgm:presLayoutVars>
      </dgm:prSet>
      <dgm:spPr/>
      <dgm:t>
        <a:bodyPr/>
        <a:lstStyle/>
        <a:p>
          <a:endParaRPr lang="en-US"/>
        </a:p>
      </dgm:t>
    </dgm:pt>
    <dgm:pt modelId="{1BA59C9F-5834-449D-AC9B-6DF0FFF77ADC}" type="pres">
      <dgm:prSet presAssocID="{5F60DD36-4346-4CF7-B09F-2879337CB51C}" presName="level3hierChild" presStyleCnt="0"/>
      <dgm:spPr/>
      <dgm:t>
        <a:bodyPr/>
        <a:lstStyle/>
        <a:p>
          <a:endParaRPr lang="en-US"/>
        </a:p>
      </dgm:t>
    </dgm:pt>
    <dgm:pt modelId="{DBC4B989-E491-4EDB-ABD5-87FEAB802E1F}" type="pres">
      <dgm:prSet presAssocID="{A51D7714-9DAA-4871-A7FD-C390D75B8EB9}" presName="conn2-1" presStyleLbl="parChTrans1D3" presStyleIdx="6" presStyleCnt="7" custScaleX="2000000"/>
      <dgm:spPr/>
      <dgm:t>
        <a:bodyPr/>
        <a:lstStyle/>
        <a:p>
          <a:endParaRPr lang="en-US"/>
        </a:p>
      </dgm:t>
    </dgm:pt>
    <dgm:pt modelId="{EE6BE5C9-2730-4645-9297-4078BABB587B}" type="pres">
      <dgm:prSet presAssocID="{A51D7714-9DAA-4871-A7FD-C390D75B8EB9}" presName="connTx" presStyleLbl="parChTrans1D3" presStyleIdx="6" presStyleCnt="7"/>
      <dgm:spPr/>
      <dgm:t>
        <a:bodyPr/>
        <a:lstStyle/>
        <a:p>
          <a:endParaRPr lang="en-US"/>
        </a:p>
      </dgm:t>
    </dgm:pt>
    <dgm:pt modelId="{EE2B2D55-87C7-4725-938F-AAAB7BD2579B}" type="pres">
      <dgm:prSet presAssocID="{5F7ECE5B-E839-4382-960E-284FD4CD38E4}" presName="root2" presStyleCnt="0"/>
      <dgm:spPr/>
      <dgm:t>
        <a:bodyPr/>
        <a:lstStyle/>
        <a:p>
          <a:endParaRPr lang="en-US"/>
        </a:p>
      </dgm:t>
    </dgm:pt>
    <dgm:pt modelId="{E805A20E-5384-46E1-9FC8-64616836A11A}" type="pres">
      <dgm:prSet presAssocID="{5F7ECE5B-E839-4382-960E-284FD4CD38E4}" presName="LevelTwoTextNode" presStyleLbl="node3" presStyleIdx="6" presStyleCnt="7" custScaleX="187688">
        <dgm:presLayoutVars>
          <dgm:chPref val="3"/>
        </dgm:presLayoutVars>
      </dgm:prSet>
      <dgm:spPr/>
      <dgm:t>
        <a:bodyPr/>
        <a:lstStyle/>
        <a:p>
          <a:endParaRPr lang="en-US"/>
        </a:p>
      </dgm:t>
    </dgm:pt>
    <dgm:pt modelId="{1EC14D23-7EAD-48FB-9A99-7AF00F63D8D7}" type="pres">
      <dgm:prSet presAssocID="{5F7ECE5B-E839-4382-960E-284FD4CD38E4}" presName="level3hierChild" presStyleCnt="0"/>
      <dgm:spPr/>
      <dgm:t>
        <a:bodyPr/>
        <a:lstStyle/>
        <a:p>
          <a:endParaRPr lang="en-US"/>
        </a:p>
      </dgm:t>
    </dgm:pt>
  </dgm:ptLst>
  <dgm:cxnLst>
    <dgm:cxn modelId="{C0BB2869-90B6-446D-8959-EA95EF5F342E}" type="presOf" srcId="{2E2F2241-466E-4BD5-AB6F-D52F954FF438}" destId="{21C2901E-170F-4077-9B8A-253641D26A7B}" srcOrd="0" destOrd="0" presId="urn:microsoft.com/office/officeart/2005/8/layout/hierarchy2"/>
    <dgm:cxn modelId="{651804F2-2CE1-44BF-A2D7-6B741D081DF6}" type="presOf" srcId="{A2CA1F96-CB77-47AC-B04F-C39EC60F1EF1}" destId="{4180A67F-F12D-41B8-A7D5-8F86C7846721}" srcOrd="1" destOrd="0" presId="urn:microsoft.com/office/officeart/2005/8/layout/hierarchy2"/>
    <dgm:cxn modelId="{59E7A508-9C55-4DE0-AD35-69C187E02E5E}" type="presOf" srcId="{E73DB803-0B55-4022-96CA-928D5DBE6B9A}" destId="{E4A1964C-62E3-46D6-9FF2-D3E1BBA3ADEF}" srcOrd="0" destOrd="0" presId="urn:microsoft.com/office/officeart/2005/8/layout/hierarchy2"/>
    <dgm:cxn modelId="{90BA68EF-9050-40EB-9A7F-F67E2DAF8302}" type="presOf" srcId="{CBE45B08-718D-4436-949C-290156008868}" destId="{67067F73-9309-4E2D-A72F-2C122F2E0D22}" srcOrd="0" destOrd="0" presId="urn:microsoft.com/office/officeart/2005/8/layout/hierarchy2"/>
    <dgm:cxn modelId="{214813CC-58CF-4DFF-92C3-008F288EE98D}" type="presOf" srcId="{C79D0ADB-BE48-4211-8073-7C1D166858C2}" destId="{866FFB88-34B5-4CD7-9D04-D3CB33D3C1AF}" srcOrd="0" destOrd="0" presId="urn:microsoft.com/office/officeart/2005/8/layout/hierarchy2"/>
    <dgm:cxn modelId="{E067FB15-EF82-4265-AC41-86608AC5FCDE}" type="presOf" srcId="{20891385-9E80-4221-B950-D302C44093D6}" destId="{9FC902B0-0E63-4397-97F4-025247DBDDAD}" srcOrd="0" destOrd="0" presId="urn:microsoft.com/office/officeart/2005/8/layout/hierarchy2"/>
    <dgm:cxn modelId="{7E7CE5C0-C809-4F57-BC6B-C5F2114E4A0F}" srcId="{D6E4CADD-D830-4A57-B3D8-E259DF412377}" destId="{231B8A78-9165-4B0D-B88C-F8ED67B3ED45}" srcOrd="2" destOrd="0" parTransId="{CBE45B08-718D-4436-949C-290156008868}" sibTransId="{DF36C8F7-73CB-4579-AF03-A925B4B88751}"/>
    <dgm:cxn modelId="{5230F901-2DF0-4B75-9ACA-190D327C6A7B}" srcId="{77840DC7-D71B-4103-8B39-94D95C60EC52}" destId="{39797059-C4AC-4A32-887D-99038A3CD45F}" srcOrd="0" destOrd="0" parTransId="{7E591B96-F8DC-41A5-86C5-BEFBCD0451A3}" sibTransId="{9CB78DB5-20D9-495E-B2A5-45B62D74F82D}"/>
    <dgm:cxn modelId="{21766E9E-0D3D-4DC9-874E-03A38072DECB}" type="presOf" srcId="{231B8A78-9165-4B0D-B88C-F8ED67B3ED45}" destId="{5618D756-8784-434E-8FD0-7DE8EA778A24}" srcOrd="0" destOrd="0" presId="urn:microsoft.com/office/officeart/2005/8/layout/hierarchy2"/>
    <dgm:cxn modelId="{D239465E-7F22-46E5-9AE6-AA9736EA2AC3}" type="presOf" srcId="{A51D7714-9DAA-4871-A7FD-C390D75B8EB9}" destId="{DBC4B989-E491-4EDB-ABD5-87FEAB802E1F}" srcOrd="0" destOrd="0" presId="urn:microsoft.com/office/officeart/2005/8/layout/hierarchy2"/>
    <dgm:cxn modelId="{BA549C36-DF2D-4A17-B73C-104F0AE6CDFA}" type="presOf" srcId="{DE1B2B06-D3F3-4241-AECB-0DF18B6F317A}" destId="{9E3C0AAF-6862-4A7A-B77E-98A5EFDA27D3}" srcOrd="0" destOrd="0" presId="urn:microsoft.com/office/officeart/2005/8/layout/hierarchy2"/>
    <dgm:cxn modelId="{3C982F73-D7A5-410F-8CA7-5A46FC800317}" srcId="{DE1B2B06-D3F3-4241-AECB-0DF18B6F317A}" destId="{5F60DD36-4346-4CF7-B09F-2879337CB51C}" srcOrd="1" destOrd="0" parTransId="{A2CA1F96-CB77-47AC-B04F-C39EC60F1EF1}" sibTransId="{43945E59-DA15-4DA8-AB39-CAA7B6A503A9}"/>
    <dgm:cxn modelId="{7883C11A-DF85-4330-92A3-27E0BD7659CB}" srcId="{D6E4CADD-D830-4A57-B3D8-E259DF412377}" destId="{27F7EF35-A668-45B6-9F0F-C51D090C02FF}" srcOrd="3" destOrd="0" parTransId="{70E56143-7915-41DB-8665-34B191DD91E3}" sibTransId="{5CC21F5F-3778-480C-AA03-ADB677CE1FB6}"/>
    <dgm:cxn modelId="{68525207-B2D9-435D-8D95-2E1D348018CF}" type="presOf" srcId="{39797059-C4AC-4A32-887D-99038A3CD45F}" destId="{25DED458-F3C1-41BC-9837-D30A92D51EF5}" srcOrd="0" destOrd="0" presId="urn:microsoft.com/office/officeart/2005/8/layout/hierarchy2"/>
    <dgm:cxn modelId="{F20BA261-7849-4AFE-AF68-7F91A60B35A5}" type="presOf" srcId="{A63F8E8C-64F0-4113-A785-FA2438B257E4}" destId="{33EDC219-A5BD-49F1-BBFE-0463F6D6FF67}" srcOrd="1" destOrd="0" presId="urn:microsoft.com/office/officeart/2005/8/layout/hierarchy2"/>
    <dgm:cxn modelId="{362CFCA8-A7C3-4479-8E04-E963FAB395D5}" type="presOf" srcId="{CBE45B08-718D-4436-949C-290156008868}" destId="{59CBEB4F-0128-4521-953F-D5BF2DA8E69D}" srcOrd="1" destOrd="0" presId="urn:microsoft.com/office/officeart/2005/8/layout/hierarchy2"/>
    <dgm:cxn modelId="{1E63D7CA-D87F-40E8-9B80-E85BEDA4FDF3}" type="presOf" srcId="{77840DC7-D71B-4103-8B39-94D95C60EC52}" destId="{BFD0287E-B510-429A-A14D-61B2F1335593}" srcOrd="0" destOrd="0" presId="urn:microsoft.com/office/officeart/2005/8/layout/hierarchy2"/>
    <dgm:cxn modelId="{5407A430-B2C1-4F71-9C67-682F138085AA}" type="presOf" srcId="{77186895-8711-4632-8067-0C66B2F25929}" destId="{288902BD-9186-41A4-BB0A-76B5AEF95D4C}" srcOrd="0" destOrd="0" presId="urn:microsoft.com/office/officeart/2005/8/layout/hierarchy2"/>
    <dgm:cxn modelId="{A80E669C-6A70-43B7-A880-B3F078E12612}" type="presOf" srcId="{70E56143-7915-41DB-8665-34B191DD91E3}" destId="{B6494C33-8A10-4045-9B75-E07B895F47F4}" srcOrd="1" destOrd="0" presId="urn:microsoft.com/office/officeart/2005/8/layout/hierarchy2"/>
    <dgm:cxn modelId="{63BB9B13-F632-4CA3-A96B-5C1355C909E1}" srcId="{39797059-C4AC-4A32-887D-99038A3CD45F}" destId="{D6E4CADD-D830-4A57-B3D8-E259DF412377}" srcOrd="0" destOrd="0" parTransId="{2E2F2241-466E-4BD5-AB6F-D52F954FF438}" sibTransId="{F784BDF5-D745-47FD-BEBE-E4D91F7E87CD}"/>
    <dgm:cxn modelId="{AFC021A6-FA23-458C-9F57-425122B33306}" srcId="{D6E4CADD-D830-4A57-B3D8-E259DF412377}" destId="{20891385-9E80-4221-B950-D302C44093D6}" srcOrd="0" destOrd="0" parTransId="{C79D0ADB-BE48-4211-8073-7C1D166858C2}" sibTransId="{E59EAB21-640B-4E6C-8EED-8EFD579BDD90}"/>
    <dgm:cxn modelId="{37D69EB8-4121-43DE-9F71-D87EF58A92E2}" type="presOf" srcId="{70E56143-7915-41DB-8665-34B191DD91E3}" destId="{78C452DD-6623-47B6-87E9-1C01F92ECBDD}" srcOrd="0" destOrd="0" presId="urn:microsoft.com/office/officeart/2005/8/layout/hierarchy2"/>
    <dgm:cxn modelId="{E4EF4A3D-EE51-4C7E-8130-FCF0751433DF}" type="presOf" srcId="{D6E4CADD-D830-4A57-B3D8-E259DF412377}" destId="{DBC93310-0922-4C65-B45D-3F3872F7BBEF}" srcOrd="0" destOrd="0" presId="urn:microsoft.com/office/officeart/2005/8/layout/hierarchy2"/>
    <dgm:cxn modelId="{3AD3D0A5-2E95-440E-ADC9-929B1A69CAE6}" type="presOf" srcId="{A2CA1F96-CB77-47AC-B04F-C39EC60F1EF1}" destId="{5C2521F3-5DE3-4EEB-8480-8821E14EA976}" srcOrd="0" destOrd="0" presId="urn:microsoft.com/office/officeart/2005/8/layout/hierarchy2"/>
    <dgm:cxn modelId="{ED62EEB3-4CF6-4333-A28C-811B32097A06}" type="presOf" srcId="{5F60DD36-4346-4CF7-B09F-2879337CB51C}" destId="{FF062C60-15E4-498C-9FCD-6B45F6D6B4C3}" srcOrd="0" destOrd="0" presId="urn:microsoft.com/office/officeart/2005/8/layout/hierarchy2"/>
    <dgm:cxn modelId="{939715AD-9B43-4B0F-BC0A-21914250F870}" type="presOf" srcId="{C79D0ADB-BE48-4211-8073-7C1D166858C2}" destId="{C2195A17-3C72-4469-BAF9-65A02D452AF7}" srcOrd="1" destOrd="0" presId="urn:microsoft.com/office/officeart/2005/8/layout/hierarchy2"/>
    <dgm:cxn modelId="{8795A84F-B79B-42C6-ADE8-0710EE5D73D3}" srcId="{DE1B2B06-D3F3-4241-AECB-0DF18B6F317A}" destId="{5F7ECE5B-E839-4382-960E-284FD4CD38E4}" srcOrd="2" destOrd="0" parTransId="{A51D7714-9DAA-4871-A7FD-C390D75B8EB9}" sibTransId="{8583595F-380A-489D-9933-71C344B3566D}"/>
    <dgm:cxn modelId="{F3678031-2E4B-48A6-9037-48C73A7069A7}" type="presOf" srcId="{2E2F2241-466E-4BD5-AB6F-D52F954FF438}" destId="{6321188C-92AD-4407-8E00-73D3200214EB}" srcOrd="1" destOrd="0" presId="urn:microsoft.com/office/officeart/2005/8/layout/hierarchy2"/>
    <dgm:cxn modelId="{A48C2B30-A1EF-4FC8-8137-1E99635584FE}" srcId="{D6E4CADD-D830-4A57-B3D8-E259DF412377}" destId="{77186895-8711-4632-8067-0C66B2F25929}" srcOrd="1" destOrd="0" parTransId="{A63F8E8C-64F0-4113-A785-FA2438B257E4}" sibTransId="{297D25B2-1525-4DE9-B568-F7463CE9A0E2}"/>
    <dgm:cxn modelId="{F985991D-710D-4A9F-840E-3DBF1257ACF4}" srcId="{DE1B2B06-D3F3-4241-AECB-0DF18B6F317A}" destId="{9DF95729-9F3D-4297-93FB-AFD83FAFF8FD}" srcOrd="0" destOrd="0" parTransId="{090C0DB2-F502-48C5-A81E-14C361C84A54}" sibTransId="{5432DB43-4999-49BB-90F8-F69F74232EB4}"/>
    <dgm:cxn modelId="{C9205322-9199-40D6-86E1-EC80F3196EAD}" srcId="{39797059-C4AC-4A32-887D-99038A3CD45F}" destId="{DE1B2B06-D3F3-4241-AECB-0DF18B6F317A}" srcOrd="1" destOrd="0" parTransId="{E73DB803-0B55-4022-96CA-928D5DBE6B9A}" sibTransId="{1BE5E7D6-4547-4624-9A67-15DEB8BE76E5}"/>
    <dgm:cxn modelId="{B6BFE887-7BDA-4311-A3AE-2036FB04C793}" type="presOf" srcId="{A63F8E8C-64F0-4113-A785-FA2438B257E4}" destId="{4E2EF53A-0B33-41CF-A75E-0B82D5F42F85}" srcOrd="0" destOrd="0" presId="urn:microsoft.com/office/officeart/2005/8/layout/hierarchy2"/>
    <dgm:cxn modelId="{920449B1-17D7-4F21-8677-17AE36AF1608}" type="presOf" srcId="{9DF95729-9F3D-4297-93FB-AFD83FAFF8FD}" destId="{255262CD-D72E-44E8-B1C4-DB6D8CAED8D7}" srcOrd="0" destOrd="0" presId="urn:microsoft.com/office/officeart/2005/8/layout/hierarchy2"/>
    <dgm:cxn modelId="{7D133662-EE0A-4046-9F3E-6844CC4B4350}" type="presOf" srcId="{E73DB803-0B55-4022-96CA-928D5DBE6B9A}" destId="{A265C9F6-5048-43EF-AAE3-57BCB99BCB11}" srcOrd="1" destOrd="0" presId="urn:microsoft.com/office/officeart/2005/8/layout/hierarchy2"/>
    <dgm:cxn modelId="{24679C22-2564-4784-A9B4-44697F070E6B}" type="presOf" srcId="{090C0DB2-F502-48C5-A81E-14C361C84A54}" destId="{0CC460E2-1607-45EC-BCA7-E2B29842B537}" srcOrd="0" destOrd="0" presId="urn:microsoft.com/office/officeart/2005/8/layout/hierarchy2"/>
    <dgm:cxn modelId="{9749648B-786A-419A-92E0-F61A3640039A}" type="presOf" srcId="{090C0DB2-F502-48C5-A81E-14C361C84A54}" destId="{B84B4476-AEE3-4F3A-A9A5-A063EC621334}" srcOrd="1" destOrd="0" presId="urn:microsoft.com/office/officeart/2005/8/layout/hierarchy2"/>
    <dgm:cxn modelId="{BAEA6015-2796-4040-9003-18089778874F}" type="presOf" srcId="{27F7EF35-A668-45B6-9F0F-C51D090C02FF}" destId="{5C4E76C9-3F2A-403F-9EFD-5EE12207DB49}" srcOrd="0" destOrd="0" presId="urn:microsoft.com/office/officeart/2005/8/layout/hierarchy2"/>
    <dgm:cxn modelId="{B310B453-D5D3-489E-999A-BA5AD591290D}" type="presOf" srcId="{A51D7714-9DAA-4871-A7FD-C390D75B8EB9}" destId="{EE6BE5C9-2730-4645-9297-4078BABB587B}" srcOrd="1" destOrd="0" presId="urn:microsoft.com/office/officeart/2005/8/layout/hierarchy2"/>
    <dgm:cxn modelId="{96129D0E-5F93-41DB-BB21-899EE3EEA8EB}" type="presOf" srcId="{5F7ECE5B-E839-4382-960E-284FD4CD38E4}" destId="{E805A20E-5384-46E1-9FC8-64616836A11A}" srcOrd="0" destOrd="0" presId="urn:microsoft.com/office/officeart/2005/8/layout/hierarchy2"/>
    <dgm:cxn modelId="{15183E9D-F9F1-4239-86A7-0CB5C6A9AE0A}" type="presParOf" srcId="{BFD0287E-B510-429A-A14D-61B2F1335593}" destId="{B7E9A6CC-233D-4D50-B6DB-808BAB19F235}" srcOrd="0" destOrd="0" presId="urn:microsoft.com/office/officeart/2005/8/layout/hierarchy2"/>
    <dgm:cxn modelId="{7CE91413-B995-46F8-ADB2-B3C32DD0A3EA}" type="presParOf" srcId="{B7E9A6CC-233D-4D50-B6DB-808BAB19F235}" destId="{25DED458-F3C1-41BC-9837-D30A92D51EF5}" srcOrd="0" destOrd="0" presId="urn:microsoft.com/office/officeart/2005/8/layout/hierarchy2"/>
    <dgm:cxn modelId="{4AEB66D8-5FF6-459B-A217-FB0BF92E9E66}" type="presParOf" srcId="{B7E9A6CC-233D-4D50-B6DB-808BAB19F235}" destId="{03DBD113-CED3-4743-9314-56A6600606A5}" srcOrd="1" destOrd="0" presId="urn:microsoft.com/office/officeart/2005/8/layout/hierarchy2"/>
    <dgm:cxn modelId="{BBB3D585-B1D4-495D-8BA9-2FD88AD34B3A}" type="presParOf" srcId="{03DBD113-CED3-4743-9314-56A6600606A5}" destId="{21C2901E-170F-4077-9B8A-253641D26A7B}" srcOrd="0" destOrd="0" presId="urn:microsoft.com/office/officeart/2005/8/layout/hierarchy2"/>
    <dgm:cxn modelId="{5589CA4B-F190-4F22-A89A-EA9D5E170F90}" type="presParOf" srcId="{21C2901E-170F-4077-9B8A-253641D26A7B}" destId="{6321188C-92AD-4407-8E00-73D3200214EB}" srcOrd="0" destOrd="0" presId="urn:microsoft.com/office/officeart/2005/8/layout/hierarchy2"/>
    <dgm:cxn modelId="{87C9435B-682F-4C67-88C4-FAB0639A9E38}" type="presParOf" srcId="{03DBD113-CED3-4743-9314-56A6600606A5}" destId="{9BD9FA25-26BF-4530-8B0F-90A20E46E078}" srcOrd="1" destOrd="0" presId="urn:microsoft.com/office/officeart/2005/8/layout/hierarchy2"/>
    <dgm:cxn modelId="{41B3E3C9-9817-412F-BC18-D8E673A81D96}" type="presParOf" srcId="{9BD9FA25-26BF-4530-8B0F-90A20E46E078}" destId="{DBC93310-0922-4C65-B45D-3F3872F7BBEF}" srcOrd="0" destOrd="0" presId="urn:microsoft.com/office/officeart/2005/8/layout/hierarchy2"/>
    <dgm:cxn modelId="{E2A7D470-6D90-49F3-B32B-754AA9F40FC0}" type="presParOf" srcId="{9BD9FA25-26BF-4530-8B0F-90A20E46E078}" destId="{41116EC8-E0B7-44A2-B7F7-E1B958D5A490}" srcOrd="1" destOrd="0" presId="urn:microsoft.com/office/officeart/2005/8/layout/hierarchy2"/>
    <dgm:cxn modelId="{9A235160-ECA8-4B0C-AA6B-9B64EB90F788}" type="presParOf" srcId="{41116EC8-E0B7-44A2-B7F7-E1B958D5A490}" destId="{866FFB88-34B5-4CD7-9D04-D3CB33D3C1AF}" srcOrd="0" destOrd="0" presId="urn:microsoft.com/office/officeart/2005/8/layout/hierarchy2"/>
    <dgm:cxn modelId="{AEC23D9F-E56A-473F-B49A-E6077FED5882}" type="presParOf" srcId="{866FFB88-34B5-4CD7-9D04-D3CB33D3C1AF}" destId="{C2195A17-3C72-4469-BAF9-65A02D452AF7}" srcOrd="0" destOrd="0" presId="urn:microsoft.com/office/officeart/2005/8/layout/hierarchy2"/>
    <dgm:cxn modelId="{ADDDF0CC-D147-4453-BABB-47D004D4E7CE}" type="presParOf" srcId="{41116EC8-E0B7-44A2-B7F7-E1B958D5A490}" destId="{74AE9B63-1A92-47F3-8C9A-0D2CFF6C94E6}" srcOrd="1" destOrd="0" presId="urn:microsoft.com/office/officeart/2005/8/layout/hierarchy2"/>
    <dgm:cxn modelId="{54A977C7-7FF4-4338-AD8D-6BA412498D23}" type="presParOf" srcId="{74AE9B63-1A92-47F3-8C9A-0D2CFF6C94E6}" destId="{9FC902B0-0E63-4397-97F4-025247DBDDAD}" srcOrd="0" destOrd="0" presId="urn:microsoft.com/office/officeart/2005/8/layout/hierarchy2"/>
    <dgm:cxn modelId="{0A03B872-5961-474A-A937-6B5B73E2173D}" type="presParOf" srcId="{74AE9B63-1A92-47F3-8C9A-0D2CFF6C94E6}" destId="{0D897764-F346-4D5B-A246-56DA1C9055CF}" srcOrd="1" destOrd="0" presId="urn:microsoft.com/office/officeart/2005/8/layout/hierarchy2"/>
    <dgm:cxn modelId="{5E71A753-66D8-4A5B-A2C2-0C9DAA081817}" type="presParOf" srcId="{41116EC8-E0B7-44A2-B7F7-E1B958D5A490}" destId="{4E2EF53A-0B33-41CF-A75E-0B82D5F42F85}" srcOrd="2" destOrd="0" presId="urn:microsoft.com/office/officeart/2005/8/layout/hierarchy2"/>
    <dgm:cxn modelId="{46D2B7FE-E4CE-41C1-B30A-607FE916DB93}" type="presParOf" srcId="{4E2EF53A-0B33-41CF-A75E-0B82D5F42F85}" destId="{33EDC219-A5BD-49F1-BBFE-0463F6D6FF67}" srcOrd="0" destOrd="0" presId="urn:microsoft.com/office/officeart/2005/8/layout/hierarchy2"/>
    <dgm:cxn modelId="{C5720640-1655-4115-81BA-AAD6A765AF26}" type="presParOf" srcId="{41116EC8-E0B7-44A2-B7F7-E1B958D5A490}" destId="{65CFBFAE-7810-4BF1-B404-32A010838F17}" srcOrd="3" destOrd="0" presId="urn:microsoft.com/office/officeart/2005/8/layout/hierarchy2"/>
    <dgm:cxn modelId="{9FAC5D6B-8EA7-4635-ADA7-1F149DD23EFE}" type="presParOf" srcId="{65CFBFAE-7810-4BF1-B404-32A010838F17}" destId="{288902BD-9186-41A4-BB0A-76B5AEF95D4C}" srcOrd="0" destOrd="0" presId="urn:microsoft.com/office/officeart/2005/8/layout/hierarchy2"/>
    <dgm:cxn modelId="{3DE878F1-9B69-4D15-B1A2-91EABFCF236A}" type="presParOf" srcId="{65CFBFAE-7810-4BF1-B404-32A010838F17}" destId="{78C5094C-A8AE-48C1-801B-BBAC9ACF550C}" srcOrd="1" destOrd="0" presId="urn:microsoft.com/office/officeart/2005/8/layout/hierarchy2"/>
    <dgm:cxn modelId="{D90AD04C-9B61-4993-BBD4-43AA64B8857A}" type="presParOf" srcId="{41116EC8-E0B7-44A2-B7F7-E1B958D5A490}" destId="{67067F73-9309-4E2D-A72F-2C122F2E0D22}" srcOrd="4" destOrd="0" presId="urn:microsoft.com/office/officeart/2005/8/layout/hierarchy2"/>
    <dgm:cxn modelId="{FF84D355-55E5-4E9A-9268-6668DF1B6C24}" type="presParOf" srcId="{67067F73-9309-4E2D-A72F-2C122F2E0D22}" destId="{59CBEB4F-0128-4521-953F-D5BF2DA8E69D}" srcOrd="0" destOrd="0" presId="urn:microsoft.com/office/officeart/2005/8/layout/hierarchy2"/>
    <dgm:cxn modelId="{2CA74688-B473-4A20-8DAD-189EDEAC7817}" type="presParOf" srcId="{41116EC8-E0B7-44A2-B7F7-E1B958D5A490}" destId="{444C403A-7D43-4935-87AB-981BE1BED96F}" srcOrd="5" destOrd="0" presId="urn:microsoft.com/office/officeart/2005/8/layout/hierarchy2"/>
    <dgm:cxn modelId="{7AE972D1-5CBD-4D7D-A4CF-54E3ACC80BD9}" type="presParOf" srcId="{444C403A-7D43-4935-87AB-981BE1BED96F}" destId="{5618D756-8784-434E-8FD0-7DE8EA778A24}" srcOrd="0" destOrd="0" presId="urn:microsoft.com/office/officeart/2005/8/layout/hierarchy2"/>
    <dgm:cxn modelId="{EB47ABC9-454B-4C48-A999-2D9DE0F07559}" type="presParOf" srcId="{444C403A-7D43-4935-87AB-981BE1BED96F}" destId="{956C658A-CB37-4B99-BD45-A8CB698BB114}" srcOrd="1" destOrd="0" presId="urn:microsoft.com/office/officeart/2005/8/layout/hierarchy2"/>
    <dgm:cxn modelId="{037CC381-7B8E-4F50-9980-95C179BFADC4}" type="presParOf" srcId="{41116EC8-E0B7-44A2-B7F7-E1B958D5A490}" destId="{78C452DD-6623-47B6-87E9-1C01F92ECBDD}" srcOrd="6" destOrd="0" presId="urn:microsoft.com/office/officeart/2005/8/layout/hierarchy2"/>
    <dgm:cxn modelId="{7ED6C41E-C06D-43B6-9163-FF57F8E77B00}" type="presParOf" srcId="{78C452DD-6623-47B6-87E9-1C01F92ECBDD}" destId="{B6494C33-8A10-4045-9B75-E07B895F47F4}" srcOrd="0" destOrd="0" presId="urn:microsoft.com/office/officeart/2005/8/layout/hierarchy2"/>
    <dgm:cxn modelId="{C55AB8F7-0D0C-4305-9BD7-8C7C979EA946}" type="presParOf" srcId="{41116EC8-E0B7-44A2-B7F7-E1B958D5A490}" destId="{B2BC1A4E-802F-4247-B7E4-54CF797327C7}" srcOrd="7" destOrd="0" presId="urn:microsoft.com/office/officeart/2005/8/layout/hierarchy2"/>
    <dgm:cxn modelId="{B5B16CA5-BE5D-4790-98D8-DFE70A43EDDB}" type="presParOf" srcId="{B2BC1A4E-802F-4247-B7E4-54CF797327C7}" destId="{5C4E76C9-3F2A-403F-9EFD-5EE12207DB49}" srcOrd="0" destOrd="0" presId="urn:microsoft.com/office/officeart/2005/8/layout/hierarchy2"/>
    <dgm:cxn modelId="{9BD902B6-0DE3-445A-8FA2-3AF18A21B1B7}" type="presParOf" srcId="{B2BC1A4E-802F-4247-B7E4-54CF797327C7}" destId="{DBB394CE-B812-4BAC-BEDD-A1D3DB7DDE8B}" srcOrd="1" destOrd="0" presId="urn:microsoft.com/office/officeart/2005/8/layout/hierarchy2"/>
    <dgm:cxn modelId="{9520B9F0-4AA3-4699-B1DB-EE0F8DC61784}" type="presParOf" srcId="{03DBD113-CED3-4743-9314-56A6600606A5}" destId="{E4A1964C-62E3-46D6-9FF2-D3E1BBA3ADEF}" srcOrd="2" destOrd="0" presId="urn:microsoft.com/office/officeart/2005/8/layout/hierarchy2"/>
    <dgm:cxn modelId="{B3372430-ECC3-4463-8D8C-49EEE7896881}" type="presParOf" srcId="{E4A1964C-62E3-46D6-9FF2-D3E1BBA3ADEF}" destId="{A265C9F6-5048-43EF-AAE3-57BCB99BCB11}" srcOrd="0" destOrd="0" presId="urn:microsoft.com/office/officeart/2005/8/layout/hierarchy2"/>
    <dgm:cxn modelId="{164AA06A-4982-43D3-AEE3-544CDAEECB43}" type="presParOf" srcId="{03DBD113-CED3-4743-9314-56A6600606A5}" destId="{6705F360-7B6B-4FE5-AC80-A453D0DC3283}" srcOrd="3" destOrd="0" presId="urn:microsoft.com/office/officeart/2005/8/layout/hierarchy2"/>
    <dgm:cxn modelId="{FEE0D9CF-72FB-437C-BDB8-30FA388C296D}" type="presParOf" srcId="{6705F360-7B6B-4FE5-AC80-A453D0DC3283}" destId="{9E3C0AAF-6862-4A7A-B77E-98A5EFDA27D3}" srcOrd="0" destOrd="0" presId="urn:microsoft.com/office/officeart/2005/8/layout/hierarchy2"/>
    <dgm:cxn modelId="{ADD4830F-7E84-4124-8841-D764B3E3BAF4}" type="presParOf" srcId="{6705F360-7B6B-4FE5-AC80-A453D0DC3283}" destId="{8BE622C5-BFBF-46D6-AA5B-B0AECC6361F2}" srcOrd="1" destOrd="0" presId="urn:microsoft.com/office/officeart/2005/8/layout/hierarchy2"/>
    <dgm:cxn modelId="{D4DEA0EA-9957-4F07-99B1-76C112204DBF}" type="presParOf" srcId="{8BE622C5-BFBF-46D6-AA5B-B0AECC6361F2}" destId="{0CC460E2-1607-45EC-BCA7-E2B29842B537}" srcOrd="0" destOrd="0" presId="urn:microsoft.com/office/officeart/2005/8/layout/hierarchy2"/>
    <dgm:cxn modelId="{036F4159-375E-47FA-8C7A-BF2895B3A53D}" type="presParOf" srcId="{0CC460E2-1607-45EC-BCA7-E2B29842B537}" destId="{B84B4476-AEE3-4F3A-A9A5-A063EC621334}" srcOrd="0" destOrd="0" presId="urn:microsoft.com/office/officeart/2005/8/layout/hierarchy2"/>
    <dgm:cxn modelId="{5915339B-8E9E-4141-BBA6-EA8A4EC95518}" type="presParOf" srcId="{8BE622C5-BFBF-46D6-AA5B-B0AECC6361F2}" destId="{D8ACED18-8E3C-4D67-9F10-76A1D98C319C}" srcOrd="1" destOrd="0" presId="urn:microsoft.com/office/officeart/2005/8/layout/hierarchy2"/>
    <dgm:cxn modelId="{628DCCDC-4089-452C-9836-A9FEE5A66FF8}" type="presParOf" srcId="{D8ACED18-8E3C-4D67-9F10-76A1D98C319C}" destId="{255262CD-D72E-44E8-B1C4-DB6D8CAED8D7}" srcOrd="0" destOrd="0" presId="urn:microsoft.com/office/officeart/2005/8/layout/hierarchy2"/>
    <dgm:cxn modelId="{DED4B392-C2CE-4D3B-B067-C98ABE4E531B}" type="presParOf" srcId="{D8ACED18-8E3C-4D67-9F10-76A1D98C319C}" destId="{41C51B56-3EC8-47A7-A4C2-E6CD80923927}" srcOrd="1" destOrd="0" presId="urn:microsoft.com/office/officeart/2005/8/layout/hierarchy2"/>
    <dgm:cxn modelId="{C6E530DE-E15F-4572-B1D3-CD12B90992C8}" type="presParOf" srcId="{8BE622C5-BFBF-46D6-AA5B-B0AECC6361F2}" destId="{5C2521F3-5DE3-4EEB-8480-8821E14EA976}" srcOrd="2" destOrd="0" presId="urn:microsoft.com/office/officeart/2005/8/layout/hierarchy2"/>
    <dgm:cxn modelId="{E44D58C3-4FAE-4612-9EE7-A7D6799259DE}" type="presParOf" srcId="{5C2521F3-5DE3-4EEB-8480-8821E14EA976}" destId="{4180A67F-F12D-41B8-A7D5-8F86C7846721}" srcOrd="0" destOrd="0" presId="urn:microsoft.com/office/officeart/2005/8/layout/hierarchy2"/>
    <dgm:cxn modelId="{14E2454C-4CF9-4228-A2E8-962F9734A8D4}" type="presParOf" srcId="{8BE622C5-BFBF-46D6-AA5B-B0AECC6361F2}" destId="{E44FA141-70EE-433F-8EA2-75AB0F712264}" srcOrd="3" destOrd="0" presId="urn:microsoft.com/office/officeart/2005/8/layout/hierarchy2"/>
    <dgm:cxn modelId="{AAD25237-4256-44AE-B1AF-C91F4FBDB5D4}" type="presParOf" srcId="{E44FA141-70EE-433F-8EA2-75AB0F712264}" destId="{FF062C60-15E4-498C-9FCD-6B45F6D6B4C3}" srcOrd="0" destOrd="0" presId="urn:microsoft.com/office/officeart/2005/8/layout/hierarchy2"/>
    <dgm:cxn modelId="{6F79DD36-A28C-4728-8379-AC90D22028B4}" type="presParOf" srcId="{E44FA141-70EE-433F-8EA2-75AB0F712264}" destId="{1BA59C9F-5834-449D-AC9B-6DF0FFF77ADC}" srcOrd="1" destOrd="0" presId="urn:microsoft.com/office/officeart/2005/8/layout/hierarchy2"/>
    <dgm:cxn modelId="{ED8CFDDB-2AD5-480E-BC68-3395376C8523}" type="presParOf" srcId="{8BE622C5-BFBF-46D6-AA5B-B0AECC6361F2}" destId="{DBC4B989-E491-4EDB-ABD5-87FEAB802E1F}" srcOrd="4" destOrd="0" presId="urn:microsoft.com/office/officeart/2005/8/layout/hierarchy2"/>
    <dgm:cxn modelId="{B63C485E-0A98-49B6-B7C0-D885C25DA315}" type="presParOf" srcId="{DBC4B989-E491-4EDB-ABD5-87FEAB802E1F}" destId="{EE6BE5C9-2730-4645-9297-4078BABB587B}" srcOrd="0" destOrd="0" presId="urn:microsoft.com/office/officeart/2005/8/layout/hierarchy2"/>
    <dgm:cxn modelId="{A27EC40F-EA37-4715-A1E3-9BB7CA247C93}" type="presParOf" srcId="{8BE622C5-BFBF-46D6-AA5B-B0AECC6361F2}" destId="{EE2B2D55-87C7-4725-938F-AAAB7BD2579B}" srcOrd="5" destOrd="0" presId="urn:microsoft.com/office/officeart/2005/8/layout/hierarchy2"/>
    <dgm:cxn modelId="{6F484815-25B5-4444-94E3-2141DEDCFA8C}" type="presParOf" srcId="{EE2B2D55-87C7-4725-938F-AAAB7BD2579B}" destId="{E805A20E-5384-46E1-9FC8-64616836A11A}" srcOrd="0" destOrd="0" presId="urn:microsoft.com/office/officeart/2005/8/layout/hierarchy2"/>
    <dgm:cxn modelId="{5367D09C-6A64-4EAD-82A0-A99BF3B472BD}" type="presParOf" srcId="{EE2B2D55-87C7-4725-938F-AAAB7BD2579B}" destId="{1EC14D23-7EAD-48FB-9A99-7AF00F63D8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A90D3-CF64-4AC9-9447-98A05D542906}" type="doc">
      <dgm:prSet loTypeId="urn:microsoft.com/office/officeart/2005/8/layout/radial2" loCatId="relationship" qsTypeId="urn:microsoft.com/office/officeart/2005/8/quickstyle/3d3" qsCatId="3D" csTypeId="urn:microsoft.com/office/officeart/2005/8/colors/colorful1#1" csCatId="colorful" phldr="1"/>
      <dgm:spPr/>
      <dgm:t>
        <a:bodyPr/>
        <a:lstStyle/>
        <a:p>
          <a:endParaRPr lang="en-US"/>
        </a:p>
      </dgm:t>
    </dgm:pt>
    <dgm:pt modelId="{10C6AC65-20DF-4593-9A37-12D27EDEFFFC}">
      <dgm:prSet custT="1"/>
      <dgm:spPr/>
      <dgm:t>
        <a:bodyPr/>
        <a:lstStyle/>
        <a:p>
          <a:pPr rtl="0"/>
          <a:r>
            <a:rPr lang="en-GB" sz="2000" b="1" dirty="0" err="1" smtClean="0"/>
            <a:t>Injectable</a:t>
          </a:r>
          <a:r>
            <a:rPr lang="en-GB" sz="1800" b="1" dirty="0" smtClean="0"/>
            <a:t> </a:t>
          </a:r>
          <a:endParaRPr lang="en-US" sz="1800" dirty="0"/>
        </a:p>
      </dgm:t>
    </dgm:pt>
    <dgm:pt modelId="{6257BA86-3ED7-43E9-A3E6-06CE53CB34F6}" type="parTrans" cxnId="{B76E35A6-53D9-46BE-962E-68256C57788E}">
      <dgm:prSet/>
      <dgm:spPr/>
      <dgm:t>
        <a:bodyPr/>
        <a:lstStyle/>
        <a:p>
          <a:endParaRPr lang="en-US" sz="2800"/>
        </a:p>
      </dgm:t>
    </dgm:pt>
    <dgm:pt modelId="{DE069BA5-FB87-4B35-A228-5373010C4BC0}" type="sibTrans" cxnId="{B76E35A6-53D9-46BE-962E-68256C57788E}">
      <dgm:prSet/>
      <dgm:spPr/>
      <dgm:t>
        <a:bodyPr/>
        <a:lstStyle/>
        <a:p>
          <a:endParaRPr lang="en-US"/>
        </a:p>
      </dgm:t>
    </dgm:pt>
    <dgm:pt modelId="{1D524580-88DE-41AD-A491-504BE63D9727}">
      <dgm:prSet custT="1"/>
      <dgm:spPr/>
      <dgm:t>
        <a:bodyPr/>
        <a:lstStyle/>
        <a:p>
          <a:pPr rtl="0"/>
          <a:r>
            <a:rPr lang="en-GB" sz="1800" b="1" dirty="0" err="1" smtClean="0"/>
            <a:t>Subdermal</a:t>
          </a:r>
          <a:r>
            <a:rPr lang="en-GB" sz="1800" b="1" dirty="0" smtClean="0"/>
            <a:t> implants</a:t>
          </a:r>
          <a:endParaRPr lang="en-US" sz="1800" dirty="0"/>
        </a:p>
      </dgm:t>
    </dgm:pt>
    <dgm:pt modelId="{53CB19B3-42E2-4393-B12E-32FEB92202B7}" type="parTrans" cxnId="{EEE9CA3C-CA86-4F45-B026-42C3B891230F}">
      <dgm:prSet/>
      <dgm:spPr/>
      <dgm:t>
        <a:bodyPr/>
        <a:lstStyle/>
        <a:p>
          <a:endParaRPr lang="en-US" sz="2800"/>
        </a:p>
      </dgm:t>
    </dgm:pt>
    <dgm:pt modelId="{2A395B9E-6FD4-49BB-B766-EFDB7EE14C9E}" type="sibTrans" cxnId="{EEE9CA3C-CA86-4F45-B026-42C3B891230F}">
      <dgm:prSet/>
      <dgm:spPr/>
      <dgm:t>
        <a:bodyPr/>
        <a:lstStyle/>
        <a:p>
          <a:endParaRPr lang="en-US"/>
        </a:p>
      </dgm:t>
    </dgm:pt>
    <dgm:pt modelId="{9BD22956-DB79-4FCB-83F9-01EAFEDD6EF4}">
      <dgm:prSet custT="1"/>
      <dgm:spPr/>
      <dgm:t>
        <a:bodyPr/>
        <a:lstStyle/>
        <a:p>
          <a:pPr rtl="0"/>
          <a:r>
            <a:rPr lang="en-GB" sz="2400" b="1" dirty="0" smtClean="0"/>
            <a:t>Vaginal rings</a:t>
          </a:r>
          <a:endParaRPr lang="en-US" sz="2400" b="1" dirty="0"/>
        </a:p>
      </dgm:t>
    </dgm:pt>
    <dgm:pt modelId="{8AECA15A-4335-44DA-BD21-9CC890615514}" type="parTrans" cxnId="{E2BF6DE8-1561-4B43-B478-CCF09AC8AA60}">
      <dgm:prSet/>
      <dgm:spPr/>
      <dgm:t>
        <a:bodyPr/>
        <a:lstStyle/>
        <a:p>
          <a:endParaRPr lang="en-US" sz="2800"/>
        </a:p>
      </dgm:t>
    </dgm:pt>
    <dgm:pt modelId="{244119A4-F816-4E01-9310-01B38A86A072}" type="sibTrans" cxnId="{E2BF6DE8-1561-4B43-B478-CCF09AC8AA60}">
      <dgm:prSet/>
      <dgm:spPr/>
      <dgm:t>
        <a:bodyPr/>
        <a:lstStyle/>
        <a:p>
          <a:endParaRPr lang="en-US"/>
        </a:p>
      </dgm:t>
    </dgm:pt>
    <dgm:pt modelId="{B71828EC-C0FA-45FB-9E5B-69BFC35B74A0}" type="pres">
      <dgm:prSet presAssocID="{B8AA90D3-CF64-4AC9-9447-98A05D542906}" presName="composite" presStyleCnt="0">
        <dgm:presLayoutVars>
          <dgm:chMax val="5"/>
          <dgm:dir/>
          <dgm:animLvl val="ctr"/>
          <dgm:resizeHandles val="exact"/>
        </dgm:presLayoutVars>
      </dgm:prSet>
      <dgm:spPr/>
      <dgm:t>
        <a:bodyPr/>
        <a:lstStyle/>
        <a:p>
          <a:endParaRPr lang="en-US"/>
        </a:p>
      </dgm:t>
    </dgm:pt>
    <dgm:pt modelId="{E6E436F5-6474-444F-9BE2-DEAF57F3D352}" type="pres">
      <dgm:prSet presAssocID="{B8AA90D3-CF64-4AC9-9447-98A05D542906}" presName="cycle" presStyleCnt="0"/>
      <dgm:spPr/>
    </dgm:pt>
    <dgm:pt modelId="{7A2E9318-4064-4BD5-A65F-696C4E72CFC8}" type="pres">
      <dgm:prSet presAssocID="{B8AA90D3-CF64-4AC9-9447-98A05D542906}" presName="centerShape" presStyleCnt="0"/>
      <dgm:spPr/>
    </dgm:pt>
    <dgm:pt modelId="{4FF3FD42-16CE-416F-9D25-B7EFFA3A5C0F}" type="pres">
      <dgm:prSet presAssocID="{B8AA90D3-CF64-4AC9-9447-98A05D542906}" presName="connSite" presStyleLbl="node1" presStyleIdx="0" presStyleCnt="4"/>
      <dgm:spPr/>
    </dgm:pt>
    <dgm:pt modelId="{EFD234CD-F8B1-4313-BC69-43D49D72C8C8}" type="pres">
      <dgm:prSet presAssocID="{B8AA90D3-CF64-4AC9-9447-98A05D542906}" presName="visible" presStyleLbl="node1" presStyleIdx="0" presStyleCnt="4" custLinFactNeighborX="20277"/>
      <dgm:spPr/>
    </dgm:pt>
    <dgm:pt modelId="{8E93E6A1-7ED2-4FDB-8C5D-429841D8F776}" type="pres">
      <dgm:prSet presAssocID="{6257BA86-3ED7-43E9-A3E6-06CE53CB34F6}" presName="Name25" presStyleLbl="parChTrans1D1" presStyleIdx="0" presStyleCnt="3"/>
      <dgm:spPr/>
      <dgm:t>
        <a:bodyPr/>
        <a:lstStyle/>
        <a:p>
          <a:endParaRPr lang="en-US"/>
        </a:p>
      </dgm:t>
    </dgm:pt>
    <dgm:pt modelId="{AA8F7D43-067E-4BEC-857E-A29F4EE275E1}" type="pres">
      <dgm:prSet presAssocID="{10C6AC65-20DF-4593-9A37-12D27EDEFFFC}" presName="node" presStyleCnt="0"/>
      <dgm:spPr/>
    </dgm:pt>
    <dgm:pt modelId="{CD28165A-5861-46C1-B2AD-5FA9937DABAC}" type="pres">
      <dgm:prSet presAssocID="{10C6AC65-20DF-4593-9A37-12D27EDEFFFC}" presName="parentNode" presStyleLbl="node1" presStyleIdx="1" presStyleCnt="4" custLinFactNeighborX="33798">
        <dgm:presLayoutVars>
          <dgm:chMax val="1"/>
          <dgm:bulletEnabled val="1"/>
        </dgm:presLayoutVars>
      </dgm:prSet>
      <dgm:spPr/>
      <dgm:t>
        <a:bodyPr/>
        <a:lstStyle/>
        <a:p>
          <a:endParaRPr lang="en-US"/>
        </a:p>
      </dgm:t>
    </dgm:pt>
    <dgm:pt modelId="{8C8C11D3-BA72-4F94-B59A-77ED7E844DC8}" type="pres">
      <dgm:prSet presAssocID="{10C6AC65-20DF-4593-9A37-12D27EDEFFFC}" presName="childNode" presStyleLbl="revTx" presStyleIdx="0" presStyleCnt="0">
        <dgm:presLayoutVars>
          <dgm:bulletEnabled val="1"/>
        </dgm:presLayoutVars>
      </dgm:prSet>
      <dgm:spPr/>
    </dgm:pt>
    <dgm:pt modelId="{7374DCC9-AAA8-4DEE-9019-2999EE0F4A83}" type="pres">
      <dgm:prSet presAssocID="{53CB19B3-42E2-4393-B12E-32FEB92202B7}" presName="Name25" presStyleLbl="parChTrans1D1" presStyleIdx="1" presStyleCnt="3"/>
      <dgm:spPr/>
      <dgm:t>
        <a:bodyPr/>
        <a:lstStyle/>
        <a:p>
          <a:endParaRPr lang="en-US"/>
        </a:p>
      </dgm:t>
    </dgm:pt>
    <dgm:pt modelId="{A86BE8C0-8199-4861-959E-59A630D45A68}" type="pres">
      <dgm:prSet presAssocID="{1D524580-88DE-41AD-A491-504BE63D9727}" presName="node" presStyleCnt="0"/>
      <dgm:spPr/>
    </dgm:pt>
    <dgm:pt modelId="{A6FDE32B-0A96-4055-9F9A-689EDC76456E}" type="pres">
      <dgm:prSet presAssocID="{1D524580-88DE-41AD-A491-504BE63D9727}" presName="parentNode" presStyleLbl="node1" presStyleIdx="2" presStyleCnt="4" custLinFactNeighborX="34068">
        <dgm:presLayoutVars>
          <dgm:chMax val="1"/>
          <dgm:bulletEnabled val="1"/>
        </dgm:presLayoutVars>
      </dgm:prSet>
      <dgm:spPr/>
      <dgm:t>
        <a:bodyPr/>
        <a:lstStyle/>
        <a:p>
          <a:endParaRPr lang="en-US"/>
        </a:p>
      </dgm:t>
    </dgm:pt>
    <dgm:pt modelId="{EC745D78-DBEB-4335-AED7-8F666A978BCC}" type="pres">
      <dgm:prSet presAssocID="{1D524580-88DE-41AD-A491-504BE63D9727}" presName="childNode" presStyleLbl="revTx" presStyleIdx="0" presStyleCnt="0">
        <dgm:presLayoutVars>
          <dgm:bulletEnabled val="1"/>
        </dgm:presLayoutVars>
      </dgm:prSet>
      <dgm:spPr/>
    </dgm:pt>
    <dgm:pt modelId="{02687BE7-0BB9-4A4E-913A-62649E86A144}" type="pres">
      <dgm:prSet presAssocID="{8AECA15A-4335-44DA-BD21-9CC890615514}" presName="Name25" presStyleLbl="parChTrans1D1" presStyleIdx="2" presStyleCnt="3"/>
      <dgm:spPr/>
      <dgm:t>
        <a:bodyPr/>
        <a:lstStyle/>
        <a:p>
          <a:endParaRPr lang="en-US"/>
        </a:p>
      </dgm:t>
    </dgm:pt>
    <dgm:pt modelId="{5FD1E92E-4CD7-4619-B121-15D0ADA8E8FA}" type="pres">
      <dgm:prSet presAssocID="{9BD22956-DB79-4FCB-83F9-01EAFEDD6EF4}" presName="node" presStyleCnt="0"/>
      <dgm:spPr/>
    </dgm:pt>
    <dgm:pt modelId="{82ECECB5-0B3B-463F-B094-B41D9335E976}" type="pres">
      <dgm:prSet presAssocID="{9BD22956-DB79-4FCB-83F9-01EAFEDD6EF4}" presName="parentNode" presStyleLbl="node1" presStyleIdx="3" presStyleCnt="4" custLinFactNeighborX="33798">
        <dgm:presLayoutVars>
          <dgm:chMax val="1"/>
          <dgm:bulletEnabled val="1"/>
        </dgm:presLayoutVars>
      </dgm:prSet>
      <dgm:spPr/>
      <dgm:t>
        <a:bodyPr/>
        <a:lstStyle/>
        <a:p>
          <a:endParaRPr lang="en-US"/>
        </a:p>
      </dgm:t>
    </dgm:pt>
    <dgm:pt modelId="{293D6249-3792-4B66-AB6A-882BB92E4006}" type="pres">
      <dgm:prSet presAssocID="{9BD22956-DB79-4FCB-83F9-01EAFEDD6EF4}" presName="childNode" presStyleLbl="revTx" presStyleIdx="0" presStyleCnt="0">
        <dgm:presLayoutVars>
          <dgm:bulletEnabled val="1"/>
        </dgm:presLayoutVars>
      </dgm:prSet>
      <dgm:spPr/>
    </dgm:pt>
  </dgm:ptLst>
  <dgm:cxnLst>
    <dgm:cxn modelId="{E2BF6DE8-1561-4B43-B478-CCF09AC8AA60}" srcId="{B8AA90D3-CF64-4AC9-9447-98A05D542906}" destId="{9BD22956-DB79-4FCB-83F9-01EAFEDD6EF4}" srcOrd="2" destOrd="0" parTransId="{8AECA15A-4335-44DA-BD21-9CC890615514}" sibTransId="{244119A4-F816-4E01-9310-01B38A86A072}"/>
    <dgm:cxn modelId="{EDC13373-2438-4910-9357-DDF027D4737E}" type="presOf" srcId="{10C6AC65-20DF-4593-9A37-12D27EDEFFFC}" destId="{CD28165A-5861-46C1-B2AD-5FA9937DABAC}" srcOrd="0" destOrd="0" presId="urn:microsoft.com/office/officeart/2005/8/layout/radial2"/>
    <dgm:cxn modelId="{27DEA060-CD84-439E-A6AA-5967B7757983}" type="presOf" srcId="{53CB19B3-42E2-4393-B12E-32FEB92202B7}" destId="{7374DCC9-AAA8-4DEE-9019-2999EE0F4A83}" srcOrd="0" destOrd="0" presId="urn:microsoft.com/office/officeart/2005/8/layout/radial2"/>
    <dgm:cxn modelId="{A2FE57F8-2909-434D-AC68-2BC1FC29AF5C}" type="presOf" srcId="{6257BA86-3ED7-43E9-A3E6-06CE53CB34F6}" destId="{8E93E6A1-7ED2-4FDB-8C5D-429841D8F776}" srcOrd="0" destOrd="0" presId="urn:microsoft.com/office/officeart/2005/8/layout/radial2"/>
    <dgm:cxn modelId="{5E82A0E1-423D-4865-93B7-D0D97E644379}" type="presOf" srcId="{1D524580-88DE-41AD-A491-504BE63D9727}" destId="{A6FDE32B-0A96-4055-9F9A-689EDC76456E}" srcOrd="0" destOrd="0" presId="urn:microsoft.com/office/officeart/2005/8/layout/radial2"/>
    <dgm:cxn modelId="{EEE9CA3C-CA86-4F45-B026-42C3B891230F}" srcId="{B8AA90D3-CF64-4AC9-9447-98A05D542906}" destId="{1D524580-88DE-41AD-A491-504BE63D9727}" srcOrd="1" destOrd="0" parTransId="{53CB19B3-42E2-4393-B12E-32FEB92202B7}" sibTransId="{2A395B9E-6FD4-49BB-B766-EFDB7EE14C9E}"/>
    <dgm:cxn modelId="{BFDE4CAB-37F0-475E-B9D4-24ED5F44CCC1}" type="presOf" srcId="{B8AA90D3-CF64-4AC9-9447-98A05D542906}" destId="{B71828EC-C0FA-45FB-9E5B-69BFC35B74A0}" srcOrd="0" destOrd="0" presId="urn:microsoft.com/office/officeart/2005/8/layout/radial2"/>
    <dgm:cxn modelId="{B76E35A6-53D9-46BE-962E-68256C57788E}" srcId="{B8AA90D3-CF64-4AC9-9447-98A05D542906}" destId="{10C6AC65-20DF-4593-9A37-12D27EDEFFFC}" srcOrd="0" destOrd="0" parTransId="{6257BA86-3ED7-43E9-A3E6-06CE53CB34F6}" sibTransId="{DE069BA5-FB87-4B35-A228-5373010C4BC0}"/>
    <dgm:cxn modelId="{CD1DBD79-652E-4D18-884C-666402EA9662}" type="presOf" srcId="{8AECA15A-4335-44DA-BD21-9CC890615514}" destId="{02687BE7-0BB9-4A4E-913A-62649E86A144}" srcOrd="0" destOrd="0" presId="urn:microsoft.com/office/officeart/2005/8/layout/radial2"/>
    <dgm:cxn modelId="{22F66C5F-8087-4C34-86F3-7E6A5FF64948}" type="presOf" srcId="{9BD22956-DB79-4FCB-83F9-01EAFEDD6EF4}" destId="{82ECECB5-0B3B-463F-B094-B41D9335E976}" srcOrd="0" destOrd="0" presId="urn:microsoft.com/office/officeart/2005/8/layout/radial2"/>
    <dgm:cxn modelId="{FE152184-ABAF-4923-A808-EA54DABAECDD}" type="presParOf" srcId="{B71828EC-C0FA-45FB-9E5B-69BFC35B74A0}" destId="{E6E436F5-6474-444F-9BE2-DEAF57F3D352}" srcOrd="0" destOrd="0" presId="urn:microsoft.com/office/officeart/2005/8/layout/radial2"/>
    <dgm:cxn modelId="{6D1AB8EE-A0E9-4B02-BEF9-00BAFD7BAF2D}" type="presParOf" srcId="{E6E436F5-6474-444F-9BE2-DEAF57F3D352}" destId="{7A2E9318-4064-4BD5-A65F-696C4E72CFC8}" srcOrd="0" destOrd="0" presId="urn:microsoft.com/office/officeart/2005/8/layout/radial2"/>
    <dgm:cxn modelId="{9FE0439E-F24E-4992-B18F-9C66AFCF167A}" type="presParOf" srcId="{7A2E9318-4064-4BD5-A65F-696C4E72CFC8}" destId="{4FF3FD42-16CE-416F-9D25-B7EFFA3A5C0F}" srcOrd="0" destOrd="0" presId="urn:microsoft.com/office/officeart/2005/8/layout/radial2"/>
    <dgm:cxn modelId="{D37097C5-1A97-418B-B446-562E8918C2BF}" type="presParOf" srcId="{7A2E9318-4064-4BD5-A65F-696C4E72CFC8}" destId="{EFD234CD-F8B1-4313-BC69-43D49D72C8C8}" srcOrd="1" destOrd="0" presId="urn:microsoft.com/office/officeart/2005/8/layout/radial2"/>
    <dgm:cxn modelId="{621E9FF6-F36E-4D42-81E2-9FDFC06E7E4C}" type="presParOf" srcId="{E6E436F5-6474-444F-9BE2-DEAF57F3D352}" destId="{8E93E6A1-7ED2-4FDB-8C5D-429841D8F776}" srcOrd="1" destOrd="0" presId="urn:microsoft.com/office/officeart/2005/8/layout/radial2"/>
    <dgm:cxn modelId="{287512A2-40FB-4D90-8F63-A33BC2333C7D}" type="presParOf" srcId="{E6E436F5-6474-444F-9BE2-DEAF57F3D352}" destId="{AA8F7D43-067E-4BEC-857E-A29F4EE275E1}" srcOrd="2" destOrd="0" presId="urn:microsoft.com/office/officeart/2005/8/layout/radial2"/>
    <dgm:cxn modelId="{B9F11F66-4596-415F-90EA-CA2EDB49B985}" type="presParOf" srcId="{AA8F7D43-067E-4BEC-857E-A29F4EE275E1}" destId="{CD28165A-5861-46C1-B2AD-5FA9937DABAC}" srcOrd="0" destOrd="0" presId="urn:microsoft.com/office/officeart/2005/8/layout/radial2"/>
    <dgm:cxn modelId="{173C6159-A109-415F-AFAE-213A6722AF7F}" type="presParOf" srcId="{AA8F7D43-067E-4BEC-857E-A29F4EE275E1}" destId="{8C8C11D3-BA72-4F94-B59A-77ED7E844DC8}" srcOrd="1" destOrd="0" presId="urn:microsoft.com/office/officeart/2005/8/layout/radial2"/>
    <dgm:cxn modelId="{C6AC43F8-6397-47D8-A8C8-C8E911F3B611}" type="presParOf" srcId="{E6E436F5-6474-444F-9BE2-DEAF57F3D352}" destId="{7374DCC9-AAA8-4DEE-9019-2999EE0F4A83}" srcOrd="3" destOrd="0" presId="urn:microsoft.com/office/officeart/2005/8/layout/radial2"/>
    <dgm:cxn modelId="{94C8A30D-AD36-4B94-A826-AACFE3F908AB}" type="presParOf" srcId="{E6E436F5-6474-444F-9BE2-DEAF57F3D352}" destId="{A86BE8C0-8199-4861-959E-59A630D45A68}" srcOrd="4" destOrd="0" presId="urn:microsoft.com/office/officeart/2005/8/layout/radial2"/>
    <dgm:cxn modelId="{83699128-9484-4847-8997-F7F181916E5A}" type="presParOf" srcId="{A86BE8C0-8199-4861-959E-59A630D45A68}" destId="{A6FDE32B-0A96-4055-9F9A-689EDC76456E}" srcOrd="0" destOrd="0" presId="urn:microsoft.com/office/officeart/2005/8/layout/radial2"/>
    <dgm:cxn modelId="{AC951AF3-E715-4678-B634-88398C108289}" type="presParOf" srcId="{A86BE8C0-8199-4861-959E-59A630D45A68}" destId="{EC745D78-DBEB-4335-AED7-8F666A978BCC}" srcOrd="1" destOrd="0" presId="urn:microsoft.com/office/officeart/2005/8/layout/radial2"/>
    <dgm:cxn modelId="{E3745D6A-E38F-40CE-8691-02379714DC7E}" type="presParOf" srcId="{E6E436F5-6474-444F-9BE2-DEAF57F3D352}" destId="{02687BE7-0BB9-4A4E-913A-62649E86A144}" srcOrd="5" destOrd="0" presId="urn:microsoft.com/office/officeart/2005/8/layout/radial2"/>
    <dgm:cxn modelId="{C1E2793B-39C8-4250-A67D-0F8B26050120}" type="presParOf" srcId="{E6E436F5-6474-444F-9BE2-DEAF57F3D352}" destId="{5FD1E92E-4CD7-4619-B121-15D0ADA8E8FA}" srcOrd="6" destOrd="0" presId="urn:microsoft.com/office/officeart/2005/8/layout/radial2"/>
    <dgm:cxn modelId="{4ED3CFDC-6F83-4B9D-A7D5-D460B0B80FFD}" type="presParOf" srcId="{5FD1E92E-4CD7-4619-B121-15D0ADA8E8FA}" destId="{82ECECB5-0B3B-463F-B094-B41D9335E976}" srcOrd="0" destOrd="0" presId="urn:microsoft.com/office/officeart/2005/8/layout/radial2"/>
    <dgm:cxn modelId="{B309F12F-090E-49DC-B335-E680E2048C5B}" type="presParOf" srcId="{5FD1E92E-4CD7-4619-B121-15D0ADA8E8FA}" destId="{293D6249-3792-4B66-AB6A-882BB92E400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6896C3-8D82-414D-BC8B-593B7BDD07C7}"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n-US"/>
        </a:p>
      </dgm:t>
    </dgm:pt>
    <dgm:pt modelId="{F58C3699-6EE5-4088-9152-D1BAA2C92D98}">
      <dgm:prSet phldrT="[Text]"/>
      <dgm:spPr/>
      <dgm:t>
        <a:bodyPr/>
        <a:lstStyle/>
        <a:p>
          <a:r>
            <a:rPr lang="en-GB" b="1" dirty="0" smtClean="0">
              <a:solidFill>
                <a:schemeClr val="bg1"/>
              </a:solidFill>
            </a:rPr>
            <a:t>Terminal methods</a:t>
          </a:r>
          <a:endParaRPr lang="en-US" b="1" dirty="0">
            <a:solidFill>
              <a:schemeClr val="bg1"/>
            </a:solidFill>
          </a:endParaRPr>
        </a:p>
      </dgm:t>
    </dgm:pt>
    <dgm:pt modelId="{3F52827F-870F-4CFE-A934-69C6D2138C97}" type="parTrans" cxnId="{482361AC-0289-458F-8373-419C76A9A4CA}">
      <dgm:prSet/>
      <dgm:spPr/>
      <dgm:t>
        <a:bodyPr/>
        <a:lstStyle/>
        <a:p>
          <a:endParaRPr lang="en-US"/>
        </a:p>
      </dgm:t>
    </dgm:pt>
    <dgm:pt modelId="{5A2CF9B1-CD60-4C35-AF4E-FA78EB966D8F}" type="sibTrans" cxnId="{482361AC-0289-458F-8373-419C76A9A4CA}">
      <dgm:prSet/>
      <dgm:spPr/>
      <dgm:t>
        <a:bodyPr/>
        <a:lstStyle/>
        <a:p>
          <a:endParaRPr lang="en-US"/>
        </a:p>
      </dgm:t>
    </dgm:pt>
    <dgm:pt modelId="{629A56EA-5FD6-4155-BF21-3B8C980F28C6}">
      <dgm:prSet phldrT="[Text]"/>
      <dgm:spPr/>
      <dgm:t>
        <a:bodyPr/>
        <a:lstStyle/>
        <a:p>
          <a:r>
            <a:rPr lang="en-GB" b="1" dirty="0" smtClean="0">
              <a:solidFill>
                <a:schemeClr val="bg1"/>
              </a:solidFill>
            </a:rPr>
            <a:t>Male </a:t>
          </a:r>
          <a:r>
            <a:rPr lang="en-GB" b="1" dirty="0" err="1" smtClean="0">
              <a:solidFill>
                <a:schemeClr val="bg1"/>
              </a:solidFill>
            </a:rPr>
            <a:t>sterlisation</a:t>
          </a:r>
          <a:endParaRPr lang="en-US" b="1" dirty="0">
            <a:solidFill>
              <a:schemeClr val="bg1"/>
            </a:solidFill>
          </a:endParaRPr>
        </a:p>
      </dgm:t>
    </dgm:pt>
    <dgm:pt modelId="{2A54751B-60C1-4CAC-A020-E465231F514E}" type="parTrans" cxnId="{56F1C6E5-C16D-447C-B6B8-8649902C5459}">
      <dgm:prSet/>
      <dgm:spPr/>
      <dgm:t>
        <a:bodyPr/>
        <a:lstStyle/>
        <a:p>
          <a:endParaRPr lang="en-US" b="1">
            <a:solidFill>
              <a:schemeClr val="bg1"/>
            </a:solidFill>
          </a:endParaRPr>
        </a:p>
      </dgm:t>
    </dgm:pt>
    <dgm:pt modelId="{9D5968FF-2BB3-4098-8034-1125C84C73C3}" type="sibTrans" cxnId="{56F1C6E5-C16D-447C-B6B8-8649902C5459}">
      <dgm:prSet/>
      <dgm:spPr/>
      <dgm:t>
        <a:bodyPr/>
        <a:lstStyle/>
        <a:p>
          <a:endParaRPr lang="en-US"/>
        </a:p>
      </dgm:t>
    </dgm:pt>
    <dgm:pt modelId="{6B531850-B9E9-4578-A9C8-17B6B35BEEA0}">
      <dgm:prSet phldrT="[Text]"/>
      <dgm:spPr/>
      <dgm:t>
        <a:bodyPr/>
        <a:lstStyle/>
        <a:p>
          <a:r>
            <a:rPr lang="en-GB" b="1" dirty="0" smtClean="0">
              <a:solidFill>
                <a:schemeClr val="bg1"/>
              </a:solidFill>
            </a:rPr>
            <a:t>Vasectomy</a:t>
          </a:r>
          <a:endParaRPr lang="en-US" b="1" dirty="0">
            <a:solidFill>
              <a:schemeClr val="bg1"/>
            </a:solidFill>
          </a:endParaRPr>
        </a:p>
      </dgm:t>
    </dgm:pt>
    <dgm:pt modelId="{CEF0194A-7E05-41ED-AEBE-0DC23DE712EE}" type="parTrans" cxnId="{A5A0D43A-CC92-4523-8791-F7B020DF5A67}">
      <dgm:prSet/>
      <dgm:spPr/>
      <dgm:t>
        <a:bodyPr/>
        <a:lstStyle/>
        <a:p>
          <a:endParaRPr lang="en-US" b="1">
            <a:solidFill>
              <a:schemeClr val="bg1"/>
            </a:solidFill>
          </a:endParaRPr>
        </a:p>
      </dgm:t>
    </dgm:pt>
    <dgm:pt modelId="{04B3C46D-EB2F-4125-8D92-41C23A3BB1FB}" type="sibTrans" cxnId="{A5A0D43A-CC92-4523-8791-F7B020DF5A67}">
      <dgm:prSet/>
      <dgm:spPr/>
      <dgm:t>
        <a:bodyPr/>
        <a:lstStyle/>
        <a:p>
          <a:endParaRPr lang="en-US"/>
        </a:p>
      </dgm:t>
    </dgm:pt>
    <dgm:pt modelId="{1DC51AA7-D31D-493B-A564-55E788FA919A}">
      <dgm:prSet phldrT="[Text]"/>
      <dgm:spPr/>
      <dgm:t>
        <a:bodyPr/>
        <a:lstStyle/>
        <a:p>
          <a:r>
            <a:rPr lang="en-GB" b="1" dirty="0" smtClean="0">
              <a:solidFill>
                <a:schemeClr val="bg1"/>
              </a:solidFill>
            </a:rPr>
            <a:t>No scalpel vas occlusion</a:t>
          </a:r>
          <a:endParaRPr lang="en-US" b="1" dirty="0">
            <a:solidFill>
              <a:schemeClr val="bg1"/>
            </a:solidFill>
          </a:endParaRPr>
        </a:p>
      </dgm:t>
    </dgm:pt>
    <dgm:pt modelId="{2A81C69D-31DC-481A-8E33-EA7BDE1DAC9B}" type="parTrans" cxnId="{CF9F0076-CAD0-422F-B2DC-3A78DB4E9BCD}">
      <dgm:prSet/>
      <dgm:spPr/>
      <dgm:t>
        <a:bodyPr/>
        <a:lstStyle/>
        <a:p>
          <a:endParaRPr lang="en-US" b="1">
            <a:solidFill>
              <a:schemeClr val="bg1"/>
            </a:solidFill>
          </a:endParaRPr>
        </a:p>
      </dgm:t>
    </dgm:pt>
    <dgm:pt modelId="{0CC24CAE-C2CB-43B5-95FF-61DBC44FE28A}" type="sibTrans" cxnId="{CF9F0076-CAD0-422F-B2DC-3A78DB4E9BCD}">
      <dgm:prSet/>
      <dgm:spPr/>
      <dgm:t>
        <a:bodyPr/>
        <a:lstStyle/>
        <a:p>
          <a:endParaRPr lang="en-US"/>
        </a:p>
      </dgm:t>
    </dgm:pt>
    <dgm:pt modelId="{F4B1364B-D4E1-46B2-A6DC-1CF85292B82A}">
      <dgm:prSet phldrT="[Text]"/>
      <dgm:spPr/>
      <dgm:t>
        <a:bodyPr/>
        <a:lstStyle/>
        <a:p>
          <a:r>
            <a:rPr lang="en-GB" b="1" dirty="0" smtClean="0">
              <a:solidFill>
                <a:schemeClr val="bg1"/>
              </a:solidFill>
            </a:rPr>
            <a:t>Female </a:t>
          </a:r>
          <a:r>
            <a:rPr lang="en-GB" b="1" dirty="0" err="1" smtClean="0">
              <a:solidFill>
                <a:schemeClr val="bg1"/>
              </a:solidFill>
            </a:rPr>
            <a:t>sterlisation</a:t>
          </a:r>
          <a:endParaRPr lang="en-US" b="1" dirty="0">
            <a:solidFill>
              <a:schemeClr val="bg1"/>
            </a:solidFill>
          </a:endParaRPr>
        </a:p>
      </dgm:t>
    </dgm:pt>
    <dgm:pt modelId="{9E4FA348-D076-41A3-BA81-51FB85EDBB2B}" type="parTrans" cxnId="{D00A2F2A-952F-4C7F-8496-ED51C1B35EA3}">
      <dgm:prSet/>
      <dgm:spPr/>
      <dgm:t>
        <a:bodyPr/>
        <a:lstStyle/>
        <a:p>
          <a:endParaRPr lang="en-US" b="1">
            <a:solidFill>
              <a:schemeClr val="bg1"/>
            </a:solidFill>
          </a:endParaRPr>
        </a:p>
      </dgm:t>
    </dgm:pt>
    <dgm:pt modelId="{5A5AF344-D67C-4303-8BEF-0697D4729F87}" type="sibTrans" cxnId="{D00A2F2A-952F-4C7F-8496-ED51C1B35EA3}">
      <dgm:prSet/>
      <dgm:spPr/>
      <dgm:t>
        <a:bodyPr/>
        <a:lstStyle/>
        <a:p>
          <a:endParaRPr lang="en-US"/>
        </a:p>
      </dgm:t>
    </dgm:pt>
    <dgm:pt modelId="{C141C923-43A5-4C1B-B917-57121290A0D2}">
      <dgm:prSet phldrT="[Text]"/>
      <dgm:spPr/>
      <dgm:t>
        <a:bodyPr/>
        <a:lstStyle/>
        <a:p>
          <a:r>
            <a:rPr lang="en-GB" b="1" dirty="0" smtClean="0">
              <a:solidFill>
                <a:schemeClr val="bg1"/>
              </a:solidFill>
            </a:rPr>
            <a:t>Tubectomy </a:t>
          </a:r>
          <a:endParaRPr lang="en-US" b="1" dirty="0">
            <a:solidFill>
              <a:schemeClr val="bg1"/>
            </a:solidFill>
          </a:endParaRPr>
        </a:p>
      </dgm:t>
    </dgm:pt>
    <dgm:pt modelId="{0F6D3E56-D705-4A1A-A305-611B357FDB4C}" type="parTrans" cxnId="{48B8B3D2-6023-45B4-85DE-0A042A49C32D}">
      <dgm:prSet/>
      <dgm:spPr/>
      <dgm:t>
        <a:bodyPr/>
        <a:lstStyle/>
        <a:p>
          <a:endParaRPr lang="en-US" b="1">
            <a:solidFill>
              <a:schemeClr val="bg1"/>
            </a:solidFill>
          </a:endParaRPr>
        </a:p>
      </dgm:t>
    </dgm:pt>
    <dgm:pt modelId="{8CE2CB85-CAA6-46D7-B886-3F47C025C9CE}" type="sibTrans" cxnId="{48B8B3D2-6023-45B4-85DE-0A042A49C32D}">
      <dgm:prSet/>
      <dgm:spPr/>
      <dgm:t>
        <a:bodyPr/>
        <a:lstStyle/>
        <a:p>
          <a:endParaRPr lang="en-US"/>
        </a:p>
      </dgm:t>
    </dgm:pt>
    <dgm:pt modelId="{F8B6DE22-4292-434B-9A5F-9B52F58B6858}">
      <dgm:prSet/>
      <dgm:spPr/>
      <dgm:t>
        <a:bodyPr/>
        <a:lstStyle/>
        <a:p>
          <a:r>
            <a:rPr lang="en-GB" b="1" dirty="0" smtClean="0">
              <a:solidFill>
                <a:schemeClr val="bg1"/>
              </a:solidFill>
            </a:rPr>
            <a:t>Laparoscopic occlusion </a:t>
          </a:r>
          <a:endParaRPr lang="en-US" b="1" dirty="0">
            <a:solidFill>
              <a:schemeClr val="bg1"/>
            </a:solidFill>
          </a:endParaRPr>
        </a:p>
      </dgm:t>
    </dgm:pt>
    <dgm:pt modelId="{1E15C792-61F7-484C-972A-6A5F855FD2C8}" type="parTrans" cxnId="{2CA5FAA7-1077-4CA0-A94E-0FB55364E0DB}">
      <dgm:prSet/>
      <dgm:spPr/>
      <dgm:t>
        <a:bodyPr/>
        <a:lstStyle/>
        <a:p>
          <a:endParaRPr lang="en-US" b="1">
            <a:solidFill>
              <a:schemeClr val="bg1"/>
            </a:solidFill>
          </a:endParaRPr>
        </a:p>
      </dgm:t>
    </dgm:pt>
    <dgm:pt modelId="{1F5B2DBB-914A-4322-BE89-6916112D3272}" type="sibTrans" cxnId="{2CA5FAA7-1077-4CA0-A94E-0FB55364E0DB}">
      <dgm:prSet/>
      <dgm:spPr/>
      <dgm:t>
        <a:bodyPr/>
        <a:lstStyle/>
        <a:p>
          <a:endParaRPr lang="en-US"/>
        </a:p>
      </dgm:t>
    </dgm:pt>
    <dgm:pt modelId="{2794EB7F-E345-4F81-99DE-5BB612A6D574}">
      <dgm:prSet/>
      <dgm:spPr/>
      <dgm:t>
        <a:bodyPr/>
        <a:lstStyle/>
        <a:p>
          <a:r>
            <a:rPr lang="en-GB" b="1" dirty="0" smtClean="0">
              <a:solidFill>
                <a:schemeClr val="bg1"/>
              </a:solidFill>
            </a:rPr>
            <a:t>Tubal inserts (no incision)</a:t>
          </a:r>
          <a:endParaRPr lang="en-US" b="1" dirty="0">
            <a:solidFill>
              <a:schemeClr val="bg1"/>
            </a:solidFill>
          </a:endParaRPr>
        </a:p>
      </dgm:t>
    </dgm:pt>
    <dgm:pt modelId="{EC85D62C-19B9-4126-B168-E8747CBB290B}" type="parTrans" cxnId="{38A420CD-1D13-4409-B68B-E3129A66D485}">
      <dgm:prSet/>
      <dgm:spPr/>
      <dgm:t>
        <a:bodyPr/>
        <a:lstStyle/>
        <a:p>
          <a:endParaRPr lang="en-US" b="1">
            <a:solidFill>
              <a:schemeClr val="bg1"/>
            </a:solidFill>
          </a:endParaRPr>
        </a:p>
      </dgm:t>
    </dgm:pt>
    <dgm:pt modelId="{0AC1EF0D-9159-4EDD-AAD8-65A73A08FE68}" type="sibTrans" cxnId="{38A420CD-1D13-4409-B68B-E3129A66D485}">
      <dgm:prSet/>
      <dgm:spPr/>
      <dgm:t>
        <a:bodyPr/>
        <a:lstStyle/>
        <a:p>
          <a:endParaRPr lang="en-US"/>
        </a:p>
      </dgm:t>
    </dgm:pt>
    <dgm:pt modelId="{827BF8CF-9F5C-47D6-8AEE-F68C79EF08AD}" type="pres">
      <dgm:prSet presAssocID="{AB6896C3-8D82-414D-BC8B-593B7BDD07C7}" presName="diagram" presStyleCnt="0">
        <dgm:presLayoutVars>
          <dgm:chPref val="1"/>
          <dgm:dir/>
          <dgm:animOne val="branch"/>
          <dgm:animLvl val="lvl"/>
          <dgm:resizeHandles val="exact"/>
        </dgm:presLayoutVars>
      </dgm:prSet>
      <dgm:spPr/>
      <dgm:t>
        <a:bodyPr/>
        <a:lstStyle/>
        <a:p>
          <a:endParaRPr lang="en-US"/>
        </a:p>
      </dgm:t>
    </dgm:pt>
    <dgm:pt modelId="{C6DB69AC-6400-43F7-A5A7-51C611039610}" type="pres">
      <dgm:prSet presAssocID="{F58C3699-6EE5-4088-9152-D1BAA2C92D98}" presName="root1" presStyleCnt="0"/>
      <dgm:spPr/>
      <dgm:t>
        <a:bodyPr/>
        <a:lstStyle/>
        <a:p>
          <a:endParaRPr lang="en-US"/>
        </a:p>
      </dgm:t>
    </dgm:pt>
    <dgm:pt modelId="{5D20C5C4-BFEE-44E7-B1DA-E13F83D05CFE}" type="pres">
      <dgm:prSet presAssocID="{F58C3699-6EE5-4088-9152-D1BAA2C92D98}" presName="LevelOneTextNode" presStyleLbl="node0" presStyleIdx="0" presStyleCnt="1">
        <dgm:presLayoutVars>
          <dgm:chPref val="3"/>
        </dgm:presLayoutVars>
      </dgm:prSet>
      <dgm:spPr/>
      <dgm:t>
        <a:bodyPr/>
        <a:lstStyle/>
        <a:p>
          <a:endParaRPr lang="en-US"/>
        </a:p>
      </dgm:t>
    </dgm:pt>
    <dgm:pt modelId="{6BCFA9E3-CC8A-4D79-B90C-6B02B6F06638}" type="pres">
      <dgm:prSet presAssocID="{F58C3699-6EE5-4088-9152-D1BAA2C92D98}" presName="level2hierChild" presStyleCnt="0"/>
      <dgm:spPr/>
      <dgm:t>
        <a:bodyPr/>
        <a:lstStyle/>
        <a:p>
          <a:endParaRPr lang="en-US"/>
        </a:p>
      </dgm:t>
    </dgm:pt>
    <dgm:pt modelId="{9FA4CE98-76ED-4ADE-A18B-B1F5E441D246}" type="pres">
      <dgm:prSet presAssocID="{2A54751B-60C1-4CAC-A020-E465231F514E}" presName="conn2-1" presStyleLbl="parChTrans1D2" presStyleIdx="0" presStyleCnt="2"/>
      <dgm:spPr/>
      <dgm:t>
        <a:bodyPr/>
        <a:lstStyle/>
        <a:p>
          <a:endParaRPr lang="en-US"/>
        </a:p>
      </dgm:t>
    </dgm:pt>
    <dgm:pt modelId="{3EDE8B75-0D61-4A68-96F3-393A27D5E925}" type="pres">
      <dgm:prSet presAssocID="{2A54751B-60C1-4CAC-A020-E465231F514E}" presName="connTx" presStyleLbl="parChTrans1D2" presStyleIdx="0" presStyleCnt="2"/>
      <dgm:spPr/>
      <dgm:t>
        <a:bodyPr/>
        <a:lstStyle/>
        <a:p>
          <a:endParaRPr lang="en-US"/>
        </a:p>
      </dgm:t>
    </dgm:pt>
    <dgm:pt modelId="{4603CBA8-27C4-49FD-B153-135EE4F86905}" type="pres">
      <dgm:prSet presAssocID="{629A56EA-5FD6-4155-BF21-3B8C980F28C6}" presName="root2" presStyleCnt="0"/>
      <dgm:spPr/>
      <dgm:t>
        <a:bodyPr/>
        <a:lstStyle/>
        <a:p>
          <a:endParaRPr lang="en-US"/>
        </a:p>
      </dgm:t>
    </dgm:pt>
    <dgm:pt modelId="{6328DCD7-69E0-451D-BCEE-FACD16D40B1B}" type="pres">
      <dgm:prSet presAssocID="{629A56EA-5FD6-4155-BF21-3B8C980F28C6}" presName="LevelTwoTextNode" presStyleLbl="node2" presStyleIdx="0" presStyleCnt="2">
        <dgm:presLayoutVars>
          <dgm:chPref val="3"/>
        </dgm:presLayoutVars>
      </dgm:prSet>
      <dgm:spPr/>
      <dgm:t>
        <a:bodyPr/>
        <a:lstStyle/>
        <a:p>
          <a:endParaRPr lang="en-US"/>
        </a:p>
      </dgm:t>
    </dgm:pt>
    <dgm:pt modelId="{93D0D926-975A-4BDD-A299-E6C061606FCB}" type="pres">
      <dgm:prSet presAssocID="{629A56EA-5FD6-4155-BF21-3B8C980F28C6}" presName="level3hierChild" presStyleCnt="0"/>
      <dgm:spPr/>
      <dgm:t>
        <a:bodyPr/>
        <a:lstStyle/>
        <a:p>
          <a:endParaRPr lang="en-US"/>
        </a:p>
      </dgm:t>
    </dgm:pt>
    <dgm:pt modelId="{DF36E4A6-65DE-48E4-9F13-F006C955C979}" type="pres">
      <dgm:prSet presAssocID="{CEF0194A-7E05-41ED-AEBE-0DC23DE712EE}" presName="conn2-1" presStyleLbl="parChTrans1D3" presStyleIdx="0" presStyleCnt="5"/>
      <dgm:spPr/>
      <dgm:t>
        <a:bodyPr/>
        <a:lstStyle/>
        <a:p>
          <a:endParaRPr lang="en-US"/>
        </a:p>
      </dgm:t>
    </dgm:pt>
    <dgm:pt modelId="{92D2AD93-B75A-47CE-AE8A-E97C983E7E73}" type="pres">
      <dgm:prSet presAssocID="{CEF0194A-7E05-41ED-AEBE-0DC23DE712EE}" presName="connTx" presStyleLbl="parChTrans1D3" presStyleIdx="0" presStyleCnt="5"/>
      <dgm:spPr/>
      <dgm:t>
        <a:bodyPr/>
        <a:lstStyle/>
        <a:p>
          <a:endParaRPr lang="en-US"/>
        </a:p>
      </dgm:t>
    </dgm:pt>
    <dgm:pt modelId="{39422C99-C641-40D1-A26D-4846B7B9D882}" type="pres">
      <dgm:prSet presAssocID="{6B531850-B9E9-4578-A9C8-17B6B35BEEA0}" presName="root2" presStyleCnt="0"/>
      <dgm:spPr/>
      <dgm:t>
        <a:bodyPr/>
        <a:lstStyle/>
        <a:p>
          <a:endParaRPr lang="en-US"/>
        </a:p>
      </dgm:t>
    </dgm:pt>
    <dgm:pt modelId="{0C9C0042-A121-4E0D-9976-83ADE53DBC8A}" type="pres">
      <dgm:prSet presAssocID="{6B531850-B9E9-4578-A9C8-17B6B35BEEA0}" presName="LevelTwoTextNode" presStyleLbl="node3" presStyleIdx="0" presStyleCnt="5">
        <dgm:presLayoutVars>
          <dgm:chPref val="3"/>
        </dgm:presLayoutVars>
      </dgm:prSet>
      <dgm:spPr/>
      <dgm:t>
        <a:bodyPr/>
        <a:lstStyle/>
        <a:p>
          <a:endParaRPr lang="en-US"/>
        </a:p>
      </dgm:t>
    </dgm:pt>
    <dgm:pt modelId="{31323C4B-79B9-4462-9452-79333EA77F47}" type="pres">
      <dgm:prSet presAssocID="{6B531850-B9E9-4578-A9C8-17B6B35BEEA0}" presName="level3hierChild" presStyleCnt="0"/>
      <dgm:spPr/>
      <dgm:t>
        <a:bodyPr/>
        <a:lstStyle/>
        <a:p>
          <a:endParaRPr lang="en-US"/>
        </a:p>
      </dgm:t>
    </dgm:pt>
    <dgm:pt modelId="{33418ACA-14E5-48EB-A5EE-FF64812ED9C5}" type="pres">
      <dgm:prSet presAssocID="{2A81C69D-31DC-481A-8E33-EA7BDE1DAC9B}" presName="conn2-1" presStyleLbl="parChTrans1D3" presStyleIdx="1" presStyleCnt="5"/>
      <dgm:spPr/>
      <dgm:t>
        <a:bodyPr/>
        <a:lstStyle/>
        <a:p>
          <a:endParaRPr lang="en-US"/>
        </a:p>
      </dgm:t>
    </dgm:pt>
    <dgm:pt modelId="{F66FB4E9-9C6F-4ED4-8CC6-62D36AB1C5BA}" type="pres">
      <dgm:prSet presAssocID="{2A81C69D-31DC-481A-8E33-EA7BDE1DAC9B}" presName="connTx" presStyleLbl="parChTrans1D3" presStyleIdx="1" presStyleCnt="5"/>
      <dgm:spPr/>
      <dgm:t>
        <a:bodyPr/>
        <a:lstStyle/>
        <a:p>
          <a:endParaRPr lang="en-US"/>
        </a:p>
      </dgm:t>
    </dgm:pt>
    <dgm:pt modelId="{3C575590-0A59-48C4-8801-57A4E6B13247}" type="pres">
      <dgm:prSet presAssocID="{1DC51AA7-D31D-493B-A564-55E788FA919A}" presName="root2" presStyleCnt="0"/>
      <dgm:spPr/>
      <dgm:t>
        <a:bodyPr/>
        <a:lstStyle/>
        <a:p>
          <a:endParaRPr lang="en-US"/>
        </a:p>
      </dgm:t>
    </dgm:pt>
    <dgm:pt modelId="{78D5DC07-E9BE-42B2-84D1-0FA565AAD522}" type="pres">
      <dgm:prSet presAssocID="{1DC51AA7-D31D-493B-A564-55E788FA919A}" presName="LevelTwoTextNode" presStyleLbl="node3" presStyleIdx="1" presStyleCnt="5">
        <dgm:presLayoutVars>
          <dgm:chPref val="3"/>
        </dgm:presLayoutVars>
      </dgm:prSet>
      <dgm:spPr/>
      <dgm:t>
        <a:bodyPr/>
        <a:lstStyle/>
        <a:p>
          <a:endParaRPr lang="en-US"/>
        </a:p>
      </dgm:t>
    </dgm:pt>
    <dgm:pt modelId="{933FECE4-0134-454C-A7DC-D93D74E0633E}" type="pres">
      <dgm:prSet presAssocID="{1DC51AA7-D31D-493B-A564-55E788FA919A}" presName="level3hierChild" presStyleCnt="0"/>
      <dgm:spPr/>
      <dgm:t>
        <a:bodyPr/>
        <a:lstStyle/>
        <a:p>
          <a:endParaRPr lang="en-US"/>
        </a:p>
      </dgm:t>
    </dgm:pt>
    <dgm:pt modelId="{AB411C57-0554-4D71-977C-59689CC73866}" type="pres">
      <dgm:prSet presAssocID="{9E4FA348-D076-41A3-BA81-51FB85EDBB2B}" presName="conn2-1" presStyleLbl="parChTrans1D2" presStyleIdx="1" presStyleCnt="2"/>
      <dgm:spPr/>
      <dgm:t>
        <a:bodyPr/>
        <a:lstStyle/>
        <a:p>
          <a:endParaRPr lang="en-US"/>
        </a:p>
      </dgm:t>
    </dgm:pt>
    <dgm:pt modelId="{884DDDB6-4E36-46E9-9692-517AA8116CF7}" type="pres">
      <dgm:prSet presAssocID="{9E4FA348-D076-41A3-BA81-51FB85EDBB2B}" presName="connTx" presStyleLbl="parChTrans1D2" presStyleIdx="1" presStyleCnt="2"/>
      <dgm:spPr/>
      <dgm:t>
        <a:bodyPr/>
        <a:lstStyle/>
        <a:p>
          <a:endParaRPr lang="en-US"/>
        </a:p>
      </dgm:t>
    </dgm:pt>
    <dgm:pt modelId="{B54C2F7A-A4DB-488F-99DD-4FC2B9EC669A}" type="pres">
      <dgm:prSet presAssocID="{F4B1364B-D4E1-46B2-A6DC-1CF85292B82A}" presName="root2" presStyleCnt="0"/>
      <dgm:spPr/>
      <dgm:t>
        <a:bodyPr/>
        <a:lstStyle/>
        <a:p>
          <a:endParaRPr lang="en-US"/>
        </a:p>
      </dgm:t>
    </dgm:pt>
    <dgm:pt modelId="{A40466E7-781C-4A24-A57E-EBCC98F128EE}" type="pres">
      <dgm:prSet presAssocID="{F4B1364B-D4E1-46B2-A6DC-1CF85292B82A}" presName="LevelTwoTextNode" presStyleLbl="node2" presStyleIdx="1" presStyleCnt="2">
        <dgm:presLayoutVars>
          <dgm:chPref val="3"/>
        </dgm:presLayoutVars>
      </dgm:prSet>
      <dgm:spPr/>
      <dgm:t>
        <a:bodyPr/>
        <a:lstStyle/>
        <a:p>
          <a:endParaRPr lang="en-US"/>
        </a:p>
      </dgm:t>
    </dgm:pt>
    <dgm:pt modelId="{FF277A5E-CABA-430D-8FDF-375E3589DF07}" type="pres">
      <dgm:prSet presAssocID="{F4B1364B-D4E1-46B2-A6DC-1CF85292B82A}" presName="level3hierChild" presStyleCnt="0"/>
      <dgm:spPr/>
      <dgm:t>
        <a:bodyPr/>
        <a:lstStyle/>
        <a:p>
          <a:endParaRPr lang="en-US"/>
        </a:p>
      </dgm:t>
    </dgm:pt>
    <dgm:pt modelId="{654F674E-8608-4F12-BECF-2EF124E8F802}" type="pres">
      <dgm:prSet presAssocID="{0F6D3E56-D705-4A1A-A305-611B357FDB4C}" presName="conn2-1" presStyleLbl="parChTrans1D3" presStyleIdx="2" presStyleCnt="5"/>
      <dgm:spPr/>
      <dgm:t>
        <a:bodyPr/>
        <a:lstStyle/>
        <a:p>
          <a:endParaRPr lang="en-US"/>
        </a:p>
      </dgm:t>
    </dgm:pt>
    <dgm:pt modelId="{FD99985F-5F01-462D-8453-BB97ADC184B8}" type="pres">
      <dgm:prSet presAssocID="{0F6D3E56-D705-4A1A-A305-611B357FDB4C}" presName="connTx" presStyleLbl="parChTrans1D3" presStyleIdx="2" presStyleCnt="5"/>
      <dgm:spPr/>
      <dgm:t>
        <a:bodyPr/>
        <a:lstStyle/>
        <a:p>
          <a:endParaRPr lang="en-US"/>
        </a:p>
      </dgm:t>
    </dgm:pt>
    <dgm:pt modelId="{A7615C2D-222E-4962-A87A-19DF79243105}" type="pres">
      <dgm:prSet presAssocID="{C141C923-43A5-4C1B-B917-57121290A0D2}" presName="root2" presStyleCnt="0"/>
      <dgm:spPr/>
      <dgm:t>
        <a:bodyPr/>
        <a:lstStyle/>
        <a:p>
          <a:endParaRPr lang="en-US"/>
        </a:p>
      </dgm:t>
    </dgm:pt>
    <dgm:pt modelId="{A637CD63-67AA-4F2D-8FB8-C3E2E9CD771F}" type="pres">
      <dgm:prSet presAssocID="{C141C923-43A5-4C1B-B917-57121290A0D2}" presName="LevelTwoTextNode" presStyleLbl="node3" presStyleIdx="2" presStyleCnt="5">
        <dgm:presLayoutVars>
          <dgm:chPref val="3"/>
        </dgm:presLayoutVars>
      </dgm:prSet>
      <dgm:spPr/>
      <dgm:t>
        <a:bodyPr/>
        <a:lstStyle/>
        <a:p>
          <a:endParaRPr lang="en-US"/>
        </a:p>
      </dgm:t>
    </dgm:pt>
    <dgm:pt modelId="{E74740A4-7DC6-4500-8132-BBCC8A61B308}" type="pres">
      <dgm:prSet presAssocID="{C141C923-43A5-4C1B-B917-57121290A0D2}" presName="level3hierChild" presStyleCnt="0"/>
      <dgm:spPr/>
      <dgm:t>
        <a:bodyPr/>
        <a:lstStyle/>
        <a:p>
          <a:endParaRPr lang="en-US"/>
        </a:p>
      </dgm:t>
    </dgm:pt>
    <dgm:pt modelId="{34007966-3DEC-4D18-AF9B-BC96DDE7B6E5}" type="pres">
      <dgm:prSet presAssocID="{1E15C792-61F7-484C-972A-6A5F855FD2C8}" presName="conn2-1" presStyleLbl="parChTrans1D3" presStyleIdx="3" presStyleCnt="5"/>
      <dgm:spPr/>
      <dgm:t>
        <a:bodyPr/>
        <a:lstStyle/>
        <a:p>
          <a:endParaRPr lang="en-US"/>
        </a:p>
      </dgm:t>
    </dgm:pt>
    <dgm:pt modelId="{5F0AC8DA-FF78-4E1D-BBFE-7E3884D3B625}" type="pres">
      <dgm:prSet presAssocID="{1E15C792-61F7-484C-972A-6A5F855FD2C8}" presName="connTx" presStyleLbl="parChTrans1D3" presStyleIdx="3" presStyleCnt="5"/>
      <dgm:spPr/>
      <dgm:t>
        <a:bodyPr/>
        <a:lstStyle/>
        <a:p>
          <a:endParaRPr lang="en-US"/>
        </a:p>
      </dgm:t>
    </dgm:pt>
    <dgm:pt modelId="{95CE9837-E8D5-4038-B400-2D1D1B430201}" type="pres">
      <dgm:prSet presAssocID="{F8B6DE22-4292-434B-9A5F-9B52F58B6858}" presName="root2" presStyleCnt="0"/>
      <dgm:spPr/>
      <dgm:t>
        <a:bodyPr/>
        <a:lstStyle/>
        <a:p>
          <a:endParaRPr lang="en-US"/>
        </a:p>
      </dgm:t>
    </dgm:pt>
    <dgm:pt modelId="{C9470CBF-8ED0-46BB-8CF7-D9C64E48C761}" type="pres">
      <dgm:prSet presAssocID="{F8B6DE22-4292-434B-9A5F-9B52F58B6858}" presName="LevelTwoTextNode" presStyleLbl="node3" presStyleIdx="3" presStyleCnt="5">
        <dgm:presLayoutVars>
          <dgm:chPref val="3"/>
        </dgm:presLayoutVars>
      </dgm:prSet>
      <dgm:spPr/>
      <dgm:t>
        <a:bodyPr/>
        <a:lstStyle/>
        <a:p>
          <a:endParaRPr lang="en-US"/>
        </a:p>
      </dgm:t>
    </dgm:pt>
    <dgm:pt modelId="{9ED68664-04A9-49DA-8BC6-7FE07BCF8C33}" type="pres">
      <dgm:prSet presAssocID="{F8B6DE22-4292-434B-9A5F-9B52F58B6858}" presName="level3hierChild" presStyleCnt="0"/>
      <dgm:spPr/>
      <dgm:t>
        <a:bodyPr/>
        <a:lstStyle/>
        <a:p>
          <a:endParaRPr lang="en-US"/>
        </a:p>
      </dgm:t>
    </dgm:pt>
    <dgm:pt modelId="{847EA7DE-5C01-4967-A16D-86B84188C5D7}" type="pres">
      <dgm:prSet presAssocID="{EC85D62C-19B9-4126-B168-E8747CBB290B}" presName="conn2-1" presStyleLbl="parChTrans1D3" presStyleIdx="4" presStyleCnt="5"/>
      <dgm:spPr/>
      <dgm:t>
        <a:bodyPr/>
        <a:lstStyle/>
        <a:p>
          <a:endParaRPr lang="en-US"/>
        </a:p>
      </dgm:t>
    </dgm:pt>
    <dgm:pt modelId="{4AA1DB78-182B-490B-BD08-EF9DDC00F2D8}" type="pres">
      <dgm:prSet presAssocID="{EC85D62C-19B9-4126-B168-E8747CBB290B}" presName="connTx" presStyleLbl="parChTrans1D3" presStyleIdx="4" presStyleCnt="5"/>
      <dgm:spPr/>
      <dgm:t>
        <a:bodyPr/>
        <a:lstStyle/>
        <a:p>
          <a:endParaRPr lang="en-US"/>
        </a:p>
      </dgm:t>
    </dgm:pt>
    <dgm:pt modelId="{29150BD3-B440-4526-87DE-0DA79068E933}" type="pres">
      <dgm:prSet presAssocID="{2794EB7F-E345-4F81-99DE-5BB612A6D574}" presName="root2" presStyleCnt="0"/>
      <dgm:spPr/>
      <dgm:t>
        <a:bodyPr/>
        <a:lstStyle/>
        <a:p>
          <a:endParaRPr lang="en-US"/>
        </a:p>
      </dgm:t>
    </dgm:pt>
    <dgm:pt modelId="{89766346-D02F-4C20-B1C9-DAACA320A292}" type="pres">
      <dgm:prSet presAssocID="{2794EB7F-E345-4F81-99DE-5BB612A6D574}" presName="LevelTwoTextNode" presStyleLbl="node3" presStyleIdx="4" presStyleCnt="5">
        <dgm:presLayoutVars>
          <dgm:chPref val="3"/>
        </dgm:presLayoutVars>
      </dgm:prSet>
      <dgm:spPr/>
      <dgm:t>
        <a:bodyPr/>
        <a:lstStyle/>
        <a:p>
          <a:endParaRPr lang="en-US"/>
        </a:p>
      </dgm:t>
    </dgm:pt>
    <dgm:pt modelId="{E10F9470-2BCC-46C6-AEFA-4BE583AB4B87}" type="pres">
      <dgm:prSet presAssocID="{2794EB7F-E345-4F81-99DE-5BB612A6D574}" presName="level3hierChild" presStyleCnt="0"/>
      <dgm:spPr/>
      <dgm:t>
        <a:bodyPr/>
        <a:lstStyle/>
        <a:p>
          <a:endParaRPr lang="en-US"/>
        </a:p>
      </dgm:t>
    </dgm:pt>
  </dgm:ptLst>
  <dgm:cxnLst>
    <dgm:cxn modelId="{904AF75D-02B6-4629-8233-65235B29BD3D}" type="presOf" srcId="{1E15C792-61F7-484C-972A-6A5F855FD2C8}" destId="{34007966-3DEC-4D18-AF9B-BC96DDE7B6E5}" srcOrd="0" destOrd="0" presId="urn:microsoft.com/office/officeart/2005/8/layout/hierarchy2"/>
    <dgm:cxn modelId="{A92E5414-85DF-4D7B-BE77-BD27895A366B}" type="presOf" srcId="{1E15C792-61F7-484C-972A-6A5F855FD2C8}" destId="{5F0AC8DA-FF78-4E1D-BBFE-7E3884D3B625}" srcOrd="1" destOrd="0" presId="urn:microsoft.com/office/officeart/2005/8/layout/hierarchy2"/>
    <dgm:cxn modelId="{BAA73902-98CA-4EFC-88F0-BACB6D1F3654}" type="presOf" srcId="{CEF0194A-7E05-41ED-AEBE-0DC23DE712EE}" destId="{92D2AD93-B75A-47CE-AE8A-E97C983E7E73}" srcOrd="1" destOrd="0" presId="urn:microsoft.com/office/officeart/2005/8/layout/hierarchy2"/>
    <dgm:cxn modelId="{582D623C-1901-4F56-832F-EE1C4D781E23}" type="presOf" srcId="{0F6D3E56-D705-4A1A-A305-611B357FDB4C}" destId="{FD99985F-5F01-462D-8453-BB97ADC184B8}" srcOrd="1" destOrd="0" presId="urn:microsoft.com/office/officeart/2005/8/layout/hierarchy2"/>
    <dgm:cxn modelId="{99586F60-B5FB-424A-B846-59DAA46C4C12}" type="presOf" srcId="{C141C923-43A5-4C1B-B917-57121290A0D2}" destId="{A637CD63-67AA-4F2D-8FB8-C3E2E9CD771F}" srcOrd="0" destOrd="0" presId="urn:microsoft.com/office/officeart/2005/8/layout/hierarchy2"/>
    <dgm:cxn modelId="{A99D62CB-19C7-45F5-98C5-54B9A42C18E5}" type="presOf" srcId="{629A56EA-5FD6-4155-BF21-3B8C980F28C6}" destId="{6328DCD7-69E0-451D-BCEE-FACD16D40B1B}" srcOrd="0" destOrd="0" presId="urn:microsoft.com/office/officeart/2005/8/layout/hierarchy2"/>
    <dgm:cxn modelId="{38A420CD-1D13-4409-B68B-E3129A66D485}" srcId="{F4B1364B-D4E1-46B2-A6DC-1CF85292B82A}" destId="{2794EB7F-E345-4F81-99DE-5BB612A6D574}" srcOrd="2" destOrd="0" parTransId="{EC85D62C-19B9-4126-B168-E8747CBB290B}" sibTransId="{0AC1EF0D-9159-4EDD-AAD8-65A73A08FE68}"/>
    <dgm:cxn modelId="{D00A2F2A-952F-4C7F-8496-ED51C1B35EA3}" srcId="{F58C3699-6EE5-4088-9152-D1BAA2C92D98}" destId="{F4B1364B-D4E1-46B2-A6DC-1CF85292B82A}" srcOrd="1" destOrd="0" parTransId="{9E4FA348-D076-41A3-BA81-51FB85EDBB2B}" sibTransId="{5A5AF344-D67C-4303-8BEF-0697D4729F87}"/>
    <dgm:cxn modelId="{7F0D4C5D-E054-487E-8EC5-386EE1F216EC}" type="presOf" srcId="{EC85D62C-19B9-4126-B168-E8747CBB290B}" destId="{4AA1DB78-182B-490B-BD08-EF9DDC00F2D8}" srcOrd="1" destOrd="0" presId="urn:microsoft.com/office/officeart/2005/8/layout/hierarchy2"/>
    <dgm:cxn modelId="{48B8B3D2-6023-45B4-85DE-0A042A49C32D}" srcId="{F4B1364B-D4E1-46B2-A6DC-1CF85292B82A}" destId="{C141C923-43A5-4C1B-B917-57121290A0D2}" srcOrd="0" destOrd="0" parTransId="{0F6D3E56-D705-4A1A-A305-611B357FDB4C}" sibTransId="{8CE2CB85-CAA6-46D7-B886-3F47C025C9CE}"/>
    <dgm:cxn modelId="{EF3D0B6E-8F92-4898-BD18-24A67B8D53F6}" type="presOf" srcId="{CEF0194A-7E05-41ED-AEBE-0DC23DE712EE}" destId="{DF36E4A6-65DE-48E4-9F13-F006C955C979}" srcOrd="0" destOrd="0" presId="urn:microsoft.com/office/officeart/2005/8/layout/hierarchy2"/>
    <dgm:cxn modelId="{482361AC-0289-458F-8373-419C76A9A4CA}" srcId="{AB6896C3-8D82-414D-BC8B-593B7BDD07C7}" destId="{F58C3699-6EE5-4088-9152-D1BAA2C92D98}" srcOrd="0" destOrd="0" parTransId="{3F52827F-870F-4CFE-A934-69C6D2138C97}" sibTransId="{5A2CF9B1-CD60-4C35-AF4E-FA78EB966D8F}"/>
    <dgm:cxn modelId="{56F1C6E5-C16D-447C-B6B8-8649902C5459}" srcId="{F58C3699-6EE5-4088-9152-D1BAA2C92D98}" destId="{629A56EA-5FD6-4155-BF21-3B8C980F28C6}" srcOrd="0" destOrd="0" parTransId="{2A54751B-60C1-4CAC-A020-E465231F514E}" sibTransId="{9D5968FF-2BB3-4098-8034-1125C84C73C3}"/>
    <dgm:cxn modelId="{C07469C2-78EB-4B67-9D1B-6D02EA0549C8}" type="presOf" srcId="{F8B6DE22-4292-434B-9A5F-9B52F58B6858}" destId="{C9470CBF-8ED0-46BB-8CF7-D9C64E48C761}" srcOrd="0" destOrd="0" presId="urn:microsoft.com/office/officeart/2005/8/layout/hierarchy2"/>
    <dgm:cxn modelId="{A5A0D43A-CC92-4523-8791-F7B020DF5A67}" srcId="{629A56EA-5FD6-4155-BF21-3B8C980F28C6}" destId="{6B531850-B9E9-4578-A9C8-17B6B35BEEA0}" srcOrd="0" destOrd="0" parTransId="{CEF0194A-7E05-41ED-AEBE-0DC23DE712EE}" sibTransId="{04B3C46D-EB2F-4125-8D92-41C23A3BB1FB}"/>
    <dgm:cxn modelId="{01D6A3D5-25D4-4A28-9C95-C0434D530053}" type="presOf" srcId="{2A54751B-60C1-4CAC-A020-E465231F514E}" destId="{3EDE8B75-0D61-4A68-96F3-393A27D5E925}" srcOrd="1" destOrd="0" presId="urn:microsoft.com/office/officeart/2005/8/layout/hierarchy2"/>
    <dgm:cxn modelId="{A540DCE2-719D-4458-9EA0-7623AE837CBE}" type="presOf" srcId="{EC85D62C-19B9-4126-B168-E8747CBB290B}" destId="{847EA7DE-5C01-4967-A16D-86B84188C5D7}" srcOrd="0" destOrd="0" presId="urn:microsoft.com/office/officeart/2005/8/layout/hierarchy2"/>
    <dgm:cxn modelId="{895B7CF2-AF70-4DCC-B565-D5A2B715009D}" type="presOf" srcId="{2A81C69D-31DC-481A-8E33-EA7BDE1DAC9B}" destId="{F66FB4E9-9C6F-4ED4-8CC6-62D36AB1C5BA}" srcOrd="1" destOrd="0" presId="urn:microsoft.com/office/officeart/2005/8/layout/hierarchy2"/>
    <dgm:cxn modelId="{CF9F0076-CAD0-422F-B2DC-3A78DB4E9BCD}" srcId="{629A56EA-5FD6-4155-BF21-3B8C980F28C6}" destId="{1DC51AA7-D31D-493B-A564-55E788FA919A}" srcOrd="1" destOrd="0" parTransId="{2A81C69D-31DC-481A-8E33-EA7BDE1DAC9B}" sibTransId="{0CC24CAE-C2CB-43B5-95FF-61DBC44FE28A}"/>
    <dgm:cxn modelId="{506AD4CF-2977-4FF7-94AF-2DD7CEE13C47}" type="presOf" srcId="{9E4FA348-D076-41A3-BA81-51FB85EDBB2B}" destId="{AB411C57-0554-4D71-977C-59689CC73866}" srcOrd="0" destOrd="0" presId="urn:microsoft.com/office/officeart/2005/8/layout/hierarchy2"/>
    <dgm:cxn modelId="{21058BDB-0AD4-4DE6-B56E-EA41A66F0CCD}" type="presOf" srcId="{2794EB7F-E345-4F81-99DE-5BB612A6D574}" destId="{89766346-D02F-4C20-B1C9-DAACA320A292}" srcOrd="0" destOrd="0" presId="urn:microsoft.com/office/officeart/2005/8/layout/hierarchy2"/>
    <dgm:cxn modelId="{422657C8-A9BB-40DB-B367-088E4086C4FA}" type="presOf" srcId="{0F6D3E56-D705-4A1A-A305-611B357FDB4C}" destId="{654F674E-8608-4F12-BECF-2EF124E8F802}" srcOrd="0" destOrd="0" presId="urn:microsoft.com/office/officeart/2005/8/layout/hierarchy2"/>
    <dgm:cxn modelId="{8656C743-579B-4CFC-AA56-9F7699148EE1}" type="presOf" srcId="{6B531850-B9E9-4578-A9C8-17B6B35BEEA0}" destId="{0C9C0042-A121-4E0D-9976-83ADE53DBC8A}" srcOrd="0" destOrd="0" presId="urn:microsoft.com/office/officeart/2005/8/layout/hierarchy2"/>
    <dgm:cxn modelId="{1EAC3E96-8F95-4FB8-BC6B-DAA4DEC436B7}" type="presOf" srcId="{F58C3699-6EE5-4088-9152-D1BAA2C92D98}" destId="{5D20C5C4-BFEE-44E7-B1DA-E13F83D05CFE}" srcOrd="0" destOrd="0" presId="urn:microsoft.com/office/officeart/2005/8/layout/hierarchy2"/>
    <dgm:cxn modelId="{3F1BA561-D5E0-419C-A1C2-78C7DA48BD70}" type="presOf" srcId="{9E4FA348-D076-41A3-BA81-51FB85EDBB2B}" destId="{884DDDB6-4E36-46E9-9692-517AA8116CF7}" srcOrd="1" destOrd="0" presId="urn:microsoft.com/office/officeart/2005/8/layout/hierarchy2"/>
    <dgm:cxn modelId="{A415CAC5-C696-4BC6-B349-8276D857D55F}" type="presOf" srcId="{F4B1364B-D4E1-46B2-A6DC-1CF85292B82A}" destId="{A40466E7-781C-4A24-A57E-EBCC98F128EE}" srcOrd="0" destOrd="0" presId="urn:microsoft.com/office/officeart/2005/8/layout/hierarchy2"/>
    <dgm:cxn modelId="{906122E5-75D7-419C-A1EC-27F90BC85FF4}" type="presOf" srcId="{2A54751B-60C1-4CAC-A020-E465231F514E}" destId="{9FA4CE98-76ED-4ADE-A18B-B1F5E441D246}" srcOrd="0" destOrd="0" presId="urn:microsoft.com/office/officeart/2005/8/layout/hierarchy2"/>
    <dgm:cxn modelId="{CFE9746C-2D2A-4584-9599-883244CC5BB5}" type="presOf" srcId="{2A81C69D-31DC-481A-8E33-EA7BDE1DAC9B}" destId="{33418ACA-14E5-48EB-A5EE-FF64812ED9C5}" srcOrd="0" destOrd="0" presId="urn:microsoft.com/office/officeart/2005/8/layout/hierarchy2"/>
    <dgm:cxn modelId="{725059EF-AF75-4E43-8236-B6539055FB96}" type="presOf" srcId="{1DC51AA7-D31D-493B-A564-55E788FA919A}" destId="{78D5DC07-E9BE-42B2-84D1-0FA565AAD522}" srcOrd="0" destOrd="0" presId="urn:microsoft.com/office/officeart/2005/8/layout/hierarchy2"/>
    <dgm:cxn modelId="{5378F5F7-38ED-433C-B815-1FDF790725B0}" type="presOf" srcId="{AB6896C3-8D82-414D-BC8B-593B7BDD07C7}" destId="{827BF8CF-9F5C-47D6-8AEE-F68C79EF08AD}" srcOrd="0" destOrd="0" presId="urn:microsoft.com/office/officeart/2005/8/layout/hierarchy2"/>
    <dgm:cxn modelId="{2CA5FAA7-1077-4CA0-A94E-0FB55364E0DB}" srcId="{F4B1364B-D4E1-46B2-A6DC-1CF85292B82A}" destId="{F8B6DE22-4292-434B-9A5F-9B52F58B6858}" srcOrd="1" destOrd="0" parTransId="{1E15C792-61F7-484C-972A-6A5F855FD2C8}" sibTransId="{1F5B2DBB-914A-4322-BE89-6916112D3272}"/>
    <dgm:cxn modelId="{96CD6B59-EB10-4267-9B9D-EB2D686FF3FF}" type="presParOf" srcId="{827BF8CF-9F5C-47D6-8AEE-F68C79EF08AD}" destId="{C6DB69AC-6400-43F7-A5A7-51C611039610}" srcOrd="0" destOrd="0" presId="urn:microsoft.com/office/officeart/2005/8/layout/hierarchy2"/>
    <dgm:cxn modelId="{DB8C0F69-F206-4DFE-B3F5-72D5D9590FA1}" type="presParOf" srcId="{C6DB69AC-6400-43F7-A5A7-51C611039610}" destId="{5D20C5C4-BFEE-44E7-B1DA-E13F83D05CFE}" srcOrd="0" destOrd="0" presId="urn:microsoft.com/office/officeart/2005/8/layout/hierarchy2"/>
    <dgm:cxn modelId="{24DC74F4-A217-438B-AB2B-431587E0AB1E}" type="presParOf" srcId="{C6DB69AC-6400-43F7-A5A7-51C611039610}" destId="{6BCFA9E3-CC8A-4D79-B90C-6B02B6F06638}" srcOrd="1" destOrd="0" presId="urn:microsoft.com/office/officeart/2005/8/layout/hierarchy2"/>
    <dgm:cxn modelId="{C600E5AF-5C44-44DC-AB35-46F92CA59627}" type="presParOf" srcId="{6BCFA9E3-CC8A-4D79-B90C-6B02B6F06638}" destId="{9FA4CE98-76ED-4ADE-A18B-B1F5E441D246}" srcOrd="0" destOrd="0" presId="urn:microsoft.com/office/officeart/2005/8/layout/hierarchy2"/>
    <dgm:cxn modelId="{A48BEE98-6840-4C98-9475-CC279C205AB3}" type="presParOf" srcId="{9FA4CE98-76ED-4ADE-A18B-B1F5E441D246}" destId="{3EDE8B75-0D61-4A68-96F3-393A27D5E925}" srcOrd="0" destOrd="0" presId="urn:microsoft.com/office/officeart/2005/8/layout/hierarchy2"/>
    <dgm:cxn modelId="{F098EBD5-C2D6-4393-AB2C-6256C03A4320}" type="presParOf" srcId="{6BCFA9E3-CC8A-4D79-B90C-6B02B6F06638}" destId="{4603CBA8-27C4-49FD-B153-135EE4F86905}" srcOrd="1" destOrd="0" presId="urn:microsoft.com/office/officeart/2005/8/layout/hierarchy2"/>
    <dgm:cxn modelId="{D56DB6BA-BAE4-4430-BBA0-FA3C8EC7CC71}" type="presParOf" srcId="{4603CBA8-27C4-49FD-B153-135EE4F86905}" destId="{6328DCD7-69E0-451D-BCEE-FACD16D40B1B}" srcOrd="0" destOrd="0" presId="urn:microsoft.com/office/officeart/2005/8/layout/hierarchy2"/>
    <dgm:cxn modelId="{9689AADD-C866-451C-9054-09F75982B733}" type="presParOf" srcId="{4603CBA8-27C4-49FD-B153-135EE4F86905}" destId="{93D0D926-975A-4BDD-A299-E6C061606FCB}" srcOrd="1" destOrd="0" presId="urn:microsoft.com/office/officeart/2005/8/layout/hierarchy2"/>
    <dgm:cxn modelId="{327E9D87-15C6-43BC-A50A-B15BC6DBACED}" type="presParOf" srcId="{93D0D926-975A-4BDD-A299-E6C061606FCB}" destId="{DF36E4A6-65DE-48E4-9F13-F006C955C979}" srcOrd="0" destOrd="0" presId="urn:microsoft.com/office/officeart/2005/8/layout/hierarchy2"/>
    <dgm:cxn modelId="{708EC678-3A02-4550-88B9-4CF3EF1B2719}" type="presParOf" srcId="{DF36E4A6-65DE-48E4-9F13-F006C955C979}" destId="{92D2AD93-B75A-47CE-AE8A-E97C983E7E73}" srcOrd="0" destOrd="0" presId="urn:microsoft.com/office/officeart/2005/8/layout/hierarchy2"/>
    <dgm:cxn modelId="{3EB62BF9-D863-463B-955F-C2FB9248BB61}" type="presParOf" srcId="{93D0D926-975A-4BDD-A299-E6C061606FCB}" destId="{39422C99-C641-40D1-A26D-4846B7B9D882}" srcOrd="1" destOrd="0" presId="urn:microsoft.com/office/officeart/2005/8/layout/hierarchy2"/>
    <dgm:cxn modelId="{E3A007C9-B729-4CFF-B9C2-6F1BA024B5F7}" type="presParOf" srcId="{39422C99-C641-40D1-A26D-4846B7B9D882}" destId="{0C9C0042-A121-4E0D-9976-83ADE53DBC8A}" srcOrd="0" destOrd="0" presId="urn:microsoft.com/office/officeart/2005/8/layout/hierarchy2"/>
    <dgm:cxn modelId="{51863DF0-9C9E-4258-8141-34AAE3A39C1B}" type="presParOf" srcId="{39422C99-C641-40D1-A26D-4846B7B9D882}" destId="{31323C4B-79B9-4462-9452-79333EA77F47}" srcOrd="1" destOrd="0" presId="urn:microsoft.com/office/officeart/2005/8/layout/hierarchy2"/>
    <dgm:cxn modelId="{32DAA41B-0C14-46F7-BFD5-57A1637C94B5}" type="presParOf" srcId="{93D0D926-975A-4BDD-A299-E6C061606FCB}" destId="{33418ACA-14E5-48EB-A5EE-FF64812ED9C5}" srcOrd="2" destOrd="0" presId="urn:microsoft.com/office/officeart/2005/8/layout/hierarchy2"/>
    <dgm:cxn modelId="{E197E9D8-B717-4826-985D-6CADAB30C5F2}" type="presParOf" srcId="{33418ACA-14E5-48EB-A5EE-FF64812ED9C5}" destId="{F66FB4E9-9C6F-4ED4-8CC6-62D36AB1C5BA}" srcOrd="0" destOrd="0" presId="urn:microsoft.com/office/officeart/2005/8/layout/hierarchy2"/>
    <dgm:cxn modelId="{B3CBC7A6-7DC7-4698-B4D4-681683C68683}" type="presParOf" srcId="{93D0D926-975A-4BDD-A299-E6C061606FCB}" destId="{3C575590-0A59-48C4-8801-57A4E6B13247}" srcOrd="3" destOrd="0" presId="urn:microsoft.com/office/officeart/2005/8/layout/hierarchy2"/>
    <dgm:cxn modelId="{E9CBCB5E-E72E-4176-931D-3313DBF903B2}" type="presParOf" srcId="{3C575590-0A59-48C4-8801-57A4E6B13247}" destId="{78D5DC07-E9BE-42B2-84D1-0FA565AAD522}" srcOrd="0" destOrd="0" presId="urn:microsoft.com/office/officeart/2005/8/layout/hierarchy2"/>
    <dgm:cxn modelId="{9987FCB3-9173-445B-83CE-DAE4A111903B}" type="presParOf" srcId="{3C575590-0A59-48C4-8801-57A4E6B13247}" destId="{933FECE4-0134-454C-A7DC-D93D74E0633E}" srcOrd="1" destOrd="0" presId="urn:microsoft.com/office/officeart/2005/8/layout/hierarchy2"/>
    <dgm:cxn modelId="{5990E54A-D23B-4276-A23D-1B802533C798}" type="presParOf" srcId="{6BCFA9E3-CC8A-4D79-B90C-6B02B6F06638}" destId="{AB411C57-0554-4D71-977C-59689CC73866}" srcOrd="2" destOrd="0" presId="urn:microsoft.com/office/officeart/2005/8/layout/hierarchy2"/>
    <dgm:cxn modelId="{498063CB-9AF4-4EB3-A734-2C690E75907E}" type="presParOf" srcId="{AB411C57-0554-4D71-977C-59689CC73866}" destId="{884DDDB6-4E36-46E9-9692-517AA8116CF7}" srcOrd="0" destOrd="0" presId="urn:microsoft.com/office/officeart/2005/8/layout/hierarchy2"/>
    <dgm:cxn modelId="{1E6333A1-E27F-4116-8135-7A153DBA8EF6}" type="presParOf" srcId="{6BCFA9E3-CC8A-4D79-B90C-6B02B6F06638}" destId="{B54C2F7A-A4DB-488F-99DD-4FC2B9EC669A}" srcOrd="3" destOrd="0" presId="urn:microsoft.com/office/officeart/2005/8/layout/hierarchy2"/>
    <dgm:cxn modelId="{A781B79C-C60F-420C-A676-582C4F20C677}" type="presParOf" srcId="{B54C2F7A-A4DB-488F-99DD-4FC2B9EC669A}" destId="{A40466E7-781C-4A24-A57E-EBCC98F128EE}" srcOrd="0" destOrd="0" presId="urn:microsoft.com/office/officeart/2005/8/layout/hierarchy2"/>
    <dgm:cxn modelId="{16918FEE-60E6-4F04-9DD8-472B8B35FB5A}" type="presParOf" srcId="{B54C2F7A-A4DB-488F-99DD-4FC2B9EC669A}" destId="{FF277A5E-CABA-430D-8FDF-375E3589DF07}" srcOrd="1" destOrd="0" presId="urn:microsoft.com/office/officeart/2005/8/layout/hierarchy2"/>
    <dgm:cxn modelId="{650F93D7-CB07-40AD-868C-BB1AEDDADA81}" type="presParOf" srcId="{FF277A5E-CABA-430D-8FDF-375E3589DF07}" destId="{654F674E-8608-4F12-BECF-2EF124E8F802}" srcOrd="0" destOrd="0" presId="urn:microsoft.com/office/officeart/2005/8/layout/hierarchy2"/>
    <dgm:cxn modelId="{EB16415A-C77E-4717-A707-72D0851607DD}" type="presParOf" srcId="{654F674E-8608-4F12-BECF-2EF124E8F802}" destId="{FD99985F-5F01-462D-8453-BB97ADC184B8}" srcOrd="0" destOrd="0" presId="urn:microsoft.com/office/officeart/2005/8/layout/hierarchy2"/>
    <dgm:cxn modelId="{EEA61A80-F826-493B-A41B-57CBB34CDA9E}" type="presParOf" srcId="{FF277A5E-CABA-430D-8FDF-375E3589DF07}" destId="{A7615C2D-222E-4962-A87A-19DF79243105}" srcOrd="1" destOrd="0" presId="urn:microsoft.com/office/officeart/2005/8/layout/hierarchy2"/>
    <dgm:cxn modelId="{E321D358-8428-460F-B9F0-6BE2FD33D182}" type="presParOf" srcId="{A7615C2D-222E-4962-A87A-19DF79243105}" destId="{A637CD63-67AA-4F2D-8FB8-C3E2E9CD771F}" srcOrd="0" destOrd="0" presId="urn:microsoft.com/office/officeart/2005/8/layout/hierarchy2"/>
    <dgm:cxn modelId="{151AFB21-601A-4A06-9EE6-23C61774BAB8}" type="presParOf" srcId="{A7615C2D-222E-4962-A87A-19DF79243105}" destId="{E74740A4-7DC6-4500-8132-BBCC8A61B308}" srcOrd="1" destOrd="0" presId="urn:microsoft.com/office/officeart/2005/8/layout/hierarchy2"/>
    <dgm:cxn modelId="{CDD29131-0D3D-4A06-85E0-D26D7C5C6895}" type="presParOf" srcId="{FF277A5E-CABA-430D-8FDF-375E3589DF07}" destId="{34007966-3DEC-4D18-AF9B-BC96DDE7B6E5}" srcOrd="2" destOrd="0" presId="urn:microsoft.com/office/officeart/2005/8/layout/hierarchy2"/>
    <dgm:cxn modelId="{22824A16-B3C1-4B95-A3CE-9A4F3427C782}" type="presParOf" srcId="{34007966-3DEC-4D18-AF9B-BC96DDE7B6E5}" destId="{5F0AC8DA-FF78-4E1D-BBFE-7E3884D3B625}" srcOrd="0" destOrd="0" presId="urn:microsoft.com/office/officeart/2005/8/layout/hierarchy2"/>
    <dgm:cxn modelId="{FEAB64AA-4CA1-48D0-A6D5-D82D1DC91CEB}" type="presParOf" srcId="{FF277A5E-CABA-430D-8FDF-375E3589DF07}" destId="{95CE9837-E8D5-4038-B400-2D1D1B430201}" srcOrd="3" destOrd="0" presId="urn:microsoft.com/office/officeart/2005/8/layout/hierarchy2"/>
    <dgm:cxn modelId="{8DE69D49-F4D5-46CA-AC1B-8848E9ECC471}" type="presParOf" srcId="{95CE9837-E8D5-4038-B400-2D1D1B430201}" destId="{C9470CBF-8ED0-46BB-8CF7-D9C64E48C761}" srcOrd="0" destOrd="0" presId="urn:microsoft.com/office/officeart/2005/8/layout/hierarchy2"/>
    <dgm:cxn modelId="{EAD0BE7D-DE4A-423B-91DD-1665FA7B19D9}" type="presParOf" srcId="{95CE9837-E8D5-4038-B400-2D1D1B430201}" destId="{9ED68664-04A9-49DA-8BC6-7FE07BCF8C33}" srcOrd="1" destOrd="0" presId="urn:microsoft.com/office/officeart/2005/8/layout/hierarchy2"/>
    <dgm:cxn modelId="{83BBD598-69A2-4586-B5C9-BCC8035A7875}" type="presParOf" srcId="{FF277A5E-CABA-430D-8FDF-375E3589DF07}" destId="{847EA7DE-5C01-4967-A16D-86B84188C5D7}" srcOrd="4" destOrd="0" presId="urn:microsoft.com/office/officeart/2005/8/layout/hierarchy2"/>
    <dgm:cxn modelId="{0499A6D6-0265-400D-A81D-7D170398BEA2}" type="presParOf" srcId="{847EA7DE-5C01-4967-A16D-86B84188C5D7}" destId="{4AA1DB78-182B-490B-BD08-EF9DDC00F2D8}" srcOrd="0" destOrd="0" presId="urn:microsoft.com/office/officeart/2005/8/layout/hierarchy2"/>
    <dgm:cxn modelId="{8FD1BD3C-E409-4A4A-98B7-7692AF65EDFA}" type="presParOf" srcId="{FF277A5E-CABA-430D-8FDF-375E3589DF07}" destId="{29150BD3-B440-4526-87DE-0DA79068E933}" srcOrd="5" destOrd="0" presId="urn:microsoft.com/office/officeart/2005/8/layout/hierarchy2"/>
    <dgm:cxn modelId="{84BC3D89-0F0F-4C96-B4C4-F5FFFC7C522F}" type="presParOf" srcId="{29150BD3-B440-4526-87DE-0DA79068E933}" destId="{89766346-D02F-4C20-B1C9-DAACA320A292}" srcOrd="0" destOrd="0" presId="urn:microsoft.com/office/officeart/2005/8/layout/hierarchy2"/>
    <dgm:cxn modelId="{19D9CD9F-6941-41E7-A79F-7D5255B06570}" type="presParOf" srcId="{29150BD3-B440-4526-87DE-0DA79068E933}" destId="{E10F9470-2BCC-46C6-AEFA-4BE583AB4B8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6EDD6-3D61-4891-88B8-B3A886F75D13}">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err="1" smtClean="0"/>
            <a:t>Haemaorrage</a:t>
          </a:r>
          <a:endParaRPr lang="en-US" sz="2600" kern="1200" dirty="0"/>
        </a:p>
        <a:p>
          <a:pPr marL="228600" lvl="1" indent="-228600" algn="l" defTabSz="889000">
            <a:lnSpc>
              <a:spcPct val="90000"/>
            </a:lnSpc>
            <a:spcBef>
              <a:spcPct val="0"/>
            </a:spcBef>
            <a:spcAft>
              <a:spcPct val="15000"/>
            </a:spcAft>
            <a:buChar char="••"/>
          </a:pPr>
          <a:r>
            <a:rPr lang="en-US" sz="2000" kern="1200" dirty="0" smtClean="0"/>
            <a:t>25%</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1346200" y="0"/>
        <a:ext cx="4749800" cy="1269999"/>
      </dsp:txXfrm>
    </dsp:sp>
    <dsp:sp modelId="{AC2084F9-4629-41CD-A5A1-E103E66C246F}">
      <dsp:nvSpPr>
        <dsp:cNvPr id="0" name=""/>
        <dsp:cNvSpPr/>
      </dsp:nvSpPr>
      <dsp:spPr>
        <a:xfrm>
          <a:off x="126999" y="126999"/>
          <a:ext cx="1219200" cy="101599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870751-238F-4F30-A0C9-B91831B22DBA}">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err="1" smtClean="0"/>
            <a:t>Thromoboembolism</a:t>
          </a:r>
          <a:endParaRPr lang="en-US" sz="26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1346200" y="1396999"/>
        <a:ext cx="4749800" cy="1269999"/>
      </dsp:txXfrm>
    </dsp:sp>
    <dsp:sp modelId="{784E16AB-7521-4EB7-9C0C-0B41DBA96142}">
      <dsp:nvSpPr>
        <dsp:cNvPr id="0" name=""/>
        <dsp:cNvSpPr/>
      </dsp:nvSpPr>
      <dsp:spPr>
        <a:xfrm>
          <a:off x="126999" y="1523999"/>
          <a:ext cx="1219200" cy="101599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2F0EE-DBE8-4DD6-9A85-8469B4A4FFB0}">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err="1" smtClean="0"/>
            <a:t>Septisemia</a:t>
          </a:r>
          <a:endParaRPr lang="en-US" sz="26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1346200" y="2793999"/>
        <a:ext cx="4749800" cy="1269999"/>
      </dsp:txXfrm>
    </dsp:sp>
    <dsp:sp modelId="{639E2407-991F-40A2-98AD-1F88A4352177}">
      <dsp:nvSpPr>
        <dsp:cNvPr id="0" name=""/>
        <dsp:cNvSpPr/>
      </dsp:nvSpPr>
      <dsp:spPr>
        <a:xfrm>
          <a:off x="126999" y="2920999"/>
          <a:ext cx="1219200" cy="101599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ED458-F3C1-41BC-9837-D30A92D51EF5}">
      <dsp:nvSpPr>
        <dsp:cNvPr id="0" name=""/>
        <dsp:cNvSpPr/>
      </dsp:nvSpPr>
      <dsp:spPr>
        <a:xfrm>
          <a:off x="666255" y="2141470"/>
          <a:ext cx="2146460" cy="5718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Hormonal contraceptives</a:t>
          </a:r>
          <a:endParaRPr lang="en-US" sz="1800" b="1" kern="1200" dirty="0"/>
        </a:p>
      </dsp:txBody>
      <dsp:txXfrm>
        <a:off x="683003" y="2158218"/>
        <a:ext cx="2112964" cy="538320"/>
      </dsp:txXfrm>
    </dsp:sp>
    <dsp:sp modelId="{21C2901E-170F-4077-9B8A-253641D26A7B}">
      <dsp:nvSpPr>
        <dsp:cNvPr id="0" name=""/>
        <dsp:cNvSpPr/>
      </dsp:nvSpPr>
      <dsp:spPr>
        <a:xfrm rot="17500715">
          <a:off x="2422258" y="1840617"/>
          <a:ext cx="1238369" cy="22741"/>
        </a:xfrm>
        <a:custGeom>
          <a:avLst/>
          <a:gdLst/>
          <a:ahLst/>
          <a:cxnLst/>
          <a:rect l="0" t="0" r="0" b="0"/>
          <a:pathLst>
            <a:path>
              <a:moveTo>
                <a:pt x="0" y="11370"/>
              </a:moveTo>
              <a:lnTo>
                <a:pt x="1238369" y="1137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2422258" y="1821029"/>
        <a:ext cx="1238369" cy="61918"/>
      </dsp:txXfrm>
    </dsp:sp>
    <dsp:sp modelId="{DBC93310-0922-4C65-B45D-3F3872F7BBEF}">
      <dsp:nvSpPr>
        <dsp:cNvPr id="0" name=""/>
        <dsp:cNvSpPr/>
      </dsp:nvSpPr>
      <dsp:spPr>
        <a:xfrm>
          <a:off x="3270169" y="990690"/>
          <a:ext cx="2146460" cy="57181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Oral Pills</a:t>
          </a:r>
          <a:endParaRPr lang="en-US" sz="1800" b="1" kern="1200" dirty="0"/>
        </a:p>
      </dsp:txBody>
      <dsp:txXfrm>
        <a:off x="3286917" y="1007438"/>
        <a:ext cx="2112964" cy="538320"/>
      </dsp:txXfrm>
    </dsp:sp>
    <dsp:sp modelId="{866FFB88-34B5-4CD7-9D04-D3CB33D3C1AF}">
      <dsp:nvSpPr>
        <dsp:cNvPr id="0" name=""/>
        <dsp:cNvSpPr/>
      </dsp:nvSpPr>
      <dsp:spPr>
        <a:xfrm rot="17692822">
          <a:off x="5101708" y="772036"/>
          <a:ext cx="1087296" cy="22741"/>
        </a:xfrm>
        <a:custGeom>
          <a:avLst/>
          <a:gdLst/>
          <a:ahLst/>
          <a:cxnLst/>
          <a:rect l="0" t="0" r="0" b="0"/>
          <a:pathLst>
            <a:path>
              <a:moveTo>
                <a:pt x="0" y="11370"/>
              </a:moveTo>
              <a:lnTo>
                <a:pt x="1087296" y="11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101708" y="756224"/>
        <a:ext cx="1087296" cy="54364"/>
      </dsp:txXfrm>
    </dsp:sp>
    <dsp:sp modelId="{9FC902B0-0E63-4397-97F4-025247DBDDAD}">
      <dsp:nvSpPr>
        <dsp:cNvPr id="0" name=""/>
        <dsp:cNvSpPr/>
      </dsp:nvSpPr>
      <dsp:spPr>
        <a:xfrm>
          <a:off x="5874083" y="4307"/>
          <a:ext cx="2146460" cy="57181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Combined pills</a:t>
          </a:r>
          <a:endParaRPr lang="en-US" sz="1800" b="1" kern="1200" dirty="0"/>
        </a:p>
      </dsp:txBody>
      <dsp:txXfrm>
        <a:off x="5890831" y="21055"/>
        <a:ext cx="2112964" cy="538320"/>
      </dsp:txXfrm>
    </dsp:sp>
    <dsp:sp modelId="{4E2EF53A-0B33-41CF-A75E-0B82D5F42F85}">
      <dsp:nvSpPr>
        <dsp:cNvPr id="0" name=""/>
        <dsp:cNvSpPr/>
      </dsp:nvSpPr>
      <dsp:spPr>
        <a:xfrm rot="19457599">
          <a:off x="5363679" y="1100830"/>
          <a:ext cx="563355" cy="22741"/>
        </a:xfrm>
        <a:custGeom>
          <a:avLst/>
          <a:gdLst/>
          <a:ahLst/>
          <a:cxnLst/>
          <a:rect l="0" t="0" r="0" b="0"/>
          <a:pathLst>
            <a:path>
              <a:moveTo>
                <a:pt x="0" y="11370"/>
              </a:moveTo>
              <a:lnTo>
                <a:pt x="563355" y="11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363679" y="1098117"/>
        <a:ext cx="563355" cy="28167"/>
      </dsp:txXfrm>
    </dsp:sp>
    <dsp:sp modelId="{288902BD-9186-41A4-BB0A-76B5AEF95D4C}">
      <dsp:nvSpPr>
        <dsp:cNvPr id="0" name=""/>
        <dsp:cNvSpPr/>
      </dsp:nvSpPr>
      <dsp:spPr>
        <a:xfrm>
          <a:off x="5874083" y="661896"/>
          <a:ext cx="2146460" cy="57181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Progesterone only pills (POP)</a:t>
          </a:r>
          <a:endParaRPr lang="en-US" sz="1800" b="1" kern="1200" dirty="0"/>
        </a:p>
      </dsp:txBody>
      <dsp:txXfrm>
        <a:off x="5890831" y="678644"/>
        <a:ext cx="2112964" cy="538320"/>
      </dsp:txXfrm>
    </dsp:sp>
    <dsp:sp modelId="{67067F73-9309-4E2D-A72F-2C122F2E0D22}">
      <dsp:nvSpPr>
        <dsp:cNvPr id="0" name=""/>
        <dsp:cNvSpPr/>
      </dsp:nvSpPr>
      <dsp:spPr>
        <a:xfrm rot="2142401">
          <a:off x="5363679" y="1429624"/>
          <a:ext cx="563355" cy="22741"/>
        </a:xfrm>
        <a:custGeom>
          <a:avLst/>
          <a:gdLst/>
          <a:ahLst/>
          <a:cxnLst/>
          <a:rect l="0" t="0" r="0" b="0"/>
          <a:pathLst>
            <a:path>
              <a:moveTo>
                <a:pt x="0" y="11370"/>
              </a:moveTo>
              <a:lnTo>
                <a:pt x="563355" y="11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363679" y="1426911"/>
        <a:ext cx="563355" cy="28167"/>
      </dsp:txXfrm>
    </dsp:sp>
    <dsp:sp modelId="{5618D756-8784-434E-8FD0-7DE8EA778A24}">
      <dsp:nvSpPr>
        <dsp:cNvPr id="0" name=""/>
        <dsp:cNvSpPr/>
      </dsp:nvSpPr>
      <dsp:spPr>
        <a:xfrm>
          <a:off x="5874083" y="1319484"/>
          <a:ext cx="2146460" cy="57181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Once – a – month (long acting) pills</a:t>
          </a:r>
          <a:endParaRPr lang="en-US" sz="1800" b="1" kern="1200" dirty="0"/>
        </a:p>
      </dsp:txBody>
      <dsp:txXfrm>
        <a:off x="5890831" y="1336232"/>
        <a:ext cx="2112964" cy="538320"/>
      </dsp:txXfrm>
    </dsp:sp>
    <dsp:sp modelId="{78C452DD-6623-47B6-87E9-1C01F92ECBDD}">
      <dsp:nvSpPr>
        <dsp:cNvPr id="0" name=""/>
        <dsp:cNvSpPr/>
      </dsp:nvSpPr>
      <dsp:spPr>
        <a:xfrm rot="3907178">
          <a:off x="5101708" y="1758419"/>
          <a:ext cx="1087296" cy="22741"/>
        </a:xfrm>
        <a:custGeom>
          <a:avLst/>
          <a:gdLst/>
          <a:ahLst/>
          <a:cxnLst/>
          <a:rect l="0" t="0" r="0" b="0"/>
          <a:pathLst>
            <a:path>
              <a:moveTo>
                <a:pt x="0" y="11370"/>
              </a:moveTo>
              <a:lnTo>
                <a:pt x="1087296" y="11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101708" y="1742607"/>
        <a:ext cx="1087296" cy="54364"/>
      </dsp:txXfrm>
    </dsp:sp>
    <dsp:sp modelId="{5C4E76C9-3F2A-403F-9EFD-5EE12207DB49}">
      <dsp:nvSpPr>
        <dsp:cNvPr id="0" name=""/>
        <dsp:cNvSpPr/>
      </dsp:nvSpPr>
      <dsp:spPr>
        <a:xfrm>
          <a:off x="5874083" y="1977073"/>
          <a:ext cx="2146460" cy="57181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Male pill</a:t>
          </a:r>
          <a:endParaRPr lang="en-US" sz="1800" b="1" kern="1200" dirty="0"/>
        </a:p>
      </dsp:txBody>
      <dsp:txXfrm>
        <a:off x="5890831" y="1993821"/>
        <a:ext cx="2112964" cy="538320"/>
      </dsp:txXfrm>
    </dsp:sp>
    <dsp:sp modelId="{E4A1964C-62E3-46D6-9FF2-D3E1BBA3ADEF}">
      <dsp:nvSpPr>
        <dsp:cNvPr id="0" name=""/>
        <dsp:cNvSpPr/>
      </dsp:nvSpPr>
      <dsp:spPr>
        <a:xfrm rot="4099285">
          <a:off x="2422258" y="2991398"/>
          <a:ext cx="1238369" cy="22741"/>
        </a:xfrm>
        <a:custGeom>
          <a:avLst/>
          <a:gdLst/>
          <a:ahLst/>
          <a:cxnLst/>
          <a:rect l="0" t="0" r="0" b="0"/>
          <a:pathLst>
            <a:path>
              <a:moveTo>
                <a:pt x="0" y="11370"/>
              </a:moveTo>
              <a:lnTo>
                <a:pt x="1238369" y="1137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2422258" y="2971809"/>
        <a:ext cx="1238369" cy="61918"/>
      </dsp:txXfrm>
    </dsp:sp>
    <dsp:sp modelId="{9E3C0AAF-6862-4A7A-B77E-98A5EFDA27D3}">
      <dsp:nvSpPr>
        <dsp:cNvPr id="0" name=""/>
        <dsp:cNvSpPr/>
      </dsp:nvSpPr>
      <dsp:spPr>
        <a:xfrm>
          <a:off x="3270169" y="3292250"/>
          <a:ext cx="2146460" cy="57181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Depot Preparations</a:t>
          </a:r>
          <a:endParaRPr lang="en-US" sz="1800" b="1" kern="1200" dirty="0"/>
        </a:p>
      </dsp:txBody>
      <dsp:txXfrm>
        <a:off x="3286917" y="3308998"/>
        <a:ext cx="2112964" cy="538320"/>
      </dsp:txXfrm>
    </dsp:sp>
    <dsp:sp modelId="{0CC460E2-1607-45EC-BCA7-E2B29842B537}">
      <dsp:nvSpPr>
        <dsp:cNvPr id="0" name=""/>
        <dsp:cNvSpPr/>
      </dsp:nvSpPr>
      <dsp:spPr>
        <a:xfrm rot="18289469">
          <a:off x="5244830" y="3237993"/>
          <a:ext cx="801053" cy="22741"/>
        </a:xfrm>
        <a:custGeom>
          <a:avLst/>
          <a:gdLst/>
          <a:ahLst/>
          <a:cxnLst/>
          <a:rect l="0" t="0" r="0" b="0"/>
          <a:pathLst>
            <a:path>
              <a:moveTo>
                <a:pt x="0" y="11370"/>
              </a:moveTo>
              <a:lnTo>
                <a:pt x="801053" y="11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244830" y="3229338"/>
        <a:ext cx="801053" cy="40052"/>
      </dsp:txXfrm>
    </dsp:sp>
    <dsp:sp modelId="{255262CD-D72E-44E8-B1C4-DB6D8CAED8D7}">
      <dsp:nvSpPr>
        <dsp:cNvPr id="0" name=""/>
        <dsp:cNvSpPr/>
      </dsp:nvSpPr>
      <dsp:spPr>
        <a:xfrm>
          <a:off x="5874083" y="2634662"/>
          <a:ext cx="2146460" cy="571816"/>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Injectables </a:t>
          </a:r>
          <a:endParaRPr lang="en-US" sz="1800" b="1" kern="1200" dirty="0"/>
        </a:p>
      </dsp:txBody>
      <dsp:txXfrm>
        <a:off x="5890831" y="2651410"/>
        <a:ext cx="2112964" cy="538320"/>
      </dsp:txXfrm>
    </dsp:sp>
    <dsp:sp modelId="{5C2521F3-5DE3-4EEB-8480-8821E14EA976}">
      <dsp:nvSpPr>
        <dsp:cNvPr id="0" name=""/>
        <dsp:cNvSpPr/>
      </dsp:nvSpPr>
      <dsp:spPr>
        <a:xfrm>
          <a:off x="5416630" y="3566788"/>
          <a:ext cx="457452" cy="22741"/>
        </a:xfrm>
        <a:custGeom>
          <a:avLst/>
          <a:gdLst/>
          <a:ahLst/>
          <a:cxnLst/>
          <a:rect l="0" t="0" r="0" b="0"/>
          <a:pathLst>
            <a:path>
              <a:moveTo>
                <a:pt x="0" y="11370"/>
              </a:moveTo>
              <a:lnTo>
                <a:pt x="457452" y="11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416630" y="3566722"/>
        <a:ext cx="457452" cy="22872"/>
      </dsp:txXfrm>
    </dsp:sp>
    <dsp:sp modelId="{FF062C60-15E4-498C-9FCD-6B45F6D6B4C3}">
      <dsp:nvSpPr>
        <dsp:cNvPr id="0" name=""/>
        <dsp:cNvSpPr/>
      </dsp:nvSpPr>
      <dsp:spPr>
        <a:xfrm>
          <a:off x="5874083" y="3292250"/>
          <a:ext cx="2146460" cy="571816"/>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err="1" smtClean="0"/>
            <a:t>Subdermal</a:t>
          </a:r>
          <a:r>
            <a:rPr lang="en-GB" sz="1800" b="1" kern="1200" dirty="0" smtClean="0"/>
            <a:t> Implants</a:t>
          </a:r>
          <a:endParaRPr lang="en-US" sz="1800" b="1" kern="1200" dirty="0"/>
        </a:p>
      </dsp:txBody>
      <dsp:txXfrm>
        <a:off x="5890831" y="3308998"/>
        <a:ext cx="2112964" cy="538320"/>
      </dsp:txXfrm>
    </dsp:sp>
    <dsp:sp modelId="{DBC4B989-E491-4EDB-ABD5-87FEAB802E1F}">
      <dsp:nvSpPr>
        <dsp:cNvPr id="0" name=""/>
        <dsp:cNvSpPr/>
      </dsp:nvSpPr>
      <dsp:spPr>
        <a:xfrm rot="3310531">
          <a:off x="5244830" y="3895582"/>
          <a:ext cx="801053" cy="22741"/>
        </a:xfrm>
        <a:custGeom>
          <a:avLst/>
          <a:gdLst/>
          <a:ahLst/>
          <a:cxnLst/>
          <a:rect l="0" t="0" r="0" b="0"/>
          <a:pathLst>
            <a:path>
              <a:moveTo>
                <a:pt x="0" y="11370"/>
              </a:moveTo>
              <a:lnTo>
                <a:pt x="801053" y="11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244830" y="3886926"/>
        <a:ext cx="801053" cy="40052"/>
      </dsp:txXfrm>
    </dsp:sp>
    <dsp:sp modelId="{E805A20E-5384-46E1-9FC8-64616836A11A}">
      <dsp:nvSpPr>
        <dsp:cNvPr id="0" name=""/>
        <dsp:cNvSpPr/>
      </dsp:nvSpPr>
      <dsp:spPr>
        <a:xfrm>
          <a:off x="5874083" y="3949839"/>
          <a:ext cx="2146460" cy="571816"/>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Vaginal Rings</a:t>
          </a:r>
          <a:endParaRPr lang="en-US" sz="1800" b="1" kern="1200" dirty="0"/>
        </a:p>
      </dsp:txBody>
      <dsp:txXfrm>
        <a:off x="5890831" y="3966587"/>
        <a:ext cx="2112964" cy="538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87BE7-0BB9-4A4E-913A-62649E86A144}">
      <dsp:nvSpPr>
        <dsp:cNvPr id="0" name=""/>
        <dsp:cNvSpPr/>
      </dsp:nvSpPr>
      <dsp:spPr>
        <a:xfrm rot="2182711">
          <a:off x="2780860" y="3690587"/>
          <a:ext cx="1314470" cy="54052"/>
        </a:xfrm>
        <a:custGeom>
          <a:avLst/>
          <a:gdLst/>
          <a:ahLst/>
          <a:cxnLst/>
          <a:rect l="0" t="0" r="0" b="0"/>
          <a:pathLst>
            <a:path>
              <a:moveTo>
                <a:pt x="0" y="27026"/>
              </a:moveTo>
              <a:lnTo>
                <a:pt x="1314470" y="27026"/>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74DCC9-AAA8-4DEE-9019-2999EE0F4A83}">
      <dsp:nvSpPr>
        <dsp:cNvPr id="0" name=""/>
        <dsp:cNvSpPr/>
      </dsp:nvSpPr>
      <dsp:spPr>
        <a:xfrm>
          <a:off x="2908944" y="2639973"/>
          <a:ext cx="1420768" cy="54052"/>
        </a:xfrm>
        <a:custGeom>
          <a:avLst/>
          <a:gdLst/>
          <a:ahLst/>
          <a:cxnLst/>
          <a:rect l="0" t="0" r="0" b="0"/>
          <a:pathLst>
            <a:path>
              <a:moveTo>
                <a:pt x="0" y="27026"/>
              </a:moveTo>
              <a:lnTo>
                <a:pt x="1420768" y="27026"/>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E93E6A1-7ED2-4FDB-8C5D-429841D8F776}">
      <dsp:nvSpPr>
        <dsp:cNvPr id="0" name=""/>
        <dsp:cNvSpPr/>
      </dsp:nvSpPr>
      <dsp:spPr>
        <a:xfrm rot="19417289">
          <a:off x="2780860" y="1589358"/>
          <a:ext cx="1314470" cy="54052"/>
        </a:xfrm>
        <a:custGeom>
          <a:avLst/>
          <a:gdLst/>
          <a:ahLst/>
          <a:cxnLst/>
          <a:rect l="0" t="0" r="0" b="0"/>
          <a:pathLst>
            <a:path>
              <a:moveTo>
                <a:pt x="0" y="27026"/>
              </a:moveTo>
              <a:lnTo>
                <a:pt x="1314470" y="27026"/>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D234CD-F8B1-4313-BC69-43D49D72C8C8}">
      <dsp:nvSpPr>
        <dsp:cNvPr id="0" name=""/>
        <dsp:cNvSpPr/>
      </dsp:nvSpPr>
      <dsp:spPr>
        <a:xfrm>
          <a:off x="1250210" y="1385589"/>
          <a:ext cx="2562820" cy="256282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D28165A-5861-46C1-B2AD-5FA9937DABAC}">
      <dsp:nvSpPr>
        <dsp:cNvPr id="0" name=""/>
        <dsp:cNvSpPr/>
      </dsp:nvSpPr>
      <dsp:spPr>
        <a:xfrm>
          <a:off x="3817410" y="1705"/>
          <a:ext cx="1537692" cy="153769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GB" sz="2000" b="1" kern="1200" dirty="0" err="1" smtClean="0"/>
            <a:t>Injectable</a:t>
          </a:r>
          <a:r>
            <a:rPr lang="en-GB" sz="1800" b="1" kern="1200" dirty="0" smtClean="0"/>
            <a:t> </a:t>
          </a:r>
          <a:endParaRPr lang="en-US" sz="1800" kern="1200" dirty="0"/>
        </a:p>
      </dsp:txBody>
      <dsp:txXfrm>
        <a:off x="4042600" y="226895"/>
        <a:ext cx="1087312" cy="1087312"/>
      </dsp:txXfrm>
    </dsp:sp>
    <dsp:sp modelId="{A6FDE32B-0A96-4055-9F9A-689EDC76456E}">
      <dsp:nvSpPr>
        <dsp:cNvPr id="0" name=""/>
        <dsp:cNvSpPr/>
      </dsp:nvSpPr>
      <dsp:spPr>
        <a:xfrm>
          <a:off x="4329713" y="1898153"/>
          <a:ext cx="1537692" cy="153769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GB" sz="1800" b="1" kern="1200" dirty="0" err="1" smtClean="0"/>
            <a:t>Subdermal</a:t>
          </a:r>
          <a:r>
            <a:rPr lang="en-GB" sz="1800" b="1" kern="1200" dirty="0" smtClean="0"/>
            <a:t> implants</a:t>
          </a:r>
          <a:endParaRPr lang="en-US" sz="1800" kern="1200" dirty="0"/>
        </a:p>
      </dsp:txBody>
      <dsp:txXfrm>
        <a:off x="4554903" y="2123343"/>
        <a:ext cx="1087312" cy="1087312"/>
      </dsp:txXfrm>
    </dsp:sp>
    <dsp:sp modelId="{82ECECB5-0B3B-463F-B094-B41D9335E976}">
      <dsp:nvSpPr>
        <dsp:cNvPr id="0" name=""/>
        <dsp:cNvSpPr/>
      </dsp:nvSpPr>
      <dsp:spPr>
        <a:xfrm>
          <a:off x="3817410" y="3794600"/>
          <a:ext cx="1537692" cy="1537692"/>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GB" sz="2400" b="1" kern="1200" dirty="0" smtClean="0"/>
            <a:t>Vaginal rings</a:t>
          </a:r>
          <a:endParaRPr lang="en-US" sz="2400" b="1" kern="1200" dirty="0"/>
        </a:p>
      </dsp:txBody>
      <dsp:txXfrm>
        <a:off x="4042600" y="4019790"/>
        <a:ext cx="1087312" cy="1087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C5C4-BFEE-44E7-B1DA-E13F83D05CFE}">
      <dsp:nvSpPr>
        <dsp:cNvPr id="0" name=""/>
        <dsp:cNvSpPr/>
      </dsp:nvSpPr>
      <dsp:spPr>
        <a:xfrm>
          <a:off x="664410" y="1626890"/>
          <a:ext cx="1615468" cy="8077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Terminal methods</a:t>
          </a:r>
          <a:endParaRPr lang="en-US" sz="1800" b="1" kern="1200" dirty="0">
            <a:solidFill>
              <a:schemeClr val="bg1"/>
            </a:solidFill>
          </a:endParaRPr>
        </a:p>
      </dsp:txBody>
      <dsp:txXfrm>
        <a:off x="688068" y="1650548"/>
        <a:ext cx="1568152" cy="760418"/>
      </dsp:txXfrm>
    </dsp:sp>
    <dsp:sp modelId="{9FA4CE98-76ED-4ADE-A18B-B1F5E441D246}">
      <dsp:nvSpPr>
        <dsp:cNvPr id="0" name=""/>
        <dsp:cNvSpPr/>
      </dsp:nvSpPr>
      <dsp:spPr>
        <a:xfrm rot="17945813">
          <a:off x="1938564" y="1434137"/>
          <a:ext cx="1328816" cy="32124"/>
        </a:xfrm>
        <a:custGeom>
          <a:avLst/>
          <a:gdLst/>
          <a:ahLst/>
          <a:cxnLst/>
          <a:rect l="0" t="0" r="0" b="0"/>
          <a:pathLst>
            <a:path>
              <a:moveTo>
                <a:pt x="0" y="16062"/>
              </a:moveTo>
              <a:lnTo>
                <a:pt x="1328816" y="1606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bg1"/>
            </a:solidFill>
          </a:endParaRPr>
        </a:p>
      </dsp:txBody>
      <dsp:txXfrm>
        <a:off x="2569751" y="1416978"/>
        <a:ext cx="66440" cy="66440"/>
      </dsp:txXfrm>
    </dsp:sp>
    <dsp:sp modelId="{6328DCD7-69E0-451D-BCEE-FACD16D40B1B}">
      <dsp:nvSpPr>
        <dsp:cNvPr id="0" name=""/>
        <dsp:cNvSpPr/>
      </dsp:nvSpPr>
      <dsp:spPr>
        <a:xfrm>
          <a:off x="2926065" y="465773"/>
          <a:ext cx="1615468" cy="80773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Male </a:t>
          </a:r>
          <a:r>
            <a:rPr lang="en-GB" sz="1800" b="1" kern="1200" dirty="0" err="1" smtClean="0">
              <a:solidFill>
                <a:schemeClr val="bg1"/>
              </a:solidFill>
            </a:rPr>
            <a:t>sterlisation</a:t>
          </a:r>
          <a:endParaRPr lang="en-US" sz="1800" b="1" kern="1200" dirty="0">
            <a:solidFill>
              <a:schemeClr val="bg1"/>
            </a:solidFill>
          </a:endParaRPr>
        </a:p>
      </dsp:txBody>
      <dsp:txXfrm>
        <a:off x="2949723" y="489431"/>
        <a:ext cx="1568152" cy="760418"/>
      </dsp:txXfrm>
    </dsp:sp>
    <dsp:sp modelId="{DF36E4A6-65DE-48E4-9F13-F006C955C979}">
      <dsp:nvSpPr>
        <dsp:cNvPr id="0" name=""/>
        <dsp:cNvSpPr/>
      </dsp:nvSpPr>
      <dsp:spPr>
        <a:xfrm rot="19457599">
          <a:off x="4466736" y="621354"/>
          <a:ext cx="795782" cy="32124"/>
        </a:xfrm>
        <a:custGeom>
          <a:avLst/>
          <a:gdLst/>
          <a:ahLst/>
          <a:cxnLst/>
          <a:rect l="0" t="0" r="0" b="0"/>
          <a:pathLst>
            <a:path>
              <a:moveTo>
                <a:pt x="0" y="16062"/>
              </a:moveTo>
              <a:lnTo>
                <a:pt x="795782" y="1606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bg1"/>
            </a:solidFill>
          </a:endParaRPr>
        </a:p>
      </dsp:txBody>
      <dsp:txXfrm>
        <a:off x="4844733" y="617522"/>
        <a:ext cx="39789" cy="39789"/>
      </dsp:txXfrm>
    </dsp:sp>
    <dsp:sp modelId="{0C9C0042-A121-4E0D-9976-83ADE53DBC8A}">
      <dsp:nvSpPr>
        <dsp:cNvPr id="0" name=""/>
        <dsp:cNvSpPr/>
      </dsp:nvSpPr>
      <dsp:spPr>
        <a:xfrm>
          <a:off x="5187721" y="1325"/>
          <a:ext cx="1615468" cy="807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Vasectomy</a:t>
          </a:r>
          <a:endParaRPr lang="en-US" sz="1800" b="1" kern="1200" dirty="0">
            <a:solidFill>
              <a:schemeClr val="bg1"/>
            </a:solidFill>
          </a:endParaRPr>
        </a:p>
      </dsp:txBody>
      <dsp:txXfrm>
        <a:off x="5211379" y="24983"/>
        <a:ext cx="1568152" cy="760418"/>
      </dsp:txXfrm>
    </dsp:sp>
    <dsp:sp modelId="{33418ACA-14E5-48EB-A5EE-FF64812ED9C5}">
      <dsp:nvSpPr>
        <dsp:cNvPr id="0" name=""/>
        <dsp:cNvSpPr/>
      </dsp:nvSpPr>
      <dsp:spPr>
        <a:xfrm rot="2142401">
          <a:off x="4466736" y="1085801"/>
          <a:ext cx="795782" cy="32124"/>
        </a:xfrm>
        <a:custGeom>
          <a:avLst/>
          <a:gdLst/>
          <a:ahLst/>
          <a:cxnLst/>
          <a:rect l="0" t="0" r="0" b="0"/>
          <a:pathLst>
            <a:path>
              <a:moveTo>
                <a:pt x="0" y="16062"/>
              </a:moveTo>
              <a:lnTo>
                <a:pt x="795782" y="1606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bg1"/>
            </a:solidFill>
          </a:endParaRPr>
        </a:p>
      </dsp:txBody>
      <dsp:txXfrm>
        <a:off x="4844733" y="1081969"/>
        <a:ext cx="39789" cy="39789"/>
      </dsp:txXfrm>
    </dsp:sp>
    <dsp:sp modelId="{78D5DC07-E9BE-42B2-84D1-0FA565AAD522}">
      <dsp:nvSpPr>
        <dsp:cNvPr id="0" name=""/>
        <dsp:cNvSpPr/>
      </dsp:nvSpPr>
      <dsp:spPr>
        <a:xfrm>
          <a:off x="5187721" y="930220"/>
          <a:ext cx="1615468" cy="807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No scalpel vas occlusion</a:t>
          </a:r>
          <a:endParaRPr lang="en-US" sz="1800" b="1" kern="1200" dirty="0">
            <a:solidFill>
              <a:schemeClr val="bg1"/>
            </a:solidFill>
          </a:endParaRPr>
        </a:p>
      </dsp:txBody>
      <dsp:txXfrm>
        <a:off x="5211379" y="953878"/>
        <a:ext cx="1568152" cy="760418"/>
      </dsp:txXfrm>
    </dsp:sp>
    <dsp:sp modelId="{AB411C57-0554-4D71-977C-59689CC73866}">
      <dsp:nvSpPr>
        <dsp:cNvPr id="0" name=""/>
        <dsp:cNvSpPr/>
      </dsp:nvSpPr>
      <dsp:spPr>
        <a:xfrm rot="3654187">
          <a:off x="1938564" y="2595254"/>
          <a:ext cx="1328816" cy="32124"/>
        </a:xfrm>
        <a:custGeom>
          <a:avLst/>
          <a:gdLst/>
          <a:ahLst/>
          <a:cxnLst/>
          <a:rect l="0" t="0" r="0" b="0"/>
          <a:pathLst>
            <a:path>
              <a:moveTo>
                <a:pt x="0" y="16062"/>
              </a:moveTo>
              <a:lnTo>
                <a:pt x="1328816" y="1606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bg1"/>
            </a:solidFill>
          </a:endParaRPr>
        </a:p>
      </dsp:txBody>
      <dsp:txXfrm>
        <a:off x="2569751" y="2578096"/>
        <a:ext cx="66440" cy="66440"/>
      </dsp:txXfrm>
    </dsp:sp>
    <dsp:sp modelId="{A40466E7-781C-4A24-A57E-EBCC98F128EE}">
      <dsp:nvSpPr>
        <dsp:cNvPr id="0" name=""/>
        <dsp:cNvSpPr/>
      </dsp:nvSpPr>
      <dsp:spPr>
        <a:xfrm>
          <a:off x="2926065" y="2788008"/>
          <a:ext cx="1615468" cy="80773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Female </a:t>
          </a:r>
          <a:r>
            <a:rPr lang="en-GB" sz="1800" b="1" kern="1200" dirty="0" err="1" smtClean="0">
              <a:solidFill>
                <a:schemeClr val="bg1"/>
              </a:solidFill>
            </a:rPr>
            <a:t>sterlisation</a:t>
          </a:r>
          <a:endParaRPr lang="en-US" sz="1800" b="1" kern="1200" dirty="0">
            <a:solidFill>
              <a:schemeClr val="bg1"/>
            </a:solidFill>
          </a:endParaRPr>
        </a:p>
      </dsp:txBody>
      <dsp:txXfrm>
        <a:off x="2949723" y="2811666"/>
        <a:ext cx="1568152" cy="760418"/>
      </dsp:txXfrm>
    </dsp:sp>
    <dsp:sp modelId="{654F674E-8608-4F12-BECF-2EF124E8F802}">
      <dsp:nvSpPr>
        <dsp:cNvPr id="0" name=""/>
        <dsp:cNvSpPr/>
      </dsp:nvSpPr>
      <dsp:spPr>
        <a:xfrm rot="18289469">
          <a:off x="4298853" y="2711366"/>
          <a:ext cx="1131548" cy="32124"/>
        </a:xfrm>
        <a:custGeom>
          <a:avLst/>
          <a:gdLst/>
          <a:ahLst/>
          <a:cxnLst/>
          <a:rect l="0" t="0" r="0" b="0"/>
          <a:pathLst>
            <a:path>
              <a:moveTo>
                <a:pt x="0" y="16062"/>
              </a:moveTo>
              <a:lnTo>
                <a:pt x="1131548" y="1606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bg1"/>
            </a:solidFill>
          </a:endParaRPr>
        </a:p>
      </dsp:txBody>
      <dsp:txXfrm>
        <a:off x="4836339" y="2699139"/>
        <a:ext cx="56577" cy="56577"/>
      </dsp:txXfrm>
    </dsp:sp>
    <dsp:sp modelId="{A637CD63-67AA-4F2D-8FB8-C3E2E9CD771F}">
      <dsp:nvSpPr>
        <dsp:cNvPr id="0" name=""/>
        <dsp:cNvSpPr/>
      </dsp:nvSpPr>
      <dsp:spPr>
        <a:xfrm>
          <a:off x="5187721" y="1859114"/>
          <a:ext cx="1615468" cy="807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Tubectomy </a:t>
          </a:r>
          <a:endParaRPr lang="en-US" sz="1800" b="1" kern="1200" dirty="0">
            <a:solidFill>
              <a:schemeClr val="bg1"/>
            </a:solidFill>
          </a:endParaRPr>
        </a:p>
      </dsp:txBody>
      <dsp:txXfrm>
        <a:off x="5211379" y="1882772"/>
        <a:ext cx="1568152" cy="760418"/>
      </dsp:txXfrm>
    </dsp:sp>
    <dsp:sp modelId="{34007966-3DEC-4D18-AF9B-BC96DDE7B6E5}">
      <dsp:nvSpPr>
        <dsp:cNvPr id="0" name=""/>
        <dsp:cNvSpPr/>
      </dsp:nvSpPr>
      <dsp:spPr>
        <a:xfrm>
          <a:off x="4541534" y="3175813"/>
          <a:ext cx="646187" cy="32124"/>
        </a:xfrm>
        <a:custGeom>
          <a:avLst/>
          <a:gdLst/>
          <a:ahLst/>
          <a:cxnLst/>
          <a:rect l="0" t="0" r="0" b="0"/>
          <a:pathLst>
            <a:path>
              <a:moveTo>
                <a:pt x="0" y="16062"/>
              </a:moveTo>
              <a:lnTo>
                <a:pt x="646187" y="1606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bg1"/>
            </a:solidFill>
          </a:endParaRPr>
        </a:p>
      </dsp:txBody>
      <dsp:txXfrm>
        <a:off x="4848473" y="3175721"/>
        <a:ext cx="32309" cy="32309"/>
      </dsp:txXfrm>
    </dsp:sp>
    <dsp:sp modelId="{C9470CBF-8ED0-46BB-8CF7-D9C64E48C761}">
      <dsp:nvSpPr>
        <dsp:cNvPr id="0" name=""/>
        <dsp:cNvSpPr/>
      </dsp:nvSpPr>
      <dsp:spPr>
        <a:xfrm>
          <a:off x="5187721" y="2788008"/>
          <a:ext cx="1615468" cy="807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Laparoscopic occlusion </a:t>
          </a:r>
          <a:endParaRPr lang="en-US" sz="1800" b="1" kern="1200" dirty="0">
            <a:solidFill>
              <a:schemeClr val="bg1"/>
            </a:solidFill>
          </a:endParaRPr>
        </a:p>
      </dsp:txBody>
      <dsp:txXfrm>
        <a:off x="5211379" y="2811666"/>
        <a:ext cx="1568152" cy="760418"/>
      </dsp:txXfrm>
    </dsp:sp>
    <dsp:sp modelId="{847EA7DE-5C01-4967-A16D-86B84188C5D7}">
      <dsp:nvSpPr>
        <dsp:cNvPr id="0" name=""/>
        <dsp:cNvSpPr/>
      </dsp:nvSpPr>
      <dsp:spPr>
        <a:xfrm rot="3310531">
          <a:off x="4298853" y="3640260"/>
          <a:ext cx="1131548" cy="32124"/>
        </a:xfrm>
        <a:custGeom>
          <a:avLst/>
          <a:gdLst/>
          <a:ahLst/>
          <a:cxnLst/>
          <a:rect l="0" t="0" r="0" b="0"/>
          <a:pathLst>
            <a:path>
              <a:moveTo>
                <a:pt x="0" y="16062"/>
              </a:moveTo>
              <a:lnTo>
                <a:pt x="1131548" y="1606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bg1"/>
            </a:solidFill>
          </a:endParaRPr>
        </a:p>
      </dsp:txBody>
      <dsp:txXfrm>
        <a:off x="4836339" y="3628034"/>
        <a:ext cx="56577" cy="56577"/>
      </dsp:txXfrm>
    </dsp:sp>
    <dsp:sp modelId="{89766346-D02F-4C20-B1C9-DAACA320A292}">
      <dsp:nvSpPr>
        <dsp:cNvPr id="0" name=""/>
        <dsp:cNvSpPr/>
      </dsp:nvSpPr>
      <dsp:spPr>
        <a:xfrm>
          <a:off x="5187721" y="3716902"/>
          <a:ext cx="1615468" cy="807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Tubal inserts (no incision)</a:t>
          </a:r>
          <a:endParaRPr lang="en-US" sz="1800" b="1" kern="1200" dirty="0">
            <a:solidFill>
              <a:schemeClr val="bg1"/>
            </a:solidFill>
          </a:endParaRPr>
        </a:p>
      </dsp:txBody>
      <dsp:txXfrm>
        <a:off x="5211379" y="3740560"/>
        <a:ext cx="1568152" cy="760418"/>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84B1F2B-8443-40E2-8288-D2AAD9B08EE9}" type="slidenum">
              <a:rPr lang="en-US"/>
              <a:pPr>
                <a:defRPr/>
              </a:pPr>
              <a:t>‹#›</a:t>
            </a:fld>
            <a:endParaRPr lang="en-US"/>
          </a:p>
        </p:txBody>
      </p:sp>
    </p:spTree>
    <p:extLst>
      <p:ext uri="{BB962C8B-B14F-4D97-AF65-F5344CB8AC3E}">
        <p14:creationId xmlns:p14="http://schemas.microsoft.com/office/powerpoint/2010/main" val="2597178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a:defRPr/>
            </a:pPr>
            <a:fld id="{D84B1F2B-8443-40E2-8288-D2AAD9B08EE9}" type="slidenum">
              <a:rPr lang="en-US" smtClean="0"/>
              <a:pPr>
                <a:defRPr/>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ar-JO" smtClean="0"/>
          </a:p>
        </p:txBody>
      </p:sp>
      <p:sp>
        <p:nvSpPr>
          <p:cNvPr id="62468" name="Slide Number Placeholder 3"/>
          <p:cNvSpPr>
            <a:spLocks noGrp="1"/>
          </p:cNvSpPr>
          <p:nvPr>
            <p:ph type="sldNum" sz="quarter" idx="5"/>
          </p:nvPr>
        </p:nvSpPr>
        <p:spPr>
          <a:noFill/>
        </p:spPr>
        <p:txBody>
          <a:bodyPr/>
          <a:lstStyle/>
          <a:p>
            <a:fld id="{F4EBD413-BB4B-4EAC-90DE-5F81E9981C02}" type="slidenum">
              <a:rPr lang="en-US" smtClean="0"/>
              <a:pPr/>
              <a:t>64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ar-JO" smtClean="0"/>
          </a:p>
        </p:txBody>
      </p:sp>
      <p:sp>
        <p:nvSpPr>
          <p:cNvPr id="63492" name="Slide Number Placeholder 3"/>
          <p:cNvSpPr>
            <a:spLocks noGrp="1"/>
          </p:cNvSpPr>
          <p:nvPr>
            <p:ph type="sldNum" sz="quarter" idx="5"/>
          </p:nvPr>
        </p:nvSpPr>
        <p:spPr>
          <a:noFill/>
        </p:spPr>
        <p:txBody>
          <a:bodyPr/>
          <a:lstStyle/>
          <a:p>
            <a:fld id="{A3023B91-0B00-4FC5-8773-50447AA77B13}" type="slidenum">
              <a:rPr lang="en-US" smtClean="0"/>
              <a:pPr/>
              <a:t>65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ar-JO" smtClean="0"/>
          </a:p>
        </p:txBody>
      </p:sp>
      <p:sp>
        <p:nvSpPr>
          <p:cNvPr id="64516" name="Slide Number Placeholder 3"/>
          <p:cNvSpPr>
            <a:spLocks noGrp="1"/>
          </p:cNvSpPr>
          <p:nvPr>
            <p:ph type="sldNum" sz="quarter" idx="5"/>
          </p:nvPr>
        </p:nvSpPr>
        <p:spPr>
          <a:noFill/>
        </p:spPr>
        <p:txBody>
          <a:bodyPr/>
          <a:lstStyle/>
          <a:p>
            <a:fld id="{03B5005B-3D97-4A17-B082-15E28D0851AE}" type="slidenum">
              <a:rPr lang="en-US" smtClean="0"/>
              <a:pPr/>
              <a:t>66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ar-JO" smtClean="0"/>
          </a:p>
        </p:txBody>
      </p:sp>
      <p:sp>
        <p:nvSpPr>
          <p:cNvPr id="65540" name="Slide Number Placeholder 3"/>
          <p:cNvSpPr>
            <a:spLocks noGrp="1"/>
          </p:cNvSpPr>
          <p:nvPr>
            <p:ph type="sldNum" sz="quarter" idx="5"/>
          </p:nvPr>
        </p:nvSpPr>
        <p:spPr>
          <a:noFill/>
        </p:spPr>
        <p:txBody>
          <a:bodyPr/>
          <a:lstStyle/>
          <a:p>
            <a:fld id="{0427F02A-8E01-49CA-9A46-05F727401D4C}" type="slidenum">
              <a:rPr lang="en-US" smtClean="0"/>
              <a:pPr/>
              <a:t>67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ar-JO" smtClean="0"/>
          </a:p>
        </p:txBody>
      </p:sp>
      <p:sp>
        <p:nvSpPr>
          <p:cNvPr id="66564" name="Slide Number Placeholder 3"/>
          <p:cNvSpPr>
            <a:spLocks noGrp="1"/>
          </p:cNvSpPr>
          <p:nvPr>
            <p:ph type="sldNum" sz="quarter" idx="5"/>
          </p:nvPr>
        </p:nvSpPr>
        <p:spPr>
          <a:noFill/>
        </p:spPr>
        <p:txBody>
          <a:bodyPr/>
          <a:lstStyle/>
          <a:p>
            <a:fld id="{EDD008F0-8B8A-49B5-A0C0-A1BC22455BE2}" type="slidenum">
              <a:rPr lang="en-US" smtClean="0"/>
              <a:pPr/>
              <a:t>68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ar-JO" smtClean="0"/>
          </a:p>
        </p:txBody>
      </p:sp>
      <p:sp>
        <p:nvSpPr>
          <p:cNvPr id="67588" name="Slide Number Placeholder 3"/>
          <p:cNvSpPr>
            <a:spLocks noGrp="1"/>
          </p:cNvSpPr>
          <p:nvPr>
            <p:ph type="sldNum" sz="quarter" idx="5"/>
          </p:nvPr>
        </p:nvSpPr>
        <p:spPr>
          <a:noFill/>
        </p:spPr>
        <p:txBody>
          <a:bodyPr/>
          <a:lstStyle/>
          <a:p>
            <a:fld id="{F0EA3C62-1BDE-4908-A138-D7CA67C2745F}" type="slidenum">
              <a:rPr lang="en-US" smtClean="0"/>
              <a:pPr/>
              <a:t>69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ar-JO" smtClean="0"/>
          </a:p>
        </p:txBody>
      </p:sp>
      <p:sp>
        <p:nvSpPr>
          <p:cNvPr id="68612" name="Slide Number Placeholder 3"/>
          <p:cNvSpPr>
            <a:spLocks noGrp="1"/>
          </p:cNvSpPr>
          <p:nvPr>
            <p:ph type="sldNum" sz="quarter" idx="5"/>
          </p:nvPr>
        </p:nvSpPr>
        <p:spPr>
          <a:noFill/>
        </p:spPr>
        <p:txBody>
          <a:bodyPr/>
          <a:lstStyle/>
          <a:p>
            <a:fld id="{C79D2273-FBBB-4A78-9FEF-37DA2EF41AA4}" type="slidenum">
              <a:rPr lang="en-US" smtClean="0"/>
              <a:pPr/>
              <a:t>72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ar-JO" smtClean="0"/>
          </a:p>
        </p:txBody>
      </p:sp>
      <p:sp>
        <p:nvSpPr>
          <p:cNvPr id="69636" name="Slide Number Placeholder 3"/>
          <p:cNvSpPr>
            <a:spLocks noGrp="1"/>
          </p:cNvSpPr>
          <p:nvPr>
            <p:ph type="sldNum" sz="quarter" idx="5"/>
          </p:nvPr>
        </p:nvSpPr>
        <p:spPr>
          <a:noFill/>
        </p:spPr>
        <p:txBody>
          <a:bodyPr/>
          <a:lstStyle/>
          <a:p>
            <a:fld id="{1E156856-3687-4A48-97FA-49BE11AE59B2}" type="slidenum">
              <a:rPr lang="en-US" smtClean="0"/>
              <a:pPr/>
              <a:t>73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ar-JO" smtClean="0"/>
          </a:p>
        </p:txBody>
      </p:sp>
      <p:sp>
        <p:nvSpPr>
          <p:cNvPr id="70660" name="Slide Number Placeholder 3"/>
          <p:cNvSpPr>
            <a:spLocks noGrp="1"/>
          </p:cNvSpPr>
          <p:nvPr>
            <p:ph type="sldNum" sz="quarter" idx="5"/>
          </p:nvPr>
        </p:nvSpPr>
        <p:spPr>
          <a:noFill/>
        </p:spPr>
        <p:txBody>
          <a:bodyPr/>
          <a:lstStyle/>
          <a:p>
            <a:fld id="{E920AF85-7716-44D2-B179-D2EDF78D1AB5}" type="slidenum">
              <a:rPr lang="en-US" smtClean="0"/>
              <a:pPr/>
              <a:t>74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ar-JO" smtClean="0"/>
          </a:p>
        </p:txBody>
      </p:sp>
      <p:sp>
        <p:nvSpPr>
          <p:cNvPr id="95236" name="Slide Number Placeholder 3"/>
          <p:cNvSpPr>
            <a:spLocks noGrp="1"/>
          </p:cNvSpPr>
          <p:nvPr>
            <p:ph type="sldNum" sz="quarter" idx="5"/>
          </p:nvPr>
        </p:nvSpPr>
        <p:spPr>
          <a:noFill/>
        </p:spPr>
        <p:txBody>
          <a:bodyPr/>
          <a:lstStyle/>
          <a:p>
            <a:fld id="{5C5B3CB1-6E2B-479B-90BD-5353EFD3CB81}" type="slidenum">
              <a:rPr lang="en-US" smtClean="0"/>
              <a:pPr/>
              <a:t>76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a:defRPr/>
            </a:pPr>
            <a:fld id="{D84B1F2B-8443-40E2-8288-D2AAD9B08EE9}" type="slidenum">
              <a:rPr lang="en-US" smtClean="0"/>
              <a:pPr>
                <a:defRPr/>
              </a:pPr>
              <a:t>17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ar-JO" smtClean="0"/>
          </a:p>
        </p:txBody>
      </p:sp>
      <p:sp>
        <p:nvSpPr>
          <p:cNvPr id="96260" name="Slide Number Placeholder 3"/>
          <p:cNvSpPr>
            <a:spLocks noGrp="1"/>
          </p:cNvSpPr>
          <p:nvPr>
            <p:ph type="sldNum" sz="quarter" idx="5"/>
          </p:nvPr>
        </p:nvSpPr>
        <p:spPr>
          <a:noFill/>
        </p:spPr>
        <p:txBody>
          <a:bodyPr/>
          <a:lstStyle/>
          <a:p>
            <a:fld id="{66E3F65A-6BD5-44D5-9865-02F95CC08D64}" type="slidenum">
              <a:rPr lang="en-US" smtClean="0"/>
              <a:pPr/>
              <a:t>77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ar-JO" smtClean="0"/>
          </a:p>
        </p:txBody>
      </p:sp>
      <p:sp>
        <p:nvSpPr>
          <p:cNvPr id="97284" name="Slide Number Placeholder 3"/>
          <p:cNvSpPr>
            <a:spLocks noGrp="1"/>
          </p:cNvSpPr>
          <p:nvPr>
            <p:ph type="sldNum" sz="quarter" idx="5"/>
          </p:nvPr>
        </p:nvSpPr>
        <p:spPr>
          <a:noFill/>
        </p:spPr>
        <p:txBody>
          <a:bodyPr/>
          <a:lstStyle/>
          <a:p>
            <a:fld id="{96F05549-A254-493C-9A47-B6612611080E}" type="slidenum">
              <a:rPr lang="en-US" smtClean="0"/>
              <a:pPr/>
              <a:t>78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ar-JO" smtClean="0"/>
          </a:p>
        </p:txBody>
      </p:sp>
      <p:sp>
        <p:nvSpPr>
          <p:cNvPr id="98308" name="Slide Number Placeholder 3"/>
          <p:cNvSpPr>
            <a:spLocks noGrp="1"/>
          </p:cNvSpPr>
          <p:nvPr>
            <p:ph type="sldNum" sz="quarter" idx="5"/>
          </p:nvPr>
        </p:nvSpPr>
        <p:spPr>
          <a:noFill/>
        </p:spPr>
        <p:txBody>
          <a:bodyPr/>
          <a:lstStyle/>
          <a:p>
            <a:fld id="{E0DE8BFA-3C3D-4912-8F9A-3FF086E74E53}" type="slidenum">
              <a:rPr lang="en-US" smtClean="0"/>
              <a:pPr/>
              <a:t>79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ar-JO" smtClean="0"/>
          </a:p>
        </p:txBody>
      </p:sp>
      <p:sp>
        <p:nvSpPr>
          <p:cNvPr id="99332" name="Slide Number Placeholder 3"/>
          <p:cNvSpPr>
            <a:spLocks noGrp="1"/>
          </p:cNvSpPr>
          <p:nvPr>
            <p:ph type="sldNum" sz="quarter" idx="5"/>
          </p:nvPr>
        </p:nvSpPr>
        <p:spPr>
          <a:noFill/>
        </p:spPr>
        <p:txBody>
          <a:bodyPr/>
          <a:lstStyle/>
          <a:p>
            <a:fld id="{8C07F5CC-387A-42A5-9AD4-722D1E578879}" type="slidenum">
              <a:rPr lang="en-US" smtClean="0"/>
              <a:pPr/>
              <a:t>80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ar-JO" smtClean="0"/>
          </a:p>
        </p:txBody>
      </p:sp>
      <p:sp>
        <p:nvSpPr>
          <p:cNvPr id="100356" name="Slide Number Placeholder 3"/>
          <p:cNvSpPr>
            <a:spLocks noGrp="1"/>
          </p:cNvSpPr>
          <p:nvPr>
            <p:ph type="sldNum" sz="quarter" idx="5"/>
          </p:nvPr>
        </p:nvSpPr>
        <p:spPr>
          <a:noFill/>
        </p:spPr>
        <p:txBody>
          <a:bodyPr/>
          <a:lstStyle/>
          <a:p>
            <a:fld id="{DB38FCB3-0842-43D4-9142-6F24EF8E96D0}" type="slidenum">
              <a:rPr lang="ar-JO" smtClean="0"/>
              <a:pPr/>
              <a:t>81</a:t>
            </a:fld>
            <a:endParaRPr lang="ar-J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ar-JO" smtClean="0"/>
          </a:p>
        </p:txBody>
      </p:sp>
      <p:sp>
        <p:nvSpPr>
          <p:cNvPr id="103428" name="Slide Number Placeholder 3"/>
          <p:cNvSpPr>
            <a:spLocks noGrp="1"/>
          </p:cNvSpPr>
          <p:nvPr>
            <p:ph type="sldNum" sz="quarter" idx="5"/>
          </p:nvPr>
        </p:nvSpPr>
        <p:spPr>
          <a:noFill/>
        </p:spPr>
        <p:txBody>
          <a:bodyPr/>
          <a:lstStyle/>
          <a:p>
            <a:fld id="{EC6EBB74-73F3-4931-9380-D321798032FD}" type="slidenum">
              <a:rPr lang="ar-JO" smtClean="0"/>
              <a:pPr/>
              <a:t>82</a:t>
            </a:fld>
            <a:endParaRPr lang="ar-J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ar-JO" smtClean="0"/>
          </a:p>
        </p:txBody>
      </p:sp>
      <p:sp>
        <p:nvSpPr>
          <p:cNvPr id="104452" name="Slide Number Placeholder 3"/>
          <p:cNvSpPr>
            <a:spLocks noGrp="1"/>
          </p:cNvSpPr>
          <p:nvPr>
            <p:ph type="sldNum" sz="quarter" idx="5"/>
          </p:nvPr>
        </p:nvSpPr>
        <p:spPr>
          <a:noFill/>
        </p:spPr>
        <p:txBody>
          <a:bodyPr/>
          <a:lstStyle/>
          <a:p>
            <a:fld id="{8BCC0D34-CE58-4CCE-A922-811DEB39FE72}" type="slidenum">
              <a:rPr lang="ar-JO" smtClean="0"/>
              <a:pPr/>
              <a:t>83</a:t>
            </a:fld>
            <a:endParaRPr lang="ar-J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ar-JO" smtClean="0"/>
          </a:p>
        </p:txBody>
      </p:sp>
      <p:sp>
        <p:nvSpPr>
          <p:cNvPr id="105476" name="Slide Number Placeholder 3"/>
          <p:cNvSpPr>
            <a:spLocks noGrp="1"/>
          </p:cNvSpPr>
          <p:nvPr>
            <p:ph type="sldNum" sz="quarter" idx="5"/>
          </p:nvPr>
        </p:nvSpPr>
        <p:spPr>
          <a:noFill/>
        </p:spPr>
        <p:txBody>
          <a:bodyPr/>
          <a:lstStyle/>
          <a:p>
            <a:fld id="{047D1750-752C-41DE-B1DB-44BF92626A7E}" type="slidenum">
              <a:rPr lang="ar-JO" smtClean="0"/>
              <a:pPr/>
              <a:t>84</a:t>
            </a:fld>
            <a:endParaRPr lang="ar-J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ar-JO" smtClean="0"/>
          </a:p>
        </p:txBody>
      </p:sp>
      <p:sp>
        <p:nvSpPr>
          <p:cNvPr id="106500" name="Slide Number Placeholder 3"/>
          <p:cNvSpPr>
            <a:spLocks noGrp="1"/>
          </p:cNvSpPr>
          <p:nvPr>
            <p:ph type="sldNum" sz="quarter" idx="5"/>
          </p:nvPr>
        </p:nvSpPr>
        <p:spPr>
          <a:noFill/>
        </p:spPr>
        <p:txBody>
          <a:bodyPr/>
          <a:lstStyle/>
          <a:p>
            <a:fld id="{FD00EBA4-9E37-4F64-9C37-9027654D329C}" type="slidenum">
              <a:rPr lang="ar-JO" smtClean="0"/>
              <a:pPr/>
              <a:t>85</a:t>
            </a:fld>
            <a:endParaRPr lang="ar-JO"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ar-JO" smtClean="0"/>
          </a:p>
        </p:txBody>
      </p:sp>
      <p:sp>
        <p:nvSpPr>
          <p:cNvPr id="107524" name="Slide Number Placeholder 3"/>
          <p:cNvSpPr>
            <a:spLocks noGrp="1"/>
          </p:cNvSpPr>
          <p:nvPr>
            <p:ph type="sldNum" sz="quarter" idx="5"/>
          </p:nvPr>
        </p:nvSpPr>
        <p:spPr>
          <a:noFill/>
        </p:spPr>
        <p:txBody>
          <a:bodyPr/>
          <a:lstStyle/>
          <a:p>
            <a:fld id="{63AC8E7E-3CB9-42DA-942D-231E92B93709}" type="slidenum">
              <a:rPr lang="en-US" smtClean="0"/>
              <a:pPr/>
              <a:t>86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9310689-747B-4C0D-91A0-FB22C101FCB3}" type="slidenum">
              <a:rPr lang="en-US"/>
              <a:pPr/>
              <a:t>37</a:t>
            </a:fld>
            <a:endParaRPr lang="en-US"/>
          </a:p>
        </p:txBody>
      </p:sp>
      <p:sp>
        <p:nvSpPr>
          <p:cNvPr id="101379" name="Rectangle 3"/>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a:fld id="{BD89979B-C88C-4FB1-A5F5-AE1DD1F12031}" type="datetime1">
              <a:rPr lang="en-US" sz="1200">
                <a:latin typeface="Times New Roman" pitchFamily="18" charset="0"/>
              </a:rPr>
              <a:pPr algn="r"/>
              <a:t>10/21/2015</a:t>
            </a:fld>
            <a:endParaRPr lang="en-US" sz="1200">
              <a:latin typeface="Times New Roman" pitchFamily="18" charset="0"/>
            </a:endParaRPr>
          </a:p>
        </p:txBody>
      </p:sp>
      <p:sp>
        <p:nvSpPr>
          <p:cNvPr id="10138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B016A5E-2BFD-490C-BCB8-EAAB79E14AC7}" type="slidenum">
              <a:rPr lang="en-US" sz="1200"/>
              <a:pPr algn="r"/>
              <a:t>37</a:t>
            </a:fld>
            <a:endParaRPr lang="en-US" sz="1200"/>
          </a:p>
        </p:txBody>
      </p:sp>
      <p:sp>
        <p:nvSpPr>
          <p:cNvPr id="101381" name="Rectangle 2"/>
          <p:cNvSpPr>
            <a:spLocks noGrp="1" noRot="1" noChangeAspect="1" noChangeArrowheads="1" noTextEdit="1"/>
          </p:cNvSpPr>
          <p:nvPr>
            <p:ph type="sldImg"/>
          </p:nvPr>
        </p:nvSpPr>
        <p:spPr>
          <a:xfrm>
            <a:off x="1293813" y="796925"/>
            <a:ext cx="4271962" cy="3203575"/>
          </a:xfrm>
          <a:ln/>
        </p:spPr>
      </p:sp>
      <p:sp>
        <p:nvSpPr>
          <p:cNvPr id="101382" name="Rectangle 3"/>
          <p:cNvSpPr>
            <a:spLocks noGrp="1" noChangeArrowheads="1"/>
          </p:cNvSpPr>
          <p:nvPr>
            <p:ph type="body" idx="1"/>
          </p:nvPr>
        </p:nvSpPr>
        <p:spPr>
          <a:xfrm>
            <a:off x="914400" y="4344988"/>
            <a:ext cx="5029200" cy="3848100"/>
          </a:xfrm>
          <a:solidFill>
            <a:srgbClr val="FFFFFF"/>
          </a:solidFill>
          <a:ln/>
        </p:spPr>
        <p:txBody>
          <a:bodyPr lIns="89657" tIns="44828" rIns="89657" bIns="44828"/>
          <a:lstStyle/>
          <a:p>
            <a:pPr marL="114300" indent="-114300" eaLnBrk="1" hangingPunct="1">
              <a:buFontTx/>
              <a:buChar char="•"/>
            </a:pPr>
            <a:r>
              <a:rPr lang="en-US" smtClean="0"/>
              <a:t>Essential for any safe motherhood interventions is the understanding that no one intervention can make a difference for maternal morbidity and mortality. </a:t>
            </a:r>
          </a:p>
          <a:p>
            <a:pPr marL="114300" indent="-114300" eaLnBrk="1" hangingPunct="1">
              <a:buFontTx/>
              <a:buChar char="•"/>
            </a:pPr>
            <a:r>
              <a:rPr lang="en-US" smtClean="0"/>
              <a:t>Good antenatal care must be provided within a larger context where equity, emotional and psychological support, and a commitment to provide basic health services are priorities.</a:t>
            </a:r>
          </a:p>
          <a:p>
            <a:pPr marL="114300" indent="-114300" eaLnBrk="1" hangingPunct="1">
              <a:buFontTx/>
              <a:buChar char="•"/>
            </a:pPr>
            <a:r>
              <a:rPr lang="en-US" smtClean="0"/>
              <a:t>Antenatal Care is still a big pillar of Safe Motherhood.</a:t>
            </a:r>
          </a:p>
          <a:p>
            <a:pPr marL="114300" indent="-114300" eaLnBrk="1" hangingPunct="1">
              <a:buFontTx/>
              <a:buChar char="•"/>
            </a:pPr>
            <a:r>
              <a:rPr lang="en-US" smtClean="0"/>
              <a:t>Antenatal services also need to be linked with quality emergency obstetric services, should the woman experience a complication at any time during her pregnancy.</a:t>
            </a:r>
          </a:p>
          <a:p>
            <a:pPr marL="114300" indent="-114300" eaLnBrk="1" hangingPunct="1">
              <a:buFontTx/>
              <a:buChar char="•"/>
            </a:pPr>
            <a:r>
              <a:rPr lang="en-US" smtClean="0"/>
              <a:t>Finally, good safe motherhood services must be part of a continuum of services in which family planning, postabortion care, intrapartum and postpartum care are all provided and support one another.</a:t>
            </a:r>
          </a:p>
          <a:p>
            <a:pPr marL="114300" indent="-114300" eaLnBrk="1" hangingPunct="1">
              <a:buFontTx/>
              <a:buChar char="•"/>
            </a:pPr>
            <a:endParaRPr lang="en-US" smtClean="0"/>
          </a:p>
          <a:p>
            <a:pPr marL="114300" indent="-114300" eaLnBrk="1" hangingPunct="1"/>
            <a:r>
              <a:rPr lang="en-US" smtClean="0"/>
              <a:t>Department of Reproductive Health and Research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ar-JO" smtClean="0"/>
          </a:p>
        </p:txBody>
      </p:sp>
      <p:sp>
        <p:nvSpPr>
          <p:cNvPr id="108548" name="Slide Number Placeholder 3"/>
          <p:cNvSpPr>
            <a:spLocks noGrp="1"/>
          </p:cNvSpPr>
          <p:nvPr>
            <p:ph type="sldNum" sz="quarter" idx="5"/>
          </p:nvPr>
        </p:nvSpPr>
        <p:spPr>
          <a:noFill/>
        </p:spPr>
        <p:txBody>
          <a:bodyPr/>
          <a:lstStyle/>
          <a:p>
            <a:fld id="{F3B007C7-F053-47F7-BD37-D15D17C35432}" type="slidenum">
              <a:rPr lang="en-US" smtClean="0"/>
              <a:pPr/>
              <a:t>87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ar-JO" smtClean="0"/>
          </a:p>
        </p:txBody>
      </p:sp>
      <p:sp>
        <p:nvSpPr>
          <p:cNvPr id="109572" name="Slide Number Placeholder 3"/>
          <p:cNvSpPr>
            <a:spLocks noGrp="1"/>
          </p:cNvSpPr>
          <p:nvPr>
            <p:ph type="sldNum" sz="quarter" idx="5"/>
          </p:nvPr>
        </p:nvSpPr>
        <p:spPr>
          <a:noFill/>
        </p:spPr>
        <p:txBody>
          <a:bodyPr/>
          <a:lstStyle/>
          <a:p>
            <a:fld id="{123C1D3C-2CE8-4A46-83C8-DCFEACA4E373}" type="slidenum">
              <a:rPr lang="en-US" smtClean="0"/>
              <a:pPr/>
              <a:t>88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ar-JO" smtClean="0"/>
          </a:p>
        </p:txBody>
      </p:sp>
      <p:sp>
        <p:nvSpPr>
          <p:cNvPr id="110596" name="Slide Number Placeholder 3"/>
          <p:cNvSpPr>
            <a:spLocks noGrp="1"/>
          </p:cNvSpPr>
          <p:nvPr>
            <p:ph type="sldNum" sz="quarter" idx="5"/>
          </p:nvPr>
        </p:nvSpPr>
        <p:spPr>
          <a:noFill/>
        </p:spPr>
        <p:txBody>
          <a:bodyPr/>
          <a:lstStyle/>
          <a:p>
            <a:fld id="{1DF9076E-1708-4F68-B1CB-C5E1616811EC}" type="slidenum">
              <a:rPr lang="en-US" smtClean="0"/>
              <a:pPr/>
              <a:t>89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ar-JO" smtClean="0"/>
          </a:p>
        </p:txBody>
      </p:sp>
      <p:sp>
        <p:nvSpPr>
          <p:cNvPr id="111620" name="Slide Number Placeholder 3"/>
          <p:cNvSpPr>
            <a:spLocks noGrp="1"/>
          </p:cNvSpPr>
          <p:nvPr>
            <p:ph type="sldNum" sz="quarter" idx="5"/>
          </p:nvPr>
        </p:nvSpPr>
        <p:spPr>
          <a:noFill/>
        </p:spPr>
        <p:txBody>
          <a:bodyPr/>
          <a:lstStyle/>
          <a:p>
            <a:fld id="{6BACC814-C4AE-4620-9FDE-5943DD060E44}" type="slidenum">
              <a:rPr lang="en-US" smtClean="0"/>
              <a:pPr/>
              <a:t>90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ar-JO" smtClean="0"/>
          </a:p>
        </p:txBody>
      </p:sp>
      <p:sp>
        <p:nvSpPr>
          <p:cNvPr id="112644" name="Slide Number Placeholder 3"/>
          <p:cNvSpPr>
            <a:spLocks noGrp="1"/>
          </p:cNvSpPr>
          <p:nvPr>
            <p:ph type="sldNum" sz="quarter" idx="5"/>
          </p:nvPr>
        </p:nvSpPr>
        <p:spPr>
          <a:noFill/>
        </p:spPr>
        <p:txBody>
          <a:bodyPr/>
          <a:lstStyle/>
          <a:p>
            <a:fld id="{2B58F501-2FB5-4EB0-92F7-7187A651C73D}" type="slidenum">
              <a:rPr lang="en-US" smtClean="0"/>
              <a:pPr/>
              <a:t>91</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615312-F708-4C55-AAC4-551793095A7F}" type="slidenum">
              <a:rPr lang="en-US"/>
              <a:pPr/>
              <a:t>92</a:t>
            </a:fld>
            <a:endParaRPr lang="en-US"/>
          </a:p>
        </p:txBody>
      </p:sp>
      <p:sp>
        <p:nvSpPr>
          <p:cNvPr id="211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E8567E4-F89F-46DA-910A-68B702D68CF1}" type="slidenum">
              <a:rPr lang="en-US" sz="1200">
                <a:latin typeface="Times New Roman" pitchFamily="18" charset="0"/>
              </a:rPr>
              <a:pPr algn="r" eaLnBrk="0" hangingPunct="0"/>
              <a:t>92</a:t>
            </a:fld>
            <a:endParaRPr lang="en-US" sz="1200">
              <a:latin typeface="Times New Roman" pitchFamily="18"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p:txBody>
          <a:bodyPr/>
          <a:lstStyle/>
          <a:p>
            <a:endParaRPr lang="ar-J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D2C6A9B-3577-4B74-B1F8-ACE9A7E399EE}" type="slidenum">
              <a:rPr lang="en-US"/>
              <a:pPr/>
              <a:t>102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mtClean="0"/>
              <a:t>Nearly three-quarters of maternal deaths are due to direct complications of pregnancy and childbirth, such as severe bleeding, infection, unsafe abortion, hypertensive disorders (eclampsia), and obstructed labor.</a:t>
            </a:r>
          </a:p>
          <a:p>
            <a:pPr eaLnBrk="1" hangingPunct="1">
              <a:buFontTx/>
              <a:buChar char="•"/>
            </a:pPr>
            <a:r>
              <a:rPr lang="en-US" smtClean="0"/>
              <a:t>Women also die of indirect causes aggravated by pregnancy, such as malaria, diabetes, hepatitis, and anemia.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2D6FBBF-872E-49F4-8EBC-EBC1AFAF8352}" type="slidenum">
              <a:rPr lang="en-US"/>
              <a:pPr/>
              <a:t>104</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mtClean="0"/>
              <a:t>Over 99 percent of maternal deaths occur in less developed countries, particularly in Asia and Africa.</a:t>
            </a:r>
          </a:p>
          <a:p>
            <a:pPr eaLnBrk="1" hangingPunct="1">
              <a:buFontTx/>
              <a:buChar char="•"/>
            </a:pPr>
            <a:r>
              <a:rPr lang="en-US" smtClean="0"/>
              <a:t>While high-quality, accessible health care has made maternal death a rare event in more developed countries, the lack of such health care has fatal consequences for pregnant women in less developed countries.</a:t>
            </a:r>
          </a:p>
          <a:p>
            <a:pPr eaLnBrk="1" hangingPunct="1"/>
            <a:endParaRPr lang="en-US" smtClean="0"/>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7152569-CCA5-4691-AE57-3F643D5E7CA1}" type="slidenum">
              <a:rPr lang="en-US"/>
              <a:pPr/>
              <a:t>107</a:t>
            </a:fld>
            <a:endParaRPr lang="en-US"/>
          </a:p>
        </p:txBody>
      </p:sp>
      <p:sp>
        <p:nvSpPr>
          <p:cNvPr id="1075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176A41-D387-4654-AA4A-92AA862D173A}" type="slidenum">
              <a:rPr lang="en-US" sz="1200"/>
              <a:pPr algn="r"/>
              <a:t>107</a:t>
            </a:fld>
            <a:endParaRPr lang="en-US" sz="120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BB75716-DEF0-4EB6-A7B9-CA5FC7EABDD8}" type="slidenum">
              <a:rPr lang="en-US"/>
              <a:pPr/>
              <a:t>108</a:t>
            </a:fld>
            <a:endParaRPr lang="en-US"/>
          </a:p>
        </p:txBody>
      </p:sp>
      <p:sp>
        <p:nvSpPr>
          <p:cNvPr id="1085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F488C2-2775-4F22-AD5D-F00112B6E41A}" type="slidenum">
              <a:rPr lang="en-US" sz="1200"/>
              <a:pPr algn="r"/>
              <a:t>108</a:t>
            </a:fld>
            <a:endParaRPr lang="en-US" sz="1200"/>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17A62F1-6C12-4F70-B365-86F8133F309E}" type="slidenum">
              <a:rPr lang="en-US"/>
              <a:pPr/>
              <a:t>43</a:t>
            </a:fld>
            <a:endParaRPr lang="en-US"/>
          </a:p>
        </p:txBody>
      </p:sp>
      <p:sp>
        <p:nvSpPr>
          <p:cNvPr id="102403" name="Rectangle 3"/>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a:fld id="{3F6735F9-0B40-440A-BE6D-FAC9DE21C0E5}" type="datetime1">
              <a:rPr lang="en-US" sz="1200">
                <a:latin typeface="Times New Roman" pitchFamily="18" charset="0"/>
              </a:rPr>
              <a:pPr algn="r"/>
              <a:t>10/21/2015</a:t>
            </a:fld>
            <a:endParaRPr lang="en-US" sz="1200">
              <a:latin typeface="Times New Roman" pitchFamily="18" charset="0"/>
            </a:endParaRPr>
          </a:p>
        </p:txBody>
      </p:sp>
      <p:sp>
        <p:nvSpPr>
          <p:cNvPr id="10240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379ACFF-FD73-4F04-A15A-9E88C53E90F8}" type="slidenum">
              <a:rPr lang="en-US" sz="1200"/>
              <a:pPr algn="r"/>
              <a:t>43</a:t>
            </a:fld>
            <a:endParaRPr lang="en-US" sz="1200"/>
          </a:p>
        </p:txBody>
      </p:sp>
      <p:sp>
        <p:nvSpPr>
          <p:cNvPr id="102405" name="Rectangle 2"/>
          <p:cNvSpPr>
            <a:spLocks noGrp="1" noRot="1" noChangeAspect="1" noChangeArrowheads="1" noTextEdit="1"/>
          </p:cNvSpPr>
          <p:nvPr>
            <p:ph type="sldImg"/>
          </p:nvPr>
        </p:nvSpPr>
        <p:spPr>
          <a:xfrm>
            <a:off x="1308100" y="835025"/>
            <a:ext cx="4268788" cy="3201988"/>
          </a:xfrm>
          <a:ln/>
        </p:spPr>
      </p:sp>
      <p:sp>
        <p:nvSpPr>
          <p:cNvPr id="102406" name="Rectangle 3"/>
          <p:cNvSpPr>
            <a:spLocks noGrp="1" noChangeArrowheads="1"/>
          </p:cNvSpPr>
          <p:nvPr>
            <p:ph type="body" idx="1"/>
          </p:nvPr>
        </p:nvSpPr>
        <p:spPr>
          <a:xfrm>
            <a:off x="914400" y="4344988"/>
            <a:ext cx="5029200" cy="3848100"/>
          </a:xfrm>
          <a:solidFill>
            <a:srgbClr val="FFFFFF"/>
          </a:solidFill>
          <a:ln/>
        </p:spPr>
        <p:txBody>
          <a:bodyPr lIns="89657" tIns="44828" rIns="89657" bIns="44828"/>
          <a:lstStyle/>
          <a:p>
            <a:pPr marL="114300" indent="-114300" eaLnBrk="1" hangingPunct="1"/>
            <a:r>
              <a:rPr lang="en-US" b="1" dirty="0" smtClean="0"/>
              <a:t>Objectives of ANC:</a:t>
            </a:r>
            <a:endParaRPr lang="en-US" dirty="0" smtClean="0"/>
          </a:p>
          <a:p>
            <a:pPr marL="114300" indent="-114300" eaLnBrk="1" hangingPunct="1">
              <a:buFontTx/>
              <a:buChar char="•"/>
            </a:pPr>
            <a:r>
              <a:rPr lang="en-US" dirty="0" smtClean="0"/>
              <a:t>Promote and maintain the physical, mental and social well-being of both the mother and baby by providing education on danger signals, nutrition, rest, sleep and personal hygiene PLUS the environment of the pregnancy and birth; Keeping normal “normal”</a:t>
            </a:r>
          </a:p>
          <a:p>
            <a:pPr marL="114300" indent="-114300" eaLnBrk="1" hangingPunct="1">
              <a:buFontTx/>
              <a:buChar char="•"/>
            </a:pPr>
            <a:r>
              <a:rPr lang="en-US" dirty="0" smtClean="0"/>
              <a:t>Detect and manage complications, whether medical, surgical or obstetric: current problems, not predictions</a:t>
            </a:r>
          </a:p>
          <a:p>
            <a:pPr marL="114300" indent="-114300" eaLnBrk="1" hangingPunct="1">
              <a:buFontTx/>
              <a:buChar char="•"/>
            </a:pPr>
            <a:r>
              <a:rPr lang="en-US" dirty="0" smtClean="0"/>
              <a:t>Develop birth preparedness plan: who attends, where, communication/transportation, birth attendant, who accompanies, necessary items (blanket/towels, clean plastic cover, clean razor blade, clean setting</a:t>
            </a:r>
          </a:p>
          <a:p>
            <a:pPr marL="114300" indent="-114300" eaLnBrk="1" hangingPunct="1">
              <a:buFontTx/>
              <a:buChar char="•"/>
            </a:pPr>
            <a:r>
              <a:rPr lang="en-US" dirty="0" smtClean="0"/>
              <a:t>Develop complication readiness plan: where, who accompanies, who stays with children, who makes decisions if primary decision-maker not available, potential blood donor, finances, transportation, communication</a:t>
            </a:r>
          </a:p>
          <a:p>
            <a:pPr marL="114300" indent="-114300" eaLnBrk="1" hangingPunct="1">
              <a:buFontTx/>
              <a:buChar char="•"/>
            </a:pPr>
            <a:r>
              <a:rPr lang="en-US" dirty="0" smtClean="0"/>
              <a:t>Help prepare the mother to breastfeed successfully, experience normal </a:t>
            </a:r>
            <a:r>
              <a:rPr lang="en-US" dirty="0" err="1" smtClean="0"/>
              <a:t>puerperium</a:t>
            </a:r>
            <a:r>
              <a:rPr lang="en-US" dirty="0" smtClean="0"/>
              <a:t>, and take good care of the child physically, psychologically and socially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837DFA8-DBB3-40DB-B5BD-A69DB29F15B7}" type="slidenum">
              <a:rPr lang="en-US"/>
              <a:pPr/>
              <a:t>109</a:t>
            </a:fld>
            <a:endParaRPr lang="en-US"/>
          </a:p>
        </p:txBody>
      </p:sp>
      <p:sp>
        <p:nvSpPr>
          <p:cNvPr id="1095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214928C-890D-4747-AD4F-D5D31568AEC3}" type="slidenum">
              <a:rPr lang="en-US" sz="1200"/>
              <a:pPr algn="r"/>
              <a:t>109</a:t>
            </a:fld>
            <a:endParaRPr lang="en-US" sz="1200"/>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BF690C4-F669-481A-A7C4-DC7C65F2C959}" type="slidenum">
              <a:rPr lang="en-US"/>
              <a:pPr/>
              <a:t>110</a:t>
            </a:fld>
            <a:endParaRPr lang="en-US"/>
          </a:p>
        </p:txBody>
      </p:sp>
      <p:sp>
        <p:nvSpPr>
          <p:cNvPr id="1105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21AB006-76F4-4B4D-A0B3-DF16F58E2E59}" type="slidenum">
              <a:rPr lang="en-US" sz="1200"/>
              <a:pPr algn="r"/>
              <a:t>110</a:t>
            </a:fld>
            <a:endParaRPr lang="en-US" sz="120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3019D34-D373-4E04-8E1D-07EF558DED71}" type="slidenum">
              <a:rPr lang="en-US"/>
              <a:pPr/>
              <a:t>111</a:t>
            </a:fld>
            <a:endParaRPr lang="en-US"/>
          </a:p>
        </p:txBody>
      </p:sp>
      <p:sp>
        <p:nvSpPr>
          <p:cNvPr id="1116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837CF35-E9BD-498A-BEB4-793FB50501DF}" type="slidenum">
              <a:rPr lang="en-US" sz="1200"/>
              <a:pPr algn="r"/>
              <a:t>111</a:t>
            </a:fld>
            <a:endParaRPr lang="en-US" sz="120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02CB1AE-A05F-4FD9-A6A5-1C79D279EFA5}" type="slidenum">
              <a:rPr lang="en-US"/>
              <a:pPr/>
              <a:t>112</a:t>
            </a:fld>
            <a:endParaRPr lang="en-US"/>
          </a:p>
        </p:txBody>
      </p:sp>
      <p:sp>
        <p:nvSpPr>
          <p:cNvPr id="1126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01FD9CE-F69F-4F60-866C-A93E99909F36}" type="slidenum">
              <a:rPr lang="en-US" sz="1200"/>
              <a:pPr algn="r"/>
              <a:t>112</a:t>
            </a:fld>
            <a:endParaRPr lang="en-US" sz="120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A86E485-DD0F-4A8C-9553-7EB623167908}" type="slidenum">
              <a:rPr lang="en-US"/>
              <a:pPr/>
              <a:t>113</a:t>
            </a:fld>
            <a:endParaRPr lang="en-US"/>
          </a:p>
        </p:txBody>
      </p:sp>
      <p:sp>
        <p:nvSpPr>
          <p:cNvPr id="1136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764BCE-5421-4214-8542-7A8308ABB51F}" type="slidenum">
              <a:rPr lang="en-US" sz="1200"/>
              <a:pPr algn="r"/>
              <a:t>113</a:t>
            </a:fld>
            <a:endParaRPr lang="en-US" sz="120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B447CDB-C57D-4247-93F9-750FDA463F5C}" type="slidenum">
              <a:rPr lang="en-US"/>
              <a:pPr/>
              <a:t>114</a:t>
            </a:fld>
            <a:endParaRPr lang="en-US"/>
          </a:p>
        </p:txBody>
      </p:sp>
      <p:sp>
        <p:nvSpPr>
          <p:cNvPr id="114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DFD77B-5C6C-4D73-BF78-6D86A57D0517}" type="slidenum">
              <a:rPr lang="en-US" sz="1200"/>
              <a:pPr algn="r"/>
              <a:t>114</a:t>
            </a:fld>
            <a:endParaRPr lang="en-US" sz="120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1773A38-6EB3-4C06-B36D-A9BD2FFEAA66}" type="slidenum">
              <a:rPr lang="en-US"/>
              <a:pPr/>
              <a:t>115</a:t>
            </a:fld>
            <a:endParaRPr lang="en-US"/>
          </a:p>
        </p:txBody>
      </p:sp>
      <p:sp>
        <p:nvSpPr>
          <p:cNvPr id="1157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C8EC13-BD93-418A-B91C-775B83C180C3}" type="slidenum">
              <a:rPr lang="en-US" sz="1200"/>
              <a:pPr algn="r"/>
              <a:t>115</a:t>
            </a:fld>
            <a:endParaRPr lang="en-US" sz="120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615312-F708-4C55-AAC4-551793095A7F}" type="slidenum">
              <a:rPr lang="en-US"/>
              <a:pPr/>
              <a:t>116</a:t>
            </a:fld>
            <a:endParaRPr lang="en-US"/>
          </a:p>
        </p:txBody>
      </p:sp>
      <p:sp>
        <p:nvSpPr>
          <p:cNvPr id="211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E8567E4-F89F-46DA-910A-68B702D68CF1}" type="slidenum">
              <a:rPr lang="en-US" sz="1200">
                <a:latin typeface="Times New Roman" pitchFamily="18" charset="0"/>
              </a:rPr>
              <a:pPr algn="r" eaLnBrk="0" hangingPunct="0"/>
              <a:t>116</a:t>
            </a:fld>
            <a:endParaRPr lang="en-US" sz="1200">
              <a:latin typeface="Times New Roman" pitchFamily="18"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p:txBody>
          <a:bodyPr/>
          <a:lstStyle/>
          <a:p>
            <a:endParaRPr lang="ar-JO"/>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3B02C1-2E2C-47EB-B45C-B30FDD0D4C68}" type="slidenum">
              <a:rPr lang="en-US"/>
              <a:pPr/>
              <a:t>119</a:t>
            </a:fld>
            <a:endParaRPr lang="en-US"/>
          </a:p>
        </p:txBody>
      </p:sp>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p:txBody>
          <a:bodyPr/>
          <a:lstStyle/>
          <a:p>
            <a:pPr>
              <a:spcBef>
                <a:spcPct val="0"/>
              </a:spcBef>
            </a:pPr>
            <a:endParaRPr lang="ar-JO" dirty="0"/>
          </a:p>
        </p:txBody>
      </p:sp>
      <p:sp>
        <p:nvSpPr>
          <p:cNvPr id="21504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FAF54CB1-5672-4F7D-ABDE-C581531CC68A}" type="slidenum">
              <a:rPr lang="ar-JO" sz="1200">
                <a:latin typeface="Calibri" pitchFamily="34" charset="0"/>
              </a:rPr>
              <a:pPr rtl="1"/>
              <a:t>119</a:t>
            </a:fld>
            <a:endParaRPr lang="ar-JO"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DE0FDF-D716-41BA-A394-0FE13B889F6E}" type="slidenum">
              <a:rPr lang="en-US"/>
              <a:pPr/>
              <a:t>120</a:t>
            </a:fld>
            <a:endParaRPr lang="en-US"/>
          </a:p>
        </p:txBody>
      </p:sp>
      <p:sp>
        <p:nvSpPr>
          <p:cNvPr id="217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C8E2764-6B3A-49D8-BC49-38231D004065}" type="slidenum">
              <a:rPr lang="en-US" sz="1200">
                <a:latin typeface="Times New Roman" pitchFamily="18" charset="0"/>
              </a:rPr>
              <a:pPr algn="r" eaLnBrk="0" hangingPunct="0"/>
              <a:t>120</a:t>
            </a:fld>
            <a:endParaRPr lang="en-US" sz="1200">
              <a:latin typeface="Times New Roman" pitchFamily="18"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xfrm>
            <a:off x="914400" y="4343400"/>
            <a:ext cx="5029200" cy="4114800"/>
          </a:xfrm>
        </p:spPr>
        <p:txBody>
          <a:bodyPr/>
          <a:lstStyle/>
          <a:p>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C35C164-E830-45CC-B701-2CC5F1581CEE}" type="slidenum">
              <a:rPr lang="en-US"/>
              <a:pPr/>
              <a:t>51</a:t>
            </a:fld>
            <a:endParaRPr lang="en-US"/>
          </a:p>
        </p:txBody>
      </p:sp>
      <p:sp>
        <p:nvSpPr>
          <p:cNvPr id="103427" name="Slide Image Placeholder 1"/>
          <p:cNvSpPr>
            <a:spLocks noGrp="1" noRot="1" noChangeAspect="1" noTextEdit="1"/>
          </p:cNvSpPr>
          <p:nvPr>
            <p:ph type="sldImg"/>
          </p:nvPr>
        </p:nvSpPr>
        <p:spPr>
          <a:ln/>
        </p:spPr>
      </p:sp>
      <p:sp>
        <p:nvSpPr>
          <p:cNvPr id="103428" name="Notes Placeholder 2"/>
          <p:cNvSpPr>
            <a:spLocks noGrp="1"/>
          </p:cNvSpPr>
          <p:nvPr>
            <p:ph type="body" idx="1"/>
          </p:nvPr>
        </p:nvSpPr>
        <p:spPr>
          <a:noFill/>
          <a:ln/>
        </p:spPr>
        <p:txBody>
          <a:bodyPr/>
          <a:lstStyle/>
          <a:p>
            <a:pPr eaLnBrk="1" hangingPunct="1"/>
            <a:endParaRPr lang="ar-JO" smtClean="0"/>
          </a:p>
        </p:txBody>
      </p:sp>
      <p:sp>
        <p:nvSpPr>
          <p:cNvPr id="1034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5B5F6ED-9522-41EA-A2AF-80972BB4E4B2}" type="slidenum">
              <a:rPr lang="en-US" sz="1200"/>
              <a:pPr algn="r"/>
              <a:t>51</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D5E599-64E3-43FE-99EB-67DE0F632216}" type="slidenum">
              <a:rPr lang="en-US"/>
              <a:pPr/>
              <a:t>121</a:t>
            </a:fld>
            <a:endParaRPr lang="en-US"/>
          </a:p>
        </p:txBody>
      </p:sp>
      <p:sp>
        <p:nvSpPr>
          <p:cNvPr id="219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B0B023F-244A-4815-8C42-6E11A558FD0F}" type="slidenum">
              <a:rPr lang="en-US" sz="1200">
                <a:latin typeface="Times New Roman" pitchFamily="18" charset="0"/>
              </a:rPr>
              <a:pPr algn="r" eaLnBrk="0" hangingPunct="0"/>
              <a:t>121</a:t>
            </a:fld>
            <a:endParaRPr lang="en-US" sz="1200">
              <a:latin typeface="Times New Roman"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xfrm>
            <a:off x="914400" y="4343400"/>
            <a:ext cx="5029200" cy="4114800"/>
          </a:xfrm>
        </p:spPr>
        <p:txBody>
          <a:bodyPr/>
          <a:lstStyle/>
          <a:p>
            <a:endParaRPr lang="ar-JO"/>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479265-5448-4435-847C-517F5AC7D2C5}" type="slidenum">
              <a:rPr lang="en-US"/>
              <a:pPr/>
              <a:t>122</a:t>
            </a:fld>
            <a:endParaRPr lang="en-US"/>
          </a:p>
        </p:txBody>
      </p:sp>
      <p:sp>
        <p:nvSpPr>
          <p:cNvPr id="221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354A639-9863-4819-BEA8-DA7F0D48E9C0}" type="slidenum">
              <a:rPr lang="en-US" sz="1200">
                <a:latin typeface="Times New Roman" pitchFamily="18" charset="0"/>
              </a:rPr>
              <a:pPr algn="r" eaLnBrk="0" hangingPunct="0"/>
              <a:t>122</a:t>
            </a:fld>
            <a:endParaRPr lang="en-US" sz="1200">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xfrm>
            <a:off x="914400" y="4343400"/>
            <a:ext cx="5029200" cy="4114800"/>
          </a:xfrm>
        </p:spPr>
        <p:txBody>
          <a:bodyPr/>
          <a:lstStyle/>
          <a:p>
            <a:endParaRPr lang="ar-JO"/>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CB7379F-4006-4926-B66F-343C28B6D088}" type="slidenum">
              <a:rPr lang="en-US"/>
              <a:pPr/>
              <a:t>123</a:t>
            </a:fld>
            <a:endParaRPr lang="en-US"/>
          </a:p>
        </p:txBody>
      </p:sp>
      <p:sp>
        <p:nvSpPr>
          <p:cNvPr id="223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805C7B0-3B01-4C31-9700-146B5D51AC1A}" type="slidenum">
              <a:rPr lang="en-US" sz="1200">
                <a:latin typeface="Times New Roman" pitchFamily="18" charset="0"/>
              </a:rPr>
              <a:pPr algn="r" eaLnBrk="0" hangingPunct="0"/>
              <a:t>123</a:t>
            </a:fld>
            <a:endParaRPr lang="en-US" sz="1200">
              <a:latin typeface="Times New Roman" pitchFamily="18"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xfrm>
            <a:off x="914400" y="4343400"/>
            <a:ext cx="5029200" cy="4114800"/>
          </a:xfrm>
        </p:spPr>
        <p:txBody>
          <a:bodyPr/>
          <a:lstStyle/>
          <a:p>
            <a:endParaRPr lang="ar-JO"/>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1EF149-B272-4B1E-974E-62C0DED530B8}" type="slidenum">
              <a:rPr lang="en-US"/>
              <a:pPr/>
              <a:t>124</a:t>
            </a:fld>
            <a:endParaRPr lang="en-US"/>
          </a:p>
        </p:txBody>
      </p:sp>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xfrm>
            <a:off x="914400" y="4343400"/>
            <a:ext cx="5029200" cy="4114800"/>
          </a:xfrm>
        </p:spPr>
        <p:txBody>
          <a:bodyPr/>
          <a:lstStyle/>
          <a:p>
            <a:endParaRPr lang="ar-JO"/>
          </a:p>
        </p:txBody>
      </p:sp>
      <p:sp>
        <p:nvSpPr>
          <p:cNvPr id="2252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4688CEC-22E0-48AB-BE95-56EFE7EA213C}" type="slidenum">
              <a:rPr lang="en-US" sz="1200">
                <a:latin typeface="Times New Roman" pitchFamily="18" charset="0"/>
              </a:rPr>
              <a:pPr algn="r" eaLnBrk="0" hangingPunct="0"/>
              <a:t>124</a:t>
            </a:fld>
            <a:endParaRPr lang="en-US" sz="120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91C17A8-6DB6-4A75-B7B3-36CC05946A78}" type="slidenum">
              <a:rPr lang="en-US"/>
              <a:pPr/>
              <a:t>126</a:t>
            </a:fld>
            <a:endParaRPr lang="en-US"/>
          </a:p>
        </p:txBody>
      </p:sp>
      <p:sp>
        <p:nvSpPr>
          <p:cNvPr id="228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5C1101A-CAC6-4CB1-8C2D-3CC2D7C583FF}" type="slidenum">
              <a:rPr lang="en-US" sz="1200">
                <a:latin typeface="Times New Roman" pitchFamily="18" charset="0"/>
              </a:rPr>
              <a:pPr algn="r" eaLnBrk="0" hangingPunct="0"/>
              <a:t>126</a:t>
            </a:fld>
            <a:endParaRPr lang="en-US" sz="1200">
              <a:latin typeface="Times New Roman" pitchFamily="18"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xfrm>
            <a:off x="914400" y="4343400"/>
            <a:ext cx="5029200" cy="4114800"/>
          </a:xfrm>
        </p:spPr>
        <p:txBody>
          <a:bodyPr/>
          <a:lstStyle/>
          <a:p>
            <a:endParaRPr lang="ar-JO"/>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ED521EB-D59C-4363-872A-B5157D386982}" type="slidenum">
              <a:rPr lang="en-US"/>
              <a:pPr/>
              <a:t>127</a:t>
            </a:fld>
            <a:endParaRPr lang="en-US"/>
          </a:p>
        </p:txBody>
      </p:sp>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xfrm>
            <a:off x="914400" y="4343400"/>
            <a:ext cx="5029200" cy="4114800"/>
          </a:xfrm>
        </p:spPr>
        <p:txBody>
          <a:bodyPr/>
          <a:lstStyle/>
          <a:p>
            <a:endParaRPr lang="ar-JO"/>
          </a:p>
        </p:txBody>
      </p:sp>
      <p:sp>
        <p:nvSpPr>
          <p:cNvPr id="2304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345121A-B22B-462D-9B68-C4CE457E0377}" type="slidenum">
              <a:rPr lang="en-US" sz="1200">
                <a:latin typeface="Times New Roman" pitchFamily="18" charset="0"/>
              </a:rPr>
              <a:pPr algn="r" eaLnBrk="0" hangingPunct="0"/>
              <a:t>127</a:t>
            </a:fld>
            <a:endParaRPr lang="en-US" sz="12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85B713-EE1D-42EC-A407-F2B09F4FA0ED}" type="slidenum">
              <a:rPr lang="en-US"/>
              <a:pPr/>
              <a:t>145</a:t>
            </a:fld>
            <a:endParaRPr lang="en-US"/>
          </a:p>
        </p:txBody>
      </p:sp>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xfrm>
            <a:off x="914400" y="4343400"/>
            <a:ext cx="5029200" cy="4114800"/>
          </a:xfrm>
        </p:spPr>
        <p:txBody>
          <a:bodyPr/>
          <a:lstStyle/>
          <a:p>
            <a:endParaRPr lang="ar-JO"/>
          </a:p>
        </p:txBody>
      </p:sp>
      <p:sp>
        <p:nvSpPr>
          <p:cNvPr id="2805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00CA6B5-0DB5-48F1-BB0A-0373D3E95DF0}" type="slidenum">
              <a:rPr lang="en-US" sz="1200">
                <a:latin typeface="Times New Roman" pitchFamily="18" charset="0"/>
              </a:rPr>
              <a:pPr algn="r" eaLnBrk="0" hangingPunct="0"/>
              <a:t>145</a:t>
            </a:fld>
            <a:endParaRPr lang="en-US" sz="120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60BDB6-A423-4DBD-AF72-6BB846286625}" type="slidenum">
              <a:rPr lang="en-US"/>
              <a:pPr/>
              <a:t>147</a:t>
            </a:fld>
            <a:endParaRPr lang="en-US"/>
          </a:p>
        </p:txBody>
      </p:sp>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xfrm>
            <a:off x="914400" y="4343400"/>
            <a:ext cx="5029200" cy="4114800"/>
          </a:xfrm>
        </p:spPr>
        <p:txBody>
          <a:bodyPr/>
          <a:lstStyle/>
          <a:p>
            <a:endParaRPr lang="ar-JO"/>
          </a:p>
        </p:txBody>
      </p:sp>
      <p:sp>
        <p:nvSpPr>
          <p:cNvPr id="2846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B589DD6-B1B9-478A-A9A0-AFE54AA67851}" type="slidenum">
              <a:rPr lang="en-US" sz="1200">
                <a:latin typeface="Times New Roman" pitchFamily="18" charset="0"/>
              </a:rPr>
              <a:pPr algn="r" eaLnBrk="0" hangingPunct="0"/>
              <a:t>147</a:t>
            </a:fld>
            <a:endParaRPr lang="en-US" sz="120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B6C2F9-7AFB-4B33-BFDB-7A6C0B6DE652}" type="slidenum">
              <a:rPr lang="en-US"/>
              <a:pPr/>
              <a:t>150</a:t>
            </a:fld>
            <a:endParaRPr lang="en-US"/>
          </a:p>
        </p:txBody>
      </p:sp>
      <p:sp>
        <p:nvSpPr>
          <p:cNvPr id="287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42A9BAE-0D18-45F5-AE3A-694A7AAD6E1E}" type="slidenum">
              <a:rPr lang="en-US" sz="1200">
                <a:latin typeface="Times New Roman" pitchFamily="18" charset="0"/>
              </a:rPr>
              <a:pPr algn="r" eaLnBrk="0" hangingPunct="0"/>
              <a:t>150</a:t>
            </a:fld>
            <a:endParaRPr lang="en-US" sz="1200">
              <a:latin typeface="Times New Roman" pitchFamily="18" charset="0"/>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xfrm>
            <a:off x="914400" y="4343400"/>
            <a:ext cx="5029200" cy="4114800"/>
          </a:xfrm>
        </p:spPr>
        <p:txBody>
          <a:bodyPr/>
          <a:lstStyle/>
          <a:p>
            <a:endParaRPr lang="ar-JO"/>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70326C-6CE6-4FFE-8F12-05E3AE61A223}" type="slidenum">
              <a:rPr lang="en-US"/>
              <a:pPr/>
              <a:t>151</a:t>
            </a:fld>
            <a:endParaRPr lang="en-US"/>
          </a:p>
        </p:txBody>
      </p:sp>
      <p:sp>
        <p:nvSpPr>
          <p:cNvPr id="289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1A15B38-8A6E-473E-8976-5E2882E23498}" type="slidenum">
              <a:rPr lang="en-US" sz="1200">
                <a:latin typeface="Times New Roman" pitchFamily="18" charset="0"/>
              </a:rPr>
              <a:pPr algn="r" eaLnBrk="0" hangingPunct="0"/>
              <a:t>151</a:t>
            </a:fld>
            <a:endParaRPr lang="en-US" sz="1200">
              <a:latin typeface="Times New Roman" pitchFamily="18"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xfrm>
            <a:off x="914400" y="4343400"/>
            <a:ext cx="5029200" cy="4114800"/>
          </a:xfrm>
        </p:spPr>
        <p:txBody>
          <a:bodyPr/>
          <a:lstStyle/>
          <a:p>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DA4315F-8F2E-472E-904E-F1FC93BB5379}" type="slidenum">
              <a:rPr lang="en-US"/>
              <a:pPr/>
              <a:t>52</a:t>
            </a:fld>
            <a:endParaRPr lang="en-US"/>
          </a:p>
        </p:txBody>
      </p:sp>
      <p:sp>
        <p:nvSpPr>
          <p:cNvPr id="104451" name="Slide Image Placeholder 1"/>
          <p:cNvSpPr>
            <a:spLocks noGrp="1" noRot="1" noChangeAspect="1" noTextEdit="1"/>
          </p:cNvSpPr>
          <p:nvPr>
            <p:ph type="sldImg"/>
          </p:nvPr>
        </p:nvSpPr>
        <p:spPr>
          <a:ln/>
        </p:spPr>
      </p:sp>
      <p:sp>
        <p:nvSpPr>
          <p:cNvPr id="104452" name="Notes Placeholder 2"/>
          <p:cNvSpPr>
            <a:spLocks noGrp="1"/>
          </p:cNvSpPr>
          <p:nvPr>
            <p:ph type="body" idx="1"/>
          </p:nvPr>
        </p:nvSpPr>
        <p:spPr>
          <a:noFill/>
          <a:ln/>
        </p:spPr>
        <p:txBody>
          <a:bodyPr/>
          <a:lstStyle/>
          <a:p>
            <a:pPr eaLnBrk="1" hangingPunct="1"/>
            <a:endParaRPr lang="ar-JO" smtClean="0"/>
          </a:p>
        </p:txBody>
      </p:sp>
      <p:sp>
        <p:nvSpPr>
          <p:cNvPr id="10445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9A1F39-312E-4AC1-94CE-27BD5C7D682C}" type="slidenum">
              <a:rPr lang="en-US" sz="1200"/>
              <a:pPr algn="r"/>
              <a:t>52</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58FBF0E7-6B31-4F45-918E-E03F31C1EF93}" type="slidenum">
              <a:rPr lang="en-US" smtClean="0">
                <a:latin typeface="Arial" pitchFamily="34" charset="0"/>
                <a:cs typeface="Arial" pitchFamily="34" charset="0"/>
              </a:rPr>
              <a:pPr/>
              <a:t>169</a:t>
            </a:fld>
            <a:endParaRPr lang="en-US" smtClean="0">
              <a:latin typeface="Arial" pitchFamily="34" charset="0"/>
              <a:cs typeface="Arial" pitchFamily="34"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ar-JO"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ar-JO" smtClean="0"/>
          </a:p>
        </p:txBody>
      </p:sp>
      <p:sp>
        <p:nvSpPr>
          <p:cNvPr id="59396" name="Slide Number Placeholder 3"/>
          <p:cNvSpPr>
            <a:spLocks noGrp="1"/>
          </p:cNvSpPr>
          <p:nvPr>
            <p:ph type="sldNum" sz="quarter" idx="5"/>
          </p:nvPr>
        </p:nvSpPr>
        <p:spPr>
          <a:noFill/>
        </p:spPr>
        <p:txBody>
          <a:bodyPr/>
          <a:lstStyle/>
          <a:p>
            <a:fld id="{47B1E29F-E16E-4CA9-BF34-48B3227D43E1}" type="slidenum">
              <a:rPr lang="en-US" smtClean="0"/>
              <a:pPr/>
              <a:t>61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ar-JO" smtClean="0"/>
          </a:p>
        </p:txBody>
      </p:sp>
      <p:sp>
        <p:nvSpPr>
          <p:cNvPr id="60420" name="Slide Number Placeholder 3"/>
          <p:cNvSpPr>
            <a:spLocks noGrp="1"/>
          </p:cNvSpPr>
          <p:nvPr>
            <p:ph type="sldNum" sz="quarter" idx="5"/>
          </p:nvPr>
        </p:nvSpPr>
        <p:spPr>
          <a:noFill/>
        </p:spPr>
        <p:txBody>
          <a:bodyPr/>
          <a:lstStyle/>
          <a:p>
            <a:fld id="{F304A95C-B53E-4641-9CE9-68B9454E6708}" type="slidenum">
              <a:rPr lang="en-US" smtClean="0"/>
              <a:pPr/>
              <a:t>62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ar-JO" smtClean="0"/>
          </a:p>
        </p:txBody>
      </p:sp>
      <p:sp>
        <p:nvSpPr>
          <p:cNvPr id="61444" name="Slide Number Placeholder 3"/>
          <p:cNvSpPr>
            <a:spLocks noGrp="1"/>
          </p:cNvSpPr>
          <p:nvPr>
            <p:ph type="sldNum" sz="quarter" idx="5"/>
          </p:nvPr>
        </p:nvSpPr>
        <p:spPr>
          <a:noFill/>
        </p:spPr>
        <p:txBody>
          <a:bodyPr/>
          <a:lstStyle/>
          <a:p>
            <a:fld id="{81EAFC0C-D6F3-493C-9FD0-66CC47074C0F}" type="slidenum">
              <a:rPr lang="en-US" smtClean="0"/>
              <a:pPr/>
              <a:t>63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ar-JO"/>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ar-JO"/>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ar-JO"/>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ar-JO"/>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ar-JO"/>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ar-JO"/>
            </a:p>
          </p:txBody>
        </p:sp>
      </p:grpSp>
      <p:sp>
        <p:nvSpPr>
          <p:cNvPr id="9626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ar-JO"/>
              <a:t>انقر لتحرير نمط العنوان الرئيسي</a:t>
            </a:r>
            <a:endParaRPr lang="en-US"/>
          </a:p>
        </p:txBody>
      </p:sp>
      <p:sp>
        <p:nvSpPr>
          <p:cNvPr id="9626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ar-JO"/>
              <a:t>انقر لتحرير نمط العنوان الثانوي الرئيسي</a:t>
            </a:r>
            <a:endParaRPr lang="en-US"/>
          </a:p>
        </p:txBody>
      </p:sp>
      <p:sp>
        <p:nvSpPr>
          <p:cNvPr id="11" name="Rectangle 11"/>
          <p:cNvSpPr>
            <a:spLocks noGrp="1" noChangeArrowheads="1"/>
          </p:cNvSpPr>
          <p:nvPr>
            <p:ph type="dt" sz="quarter" idx="10"/>
          </p:nvPr>
        </p:nvSpPr>
        <p:spPr>
          <a:xfrm>
            <a:off x="990600" y="6245225"/>
            <a:ext cx="1901825" cy="476250"/>
          </a:xfrm>
        </p:spPr>
        <p:txBody>
          <a:bodyPr/>
          <a:lstStyle>
            <a:lvl1pPr>
              <a:defRPr smtClean="0"/>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en-US"/>
          </a:p>
        </p:txBody>
      </p:sp>
      <p:sp>
        <p:nvSpPr>
          <p:cNvPr id="13" name="Rectangle 13"/>
          <p:cNvSpPr>
            <a:spLocks noGrp="1" noChangeArrowheads="1"/>
          </p:cNvSpPr>
          <p:nvPr>
            <p:ph type="sldNum" sz="quarter" idx="12"/>
          </p:nvPr>
        </p:nvSpPr>
        <p:spPr/>
        <p:txBody>
          <a:bodyPr/>
          <a:lstStyle>
            <a:lvl1pPr>
              <a:defRPr smtClean="0"/>
            </a:lvl1pPr>
          </a:lstStyle>
          <a:p>
            <a:pPr>
              <a:defRPr/>
            </a:pPr>
            <a:fld id="{FBDD837A-103E-4FC1-863C-0BC3A3CCCC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B2E1A20-811B-47BF-BED8-5241AD23D7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E6B1DCF-D7A9-49DC-A85D-8A76C0B753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ar-JO"/>
          </a:p>
        </p:txBody>
      </p:sp>
      <p:sp>
        <p:nvSpPr>
          <p:cNvPr id="3" name="Chart Placeholder 2"/>
          <p:cNvSpPr>
            <a:spLocks noGrp="1"/>
          </p:cNvSpPr>
          <p:nvPr>
            <p:ph type="chart" idx="1"/>
          </p:nvPr>
        </p:nvSpPr>
        <p:spPr>
          <a:xfrm>
            <a:off x="838200" y="1905000"/>
            <a:ext cx="8007350" cy="4191000"/>
          </a:xfrm>
        </p:spPr>
        <p:txBody>
          <a:bodyPr/>
          <a:lstStyle/>
          <a:p>
            <a:pPr lvl="0"/>
            <a:endParaRPr lang="ar-JO"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49C11E-8776-4A52-B35D-44EE7A3A6A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FC0BE7F-78B0-4D9F-B2A8-94E0DBDB1C6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0AE17CA-0710-4962-B083-1466151896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DF4D206-9A62-425D-8622-5A116CE2C8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DD8A00E-F546-43A7-8331-5D51EC00A7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8ECFAB9-F1A9-49AC-B4A1-C5C16C21D5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E48CC68-D7F3-4BBF-A452-43550A8D9A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B11F931-E66B-40D8-8CB0-D3B08F907B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E0BD992-606B-49F7-AE99-3019DC2105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319088" y="1828800"/>
            <a:ext cx="8824912" cy="5029200"/>
            <a:chOff x="201" y="1152"/>
            <a:chExt cx="5559" cy="3168"/>
          </a:xfrm>
        </p:grpSpPr>
        <p:sp>
          <p:nvSpPr>
            <p:cNvPr id="9523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ar-JO"/>
            </a:p>
          </p:txBody>
        </p:sp>
        <p:sp>
          <p:nvSpPr>
            <p:cNvPr id="9523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ar-JO"/>
            </a:p>
          </p:txBody>
        </p:sp>
        <p:sp>
          <p:nvSpPr>
            <p:cNvPr id="9523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ar-JO"/>
            </a:p>
          </p:txBody>
        </p:sp>
        <p:sp>
          <p:nvSpPr>
            <p:cNvPr id="9523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ar-JO"/>
            </a:p>
          </p:txBody>
        </p:sp>
        <p:sp>
          <p:nvSpPr>
            <p:cNvPr id="9523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ar-JO"/>
            </a:p>
          </p:txBody>
        </p:sp>
        <p:sp>
          <p:nvSpPr>
            <p:cNvPr id="9524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ar-JO"/>
            </a:p>
          </p:txBody>
        </p:sp>
        <p:sp>
          <p:nvSpPr>
            <p:cNvPr id="9524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ar-JO"/>
            </a:p>
          </p:txBody>
        </p:sp>
        <p:sp>
          <p:nvSpPr>
            <p:cNvPr id="9524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ar-JO"/>
            </a:p>
          </p:txBody>
        </p:sp>
      </p:grpSp>
      <p:sp>
        <p:nvSpPr>
          <p:cNvPr id="9524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defRPr>
            </a:lvl1pPr>
          </a:lstStyle>
          <a:p>
            <a:pPr>
              <a:defRPr/>
            </a:pPr>
            <a:endParaRPr lang="en-US"/>
          </a:p>
        </p:txBody>
      </p:sp>
      <p:sp>
        <p:nvSpPr>
          <p:cNvPr id="9524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defRPr>
            </a:lvl1pPr>
          </a:lstStyle>
          <a:p>
            <a:pPr>
              <a:defRPr/>
            </a:pPr>
            <a:endParaRPr lang="en-US"/>
          </a:p>
        </p:txBody>
      </p:sp>
      <p:sp>
        <p:nvSpPr>
          <p:cNvPr id="9524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25112574-7B34-48C0-9DBB-D0EAE05BBB56}" type="slidenum">
              <a:rPr lang="en-US"/>
              <a:pPr>
                <a:defRPr/>
              </a:pPr>
              <a:t>‹#›</a:t>
            </a:fld>
            <a:endParaRPr lang="en-US"/>
          </a:p>
        </p:txBody>
      </p:sp>
      <p:sp>
        <p:nvSpPr>
          <p:cNvPr id="9524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JO" smtClean="0"/>
              <a:t>انقر لتحرير نمط العنوان الرئيسي</a:t>
            </a:r>
            <a:endParaRPr lang="en-US" smtClean="0"/>
          </a:p>
        </p:txBody>
      </p:sp>
      <p:sp>
        <p:nvSpPr>
          <p:cNvPr id="9524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JO" smtClean="0"/>
              <a:t>انقر لتحرير أنماط النص الرئيسي</a:t>
            </a:r>
            <a:endParaRPr lang="en-US" smtClean="0"/>
          </a:p>
          <a:p>
            <a:pPr lvl="1"/>
            <a:r>
              <a:rPr lang="ar-JO" smtClean="0"/>
              <a:t>المستوى الثاني</a:t>
            </a:r>
            <a:endParaRPr lang="en-US" smtClean="0"/>
          </a:p>
          <a:p>
            <a:pPr lvl="2"/>
            <a:r>
              <a:rPr lang="ar-JO" smtClean="0"/>
              <a:t>المستوى الثالث</a:t>
            </a:r>
            <a:endParaRPr lang="en-US" smtClean="0"/>
          </a:p>
          <a:p>
            <a:pPr lvl="3"/>
            <a:r>
              <a:rPr lang="ar-JO" smtClean="0"/>
              <a:t>المستوى الرابع</a:t>
            </a:r>
            <a:endParaRPr lang="en-US" smtClean="0"/>
          </a:p>
          <a:p>
            <a:pPr lvl="4"/>
            <a:r>
              <a:rPr lang="ar-JO" smtClean="0"/>
              <a:t>المستوى الخامس</a:t>
            </a:r>
            <a:endParaRPr lang="en-US" smtClean="0"/>
          </a:p>
        </p:txBody>
      </p:sp>
    </p:spTree>
  </p:cSld>
  <p:clrMap bg1="dk1" tx1="lt1" bg2="dk2" tx2="lt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oleObject" Target="../embeddings/Microsoft_Excel_97-2003_Worksheet4.xls"/></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png"/><Relationship Id="rId4" Type="http://schemas.openxmlformats.org/officeDocument/2006/relationships/oleObject" Target="../embeddings/Microsoft_Excel_97-2003_Worksheet5.xls"/></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png"/><Relationship Id="rId4" Type="http://schemas.openxmlformats.org/officeDocument/2006/relationships/oleObject" Target="../embeddings/Microsoft_Excel_97-2003_Worksheet6.xls"/></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hyperlink" Target="http://www.acf.hhs.gov/programs/cb/systems/ncands/ncands98/glossary/glossary.htm"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comments" Target="../comments/comment1.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ctrTitle"/>
          </p:nvPr>
        </p:nvSpPr>
        <p:spPr>
          <a:xfrm>
            <a:off x="990600" y="2089150"/>
            <a:ext cx="7772400" cy="1350963"/>
          </a:xfrm>
        </p:spPr>
        <p:txBody>
          <a:bodyPr/>
          <a:lstStyle/>
          <a:p>
            <a:pPr eaLnBrk="1" hangingPunct="1">
              <a:defRPr/>
            </a:pPr>
            <a:r>
              <a:rPr lang="ar-JO" sz="6000" smtClean="0">
                <a:solidFill>
                  <a:schemeClr val="accent2"/>
                </a:solidFill>
                <a:cs typeface="Andalus" pitchFamily="2" charset="-78"/>
              </a:rPr>
              <a:t>بسم الله الرحمن الرحيم</a:t>
            </a:r>
            <a:endParaRPr lang="en-US" sz="6000" smtClean="0">
              <a:solidFill>
                <a:schemeClr val="accent2"/>
              </a:solidFill>
              <a:cs typeface="Andalus" pitchFamily="2" charset="-78"/>
            </a:endParaRPr>
          </a:p>
        </p:txBody>
      </p:sp>
      <p:sp>
        <p:nvSpPr>
          <p:cNvPr id="54275" name="Rectangle 1027"/>
          <p:cNvSpPr>
            <a:spLocks noGrp="1" noChangeArrowheads="1"/>
          </p:cNvSpPr>
          <p:nvPr>
            <p:ph type="subTitle" idx="1"/>
          </p:nvPr>
        </p:nvSpPr>
        <p:spPr/>
        <p:txBody>
          <a:bodyPr/>
          <a:lstStyle/>
          <a:p>
            <a:pPr eaLnBrk="1" hangingPunct="1">
              <a:defRPr/>
            </a:pPr>
            <a:r>
              <a:rPr lang="ar-SA" sz="4400" b="1" smtClean="0">
                <a:solidFill>
                  <a:srgbClr val="000000"/>
                </a:solidFill>
                <a:effectLst>
                  <a:outerShdw blurRad="38100" dist="38100" dir="2700000" algn="tl">
                    <a:srgbClr val="FFFFFF"/>
                  </a:outerShdw>
                </a:effectLst>
                <a:cs typeface="Simplified Arabic" pitchFamily="2" charset="-78"/>
              </a:rPr>
              <a:t>الحمد لله رب العالمين والصلاة والسلام على نبينا محمد خاتم الأنبياء وسيد المرسلين وعلى آله وصحبه أجمعين وبعد</a:t>
            </a:r>
            <a:endParaRPr lang="en-US" sz="4400" b="1" smtClean="0">
              <a:solidFill>
                <a:srgbClr val="000000"/>
              </a:solidFill>
              <a:effectLst>
                <a:outerShdw blurRad="38100" dist="38100" dir="2700000" algn="tl">
                  <a:srgbClr val="FFFFFF"/>
                </a:outerShdw>
              </a:effectLst>
              <a:cs typeface="Simplified Arabic" pitchFamily="2" charset="-78"/>
            </a:endParaRPr>
          </a:p>
          <a:p>
            <a:pPr eaLnBrk="1" hangingPunct="1">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10-To increase political awareness on the need to develop comprehensive </a:t>
            </a:r>
            <a:r>
              <a:rPr lang="en-US" dirty="0" err="1" smtClean="0"/>
              <a:t>intersectoral</a:t>
            </a:r>
            <a:r>
              <a:rPr lang="en-US" dirty="0" smtClean="0"/>
              <a:t> population policies using all available resources </a:t>
            </a:r>
          </a:p>
          <a:p>
            <a:endParaRPr lang="en-US" dirty="0" smtClean="0"/>
          </a:p>
          <a:p>
            <a:endParaRPr lang="ar-JO"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sz="2800" dirty="0" smtClean="0"/>
              <a:t>The risk of maternal mortality is also related to the mother’s previous health and nutritional status, issues of gender discrimination, and access to health services. Adolescent pregnancy carries a higher risk due to the danger of incomplete development of the pelvis, and there is a higher prevalence of hypertensive disorders among young mothers. Frequent pregnancies also carry a higher risk of maternal and infant death.</a:t>
            </a:r>
          </a:p>
          <a:p>
            <a:endParaRPr lang="ar-JO"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Concern for maternal mortality is not only for the mother’s life. It is related to:</a:t>
            </a:r>
          </a:p>
          <a:p>
            <a:r>
              <a:rPr lang="en-US" dirty="0" smtClean="0"/>
              <a:t>• The health and deaths of the seven million newborns who die annually as a result of maternal health problems and</a:t>
            </a:r>
          </a:p>
          <a:p>
            <a:r>
              <a:rPr lang="en-US" dirty="0" smtClean="0"/>
              <a:t>• The health and socio-economic impact on children, families, and communities.</a:t>
            </a:r>
          </a:p>
          <a:p>
            <a:endParaRPr lang="ar-JO"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762000" y="749300"/>
            <a:ext cx="7924800" cy="366713"/>
          </a:xfrm>
          <a:prstGeom prst="rect">
            <a:avLst/>
          </a:prstGeom>
          <a:noFill/>
          <a:ln w="9525">
            <a:noFill/>
            <a:miter lim="800000"/>
            <a:headEnd/>
            <a:tailEnd/>
          </a:ln>
        </p:spPr>
        <p:txBody>
          <a:bodyPr>
            <a:spAutoFit/>
          </a:bodyPr>
          <a:lstStyle/>
          <a:p>
            <a:pPr eaLnBrk="0" hangingPunct="0"/>
            <a:r>
              <a:rPr lang="en-US" b="1"/>
              <a:t>Pregnancy and Childbirth-Related Deaths to Women, by Cause, 1997</a:t>
            </a:r>
            <a:endParaRPr lang="en-US" sz="1400"/>
          </a:p>
        </p:txBody>
      </p:sp>
      <p:graphicFrame>
        <p:nvGraphicFramePr>
          <p:cNvPr id="4098" name="Object 3"/>
          <p:cNvGraphicFramePr>
            <a:graphicFrameLocks noChangeAspect="1"/>
          </p:cNvGraphicFramePr>
          <p:nvPr/>
        </p:nvGraphicFramePr>
        <p:xfrm>
          <a:off x="762000" y="609600"/>
          <a:ext cx="8382000" cy="5867400"/>
        </p:xfrm>
        <a:graphic>
          <a:graphicData uri="http://schemas.openxmlformats.org/presentationml/2006/ole">
            <mc:AlternateContent xmlns:mc="http://schemas.openxmlformats.org/markup-compatibility/2006">
              <mc:Choice xmlns:v="urn:schemas-microsoft-com:vml" Requires="v">
                <p:oleObj spid="_x0000_s258064" name="Chart" r:id="rId4" imgW="8382180" imgH="5867400" progId="MSGraph.Chart.8">
                  <p:embed followColorScheme="full"/>
                </p:oleObj>
              </mc:Choice>
              <mc:Fallback>
                <p:oleObj name="Chart" r:id="rId4" imgW="8382180" imgH="58674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609600"/>
                        <a:ext cx="838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Rectangle 4"/>
          <p:cNvSpPr>
            <a:spLocks noChangeArrowheads="1"/>
          </p:cNvSpPr>
          <p:nvPr/>
        </p:nvSpPr>
        <p:spPr bwMode="auto">
          <a:xfrm>
            <a:off x="838200" y="228600"/>
            <a:ext cx="7696200" cy="381000"/>
          </a:xfrm>
          <a:prstGeom prst="rect">
            <a:avLst/>
          </a:prstGeom>
          <a:noFill/>
          <a:ln w="9525">
            <a:noFill/>
            <a:miter lim="800000"/>
            <a:headEnd/>
            <a:tailEnd/>
          </a:ln>
          <a:effectLst/>
        </p:spPr>
        <p:txBody>
          <a:bodyPr lIns="0" tIns="0" rIns="0" bIns="0" anchor="b"/>
          <a:lstStyle/>
          <a:p>
            <a:pPr>
              <a:defRPr/>
            </a:pPr>
            <a:r>
              <a:rPr lang="en-US" sz="3600" b="1" dirty="0">
                <a:solidFill>
                  <a:schemeClr val="tx2"/>
                </a:solidFill>
                <a:effectLst>
                  <a:outerShdw blurRad="38100" dist="38100" dir="2700000" algn="tl">
                    <a:srgbClr val="000000"/>
                  </a:outerShdw>
                </a:effectLst>
                <a:latin typeface="Arial Black" pitchFamily="34" charset="0"/>
              </a:rPr>
              <a:t>Causes of Maternal Mortality</a:t>
            </a:r>
          </a:p>
        </p:txBody>
      </p:sp>
      <p:sp>
        <p:nvSpPr>
          <p:cNvPr id="4101" name="Text Box 5"/>
          <p:cNvSpPr txBox="1">
            <a:spLocks noChangeArrowheads="1"/>
          </p:cNvSpPr>
          <p:nvPr/>
        </p:nvSpPr>
        <p:spPr bwMode="auto">
          <a:xfrm>
            <a:off x="762000" y="5867400"/>
            <a:ext cx="8077200" cy="639763"/>
          </a:xfrm>
          <a:prstGeom prst="rect">
            <a:avLst/>
          </a:prstGeom>
          <a:noFill/>
          <a:ln w="9525">
            <a:noFill/>
            <a:miter lim="800000"/>
            <a:headEnd/>
            <a:tailEnd/>
          </a:ln>
        </p:spPr>
        <p:txBody>
          <a:bodyPr>
            <a:spAutoFit/>
          </a:bodyPr>
          <a:lstStyle/>
          <a:p>
            <a:pPr eaLnBrk="0" hangingPunct="0"/>
            <a:r>
              <a:rPr lang="en-US" sz="1200"/>
              <a:t>Note: Total exceeds 100 percent due to rounding.</a:t>
            </a:r>
          </a:p>
          <a:p>
            <a:pPr eaLnBrk="0" hangingPunct="0"/>
            <a:r>
              <a:rPr lang="en-US" sz="1200"/>
              <a:t>Source: World Health Organization, </a:t>
            </a:r>
            <a:r>
              <a:rPr lang="en-US" sz="1200" i="1"/>
              <a:t>Reduction of Maternal Mortality: A Joint WHO/UNFPA/UNICEF/World Bank Statement</a:t>
            </a:r>
            <a:r>
              <a:rPr lang="en-US" sz="1200"/>
              <a:t>, Geneva, 1999.</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z="4000" smtClean="0"/>
              <a:t>Notes on Causes of Maternal Mortality</a:t>
            </a:r>
          </a:p>
        </p:txBody>
      </p:sp>
      <p:sp>
        <p:nvSpPr>
          <p:cNvPr id="25603" name="Rectangle 3"/>
          <p:cNvSpPr>
            <a:spLocks noGrp="1" noRot="1" noChangeArrowheads="1"/>
          </p:cNvSpPr>
          <p:nvPr>
            <p:ph type="body" idx="1"/>
          </p:nvPr>
        </p:nvSpPr>
        <p:spPr/>
        <p:txBody>
          <a:bodyPr/>
          <a:lstStyle/>
          <a:p>
            <a:pPr eaLnBrk="1" hangingPunct="1">
              <a:defRPr/>
            </a:pPr>
            <a:r>
              <a:rPr lang="en-US" b="1" smtClean="0"/>
              <a:t>Nearly three-quarters of maternal deaths are due to direct complications of pregnancy and childbirth, such as severe bleeding, infection, unsafe abortion, hypertensive disorders (eclampsia), and obstructed labor.</a:t>
            </a:r>
          </a:p>
          <a:p>
            <a:pPr eaLnBrk="1" hangingPunct="1">
              <a:defRPr/>
            </a:pPr>
            <a:r>
              <a:rPr lang="en-US" b="1" smtClean="0"/>
              <a:t> Women also die of indirect causes aggravated by pregnancy, such as malaria, diabetes, hepatitis, and anemia.</a:t>
            </a:r>
          </a:p>
          <a:p>
            <a:pPr eaLnBrk="1" hangingPunct="1">
              <a:defRPr/>
            </a:pPr>
            <a:endParaRPr lang="en-US" b="1" smtClean="0"/>
          </a:p>
          <a:p>
            <a:pPr eaLnBrk="1" hangingPunct="1">
              <a:defRPr/>
            </a:pPr>
            <a:endParaRPr lang="en-US" sz="28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762000" y="762000"/>
            <a:ext cx="8382000" cy="304800"/>
          </a:xfrm>
          <a:prstGeom prst="rect">
            <a:avLst/>
          </a:prstGeom>
          <a:noFill/>
          <a:ln w="9525">
            <a:noFill/>
            <a:miter lim="800000"/>
            <a:headEnd/>
            <a:tailEnd/>
          </a:ln>
        </p:spPr>
        <p:txBody>
          <a:bodyPr>
            <a:spAutoFit/>
          </a:bodyPr>
          <a:lstStyle/>
          <a:p>
            <a:pPr eaLnBrk="0" hangingPunct="0"/>
            <a:endParaRPr lang="ar-JO" sz="1400"/>
          </a:p>
        </p:txBody>
      </p:sp>
      <p:sp>
        <p:nvSpPr>
          <p:cNvPr id="31747" name="Rectangle 3"/>
          <p:cNvSpPr>
            <a:spLocks noChangeArrowheads="1"/>
          </p:cNvSpPr>
          <p:nvPr/>
        </p:nvSpPr>
        <p:spPr bwMode="auto">
          <a:xfrm>
            <a:off x="838200" y="228600"/>
            <a:ext cx="7696200" cy="381000"/>
          </a:xfrm>
          <a:prstGeom prst="rect">
            <a:avLst/>
          </a:prstGeom>
          <a:noFill/>
          <a:ln w="9525">
            <a:noFill/>
            <a:miter lim="800000"/>
            <a:headEnd/>
            <a:tailEnd/>
          </a:ln>
          <a:effectLst/>
        </p:spPr>
        <p:txBody>
          <a:bodyPr lIns="0" tIns="0" rIns="0" bIns="0" anchor="b"/>
          <a:lstStyle/>
          <a:p>
            <a:pPr>
              <a:defRPr/>
            </a:pPr>
            <a:endParaRPr lang="ar-JO" sz="4400" b="1">
              <a:solidFill>
                <a:schemeClr val="tx2"/>
              </a:solidFill>
              <a:effectLst>
                <a:outerShdw blurRad="38100" dist="38100" dir="2700000" algn="tl">
                  <a:srgbClr val="000000"/>
                </a:outerShdw>
              </a:effectLst>
              <a:latin typeface="Arial Black" pitchFamily="34" charset="0"/>
            </a:endParaRPr>
          </a:p>
        </p:txBody>
      </p:sp>
      <p:sp>
        <p:nvSpPr>
          <p:cNvPr id="31748" name="Rectangle 4"/>
          <p:cNvSpPr>
            <a:spLocks noGrp="1" noRot="1" noChangeArrowheads="1"/>
          </p:cNvSpPr>
          <p:nvPr>
            <p:ph type="title" idx="4294967295"/>
          </p:nvPr>
        </p:nvSpPr>
        <p:spPr>
          <a:xfrm>
            <a:off x="0" y="609600"/>
            <a:ext cx="8229600" cy="1143000"/>
          </a:xfrm>
        </p:spPr>
        <p:txBody>
          <a:bodyPr/>
          <a:lstStyle/>
          <a:p>
            <a:pPr eaLnBrk="1" hangingPunct="1">
              <a:defRPr/>
            </a:pPr>
            <a:r>
              <a:rPr lang="en-US" smtClean="0"/>
              <a:t>Maternal Mortality, by Region</a:t>
            </a:r>
          </a:p>
        </p:txBody>
      </p:sp>
      <p:graphicFrame>
        <p:nvGraphicFramePr>
          <p:cNvPr id="5122" name="Object 0"/>
          <p:cNvGraphicFramePr>
            <a:graphicFrameLocks noChangeAspect="1"/>
          </p:cNvGraphicFramePr>
          <p:nvPr/>
        </p:nvGraphicFramePr>
        <p:xfrm>
          <a:off x="1066800" y="1449388"/>
          <a:ext cx="6973888" cy="4632325"/>
        </p:xfrm>
        <a:graphic>
          <a:graphicData uri="http://schemas.openxmlformats.org/presentationml/2006/ole">
            <mc:AlternateContent xmlns:mc="http://schemas.openxmlformats.org/markup-compatibility/2006">
              <mc:Choice xmlns:v="urn:schemas-microsoft-com:vml" Requires="v">
                <p:oleObj spid="_x0000_s259088" name="Chart" r:id="rId4" imgW="6972165" imgH="4638810" progId="MSGraph.Chart.8">
                  <p:embed followColorScheme="full"/>
                </p:oleObj>
              </mc:Choice>
              <mc:Fallback>
                <p:oleObj name="Chart" r:id="rId4" imgW="6972165" imgH="463881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49388"/>
                        <a:ext cx="6973888"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6"/>
          <p:cNvSpPr txBox="1">
            <a:spLocks noChangeArrowheads="1"/>
          </p:cNvSpPr>
          <p:nvPr/>
        </p:nvSpPr>
        <p:spPr bwMode="auto">
          <a:xfrm>
            <a:off x="762000" y="6096000"/>
            <a:ext cx="8077200" cy="274638"/>
          </a:xfrm>
          <a:prstGeom prst="rect">
            <a:avLst/>
          </a:prstGeom>
          <a:noFill/>
          <a:ln w="9525">
            <a:noFill/>
            <a:miter lim="800000"/>
            <a:headEnd/>
            <a:tailEnd/>
          </a:ln>
        </p:spPr>
        <p:txBody>
          <a:bodyPr>
            <a:spAutoFit/>
          </a:bodyPr>
          <a:lstStyle/>
          <a:p>
            <a:pPr eaLnBrk="0" hangingPunct="0"/>
            <a:r>
              <a:rPr lang="en-US" sz="1200"/>
              <a:t>Source: UNICEF, </a:t>
            </a:r>
            <a:r>
              <a:rPr lang="en-US" sz="1200" i="1"/>
              <a:t>Maternal Mortality in 2000: Estimates Developed by  WHO, UNICEF, and UNFPA,</a:t>
            </a:r>
            <a:r>
              <a:rPr lang="en-US" sz="1200"/>
              <a:t> 2003.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smtClean="0"/>
              <a:t>Notes on Maternal Mortality, by Region</a:t>
            </a:r>
          </a:p>
        </p:txBody>
      </p:sp>
      <p:sp>
        <p:nvSpPr>
          <p:cNvPr id="33795" name="Rectangle 3"/>
          <p:cNvSpPr>
            <a:spLocks noGrp="1" noRot="1" noChangeArrowheads="1"/>
          </p:cNvSpPr>
          <p:nvPr>
            <p:ph type="body" idx="1"/>
          </p:nvPr>
        </p:nvSpPr>
        <p:spPr/>
        <p:txBody>
          <a:bodyPr/>
          <a:lstStyle/>
          <a:p>
            <a:pPr eaLnBrk="1" hangingPunct="1">
              <a:lnSpc>
                <a:spcPct val="90000"/>
              </a:lnSpc>
              <a:defRPr/>
            </a:pPr>
            <a:r>
              <a:rPr lang="en-US" sz="3600" b="1" dirty="0" smtClean="0"/>
              <a:t>Over 99 percent of maternal deaths occur in less developed countries, particularly in Asia and Africa.</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ar-JO" smtClean="0"/>
          </a:p>
        </p:txBody>
      </p:sp>
      <p:sp>
        <p:nvSpPr>
          <p:cNvPr id="3" name="Content Placeholder 2"/>
          <p:cNvSpPr>
            <a:spLocks noGrp="1"/>
          </p:cNvSpPr>
          <p:nvPr>
            <p:ph idx="1"/>
          </p:nvPr>
        </p:nvSpPr>
        <p:spPr/>
        <p:txBody>
          <a:bodyPr/>
          <a:lstStyle/>
          <a:p>
            <a:pPr eaLnBrk="1" hangingPunct="1">
              <a:lnSpc>
                <a:spcPct val="90000"/>
              </a:lnSpc>
              <a:defRPr/>
            </a:pPr>
            <a:r>
              <a:rPr lang="en-US" b="1" dirty="0" smtClean="0"/>
              <a:t>While high-quality, accessible health care has made maternal death a rare event in more developed countries, the lack of such health care has fatal consequences for pregnant women in less developed countries.</a:t>
            </a:r>
            <a:endParaRPr lang="en-US"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ctrTitle" idx="4294967295"/>
          </p:nvPr>
        </p:nvSpPr>
        <p:spPr>
          <a:xfrm>
            <a:off x="990600" y="1905000"/>
            <a:ext cx="7772400" cy="1736725"/>
          </a:xfrm>
        </p:spPr>
        <p:txBody>
          <a:bodyPr anchor="t"/>
          <a:lstStyle/>
          <a:p>
            <a:pPr eaLnBrk="1" hangingPunct="1">
              <a:defRPr/>
            </a:pPr>
            <a:r>
              <a:rPr lang="en-US" sz="6600" smtClean="0"/>
              <a:t>Maternal Mortality in Jordan</a:t>
            </a:r>
          </a:p>
        </p:txBody>
      </p:sp>
      <p:sp>
        <p:nvSpPr>
          <p:cNvPr id="393219" name="Rectangle 3"/>
          <p:cNvSpPr>
            <a:spLocks noGrp="1" noChangeArrowheads="1"/>
          </p:cNvSpPr>
          <p:nvPr>
            <p:ph type="subTitle" idx="4294967295"/>
          </p:nvPr>
        </p:nvSpPr>
        <p:spPr>
          <a:xfrm>
            <a:off x="1066800" y="5105400"/>
            <a:ext cx="6781800" cy="1752600"/>
          </a:xfrm>
        </p:spPr>
        <p:txBody>
          <a:bodyPr/>
          <a:lstStyle/>
          <a:p>
            <a:pPr marL="0" indent="0" eaLnBrk="1" hangingPunct="1">
              <a:buFont typeface="Wingdings" pitchFamily="2" charset="2"/>
              <a:buNone/>
              <a:defRPr/>
            </a:pPr>
            <a:r>
              <a:rPr lang="en-US" smtClean="0"/>
              <a:t>1990-2008 WHO, UNICEF, UNFPA, WB</a:t>
            </a:r>
          </a:p>
          <a:p>
            <a:pPr marL="0" indent="0" eaLnBrk="1" hangingPunct="1">
              <a:buFont typeface="Wingdings" pitchFamily="2" charset="2"/>
              <a:buNone/>
              <a:defRPr/>
            </a:pPr>
            <a:r>
              <a:rPr lang="en-US" smtClean="0"/>
              <a:t> ( SEP,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fade">
                                      <p:cBhvr>
                                        <p:cTn id="7" dur="1000"/>
                                        <p:tgtEl>
                                          <p:spTgt spid="393219">
                                            <p:txEl>
                                              <p:pRg st="0" end="0"/>
                                            </p:txEl>
                                          </p:spTgt>
                                        </p:tgtEl>
                                      </p:cBhvr>
                                    </p:animEffect>
                                    <p:anim calcmode="lin" valueType="num">
                                      <p:cBhvr>
                                        <p:cTn id="8" dur="10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32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3219">
                                            <p:txEl>
                                              <p:pRg st="1" end="1"/>
                                            </p:txEl>
                                          </p:spTgt>
                                        </p:tgtEl>
                                        <p:attrNameLst>
                                          <p:attrName>style.visibility</p:attrName>
                                        </p:attrNameLst>
                                      </p:cBhvr>
                                      <p:to>
                                        <p:strVal val="visible"/>
                                      </p:to>
                                    </p:set>
                                    <p:animEffect transition="in" filter="fade">
                                      <p:cBhvr>
                                        <p:cTn id="12" dur="1000"/>
                                        <p:tgtEl>
                                          <p:spTgt spid="393219">
                                            <p:txEl>
                                              <p:pRg st="1" end="1"/>
                                            </p:txEl>
                                          </p:spTgt>
                                        </p:tgtEl>
                                      </p:cBhvr>
                                    </p:animEffect>
                                    <p:anim calcmode="lin" valueType="num">
                                      <p:cBhvr>
                                        <p:cTn id="13" dur="1000" fill="hold"/>
                                        <p:tgtEl>
                                          <p:spTgt spid="3932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932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4000" b="0"/>
              <a:t> Improve maternal health</a:t>
            </a:r>
            <a:br>
              <a:rPr lang="en-US" sz="4000" b="0"/>
            </a:br>
            <a:r>
              <a:rPr lang="en-US" sz="4000" b="0"/>
              <a:t>Targets and Indicators</a:t>
            </a:r>
            <a:endParaRPr lang="en-US" sz="4000"/>
          </a:p>
        </p:txBody>
      </p:sp>
      <p:sp>
        <p:nvSpPr>
          <p:cNvPr id="3" name="Content Placeholder 2"/>
          <p:cNvSpPr>
            <a:spLocks noGrp="1"/>
          </p:cNvSpPr>
          <p:nvPr>
            <p:ph idx="4294967295"/>
          </p:nvPr>
        </p:nvSpPr>
        <p:spPr/>
        <p:txBody>
          <a:bodyPr>
            <a:normAutofit/>
          </a:bodyPr>
          <a:lstStyle/>
          <a:p>
            <a:pPr eaLnBrk="1" hangingPunct="1">
              <a:lnSpc>
                <a:spcPct val="80000"/>
              </a:lnSpc>
              <a:defRPr/>
            </a:pPr>
            <a:endParaRPr lang="en-US" sz="2200" b="1"/>
          </a:p>
          <a:p>
            <a:pPr eaLnBrk="1" hangingPunct="1">
              <a:lnSpc>
                <a:spcPct val="80000"/>
              </a:lnSpc>
              <a:buFont typeface="Wingdings" pitchFamily="2" charset="2"/>
              <a:buNone/>
              <a:defRPr/>
            </a:pPr>
            <a:r>
              <a:rPr lang="en-US" sz="2200" b="1"/>
              <a:t>Target 5a: Reduce by three quarters the maternal mortality ratio</a:t>
            </a:r>
            <a:endParaRPr lang="en-US" sz="2200"/>
          </a:p>
          <a:p>
            <a:pPr eaLnBrk="1" hangingPunct="1">
              <a:lnSpc>
                <a:spcPct val="80000"/>
              </a:lnSpc>
              <a:defRPr/>
            </a:pPr>
            <a:r>
              <a:rPr lang="en-US" sz="2200"/>
              <a:t>5.1 Maternal mortality ratio</a:t>
            </a:r>
          </a:p>
          <a:p>
            <a:pPr eaLnBrk="1" hangingPunct="1">
              <a:lnSpc>
                <a:spcPct val="80000"/>
              </a:lnSpc>
              <a:defRPr/>
            </a:pPr>
            <a:r>
              <a:rPr lang="en-US" sz="2200"/>
              <a:t>5.2 Proportion of births attended by skilled health personnel </a:t>
            </a:r>
          </a:p>
          <a:p>
            <a:pPr eaLnBrk="1" hangingPunct="1">
              <a:lnSpc>
                <a:spcPct val="80000"/>
              </a:lnSpc>
              <a:buFont typeface="Wingdings" pitchFamily="2" charset="2"/>
              <a:buNone/>
              <a:defRPr/>
            </a:pPr>
            <a:endParaRPr lang="en-US" sz="2200" b="1"/>
          </a:p>
          <a:p>
            <a:pPr eaLnBrk="1" hangingPunct="1">
              <a:lnSpc>
                <a:spcPct val="80000"/>
              </a:lnSpc>
              <a:buFont typeface="Wingdings" pitchFamily="2" charset="2"/>
              <a:buNone/>
              <a:defRPr/>
            </a:pPr>
            <a:r>
              <a:rPr lang="en-US" sz="2200" b="1"/>
              <a:t>Target 5b: Achieve, by 2015, universal access to reproductive health</a:t>
            </a:r>
            <a:endParaRPr lang="en-US" sz="2200"/>
          </a:p>
          <a:p>
            <a:pPr eaLnBrk="1" hangingPunct="1">
              <a:lnSpc>
                <a:spcPct val="80000"/>
              </a:lnSpc>
              <a:defRPr/>
            </a:pPr>
            <a:r>
              <a:rPr lang="en-US" sz="2200"/>
              <a:t>5.3 Contraceptive prevalence rate </a:t>
            </a:r>
          </a:p>
          <a:p>
            <a:pPr eaLnBrk="1" hangingPunct="1">
              <a:lnSpc>
                <a:spcPct val="80000"/>
              </a:lnSpc>
              <a:defRPr/>
            </a:pPr>
            <a:r>
              <a:rPr lang="en-US" sz="2200"/>
              <a:t>5.4 Adolescent birth rate</a:t>
            </a:r>
          </a:p>
          <a:p>
            <a:pPr eaLnBrk="1" hangingPunct="1">
              <a:lnSpc>
                <a:spcPct val="80000"/>
              </a:lnSpc>
              <a:defRPr/>
            </a:pPr>
            <a:r>
              <a:rPr lang="en-US" sz="2200"/>
              <a:t>5.5 Antenatal care coverage (at least one visit and at least four visits)</a:t>
            </a:r>
          </a:p>
          <a:p>
            <a:pPr eaLnBrk="1" hangingPunct="1">
              <a:lnSpc>
                <a:spcPct val="80000"/>
              </a:lnSpc>
              <a:defRPr/>
            </a:pPr>
            <a:r>
              <a:rPr lang="en-US" sz="2200"/>
              <a:t>5.6 Unmet need for family planning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4000"/>
              <a:t>Millennium development goal 5 (MDG5) Target 5A</a:t>
            </a:r>
          </a:p>
        </p:txBody>
      </p:sp>
      <p:sp>
        <p:nvSpPr>
          <p:cNvPr id="397315" name="Content Placeholder 2"/>
          <p:cNvSpPr>
            <a:spLocks noGrp="1"/>
          </p:cNvSpPr>
          <p:nvPr>
            <p:ph idx="4294967295"/>
          </p:nvPr>
        </p:nvSpPr>
        <p:spPr/>
        <p:txBody>
          <a:bodyPr/>
          <a:lstStyle/>
          <a:p>
            <a:pPr algn="ctr" eaLnBrk="1" hangingPunct="1">
              <a:buFont typeface="Wingdings" pitchFamily="2" charset="2"/>
              <a:buNone/>
              <a:defRPr/>
            </a:pPr>
            <a:endParaRPr lang="en-US" sz="4000" dirty="0"/>
          </a:p>
          <a:p>
            <a:pPr algn="ctr" eaLnBrk="1" hangingPunct="1">
              <a:buFont typeface="Wingdings" pitchFamily="2" charset="2"/>
              <a:buNone/>
              <a:defRPr/>
            </a:pPr>
            <a:endParaRPr lang="en-US" sz="4000" dirty="0"/>
          </a:p>
          <a:p>
            <a:pPr algn="ctr" eaLnBrk="1" hangingPunct="1">
              <a:buFont typeface="Wingdings" pitchFamily="2" charset="2"/>
              <a:buNone/>
              <a:defRPr/>
            </a:pPr>
            <a:r>
              <a:rPr lang="en-US" sz="4000" dirty="0"/>
              <a:t>Calls for the reduction of maternal mortality rate (MMR) by three quarters between 2000 and 2015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the provision of MCH Care</a:t>
            </a:r>
            <a:endParaRPr lang="ar-JO" dirty="0"/>
          </a:p>
        </p:txBody>
      </p:sp>
      <p:sp>
        <p:nvSpPr>
          <p:cNvPr id="3" name="Content Placeholder 2"/>
          <p:cNvSpPr>
            <a:spLocks noGrp="1"/>
          </p:cNvSpPr>
          <p:nvPr>
            <p:ph idx="1"/>
          </p:nvPr>
        </p:nvSpPr>
        <p:spPr/>
        <p:txBody>
          <a:bodyPr/>
          <a:lstStyle/>
          <a:p>
            <a:r>
              <a:rPr lang="en-US" dirty="0" smtClean="0"/>
              <a:t>1-Mothers and children make up over 1/2 of the whole population.</a:t>
            </a:r>
          </a:p>
          <a:p>
            <a:pPr eaLnBrk="1" hangingPunct="1">
              <a:lnSpc>
                <a:spcPct val="90000"/>
              </a:lnSpc>
              <a:defRPr/>
            </a:pPr>
            <a:r>
              <a:rPr lang="en-US" dirty="0" smtClean="0"/>
              <a:t> Children &lt; 15 years are = 37.3% of the population</a:t>
            </a:r>
          </a:p>
          <a:p>
            <a:pPr eaLnBrk="1" hangingPunct="1">
              <a:lnSpc>
                <a:spcPct val="90000"/>
              </a:lnSpc>
              <a:defRPr/>
            </a:pPr>
            <a:r>
              <a:rPr lang="en-US" dirty="0" smtClean="0"/>
              <a:t>Women in reproductive age (15 – 49) constitute around 20%.</a:t>
            </a:r>
            <a:endParaRPr lang="ar-JO"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itle 1"/>
          <p:cNvSpPr>
            <a:spLocks noGrp="1"/>
          </p:cNvSpPr>
          <p:nvPr>
            <p:ph type="title" idx="4294967295"/>
          </p:nvPr>
        </p:nvSpPr>
        <p:spPr/>
        <p:txBody>
          <a:bodyPr/>
          <a:lstStyle/>
          <a:p>
            <a:pPr eaLnBrk="1" hangingPunct="1">
              <a:defRPr/>
            </a:pPr>
            <a:r>
              <a:rPr lang="en-US"/>
              <a:t>What does that mean for Jordan?</a:t>
            </a:r>
          </a:p>
        </p:txBody>
      </p:sp>
      <p:sp>
        <p:nvSpPr>
          <p:cNvPr id="399363" name="Content Placeholder 2"/>
          <p:cNvSpPr>
            <a:spLocks noGrp="1"/>
          </p:cNvSpPr>
          <p:nvPr>
            <p:ph idx="4294967295"/>
          </p:nvPr>
        </p:nvSpPr>
        <p:spPr/>
        <p:txBody>
          <a:bodyPr/>
          <a:lstStyle/>
          <a:p>
            <a:pPr algn="ctr" eaLnBrk="1" hangingPunct="1">
              <a:buFont typeface="Wingdings" pitchFamily="2" charset="2"/>
              <a:buNone/>
              <a:defRPr/>
            </a:pPr>
            <a:r>
              <a:rPr lang="en-US" sz="4800"/>
              <a:t>Reduction of MMR from 41 maternal death per 100,000 live births in 2000</a:t>
            </a:r>
          </a:p>
          <a:p>
            <a:pPr algn="ctr" eaLnBrk="1" hangingPunct="1">
              <a:buFont typeface="Wingdings" pitchFamily="2" charset="2"/>
              <a:buNone/>
              <a:defRPr/>
            </a:pPr>
            <a:r>
              <a:rPr lang="en-US" sz="4800"/>
              <a:t>To</a:t>
            </a:r>
          </a:p>
          <a:p>
            <a:pPr algn="ctr" eaLnBrk="1" hangingPunct="1">
              <a:buFont typeface="Wingdings" pitchFamily="2" charset="2"/>
              <a:buNone/>
              <a:defRPr/>
            </a:pPr>
            <a:r>
              <a:rPr lang="en-US" sz="4800"/>
              <a:t> 12/100,000 by the year 2015</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idx="4294967295"/>
          </p:nvPr>
        </p:nvSpPr>
        <p:spPr>
          <a:xfrm>
            <a:off x="457200" y="274638"/>
            <a:ext cx="6858000" cy="1706562"/>
          </a:xfrm>
        </p:spPr>
        <p:txBody>
          <a:bodyPr/>
          <a:lstStyle/>
          <a:p>
            <a:pPr algn="r" eaLnBrk="1" hangingPunct="1">
              <a:defRPr/>
            </a:pPr>
            <a:r>
              <a:rPr lang="ar-JO" b="0">
                <a:solidFill>
                  <a:schemeClr val="bg1"/>
                </a:solidFill>
                <a:cs typeface="Times New Roman" pitchFamily="18" charset="0"/>
              </a:rPr>
              <a:t>اتجاهات معدل وفيات الأمهات عالميا</a:t>
            </a:r>
          </a:p>
        </p:txBody>
      </p:sp>
      <p:graphicFrame>
        <p:nvGraphicFramePr>
          <p:cNvPr id="6146" name="Chart 3"/>
          <p:cNvGraphicFramePr>
            <a:graphicFrameLocks/>
          </p:cNvGraphicFramePr>
          <p:nvPr/>
        </p:nvGraphicFramePr>
        <p:xfrm>
          <a:off x="1371600" y="1447800"/>
          <a:ext cx="6096000" cy="3987800"/>
        </p:xfrm>
        <a:graphic>
          <a:graphicData uri="http://schemas.openxmlformats.org/presentationml/2006/ole">
            <mc:AlternateContent xmlns:mc="http://schemas.openxmlformats.org/markup-compatibility/2006">
              <mc:Choice xmlns:v="urn:schemas-microsoft-com:vml" Requires="v">
                <p:oleObj spid="_x0000_s260112" r:id="rId4" imgW="6096528" imgH="3987130" progId="Excel.Sheet.8">
                  <p:embed/>
                </p:oleObj>
              </mc:Choice>
              <mc:Fallback>
                <p:oleObj r:id="rId4" imgW="6096528" imgH="398713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7800"/>
                        <a:ext cx="60960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Box 4"/>
          <p:cNvSpPr txBox="1">
            <a:spLocks noChangeArrowheads="1"/>
          </p:cNvSpPr>
          <p:nvPr/>
        </p:nvSpPr>
        <p:spPr bwMode="auto">
          <a:xfrm rot="-5400000">
            <a:off x="-1012031" y="2917031"/>
            <a:ext cx="3581400" cy="338138"/>
          </a:xfrm>
          <a:prstGeom prst="rect">
            <a:avLst/>
          </a:prstGeom>
          <a:noFill/>
          <a:ln w="9525">
            <a:noFill/>
            <a:miter lim="800000"/>
            <a:headEnd/>
            <a:tailEnd/>
          </a:ln>
        </p:spPr>
        <p:txBody>
          <a:bodyPr>
            <a:spAutoFit/>
          </a:bodyPr>
          <a:lstStyle/>
          <a:p>
            <a:r>
              <a:rPr lang="en-US" sz="1600">
                <a:latin typeface="Calibri" pitchFamily="34" charset="0"/>
              </a:rPr>
              <a:t>Maternal death per 100000 live birth</a:t>
            </a:r>
          </a:p>
        </p:txBody>
      </p:sp>
      <p:sp>
        <p:nvSpPr>
          <p:cNvPr id="6149" name="TextBox 5"/>
          <p:cNvSpPr txBox="1">
            <a:spLocks noChangeArrowheads="1"/>
          </p:cNvSpPr>
          <p:nvPr/>
        </p:nvSpPr>
        <p:spPr bwMode="auto">
          <a:xfrm>
            <a:off x="1371600" y="6096000"/>
            <a:ext cx="7162800" cy="646113"/>
          </a:xfrm>
          <a:prstGeom prst="rect">
            <a:avLst/>
          </a:prstGeom>
          <a:noFill/>
          <a:ln w="9525">
            <a:noFill/>
            <a:miter lim="800000"/>
            <a:headEnd/>
            <a:tailEnd/>
          </a:ln>
        </p:spPr>
        <p:txBody>
          <a:bodyPr>
            <a:spAutoFit/>
          </a:bodyPr>
          <a:lstStyle/>
          <a:p>
            <a:r>
              <a:rPr lang="en-US">
                <a:latin typeface="Calibri" pitchFamily="34" charset="0"/>
              </a:rPr>
              <a:t>Trends in Maternal Mortality  1990-2008 WHO, UNICEF, UNFPA, WB</a:t>
            </a:r>
          </a:p>
          <a:p>
            <a:r>
              <a:rPr lang="en-US">
                <a:latin typeface="Calibri" pitchFamily="34" charset="0"/>
              </a:rPr>
              <a:t> ( SEP, 2010)</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itle 1"/>
          <p:cNvSpPr>
            <a:spLocks noGrp="1"/>
          </p:cNvSpPr>
          <p:nvPr>
            <p:ph type="title" idx="4294967295"/>
          </p:nvPr>
        </p:nvSpPr>
        <p:spPr>
          <a:xfrm>
            <a:off x="457200" y="244475"/>
            <a:ext cx="6988175" cy="1431925"/>
          </a:xfrm>
        </p:spPr>
        <p:txBody>
          <a:bodyPr/>
          <a:lstStyle/>
          <a:p>
            <a:pPr algn="r" eaLnBrk="1" hangingPunct="1">
              <a:defRPr/>
            </a:pPr>
            <a:r>
              <a:rPr lang="ar-JO" b="0">
                <a:cs typeface="Times New Roman" pitchFamily="18" charset="0"/>
              </a:rPr>
              <a:t> </a:t>
            </a:r>
            <a:r>
              <a:rPr lang="ar-JO" b="0">
                <a:solidFill>
                  <a:schemeClr val="bg1"/>
                </a:solidFill>
                <a:cs typeface="Times New Roman" pitchFamily="18" charset="0"/>
              </a:rPr>
              <a:t>معدل وفيات الأمهات في الأردن</a:t>
            </a:r>
          </a:p>
        </p:txBody>
      </p:sp>
      <p:graphicFrame>
        <p:nvGraphicFramePr>
          <p:cNvPr id="7170" name="Chart 3"/>
          <p:cNvGraphicFramePr>
            <a:graphicFrameLocks/>
          </p:cNvGraphicFramePr>
          <p:nvPr/>
        </p:nvGraphicFramePr>
        <p:xfrm>
          <a:off x="838200" y="609600"/>
          <a:ext cx="7696200" cy="5130800"/>
        </p:xfrm>
        <a:graphic>
          <a:graphicData uri="http://schemas.openxmlformats.org/presentationml/2006/ole">
            <mc:AlternateContent xmlns:mc="http://schemas.openxmlformats.org/markup-compatibility/2006">
              <mc:Choice xmlns:v="urn:schemas-microsoft-com:vml" Requires="v">
                <p:oleObj spid="_x0000_s261136" r:id="rId4" imgW="7693819" imgH="4066384" progId="Excel.Sheet.8">
                  <p:embed/>
                </p:oleObj>
              </mc:Choice>
              <mc:Fallback>
                <p:oleObj r:id="rId4" imgW="7693819" imgH="4066384"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09600"/>
                        <a:ext cx="7696200" cy="513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Box 4"/>
          <p:cNvSpPr txBox="1">
            <a:spLocks noChangeArrowheads="1"/>
          </p:cNvSpPr>
          <p:nvPr/>
        </p:nvSpPr>
        <p:spPr bwMode="auto">
          <a:xfrm>
            <a:off x="1905000" y="6172200"/>
            <a:ext cx="6629400" cy="646113"/>
          </a:xfrm>
          <a:prstGeom prst="rect">
            <a:avLst/>
          </a:prstGeom>
          <a:noFill/>
          <a:ln w="9525">
            <a:noFill/>
            <a:miter lim="800000"/>
            <a:headEnd/>
            <a:tailEnd/>
          </a:ln>
        </p:spPr>
        <p:txBody>
          <a:bodyPr>
            <a:spAutoFit/>
          </a:bodyPr>
          <a:lstStyle/>
          <a:p>
            <a:r>
              <a:rPr lang="en-US">
                <a:latin typeface="Calibri" pitchFamily="34" charset="0"/>
              </a:rPr>
              <a:t>Maternal Mortality Study – Jordan 2007-2008- Higher Population Council, 2009</a:t>
            </a:r>
            <a:endParaRPr lang="ar-JO">
              <a:latin typeface="Calibri" pitchFamily="34" charset="0"/>
            </a:endParaRPr>
          </a:p>
        </p:txBody>
      </p:sp>
      <p:sp>
        <p:nvSpPr>
          <p:cNvPr id="7173" name="TextBox 6"/>
          <p:cNvSpPr txBox="1">
            <a:spLocks noChangeArrowheads="1"/>
          </p:cNvSpPr>
          <p:nvPr/>
        </p:nvSpPr>
        <p:spPr bwMode="auto">
          <a:xfrm rot="-5400000">
            <a:off x="-1493837" y="2901950"/>
            <a:ext cx="4038600" cy="368300"/>
          </a:xfrm>
          <a:prstGeom prst="rect">
            <a:avLst/>
          </a:prstGeom>
          <a:noFill/>
          <a:ln w="9525">
            <a:noFill/>
            <a:miter lim="800000"/>
            <a:headEnd/>
            <a:tailEnd/>
          </a:ln>
        </p:spPr>
        <p:txBody>
          <a:bodyPr>
            <a:spAutoFit/>
          </a:bodyPr>
          <a:lstStyle/>
          <a:p>
            <a:r>
              <a:rPr lang="en-US">
                <a:latin typeface="Calibri" pitchFamily="34" charset="0"/>
              </a:rPr>
              <a:t>Maternal death per 100000 live birth</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idx="4294967295"/>
          </p:nvPr>
        </p:nvSpPr>
        <p:spPr>
          <a:xfrm>
            <a:off x="0" y="274638"/>
            <a:ext cx="7315200" cy="1143000"/>
          </a:xfrm>
        </p:spPr>
        <p:txBody>
          <a:bodyPr>
            <a:normAutofit fontScale="90000"/>
          </a:bodyPr>
          <a:lstStyle/>
          <a:p>
            <a:pPr algn="r" eaLnBrk="1" hangingPunct="1">
              <a:defRPr/>
            </a:pPr>
            <a:r>
              <a:rPr lang="ar-JO" sz="4000" b="0">
                <a:solidFill>
                  <a:schemeClr val="bg1"/>
                </a:solidFill>
                <a:cs typeface="Times New Roman" pitchFamily="18" charset="0"/>
              </a:rPr>
              <a:t>وفيات الأمهات في الأردن مقارنة بالدول العربية</a:t>
            </a:r>
          </a:p>
        </p:txBody>
      </p:sp>
      <p:graphicFrame>
        <p:nvGraphicFramePr>
          <p:cNvPr id="8194" name="Chart 2"/>
          <p:cNvGraphicFramePr>
            <a:graphicFrameLocks/>
          </p:cNvGraphicFramePr>
          <p:nvPr/>
        </p:nvGraphicFramePr>
        <p:xfrm>
          <a:off x="1066800" y="914400"/>
          <a:ext cx="7239000" cy="5410200"/>
        </p:xfrm>
        <a:graphic>
          <a:graphicData uri="http://schemas.openxmlformats.org/presentationml/2006/ole">
            <mc:AlternateContent xmlns:mc="http://schemas.openxmlformats.org/markup-compatibility/2006">
              <mc:Choice xmlns:v="urn:schemas-microsoft-com:vml" Requires="v">
                <p:oleObj spid="_x0000_s262160" r:id="rId4" imgW="7242676" imgH="4346825" progId="Excel.Sheet.8">
                  <p:embed/>
                </p:oleObj>
              </mc:Choice>
              <mc:Fallback>
                <p:oleObj r:id="rId4" imgW="7242676" imgH="4346825"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7239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TextBox 5"/>
          <p:cNvSpPr txBox="1">
            <a:spLocks noChangeArrowheads="1"/>
          </p:cNvSpPr>
          <p:nvPr/>
        </p:nvSpPr>
        <p:spPr bwMode="auto">
          <a:xfrm rot="-5400000">
            <a:off x="-1493837" y="2901950"/>
            <a:ext cx="4038600" cy="368300"/>
          </a:xfrm>
          <a:prstGeom prst="rect">
            <a:avLst/>
          </a:prstGeom>
          <a:noFill/>
          <a:ln w="9525">
            <a:noFill/>
            <a:miter lim="800000"/>
            <a:headEnd/>
            <a:tailEnd/>
          </a:ln>
        </p:spPr>
        <p:txBody>
          <a:bodyPr>
            <a:spAutoFit/>
          </a:bodyPr>
          <a:lstStyle/>
          <a:p>
            <a:r>
              <a:rPr lang="en-US">
                <a:latin typeface="Calibri" pitchFamily="34" charset="0"/>
              </a:rPr>
              <a:t>Maternal death per 100000 live birth</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itle 1"/>
          <p:cNvSpPr>
            <a:spLocks noGrp="1"/>
          </p:cNvSpPr>
          <p:nvPr>
            <p:ph type="title" idx="4294967295"/>
          </p:nvPr>
        </p:nvSpPr>
        <p:spPr/>
        <p:txBody>
          <a:bodyPr/>
          <a:lstStyle/>
          <a:p>
            <a:pPr eaLnBrk="1" hangingPunct="1">
              <a:defRPr/>
            </a:pPr>
            <a:r>
              <a:rPr lang="en-US"/>
              <a:t>Causes of Maternal Mortality </a:t>
            </a: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Title 1"/>
          <p:cNvSpPr>
            <a:spLocks noGrp="1"/>
          </p:cNvSpPr>
          <p:nvPr>
            <p:ph type="title" idx="4294967295"/>
          </p:nvPr>
        </p:nvSpPr>
        <p:spPr>
          <a:xfrm>
            <a:off x="457200" y="228600"/>
            <a:ext cx="6858000" cy="1143000"/>
          </a:xfrm>
        </p:spPr>
        <p:txBody>
          <a:bodyPr/>
          <a:lstStyle/>
          <a:p>
            <a:pPr eaLnBrk="1" hangingPunct="1">
              <a:defRPr/>
            </a:pPr>
            <a:r>
              <a:rPr lang="ar-JO" sz="3200" b="0">
                <a:solidFill>
                  <a:schemeClr val="bg1"/>
                </a:solidFill>
                <a:cs typeface="Times New Roman" pitchFamily="18" charset="0"/>
              </a:rPr>
              <a:t>أسباب وفيات الأمهات في الأردن(2007-2008)</a:t>
            </a:r>
            <a:br>
              <a:rPr lang="ar-JO" sz="3200" b="0">
                <a:solidFill>
                  <a:schemeClr val="bg1"/>
                </a:solidFill>
                <a:cs typeface="Times New Roman" pitchFamily="18" charset="0"/>
              </a:rPr>
            </a:br>
            <a:r>
              <a:rPr lang="ar-JO" sz="3200" b="0">
                <a:solidFill>
                  <a:schemeClr val="bg1"/>
                </a:solidFill>
                <a:cs typeface="Times New Roman" pitchFamily="18" charset="0"/>
              </a:rPr>
              <a:t>(الاسباب  غير المباشرة)</a:t>
            </a:r>
          </a:p>
        </p:txBody>
      </p:sp>
      <p:graphicFrame>
        <p:nvGraphicFramePr>
          <p:cNvPr id="409603" name="Group 3"/>
          <p:cNvGraphicFramePr>
            <a:graphicFrameLocks noGrp="1"/>
          </p:cNvGraphicFramePr>
          <p:nvPr/>
        </p:nvGraphicFramePr>
        <p:xfrm>
          <a:off x="304800" y="1651000"/>
          <a:ext cx="8534400" cy="4697415"/>
        </p:xfrm>
        <a:graphic>
          <a:graphicData uri="http://schemas.openxmlformats.org/drawingml/2006/table">
            <a:tbl>
              <a:tblPr rtl="1"/>
              <a:tblGrid>
                <a:gridCol w="6273800"/>
                <a:gridCol w="2260600"/>
              </a:tblGrid>
              <a:tr h="642938">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الاسباب  غير المباشرة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26.3%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r h="754063">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امراض القلب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10.5%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r>
              <a:tr h="836613">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امراض الجهاز العصبي المركزي: الحوادث الوعائية الدماغية،الصرع</a:t>
                      </a:r>
                    </a:p>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endPar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r>
              <a:tr h="642938">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الامراض السارية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r>
              <a:tr h="642938">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فقر الدم المزمن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r>
              <a:tr h="642938">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الفشل الكلوي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c>
                  <a:txBody>
                    <a:bodyPr/>
                    <a:lstStyle/>
                    <a:p>
                      <a:pPr marL="0" marR="0" lvl="0" indent="0" algn="l"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JO" sz="2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3D7"/>
                    </a:solidFill>
                  </a:tcPr>
                </a:tc>
              </a:tr>
            </a:tbl>
          </a:graphicData>
        </a:graphic>
      </p:graphicFrame>
      <p:sp>
        <p:nvSpPr>
          <p:cNvPr id="64538" name="TextBox 3"/>
          <p:cNvSpPr txBox="1">
            <a:spLocks noChangeArrowheads="1"/>
          </p:cNvSpPr>
          <p:nvPr/>
        </p:nvSpPr>
        <p:spPr bwMode="auto">
          <a:xfrm>
            <a:off x="2286000" y="6519863"/>
            <a:ext cx="6553200" cy="338137"/>
          </a:xfrm>
          <a:prstGeom prst="rect">
            <a:avLst/>
          </a:prstGeom>
          <a:noFill/>
          <a:ln w="9525">
            <a:noFill/>
            <a:miter lim="800000"/>
            <a:headEnd/>
            <a:tailEnd/>
          </a:ln>
        </p:spPr>
        <p:txBody>
          <a:bodyPr>
            <a:spAutoFit/>
          </a:bodyPr>
          <a:lstStyle/>
          <a:p>
            <a:r>
              <a:rPr lang="ar-JO">
                <a:latin typeface="Calibri" pitchFamily="34" charset="0"/>
              </a:rPr>
              <a:t>المصدر:الدراسة الوطنية لوفيات الامهات في الاردن(2007-2008)،المجلس الاعلى للسكان،2009</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txBox="1">
            <a:spLocks noGrp="1" noChangeArrowheads="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4D41BC53-C582-4A14-9D9A-BADC41CCDEF4}" type="datetime1">
              <a:rPr lang="en-US" sz="1400">
                <a:latin typeface="+mn-lt"/>
                <a:cs typeface="+mn-cs"/>
              </a:rPr>
              <a:pPr>
                <a:defRPr/>
              </a:pPr>
              <a:t>10/21/2015</a:t>
            </a:fld>
            <a:endParaRPr lang="en-US" sz="1400">
              <a:latin typeface="+mn-lt"/>
              <a:cs typeface="+mn-cs"/>
            </a:endParaRPr>
          </a:p>
        </p:txBody>
      </p:sp>
      <p:sp>
        <p:nvSpPr>
          <p:cNvPr id="6" name="Rectangle 8"/>
          <p:cNvSpPr txBox="1">
            <a:spLocks noGrp="1" noChangeArrowheads="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A828AD10-3E87-4723-846F-1C07FEF97B6C}" type="slidenum">
              <a:rPr lang="en-US" sz="1400">
                <a:latin typeface="+mn-lt"/>
                <a:cs typeface="+mn-cs"/>
              </a:rPr>
              <a:pPr algn="r">
                <a:defRPr/>
              </a:pPr>
              <a:t>116</a:t>
            </a:fld>
            <a:endParaRPr lang="en-US" sz="1400">
              <a:latin typeface="+mn-lt"/>
              <a:cs typeface="+mn-cs"/>
            </a:endParaRPr>
          </a:p>
        </p:txBody>
      </p:sp>
      <p:sp>
        <p:nvSpPr>
          <p:cNvPr id="210948" name="Rectangle 2"/>
          <p:cNvSpPr>
            <a:spLocks noGrp="1" noChangeArrowheads="1"/>
          </p:cNvSpPr>
          <p:nvPr>
            <p:ph type="ctrTitle" idx="4294967295"/>
          </p:nvPr>
        </p:nvSpPr>
        <p:spPr>
          <a:xfrm>
            <a:off x="2743200" y="588963"/>
            <a:ext cx="6399213" cy="1182687"/>
          </a:xfrm>
        </p:spPr>
        <p:txBody>
          <a:bodyPr lIns="92075" tIns="46038" rIns="92075" bIns="46038" anchor="b"/>
          <a:lstStyle/>
          <a:p>
            <a:pPr>
              <a:lnSpc>
                <a:spcPct val="80000"/>
              </a:lnSpc>
            </a:pPr>
            <a:r>
              <a:rPr lang="ar-JO" sz="5400">
                <a:solidFill>
                  <a:schemeClr val="accent2"/>
                </a:solidFill>
                <a:cs typeface="Andalus" pitchFamily="2" charset="-78"/>
              </a:rPr>
              <a:t>بسم الله الرحمن الرحيم</a:t>
            </a:r>
            <a:r>
              <a:rPr lang="en-US" sz="7200">
                <a:solidFill>
                  <a:schemeClr val="accent2"/>
                </a:solidFill>
                <a:cs typeface="Andalus" pitchFamily="2" charset="-78"/>
              </a:rPr>
              <a:t/>
            </a:r>
            <a:br>
              <a:rPr lang="en-US" sz="7200">
                <a:solidFill>
                  <a:schemeClr val="accent2"/>
                </a:solidFill>
                <a:cs typeface="Andalus" pitchFamily="2" charset="-78"/>
              </a:rPr>
            </a:br>
            <a:endParaRPr lang="en-US" sz="7200">
              <a:solidFill>
                <a:schemeClr val="accent2"/>
              </a:solidFill>
              <a:cs typeface="Andalus" pitchFamily="2" charset="-78"/>
            </a:endParaRPr>
          </a:p>
        </p:txBody>
      </p:sp>
      <p:sp>
        <p:nvSpPr>
          <p:cNvPr id="94211" name="Rectangle 3"/>
          <p:cNvSpPr>
            <a:spLocks noGrp="1" noChangeArrowheads="1"/>
          </p:cNvSpPr>
          <p:nvPr>
            <p:ph type="subTitle" idx="4294967295"/>
          </p:nvPr>
        </p:nvSpPr>
        <p:spPr>
          <a:xfrm>
            <a:off x="1371600" y="2819400"/>
            <a:ext cx="6400800" cy="2819400"/>
          </a:xfrm>
        </p:spPr>
        <p:txBody>
          <a:bodyPr lIns="92075" tIns="46038" rIns="92075" bIns="46038"/>
          <a:lstStyle/>
          <a:p>
            <a:pPr marL="0" indent="0">
              <a:buFont typeface="Wingdings" pitchFamily="2" charset="2"/>
              <a:buNone/>
            </a:pPr>
            <a:r>
              <a:rPr lang="ar-SA" sz="2800" b="1"/>
              <a:t>الحمد لله رب العالمين والصلاة والسلام علي </a:t>
            </a:r>
            <a:r>
              <a:rPr lang="ar-SA" sz="2400" b="1"/>
              <a:t>سيدنا</a:t>
            </a:r>
            <a:r>
              <a:rPr lang="ar-SA" sz="2800" b="1"/>
              <a:t> محمد الصادق الوعد الأمين ، اللهم أخرجنا من ظلمات الجهل والوهم ، إلى نور المعرفة والعلم..</a:t>
            </a:r>
            <a:r>
              <a:rPr lang="ar-SA" sz="2800"/>
              <a:t> </a:t>
            </a:r>
            <a:r>
              <a:rPr lang="ar-SA" sz="4000" b="1">
                <a:solidFill>
                  <a:srgbClr val="000000"/>
                </a:solidFill>
                <a:effectLst>
                  <a:outerShdw blurRad="38100" dist="38100" dir="2700000" algn="tl">
                    <a:srgbClr val="FFFFFF"/>
                  </a:outerShdw>
                </a:effectLst>
                <a:cs typeface="Simplified Arabic" pitchFamily="2" charset="-78"/>
              </a:rPr>
              <a:t> </a:t>
            </a:r>
            <a:endParaRPr lang="en-US" sz="4000" b="1">
              <a:solidFill>
                <a:srgbClr val="000000"/>
              </a:solidFill>
              <a:effectLst>
                <a:outerShdw blurRad="38100" dist="38100" dir="2700000" algn="tl">
                  <a:srgbClr val="FFFFFF"/>
                </a:outerShdw>
              </a:effectLst>
              <a:cs typeface="Simplified Arabic" pitchFamily="2" charset="-78"/>
            </a:endParaRPr>
          </a:p>
          <a:p>
            <a:pPr marL="0" indent="0">
              <a:buFont typeface="Wingdings" pitchFamily="2" charset="2"/>
              <a:buNone/>
            </a:pPr>
            <a:endParaRPr lang="en-US" sz="4000" b="1">
              <a:solidFill>
                <a:srgbClr val="000000"/>
              </a:solidFill>
              <a:effectLst>
                <a:outerShdw blurRad="38100" dist="38100" dir="2700000" algn="tl">
                  <a:srgbClr val="FFFFFF"/>
                </a:outerShdw>
              </a:effectLst>
              <a:cs typeface="Simplified Arabic" pitchFamily="2" charset="-78"/>
            </a:endParaRPr>
          </a:p>
        </p:txBody>
      </p:sp>
      <p:sp>
        <p:nvSpPr>
          <p:cNvPr id="94212" name="Rectangle 4"/>
          <p:cNvSpPr>
            <a:spLocks noChangeArrowheads="1"/>
          </p:cNvSpPr>
          <p:nvPr/>
        </p:nvSpPr>
        <p:spPr bwMode="auto">
          <a:xfrm>
            <a:off x="6083300" y="6567488"/>
            <a:ext cx="184150" cy="366712"/>
          </a:xfrm>
          <a:prstGeom prst="rect">
            <a:avLst/>
          </a:prstGeom>
          <a:noFill/>
          <a:ln w="9525">
            <a:noFill/>
            <a:miter lim="800000"/>
            <a:headEnd/>
            <a:tailEnd/>
          </a:ln>
          <a:effectLst/>
        </p:spPr>
        <p:txBody>
          <a:bodyPr wrap="none">
            <a:spAutoFit/>
          </a:bodyPr>
          <a:lstStyle/>
          <a:p>
            <a:pPr algn="r" rtl="1">
              <a:defRPr/>
            </a:pPr>
            <a:endParaRPr lang="en-US" b="1">
              <a:effectLst>
                <a:outerShdw blurRad="38100" dist="38100" dir="2700000" algn="tl">
                  <a:srgbClr val="800000"/>
                </a:outerShdw>
              </a:effectLst>
              <a:latin typeface="Tahoma"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lstStyle/>
          <a:p>
            <a:pPr eaLnBrk="1" hangingPunct="1">
              <a:defRPr/>
            </a:pPr>
            <a:r>
              <a:rPr lang="en-US" dirty="0" smtClean="0"/>
              <a:t>Post Natal</a:t>
            </a:r>
          </a:p>
        </p:txBody>
      </p:sp>
      <p:sp>
        <p:nvSpPr>
          <p:cNvPr id="209923" name="Rectangle 3"/>
          <p:cNvSpPr>
            <a:spLocks noGrp="1" noRot="1" noChangeArrowheads="1"/>
          </p:cNvSpPr>
          <p:nvPr>
            <p:ph type="body" idx="1"/>
          </p:nvPr>
        </p:nvSpPr>
        <p:spPr/>
        <p:txBody>
          <a:bodyPr/>
          <a:lstStyle/>
          <a:p>
            <a:r>
              <a:rPr lang="en-US" dirty="0" smtClean="0"/>
              <a:t>• Observe physical status</a:t>
            </a:r>
          </a:p>
          <a:p>
            <a:r>
              <a:rPr lang="en-US" dirty="0" smtClean="0"/>
              <a:t>• Advise, and support on breast-feeding</a:t>
            </a:r>
          </a:p>
          <a:p>
            <a:r>
              <a:rPr lang="en-US" dirty="0" smtClean="0"/>
              <a:t>• Provide emotional and psychological support.</a:t>
            </a:r>
          </a:p>
          <a:p>
            <a:r>
              <a:rPr lang="en-US" dirty="0" smtClean="0"/>
              <a:t>• Health education on weaning and food preparation.</a:t>
            </a:r>
          </a:p>
          <a:p>
            <a:r>
              <a:rPr lang="en-US" dirty="0" smtClean="0"/>
              <a:t>• Advise on </a:t>
            </a:r>
            <a:r>
              <a:rPr lang="en-US" b="1" dirty="0" smtClean="0"/>
              <a:t>Family Planning</a:t>
            </a:r>
          </a:p>
          <a:p>
            <a:endParaRPr lang="en-US" dirty="0" smtClean="0"/>
          </a:p>
          <a:p>
            <a:pPr eaLnBrk="1" hangingPunct="1">
              <a:defRPr/>
            </a:pPr>
            <a:endParaRPr lang="ar-JO" dirty="0" smtClean="0"/>
          </a:p>
        </p:txBody>
      </p:sp>
    </p:spTree>
    <p:extLst>
      <p:ext uri="{BB962C8B-B14F-4D97-AF65-F5344CB8AC3E}">
        <p14:creationId xmlns:p14="http://schemas.microsoft.com/office/powerpoint/2010/main" val="26691392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33925" y="2708275"/>
            <a:ext cx="3313113" cy="1701800"/>
          </a:xfrm>
        </p:spPr>
        <p:txBody>
          <a:bodyPr anchor="b">
            <a:normAutofit fontScale="90000"/>
          </a:bodyPr>
          <a:lstStyle/>
          <a:p>
            <a:r>
              <a:rPr lang="en-US"/>
              <a:t>Family Planning Services</a:t>
            </a:r>
            <a:endParaRPr lang="ar-JO"/>
          </a:p>
        </p:txBody>
      </p:sp>
      <p:sp>
        <p:nvSpPr>
          <p:cNvPr id="212995" name="Subtitle 2"/>
          <p:cNvSpPr>
            <a:spLocks noGrp="1"/>
          </p:cNvSpPr>
          <p:nvPr>
            <p:ph type="subTitle" idx="4294967295"/>
          </p:nvPr>
        </p:nvSpPr>
        <p:spPr>
          <a:xfrm>
            <a:off x="4999038" y="4516438"/>
            <a:ext cx="3221037" cy="1168400"/>
          </a:xfrm>
        </p:spPr>
        <p:txBody>
          <a:bodyPr/>
          <a:lstStyle/>
          <a:p>
            <a:pPr marL="0" indent="0">
              <a:lnSpc>
                <a:spcPct val="80000"/>
              </a:lnSpc>
              <a:buFont typeface="Wingdings" pitchFamily="2" charset="2"/>
              <a:buNone/>
            </a:pPr>
            <a:r>
              <a:rPr lang="en-US" sz="2400" b="1">
                <a:solidFill>
                  <a:srgbClr val="424242"/>
                </a:solidFill>
              </a:rPr>
              <a:t>Dr. Samar Sharif</a:t>
            </a:r>
          </a:p>
          <a:p>
            <a:pPr marL="0" indent="0">
              <a:lnSpc>
                <a:spcPct val="80000"/>
              </a:lnSpc>
              <a:buFont typeface="Wingdings" pitchFamily="2" charset="2"/>
              <a:buNone/>
            </a:pPr>
            <a:r>
              <a:rPr lang="en-US" sz="2400" b="1">
                <a:solidFill>
                  <a:srgbClr val="424242"/>
                </a:solidFill>
              </a:rPr>
              <a:t>MD. MPH.</a:t>
            </a:r>
          </a:p>
          <a:p>
            <a:pPr marL="0" indent="0">
              <a:lnSpc>
                <a:spcPct val="80000"/>
              </a:lnSpc>
              <a:buFont typeface="Wingdings" pitchFamily="2" charset="2"/>
              <a:buNone/>
            </a:pPr>
            <a:r>
              <a:rPr lang="en-US" sz="2400" b="1">
                <a:solidFill>
                  <a:srgbClr val="424242"/>
                </a:solidFill>
              </a:rPr>
              <a:t>Community and Family Medicine Department.</a:t>
            </a:r>
          </a:p>
          <a:p>
            <a:pPr marL="0" indent="0">
              <a:lnSpc>
                <a:spcPct val="80000"/>
              </a:lnSpc>
              <a:buFont typeface="Wingdings" pitchFamily="2" charset="2"/>
              <a:buNone/>
            </a:pPr>
            <a:r>
              <a:rPr lang="en-US" sz="2400" b="1">
                <a:solidFill>
                  <a:srgbClr val="424242"/>
                </a:solidFill>
              </a:rPr>
              <a:t>Medical School </a:t>
            </a:r>
          </a:p>
          <a:p>
            <a:pPr marL="0" indent="0">
              <a:lnSpc>
                <a:spcPct val="80000"/>
              </a:lnSpc>
              <a:buFont typeface="Wingdings" pitchFamily="2" charset="2"/>
              <a:buNone/>
            </a:pPr>
            <a:r>
              <a:rPr lang="en-US" sz="2400" b="1">
                <a:solidFill>
                  <a:srgbClr val="424242"/>
                </a:solidFill>
              </a:rPr>
              <a:t>University of Jordan</a:t>
            </a:r>
          </a:p>
          <a:p>
            <a:pPr marL="0" indent="0">
              <a:lnSpc>
                <a:spcPct val="80000"/>
              </a:lnSpc>
              <a:buFont typeface="Wingdings" pitchFamily="2" charset="2"/>
              <a:buNone/>
            </a:pPr>
            <a:endParaRPr lang="en-US" sz="2400" b="1">
              <a:solidFill>
                <a:srgbClr val="424242"/>
              </a:solidFill>
            </a:endParaRPr>
          </a:p>
          <a:p>
            <a:pPr marL="0" indent="0">
              <a:lnSpc>
                <a:spcPct val="80000"/>
              </a:lnSpc>
              <a:buFont typeface="Wingdings" pitchFamily="2" charset="2"/>
              <a:buNone/>
            </a:pPr>
            <a:endParaRPr lang="ar-JO" sz="1200">
              <a:solidFill>
                <a:srgbClr val="424242"/>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p:spPr>
        <p:txBody>
          <a:bodyPr anchor="b">
            <a:normAutofit fontScale="90000"/>
          </a:bodyPr>
          <a:lstStyle/>
          <a:p>
            <a:r>
              <a:rPr lang="en-US" sz="4000" b="0"/>
              <a:t>What is family planning?</a:t>
            </a:r>
            <a:r>
              <a:rPr lang="en-US" sz="4000"/>
              <a:t/>
            </a:r>
            <a:br>
              <a:rPr lang="en-US" sz="4000"/>
            </a:br>
            <a:endParaRPr lang="en-US" sz="4000"/>
          </a:p>
        </p:txBody>
      </p:sp>
      <p:sp>
        <p:nvSpPr>
          <p:cNvPr id="214019" name="Content Placeholder 2"/>
          <p:cNvSpPr>
            <a:spLocks noGrp="1"/>
          </p:cNvSpPr>
          <p:nvPr>
            <p:ph idx="4294967295"/>
          </p:nvPr>
        </p:nvSpPr>
        <p:spPr>
          <a:xfrm>
            <a:off x="428625" y="1785938"/>
            <a:ext cx="8229600" cy="4525962"/>
          </a:xfrm>
        </p:spPr>
        <p:txBody>
          <a:bodyPr/>
          <a:lstStyle/>
          <a:p>
            <a:pPr indent="-273050">
              <a:buFont typeface="Arial" pitchFamily="34" charset="0"/>
              <a:buNone/>
            </a:pPr>
            <a:r>
              <a:rPr lang="en-US" altLang="ar-JO" b="1" i="1"/>
              <a:t>     </a:t>
            </a:r>
            <a:r>
              <a:rPr lang="en-US" altLang="ar-JO" i="1"/>
              <a:t>Family planning services are defined as "educational, comprehensive medical or social activities which enable individuals, including minors, to determine freely the number and spacing of their children and to select the means by which this may </a:t>
            </a:r>
            <a:r>
              <a:rPr lang="ar-JO" altLang="ar-JO" i="1"/>
              <a:t>  </a:t>
            </a:r>
            <a:r>
              <a:rPr lang="en-US" altLang="ar-JO" i="1"/>
              <a:t>be achieved. [1] </a:t>
            </a:r>
            <a:r>
              <a:rPr lang="en-US" altLang="ar-JO" i="1">
                <a:solidFill>
                  <a:srgbClr val="0070C0"/>
                </a:solidFill>
              </a:rPr>
              <a:t>WHO website</a:t>
            </a:r>
            <a:endParaRPr lang="en-US" altLang="ar-JO">
              <a:solidFill>
                <a:srgbClr val="0070C0"/>
              </a:solidFill>
            </a:endParaRPr>
          </a:p>
        </p:txBody>
      </p:sp>
      <p:sp>
        <p:nvSpPr>
          <p:cNvPr id="214020" name="Text Box 4"/>
          <p:cNvSpPr txBox="1">
            <a:spLocks noChangeArrowheads="1"/>
          </p:cNvSpPr>
          <p:nvPr/>
        </p:nvSpPr>
        <p:spPr bwMode="auto">
          <a:xfrm>
            <a:off x="0" y="6467475"/>
            <a:ext cx="7380288" cy="779463"/>
          </a:xfrm>
          <a:prstGeom prst="rect">
            <a:avLst/>
          </a:prstGeom>
          <a:noFill/>
          <a:ln w="9525">
            <a:noFill/>
            <a:miter lim="800000"/>
            <a:headEnd/>
            <a:tailEnd/>
          </a:ln>
        </p:spPr>
        <p:txBody>
          <a:bodyPr>
            <a:spAutoFit/>
          </a:bodyPr>
          <a:lstStyle/>
          <a:p>
            <a:pPr marL="342900" indent="-342900" algn="r" rtl="1">
              <a:spcBef>
                <a:spcPct val="50000"/>
              </a:spcBef>
              <a:buFontTx/>
              <a:buAutoNum type="arabicPeriod"/>
            </a:pPr>
            <a:r>
              <a:rPr lang="en-US" altLang="ar-JO"/>
              <a:t> </a:t>
            </a:r>
            <a:r>
              <a:rPr lang="en-US" altLang="ar-JO">
                <a:hlinkClick r:id="rId3"/>
              </a:rPr>
              <a:t>US Dept. of Health, Administration for children and families</a:t>
            </a:r>
            <a:r>
              <a:rPr lang="en-US" altLang="ar-JO"/>
              <a:t>(2012)</a:t>
            </a:r>
          </a:p>
          <a:p>
            <a:pPr marL="342900" indent="-342900" algn="r" rtl="1">
              <a:spcBef>
                <a:spcPct val="50000"/>
              </a:spcBef>
            </a:pPr>
            <a:endParaRPr lang="en-US" altLang="ar-JO"/>
          </a:p>
        </p:txBody>
      </p:sp>
      <p:pic>
        <p:nvPicPr>
          <p:cNvPr id="5" name="Picture 3" descr="C:\Users\Amal-Pc\Desktop\721506-Familyplanning-1402709603-515-640x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927273"/>
            <a:ext cx="3276600" cy="1473527"/>
          </a:xfrm>
          <a:prstGeom prst="rect">
            <a:avLst/>
          </a:prstGeom>
          <a:blipFill>
            <a:blip r:embed="rId4"/>
            <a:stretch>
              <a:fillRect/>
            </a:stretch>
          </a: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2-Maternal mortality is an adverse outcome of many pregnancies.</a:t>
            </a:r>
          </a:p>
          <a:p>
            <a:r>
              <a:rPr lang="en-US" dirty="0" smtClean="0"/>
              <a:t>3-Miscarriage, induced abortion, and other factors, are causes for over 40 percent of the pregnancies in developing countries to result in complications, illnesses, or permanent disability for the mother or child. </a:t>
            </a:r>
            <a:endParaRPr lang="ar-JO"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DC913695-BFF2-46BE-9D23-C9298E18D331}" type="datetime1">
              <a:rPr lang="en-US" sz="1400">
                <a:latin typeface="+mn-lt"/>
                <a:cs typeface="+mn-cs"/>
              </a:rPr>
              <a:pPr>
                <a:defRPr/>
              </a:pPr>
              <a:t>10/21/2015</a:t>
            </a:fld>
            <a:endParaRPr lang="en-US" sz="1400">
              <a:latin typeface="+mn-lt"/>
              <a:cs typeface="+mn-cs"/>
            </a:endParaRPr>
          </a:p>
        </p:txBody>
      </p:sp>
      <p:sp>
        <p:nvSpPr>
          <p:cNvPr id="5" name="Slide Number Placeholder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1BE6CBA8-151B-4AB4-902F-E649DF20D43E}" type="slidenum">
              <a:rPr lang="en-US" sz="1400">
                <a:latin typeface="+mn-lt"/>
                <a:cs typeface="+mn-cs"/>
              </a:rPr>
              <a:pPr algn="r">
                <a:defRPr/>
              </a:pPr>
              <a:t>120</a:t>
            </a:fld>
            <a:endParaRPr lang="en-US" sz="1400">
              <a:latin typeface="+mn-lt"/>
              <a:cs typeface="+mn-cs"/>
            </a:endParaRPr>
          </a:p>
        </p:txBody>
      </p:sp>
      <p:sp>
        <p:nvSpPr>
          <p:cNvPr id="216068" name="Rectangle 2"/>
          <p:cNvSpPr>
            <a:spLocks noGrp="1" noChangeArrowheads="1"/>
          </p:cNvSpPr>
          <p:nvPr>
            <p:ph type="title" idx="4294967295"/>
          </p:nvPr>
        </p:nvSpPr>
        <p:spPr/>
        <p:txBody>
          <a:bodyPr lIns="92075" tIns="46038" rIns="92075" bIns="46038"/>
          <a:lstStyle/>
          <a:p>
            <a:r>
              <a:rPr lang="en-US">
                <a:latin typeface="Times New Roman" pitchFamily="18" charset="0"/>
              </a:rPr>
              <a:t/>
            </a:r>
            <a:br>
              <a:rPr lang="en-US">
                <a:latin typeface="Times New Roman" pitchFamily="18" charset="0"/>
              </a:rPr>
            </a:br>
            <a:r>
              <a:rPr lang="en-US">
                <a:latin typeface="Times New Roman" pitchFamily="18" charset="0"/>
              </a:rPr>
              <a:t/>
            </a:r>
            <a:br>
              <a:rPr lang="en-US">
                <a:latin typeface="Times New Roman" pitchFamily="18" charset="0"/>
              </a:rPr>
            </a:br>
            <a:r>
              <a:rPr lang="en-US">
                <a:latin typeface="Times New Roman" pitchFamily="18" charset="0"/>
              </a:rPr>
              <a:t>Goals of Family Planning services </a:t>
            </a:r>
            <a:br>
              <a:rPr lang="en-US">
                <a:latin typeface="Times New Roman" pitchFamily="18" charset="0"/>
              </a:rPr>
            </a:br>
            <a:r>
              <a:rPr lang="en-US">
                <a:cs typeface="Times New Roman" pitchFamily="18" charset="0"/>
              </a:rPr>
              <a:t> </a:t>
            </a:r>
            <a:br>
              <a:rPr lang="en-US">
                <a:cs typeface="Times New Roman" pitchFamily="18" charset="0"/>
              </a:rPr>
            </a:br>
            <a:endParaRPr lang="en-US">
              <a:cs typeface="Times New Roman" pitchFamily="18" charset="0"/>
            </a:endParaRPr>
          </a:p>
        </p:txBody>
      </p:sp>
      <p:sp>
        <p:nvSpPr>
          <p:cNvPr id="216069" name="Rectangle 3"/>
          <p:cNvSpPr>
            <a:spLocks noGrp="1" noChangeArrowheads="1"/>
          </p:cNvSpPr>
          <p:nvPr>
            <p:ph type="body" idx="4294967295"/>
          </p:nvPr>
        </p:nvSpPr>
        <p:spPr/>
        <p:txBody>
          <a:bodyPr lIns="92075" tIns="46038" rIns="92075" bIns="46038"/>
          <a:lstStyle/>
          <a:p>
            <a:pPr>
              <a:lnSpc>
                <a:spcPct val="90000"/>
              </a:lnSpc>
            </a:pPr>
            <a:r>
              <a:rPr lang="en-US" dirty="0">
                <a:cs typeface="Times New Roman" pitchFamily="18" charset="0"/>
              </a:rPr>
              <a:t>1-</a:t>
            </a:r>
            <a:r>
              <a:rPr lang="en-US" dirty="0">
                <a:latin typeface="Times New Roman" pitchFamily="18" charset="0"/>
                <a:cs typeface="Times New Roman" pitchFamily="18" charset="0"/>
              </a:rPr>
              <a:t>     </a:t>
            </a:r>
            <a:r>
              <a:rPr lang="en-US" dirty="0">
                <a:cs typeface="Times New Roman" pitchFamily="18" charset="0"/>
              </a:rPr>
              <a:t>Enable women and men to limit family size</a:t>
            </a:r>
          </a:p>
          <a:p>
            <a:pPr>
              <a:lnSpc>
                <a:spcPct val="90000"/>
              </a:lnSpc>
            </a:pPr>
            <a:r>
              <a:rPr lang="en-US" dirty="0">
                <a:cs typeface="Times New Roman" pitchFamily="18" charset="0"/>
              </a:rPr>
              <a:t>2-</a:t>
            </a:r>
            <a:r>
              <a:rPr lang="en-US" dirty="0">
                <a:latin typeface="Times New Roman" pitchFamily="18" charset="0"/>
                <a:cs typeface="Times New Roman" pitchFamily="18" charset="0"/>
              </a:rPr>
              <a:t>     </a:t>
            </a:r>
            <a:r>
              <a:rPr lang="en-US" dirty="0">
                <a:cs typeface="Times New Roman" pitchFamily="18" charset="0"/>
              </a:rPr>
              <a:t>It safeguards individual health and rights</a:t>
            </a:r>
          </a:p>
          <a:p>
            <a:pPr>
              <a:lnSpc>
                <a:spcPct val="90000"/>
              </a:lnSpc>
            </a:pPr>
            <a:r>
              <a:rPr lang="en-US" dirty="0">
                <a:cs typeface="Times New Roman" pitchFamily="18" charset="0"/>
              </a:rPr>
              <a:t>3-</a:t>
            </a:r>
            <a:r>
              <a:rPr lang="en-US" dirty="0">
                <a:latin typeface="Times New Roman" pitchFamily="18" charset="0"/>
                <a:cs typeface="Times New Roman" pitchFamily="18" charset="0"/>
              </a:rPr>
              <a:t>     </a:t>
            </a:r>
            <a:r>
              <a:rPr lang="en-US" dirty="0">
                <a:cs typeface="Times New Roman" pitchFamily="18" charset="0"/>
              </a:rPr>
              <a:t>Preserves our planet’s resources</a:t>
            </a:r>
          </a:p>
          <a:p>
            <a:pPr>
              <a:lnSpc>
                <a:spcPct val="90000"/>
              </a:lnSpc>
            </a:pPr>
            <a:r>
              <a:rPr lang="en-US" dirty="0">
                <a:cs typeface="Times New Roman" pitchFamily="18" charset="0"/>
              </a:rPr>
              <a:t>4-</a:t>
            </a:r>
            <a:r>
              <a:rPr lang="en-US" dirty="0">
                <a:latin typeface="Times New Roman" pitchFamily="18" charset="0"/>
                <a:cs typeface="Times New Roman" pitchFamily="18" charset="0"/>
              </a:rPr>
              <a:t>     </a:t>
            </a:r>
            <a:r>
              <a:rPr lang="en-US" dirty="0">
                <a:cs typeface="Times New Roman" pitchFamily="18" charset="0"/>
              </a:rPr>
              <a:t>Improves the quality of  life for individual women, their partners, and their children</a:t>
            </a:r>
          </a:p>
          <a:p>
            <a:pPr>
              <a:lnSpc>
                <a:spcPct val="90000"/>
              </a:lnSpc>
            </a:pPr>
            <a:endParaRPr lang="en-US" dirty="0">
              <a:cs typeface="Times New Roman" pitchFamily="18" charset="0"/>
            </a:endParaRPr>
          </a:p>
          <a:p>
            <a:pPr>
              <a:lnSpc>
                <a:spcPct val="90000"/>
              </a:lnSpc>
            </a:pP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378DDF22-96EF-4B7B-A66F-9A4800AE1B98}" type="datetime1">
              <a:rPr lang="en-US" sz="1400">
                <a:latin typeface="+mn-lt"/>
                <a:cs typeface="+mn-cs"/>
              </a:rPr>
              <a:pPr>
                <a:defRPr/>
              </a:pPr>
              <a:t>10/21/2015</a:t>
            </a:fld>
            <a:endParaRPr lang="en-US" sz="1400">
              <a:latin typeface="+mn-lt"/>
              <a:cs typeface="+mn-cs"/>
            </a:endParaRPr>
          </a:p>
        </p:txBody>
      </p:sp>
      <p:sp>
        <p:nvSpPr>
          <p:cNvPr id="5" name="Slide Number Placeholder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C5463DBF-0917-4E0E-995E-EE48B80FD81B}" type="slidenum">
              <a:rPr lang="en-US" sz="1400">
                <a:latin typeface="+mn-lt"/>
                <a:cs typeface="+mn-cs"/>
              </a:rPr>
              <a:pPr algn="r">
                <a:defRPr/>
              </a:pPr>
              <a:t>121</a:t>
            </a:fld>
            <a:endParaRPr lang="en-US" sz="1400">
              <a:latin typeface="+mn-lt"/>
              <a:cs typeface="+mn-cs"/>
            </a:endParaRPr>
          </a:p>
        </p:txBody>
      </p:sp>
      <p:sp>
        <p:nvSpPr>
          <p:cNvPr id="218116" name="Rectangle 2"/>
          <p:cNvSpPr>
            <a:spLocks noGrp="1" noChangeArrowheads="1"/>
          </p:cNvSpPr>
          <p:nvPr>
            <p:ph type="title" idx="4294967295"/>
          </p:nvPr>
        </p:nvSpPr>
        <p:spPr/>
        <p:txBody>
          <a:bodyPr lIns="92075" tIns="46038" rIns="92075" bIns="46038"/>
          <a:lstStyle/>
          <a:p>
            <a:endParaRPr lang="ar-JO"/>
          </a:p>
        </p:txBody>
      </p:sp>
      <p:sp>
        <p:nvSpPr>
          <p:cNvPr id="218117" name="Rectangle 3"/>
          <p:cNvSpPr>
            <a:spLocks noGrp="1" noChangeArrowheads="1"/>
          </p:cNvSpPr>
          <p:nvPr>
            <p:ph type="body" idx="4294967295"/>
          </p:nvPr>
        </p:nvSpPr>
        <p:spPr/>
        <p:txBody>
          <a:bodyPr lIns="92075" tIns="46038" rIns="92075" bIns="46038"/>
          <a:lstStyle/>
          <a:p>
            <a:pPr>
              <a:lnSpc>
                <a:spcPct val="80000"/>
              </a:lnSpc>
            </a:pPr>
            <a:r>
              <a:rPr lang="en-US" sz="2800">
                <a:cs typeface="Times New Roman" pitchFamily="18" charset="0"/>
              </a:rPr>
              <a:t>5-</a:t>
            </a:r>
            <a:r>
              <a:rPr lang="en-US" sz="2800">
                <a:latin typeface="Times New Roman" pitchFamily="18" charset="0"/>
                <a:cs typeface="Times New Roman" pitchFamily="18" charset="0"/>
              </a:rPr>
              <a:t>     </a:t>
            </a:r>
            <a:r>
              <a:rPr lang="en-US" sz="2800">
                <a:cs typeface="Times New Roman" pitchFamily="18" charset="0"/>
              </a:rPr>
              <a:t>Prevent unwanted or risky pregnancies</a:t>
            </a:r>
          </a:p>
          <a:p>
            <a:pPr>
              <a:lnSpc>
                <a:spcPct val="80000"/>
              </a:lnSpc>
            </a:pPr>
            <a:r>
              <a:rPr lang="en-US" sz="2800">
                <a:cs typeface="Times New Roman" pitchFamily="18" charset="0"/>
              </a:rPr>
              <a:t>6-</a:t>
            </a:r>
            <a:r>
              <a:rPr lang="en-US" sz="2800">
                <a:latin typeface="Times New Roman" pitchFamily="18" charset="0"/>
                <a:cs typeface="Times New Roman" pitchFamily="18" charset="0"/>
              </a:rPr>
              <a:t>     </a:t>
            </a:r>
            <a:r>
              <a:rPr lang="en-US" sz="2800">
                <a:cs typeface="Times New Roman" pitchFamily="18" charset="0"/>
              </a:rPr>
              <a:t>Decreases incidence of congenital abnormalities </a:t>
            </a:r>
          </a:p>
          <a:p>
            <a:pPr>
              <a:lnSpc>
                <a:spcPct val="80000"/>
              </a:lnSpc>
            </a:pPr>
            <a:r>
              <a:rPr lang="en-US" sz="2800" b="1">
                <a:cs typeface="Times New Roman" pitchFamily="18" charset="0"/>
              </a:rPr>
              <a:t>7-</a:t>
            </a:r>
            <a:r>
              <a:rPr lang="en-US" sz="2800" b="1">
                <a:latin typeface="Times New Roman" pitchFamily="18" charset="0"/>
                <a:cs typeface="Times New Roman" pitchFamily="18" charset="0"/>
              </a:rPr>
              <a:t>     </a:t>
            </a:r>
            <a:r>
              <a:rPr lang="en-US" sz="2800" b="1">
                <a:cs typeface="Times New Roman" pitchFamily="18" charset="0"/>
              </a:rPr>
              <a:t>Decreases Maternal and infant mortality rates</a:t>
            </a:r>
          </a:p>
          <a:p>
            <a:pPr>
              <a:lnSpc>
                <a:spcPct val="80000"/>
              </a:lnSpc>
            </a:pPr>
            <a:r>
              <a:rPr lang="en-US" sz="2800">
                <a:cs typeface="Times New Roman" pitchFamily="18" charset="0"/>
              </a:rPr>
              <a:t>8-</a:t>
            </a:r>
            <a:r>
              <a:rPr lang="en-US" sz="2800">
                <a:latin typeface="Times New Roman" pitchFamily="18" charset="0"/>
                <a:cs typeface="Times New Roman" pitchFamily="18" charset="0"/>
              </a:rPr>
              <a:t>     </a:t>
            </a:r>
            <a:r>
              <a:rPr lang="en-US" sz="2800">
                <a:cs typeface="Times New Roman" pitchFamily="18" charset="0"/>
              </a:rPr>
              <a:t>Control the world population size</a:t>
            </a:r>
          </a:p>
          <a:p>
            <a:pPr>
              <a:lnSpc>
                <a:spcPct val="80000"/>
              </a:lnSpc>
            </a:pPr>
            <a:r>
              <a:rPr lang="en-US" sz="2800">
                <a:cs typeface="Times New Roman" pitchFamily="18" charset="0"/>
              </a:rPr>
              <a:t>9-</a:t>
            </a:r>
            <a:r>
              <a:rPr lang="en-US" sz="2800">
                <a:latin typeface="Times New Roman" pitchFamily="18" charset="0"/>
                <a:cs typeface="Times New Roman" pitchFamily="18" charset="0"/>
              </a:rPr>
              <a:t>     </a:t>
            </a:r>
            <a:r>
              <a:rPr lang="en-US" sz="2800">
                <a:cs typeface="Times New Roman" pitchFamily="18" charset="0"/>
              </a:rPr>
              <a:t>Improves all aspects of life standers economical , educational, and health psychological</a:t>
            </a:r>
          </a:p>
          <a:p>
            <a:pPr>
              <a:lnSpc>
                <a:spcPct val="80000"/>
              </a:lnSpc>
              <a:buFont typeface="Wingdings" pitchFamily="2" charset="2"/>
              <a:buNone/>
            </a:pPr>
            <a:r>
              <a:rPr lang="en-US" sz="2800">
                <a:cs typeface="Times New Roman" pitchFamily="18" charset="0"/>
              </a:rPr>
              <a:t> </a:t>
            </a:r>
          </a:p>
          <a:p>
            <a:pPr>
              <a:lnSpc>
                <a:spcPct val="80000"/>
              </a:lnSpc>
            </a:pPr>
            <a:endParaRPr lang="en-US" sz="28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696F96CF-B7F7-4D1F-86F3-F81F9F8E895E}" type="datetime1">
              <a:rPr lang="en-US" sz="1400">
                <a:latin typeface="+mn-lt"/>
                <a:cs typeface="+mn-cs"/>
              </a:rPr>
              <a:pPr>
                <a:defRPr/>
              </a:pPr>
              <a:t>10/21/2015</a:t>
            </a:fld>
            <a:endParaRPr lang="en-US" sz="1400">
              <a:latin typeface="+mn-lt"/>
              <a:cs typeface="+mn-cs"/>
            </a:endParaRPr>
          </a:p>
        </p:txBody>
      </p:sp>
      <p:sp>
        <p:nvSpPr>
          <p:cNvPr id="5" name="Slide Number Placeholder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D301BF78-5836-4A5C-86BB-10FF0FD93B1E}" type="slidenum">
              <a:rPr lang="en-US" sz="1400">
                <a:latin typeface="+mn-lt"/>
                <a:cs typeface="+mn-cs"/>
              </a:rPr>
              <a:pPr algn="r">
                <a:defRPr/>
              </a:pPr>
              <a:t>122</a:t>
            </a:fld>
            <a:endParaRPr lang="en-US" sz="1400">
              <a:latin typeface="+mn-lt"/>
              <a:cs typeface="+mn-cs"/>
            </a:endParaRPr>
          </a:p>
        </p:txBody>
      </p:sp>
      <p:sp>
        <p:nvSpPr>
          <p:cNvPr id="220164" name="Rectangle 2"/>
          <p:cNvSpPr>
            <a:spLocks noGrp="1" noChangeArrowheads="1"/>
          </p:cNvSpPr>
          <p:nvPr>
            <p:ph type="title" idx="4294967295"/>
          </p:nvPr>
        </p:nvSpPr>
        <p:spPr/>
        <p:txBody>
          <a:bodyPr lIns="92075" tIns="46038" rIns="92075" bIns="46038"/>
          <a:lstStyle/>
          <a:p>
            <a:r>
              <a:rPr lang="en-US"/>
              <a:t>Counseling</a:t>
            </a:r>
          </a:p>
        </p:txBody>
      </p:sp>
      <p:sp>
        <p:nvSpPr>
          <p:cNvPr id="220165" name="Rectangle 3"/>
          <p:cNvSpPr>
            <a:spLocks noGrp="1" noChangeArrowheads="1"/>
          </p:cNvSpPr>
          <p:nvPr>
            <p:ph type="body" idx="4294967295"/>
          </p:nvPr>
        </p:nvSpPr>
        <p:spPr/>
        <p:txBody>
          <a:bodyPr lIns="92075" tIns="46038" rIns="92075" bIns="46038"/>
          <a:lstStyle/>
          <a:p>
            <a:r>
              <a:rPr lang="en-US" b="1" dirty="0">
                <a:cs typeface="Times New Roman" pitchFamily="18" charset="0"/>
              </a:rPr>
              <a:t>GREAT</a:t>
            </a:r>
          </a:p>
          <a:p>
            <a:r>
              <a:rPr lang="en-US" dirty="0">
                <a:cs typeface="Times New Roman" pitchFamily="18" charset="0"/>
              </a:rPr>
              <a:t>a)</a:t>
            </a:r>
            <a:r>
              <a:rPr lang="en-US" dirty="0">
                <a:latin typeface="Times New Roman" pitchFamily="18" charset="0"/>
                <a:cs typeface="Times New Roman" pitchFamily="18" charset="0"/>
              </a:rPr>
              <a:t>      </a:t>
            </a:r>
            <a:r>
              <a:rPr lang="en-US" dirty="0">
                <a:cs typeface="Times New Roman" pitchFamily="18" charset="0"/>
              </a:rPr>
              <a:t>Great</a:t>
            </a:r>
          </a:p>
          <a:p>
            <a:r>
              <a:rPr lang="en-US" dirty="0">
                <a:cs typeface="Times New Roman" pitchFamily="18" charset="0"/>
              </a:rPr>
              <a:t>b)</a:t>
            </a:r>
            <a:r>
              <a:rPr lang="en-US" dirty="0">
                <a:latin typeface="Times New Roman" pitchFamily="18" charset="0"/>
                <a:cs typeface="Times New Roman" pitchFamily="18" charset="0"/>
              </a:rPr>
              <a:t>     </a:t>
            </a:r>
            <a:r>
              <a:rPr lang="en-US" dirty="0">
                <a:cs typeface="Times New Roman" pitchFamily="18" charset="0"/>
              </a:rPr>
              <a:t>Reassure</a:t>
            </a:r>
          </a:p>
          <a:p>
            <a:r>
              <a:rPr lang="en-US" dirty="0">
                <a:cs typeface="Times New Roman" pitchFamily="18" charset="0"/>
              </a:rPr>
              <a:t>c)</a:t>
            </a:r>
            <a:r>
              <a:rPr lang="en-US" dirty="0">
                <a:latin typeface="Times New Roman" pitchFamily="18" charset="0"/>
                <a:cs typeface="Times New Roman" pitchFamily="18" charset="0"/>
              </a:rPr>
              <a:t>      </a:t>
            </a:r>
            <a:r>
              <a:rPr lang="en-US" dirty="0">
                <a:cs typeface="Times New Roman" pitchFamily="18" charset="0"/>
              </a:rPr>
              <a:t>Explain</a:t>
            </a:r>
          </a:p>
          <a:p>
            <a:r>
              <a:rPr lang="en-US" dirty="0">
                <a:cs typeface="Times New Roman" pitchFamily="18" charset="0"/>
              </a:rPr>
              <a:t>d)</a:t>
            </a:r>
            <a:r>
              <a:rPr lang="en-US" dirty="0">
                <a:latin typeface="Times New Roman" pitchFamily="18" charset="0"/>
                <a:cs typeface="Times New Roman" pitchFamily="18" charset="0"/>
              </a:rPr>
              <a:t>     </a:t>
            </a:r>
            <a:r>
              <a:rPr lang="en-US" dirty="0">
                <a:cs typeface="Times New Roman" pitchFamily="18" charset="0"/>
              </a:rPr>
              <a:t>Answer</a:t>
            </a:r>
          </a:p>
          <a:p>
            <a:r>
              <a:rPr lang="en-US" dirty="0">
                <a:cs typeface="Times New Roman" pitchFamily="18" charset="0"/>
              </a:rPr>
              <a:t>e)</a:t>
            </a:r>
            <a:r>
              <a:rPr lang="en-US" dirty="0">
                <a:latin typeface="Times New Roman" pitchFamily="18" charset="0"/>
                <a:cs typeface="Times New Roman" pitchFamily="18" charset="0"/>
              </a:rPr>
              <a:t>      </a:t>
            </a:r>
            <a:r>
              <a:rPr lang="en-US" dirty="0" smtClean="0">
                <a:cs typeface="Times New Roman" pitchFamily="18" charset="0"/>
              </a:rPr>
              <a:t>Therapy.</a:t>
            </a:r>
            <a:endParaRPr lang="en-US" dirty="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A67DD6A7-4441-45F6-9825-8906E665144E}" type="datetime1">
              <a:rPr lang="en-US" sz="1400">
                <a:latin typeface="+mn-lt"/>
                <a:cs typeface="+mn-cs"/>
              </a:rPr>
              <a:pPr>
                <a:defRPr/>
              </a:pPr>
              <a:t>10/21/2015</a:t>
            </a:fld>
            <a:endParaRPr lang="en-US" sz="1400">
              <a:latin typeface="+mn-lt"/>
              <a:cs typeface="+mn-cs"/>
            </a:endParaRPr>
          </a:p>
        </p:txBody>
      </p:sp>
      <p:sp>
        <p:nvSpPr>
          <p:cNvPr id="5" name="Slide Number Placeholder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C3ED12A3-E8EF-4C64-8932-8F9BA0950BE0}" type="slidenum">
              <a:rPr lang="en-US" sz="1400">
                <a:latin typeface="+mn-lt"/>
                <a:cs typeface="+mn-cs"/>
              </a:rPr>
              <a:pPr algn="r">
                <a:defRPr/>
              </a:pPr>
              <a:t>123</a:t>
            </a:fld>
            <a:endParaRPr lang="en-US" sz="1400">
              <a:latin typeface="+mn-lt"/>
              <a:cs typeface="+mn-cs"/>
            </a:endParaRPr>
          </a:p>
        </p:txBody>
      </p:sp>
      <p:sp>
        <p:nvSpPr>
          <p:cNvPr id="222212" name="Rectangle 2"/>
          <p:cNvSpPr>
            <a:spLocks noGrp="1" noChangeArrowheads="1"/>
          </p:cNvSpPr>
          <p:nvPr>
            <p:ph type="title" idx="4294967295"/>
          </p:nvPr>
        </p:nvSpPr>
        <p:spPr/>
        <p:txBody>
          <a:bodyPr lIns="92075" tIns="46038" rIns="92075" bIns="46038"/>
          <a:lstStyle/>
          <a:p>
            <a:r>
              <a:rPr lang="en-US">
                <a:latin typeface="Times New Roman" pitchFamily="18" charset="0"/>
              </a:rPr>
              <a:t>Counseling </a:t>
            </a:r>
            <a:br>
              <a:rPr lang="en-US">
                <a:latin typeface="Times New Roman" pitchFamily="18" charset="0"/>
              </a:rPr>
            </a:br>
            <a:endParaRPr lang="en-US">
              <a:latin typeface="Times New Roman" pitchFamily="18" charset="0"/>
            </a:endParaRPr>
          </a:p>
        </p:txBody>
      </p:sp>
      <p:sp>
        <p:nvSpPr>
          <p:cNvPr id="222213" name="Rectangle 3"/>
          <p:cNvSpPr>
            <a:spLocks noGrp="1" noChangeArrowheads="1"/>
          </p:cNvSpPr>
          <p:nvPr>
            <p:ph type="body" idx="4294967295"/>
          </p:nvPr>
        </p:nvSpPr>
        <p:spPr/>
        <p:txBody>
          <a:bodyPr lIns="92075" tIns="46038" rIns="92075" bIns="46038"/>
          <a:lstStyle/>
          <a:p>
            <a:pPr>
              <a:lnSpc>
                <a:spcPct val="90000"/>
              </a:lnSpc>
            </a:pPr>
            <a:r>
              <a:rPr lang="en-US" sz="2800">
                <a:cs typeface="Times New Roman" pitchFamily="18" charset="0"/>
              </a:rPr>
              <a:t>Choosing a birth control method is an important decision . Some of the things you might want to consider when choosing a method are :</a:t>
            </a:r>
          </a:p>
          <a:p>
            <a:pPr>
              <a:lnSpc>
                <a:spcPct val="90000"/>
              </a:lnSpc>
            </a:pPr>
            <a:r>
              <a:rPr lang="en-US" sz="2800">
                <a:cs typeface="Times New Roman" pitchFamily="18" charset="0"/>
              </a:rPr>
              <a:t> </a:t>
            </a:r>
          </a:p>
          <a:p>
            <a:pPr>
              <a:lnSpc>
                <a:spcPct val="90000"/>
              </a:lnSpc>
            </a:pPr>
            <a:r>
              <a:rPr lang="en-US" sz="2800">
                <a:cs typeface="Times New Roman" pitchFamily="18" charset="0"/>
              </a:rPr>
              <a:t>1-</a:t>
            </a:r>
            <a:r>
              <a:rPr lang="en-US" sz="2800">
                <a:latin typeface="Times New Roman" pitchFamily="18" charset="0"/>
                <a:cs typeface="Times New Roman" pitchFamily="18" charset="0"/>
              </a:rPr>
              <a:t>     </a:t>
            </a:r>
            <a:r>
              <a:rPr lang="en-US" sz="2800">
                <a:cs typeface="Times New Roman" pitchFamily="18" charset="0"/>
              </a:rPr>
              <a:t>Personal consideration </a:t>
            </a:r>
          </a:p>
          <a:p>
            <a:pPr>
              <a:lnSpc>
                <a:spcPct val="90000"/>
              </a:lnSpc>
            </a:pPr>
            <a:r>
              <a:rPr lang="en-US" sz="2800">
                <a:cs typeface="Times New Roman" pitchFamily="18" charset="0"/>
              </a:rPr>
              <a:t>2-</a:t>
            </a:r>
            <a:r>
              <a:rPr lang="en-US" sz="2800">
                <a:latin typeface="Times New Roman" pitchFamily="18" charset="0"/>
                <a:cs typeface="Times New Roman" pitchFamily="18" charset="0"/>
              </a:rPr>
              <a:t>     </a:t>
            </a:r>
            <a:r>
              <a:rPr lang="en-US" sz="2800">
                <a:cs typeface="Times New Roman" pitchFamily="18" charset="0"/>
              </a:rPr>
              <a:t>Effectiveness</a:t>
            </a:r>
          </a:p>
          <a:p>
            <a:pPr>
              <a:lnSpc>
                <a:spcPct val="90000"/>
              </a:lnSpc>
            </a:pPr>
            <a:r>
              <a:rPr lang="en-US" sz="2800">
                <a:cs typeface="Times New Roman" pitchFamily="18" charset="0"/>
              </a:rPr>
              <a:t>3-</a:t>
            </a:r>
            <a:r>
              <a:rPr lang="en-US" sz="2800">
                <a:latin typeface="Times New Roman" pitchFamily="18" charset="0"/>
                <a:cs typeface="Times New Roman" pitchFamily="18" charset="0"/>
              </a:rPr>
              <a:t>     </a:t>
            </a:r>
            <a:r>
              <a:rPr lang="en-US" sz="2800">
                <a:cs typeface="Times New Roman" pitchFamily="18" charset="0"/>
              </a:rPr>
              <a:t>Safety</a:t>
            </a:r>
          </a:p>
          <a:p>
            <a:pPr>
              <a:lnSpc>
                <a:spcPct val="90000"/>
              </a:lnSpc>
            </a:pPr>
            <a:r>
              <a:rPr lang="en-US" sz="2800">
                <a:cs typeface="Times New Roman" pitchFamily="18" charset="0"/>
              </a:rPr>
              <a:t>4-</a:t>
            </a:r>
            <a:r>
              <a:rPr lang="en-US" sz="2800">
                <a:latin typeface="Times New Roman" pitchFamily="18" charset="0"/>
                <a:cs typeface="Times New Roman" pitchFamily="18" charset="0"/>
              </a:rPr>
              <a:t>     </a:t>
            </a:r>
            <a:r>
              <a:rPr lang="en-US" sz="2800">
                <a:cs typeface="Times New Roman" pitchFamily="18" charset="0"/>
              </a:rPr>
              <a:t>Cost</a:t>
            </a:r>
          </a:p>
          <a:p>
            <a:pPr>
              <a:lnSpc>
                <a:spcPct val="90000"/>
              </a:lnSpc>
            </a:pPr>
            <a:endParaRPr lang="en-US" sz="28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2EA45BCF-144E-4ADF-9692-6A289383C7F7}" type="datetime1">
              <a:rPr lang="en-US" sz="1400">
                <a:latin typeface="+mn-lt"/>
                <a:cs typeface="+mn-cs"/>
              </a:rPr>
              <a:pPr>
                <a:defRPr/>
              </a:pPr>
              <a:t>10/21/2015</a:t>
            </a:fld>
            <a:endParaRPr lang="en-US" sz="1400">
              <a:latin typeface="+mn-lt"/>
              <a:cs typeface="+mn-cs"/>
            </a:endParaRPr>
          </a:p>
        </p:txBody>
      </p:sp>
      <p:sp>
        <p:nvSpPr>
          <p:cNvPr id="224259" name="Text Box 2"/>
          <p:cNvSpPr txBox="1">
            <a:spLocks noChangeArrowheads="1"/>
          </p:cNvSpPr>
          <p:nvPr/>
        </p:nvSpPr>
        <p:spPr bwMode="auto">
          <a:xfrm>
            <a:off x="1295400" y="1066800"/>
            <a:ext cx="7162800" cy="4365625"/>
          </a:xfrm>
          <a:prstGeom prst="rect">
            <a:avLst/>
          </a:prstGeom>
          <a:noFill/>
          <a:ln w="9525">
            <a:noFill/>
            <a:miter lim="800000"/>
            <a:headEnd/>
            <a:tailEnd/>
          </a:ln>
        </p:spPr>
        <p:txBody>
          <a:bodyPr>
            <a:spAutoFit/>
          </a:bodyPr>
          <a:lstStyle/>
          <a:p>
            <a:pPr>
              <a:spcBef>
                <a:spcPct val="50000"/>
              </a:spcBef>
            </a:pPr>
            <a:r>
              <a:rPr lang="en-US" sz="2800" b="1" i="1" u="sng">
                <a:latin typeface="Times New Roman" pitchFamily="18" charset="0"/>
                <a:cs typeface="Times New Roman" pitchFamily="18" charset="0"/>
              </a:rPr>
              <a:t>Counseling on Family Planning</a:t>
            </a:r>
            <a:r>
              <a:rPr lang="en-US" sz="2800" b="1" i="1">
                <a:latin typeface="Times New Roman" pitchFamily="18" charset="0"/>
                <a:cs typeface="Times New Roman" pitchFamily="18" charset="0"/>
              </a:rPr>
              <a:t>:</a:t>
            </a:r>
          </a:p>
          <a:p>
            <a:pPr>
              <a:spcBef>
                <a:spcPct val="50000"/>
              </a:spcBef>
            </a:pPr>
            <a:r>
              <a:rPr lang="en-US" sz="2800">
                <a:latin typeface="Times New Roman" pitchFamily="18" charset="0"/>
                <a:cs typeface="Times New Roman" pitchFamily="18" charset="0"/>
              </a:rPr>
              <a:t>                 </a:t>
            </a:r>
            <a:r>
              <a:rPr lang="en-US" sz="2800">
                <a:latin typeface="Tahoma" pitchFamily="34" charset="0"/>
                <a:cs typeface="Times New Roman" pitchFamily="18" charset="0"/>
              </a:rPr>
              <a:t>1)</a:t>
            </a:r>
            <a:r>
              <a:rPr lang="en-US" sz="2800">
                <a:latin typeface="Times New Roman" pitchFamily="18" charset="0"/>
                <a:cs typeface="Times New Roman" pitchFamily="18" charset="0"/>
              </a:rPr>
              <a:t> </a:t>
            </a:r>
            <a:r>
              <a:rPr lang="en-US" sz="2800">
                <a:latin typeface="Tahoma" pitchFamily="34" charset="0"/>
                <a:cs typeface="Times New Roman" pitchFamily="18" charset="0"/>
              </a:rPr>
              <a:t>A detailed history </a:t>
            </a:r>
          </a:p>
          <a:p>
            <a:pPr>
              <a:spcBef>
                <a:spcPct val="50000"/>
              </a:spcBef>
            </a:pPr>
            <a:r>
              <a:rPr lang="en-US" sz="2800">
                <a:latin typeface="Times New Roman" pitchFamily="18" charset="0"/>
                <a:cs typeface="Times New Roman" pitchFamily="18" charset="0"/>
              </a:rPr>
              <a:t>                 </a:t>
            </a:r>
            <a:r>
              <a:rPr lang="en-US" sz="2800">
                <a:latin typeface="Tahoma" pitchFamily="34" charset="0"/>
                <a:cs typeface="Times New Roman" pitchFamily="18" charset="0"/>
              </a:rPr>
              <a:t>2)</a:t>
            </a:r>
            <a:r>
              <a:rPr lang="en-US" sz="2800">
                <a:latin typeface="Times New Roman" pitchFamily="18" charset="0"/>
                <a:cs typeface="Times New Roman" pitchFamily="18" charset="0"/>
              </a:rPr>
              <a:t> </a:t>
            </a:r>
            <a:r>
              <a:rPr lang="en-US" sz="2800">
                <a:latin typeface="Tahoma" pitchFamily="34" charset="0"/>
                <a:cs typeface="Times New Roman" pitchFamily="18" charset="0"/>
              </a:rPr>
              <a:t>Information on all available methods </a:t>
            </a:r>
          </a:p>
          <a:p>
            <a:pPr>
              <a:spcBef>
                <a:spcPct val="50000"/>
              </a:spcBef>
            </a:pPr>
            <a:r>
              <a:rPr lang="en-US" sz="2800">
                <a:latin typeface="Times New Roman" pitchFamily="18" charset="0"/>
                <a:cs typeface="Times New Roman" pitchFamily="18" charset="0"/>
              </a:rPr>
              <a:t>                 </a:t>
            </a:r>
            <a:r>
              <a:rPr lang="en-US" sz="2800">
                <a:latin typeface="Tahoma" pitchFamily="34" charset="0"/>
                <a:cs typeface="Times New Roman" pitchFamily="18" charset="0"/>
              </a:rPr>
              <a:t>3)</a:t>
            </a:r>
            <a:r>
              <a:rPr lang="en-US" sz="2800">
                <a:latin typeface="Times New Roman" pitchFamily="18" charset="0"/>
                <a:cs typeface="Times New Roman" pitchFamily="18" charset="0"/>
              </a:rPr>
              <a:t> </a:t>
            </a:r>
            <a:r>
              <a:rPr lang="en-US" sz="2800">
                <a:latin typeface="Tahoma" pitchFamily="34" charset="0"/>
                <a:cs typeface="Times New Roman" pitchFamily="18" charset="0"/>
              </a:rPr>
              <a:t>All practical points related to the use of the selected method must be discussed in detail</a:t>
            </a:r>
          </a:p>
          <a:p>
            <a:pPr>
              <a:spcBef>
                <a:spcPct val="50000"/>
              </a:spcBef>
            </a:pPr>
            <a:endParaRPr lang="en-US" sz="2800">
              <a:latin typeface="Tahoma" pitchFamily="34" charset="0"/>
              <a:cs typeface="Times New Roman" pitchFamily="18" charset="0"/>
            </a:endParaRPr>
          </a:p>
        </p:txBody>
      </p:sp>
      <p:sp>
        <p:nvSpPr>
          <p:cNvPr id="224260" name="Rectangle 3"/>
          <p:cNvSpPr>
            <a:spLocks noGrp="1" noChangeArrowheads="1"/>
          </p:cNvSpPr>
          <p:nvPr>
            <p:ph type="title" idx="4294967295"/>
          </p:nvPr>
        </p:nvSpPr>
        <p:spPr/>
        <p:txBody>
          <a:bodyPr lIns="92075" tIns="46038" rIns="92075" bIns="46038"/>
          <a:lstStyle/>
          <a:p>
            <a:r>
              <a:rPr lang="en-US"/>
              <a:t>	</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p:txBody>
          <a:bodyPr/>
          <a:lstStyle/>
          <a:p>
            <a:r>
              <a:rPr lang="en-GB" sz="3600" u="sng">
                <a:latin typeface="Comic Sans MS" pitchFamily="66" charset="0"/>
              </a:rPr>
              <a:t>Contraceptive efficiency:</a:t>
            </a:r>
            <a:endParaRPr lang="en-US" sz="3600" u="sng">
              <a:latin typeface="Comic Sans MS" pitchFamily="66" charset="0"/>
            </a:endParaRPr>
          </a:p>
        </p:txBody>
      </p:sp>
      <p:sp>
        <p:nvSpPr>
          <p:cNvPr id="226307" name="Rectangle 3"/>
          <p:cNvSpPr>
            <a:spLocks noGrp="1" noRot="1" noChangeArrowheads="1"/>
          </p:cNvSpPr>
          <p:nvPr>
            <p:ph type="body" idx="1"/>
          </p:nvPr>
        </p:nvSpPr>
        <p:spPr/>
        <p:txBody>
          <a:bodyPr/>
          <a:lstStyle/>
          <a:p>
            <a:pPr>
              <a:buFont typeface="Wingdings" pitchFamily="2" charset="2"/>
              <a:buNone/>
            </a:pPr>
            <a:endParaRPr lang="en-GB" sz="2400" u="sng">
              <a:latin typeface="Comic Sans MS" pitchFamily="66" charset="0"/>
            </a:endParaRPr>
          </a:p>
          <a:p>
            <a:pPr>
              <a:buFont typeface="Wingdings" pitchFamily="2" charset="2"/>
              <a:buNone/>
            </a:pPr>
            <a:r>
              <a:rPr lang="en-GB" sz="2400">
                <a:latin typeface="Comic Sans MS" pitchFamily="66" charset="0"/>
              </a:rPr>
              <a:t>It is the measurement of unplanned pregnancies even after the use of contraceptive measures.</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4407352C-C7FE-4A98-93E7-F1FC783A65F0}" type="datetime1">
              <a:rPr lang="en-US" sz="1400">
                <a:latin typeface="+mn-lt"/>
                <a:cs typeface="+mn-cs"/>
              </a:rPr>
              <a:pPr>
                <a:defRPr/>
              </a:pPr>
              <a:t>10/21/2015</a:t>
            </a:fld>
            <a:endParaRPr lang="en-US" sz="1400">
              <a:latin typeface="+mn-lt"/>
              <a:cs typeface="+mn-cs"/>
            </a:endParaRPr>
          </a:p>
        </p:txBody>
      </p:sp>
      <p:sp>
        <p:nvSpPr>
          <p:cNvPr id="5" name="Slide Number Placeholder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DA0EF907-1765-4DD8-A5B5-5571098E38A8}" type="slidenum">
              <a:rPr lang="en-US" sz="1400">
                <a:latin typeface="+mn-lt"/>
                <a:cs typeface="+mn-cs"/>
              </a:rPr>
              <a:pPr algn="r">
                <a:defRPr/>
              </a:pPr>
              <a:t>126</a:t>
            </a:fld>
            <a:endParaRPr lang="en-US" sz="1400">
              <a:latin typeface="+mn-lt"/>
              <a:cs typeface="+mn-cs"/>
            </a:endParaRPr>
          </a:p>
        </p:txBody>
      </p:sp>
      <p:sp>
        <p:nvSpPr>
          <p:cNvPr id="227332" name="Rectangle 2"/>
          <p:cNvSpPr>
            <a:spLocks noGrp="1" noChangeArrowheads="1"/>
          </p:cNvSpPr>
          <p:nvPr>
            <p:ph type="title" idx="4294967295"/>
          </p:nvPr>
        </p:nvSpPr>
        <p:spPr/>
        <p:txBody>
          <a:bodyPr lIns="92075" tIns="46038" rIns="92075" bIns="46038"/>
          <a:lstStyle/>
          <a:p>
            <a:r>
              <a:rPr lang="en-US">
                <a:cs typeface="Times New Roman" pitchFamily="18" charset="0"/>
              </a:rPr>
              <a:t>Contraceptive Methods:</a:t>
            </a:r>
          </a:p>
        </p:txBody>
      </p:sp>
      <p:sp>
        <p:nvSpPr>
          <p:cNvPr id="227333" name="Rectangle 3"/>
          <p:cNvSpPr>
            <a:spLocks noGrp="1" noChangeArrowheads="1"/>
          </p:cNvSpPr>
          <p:nvPr>
            <p:ph type="body" idx="4294967295"/>
          </p:nvPr>
        </p:nvSpPr>
        <p:spPr/>
        <p:txBody>
          <a:bodyPr lIns="92075" tIns="46038" rIns="92075" bIns="46038"/>
          <a:lstStyle/>
          <a:p>
            <a:endParaRPr lang="en-US" sz="2800" dirty="0"/>
          </a:p>
          <a:p>
            <a:pPr>
              <a:lnSpc>
                <a:spcPct val="90000"/>
              </a:lnSpc>
            </a:pPr>
            <a:r>
              <a:rPr lang="en-US" b="1" dirty="0">
                <a:latin typeface="Times New Roman" pitchFamily="18" charset="0"/>
              </a:rPr>
              <a:t>1-Traditional or Natural Methods</a:t>
            </a:r>
          </a:p>
          <a:p>
            <a:pPr>
              <a:lnSpc>
                <a:spcPct val="90000"/>
              </a:lnSpc>
              <a:buFont typeface="Wingdings" pitchFamily="2" charset="2"/>
              <a:buNone/>
            </a:pPr>
            <a:r>
              <a:rPr lang="en-US" sz="2800" dirty="0"/>
              <a:t>a-Abstinence : not having sexual intercourse </a:t>
            </a:r>
          </a:p>
          <a:p>
            <a:pPr>
              <a:lnSpc>
                <a:spcPct val="90000"/>
              </a:lnSpc>
              <a:buFont typeface="Wingdings" pitchFamily="2" charset="2"/>
              <a:buNone/>
            </a:pPr>
            <a:r>
              <a:rPr lang="en-US" sz="2800" dirty="0"/>
              <a:t>b-Withdrawal ( Coitus interrupts ): pulling out </a:t>
            </a:r>
          </a:p>
          <a:p>
            <a:pPr>
              <a:lnSpc>
                <a:spcPct val="90000"/>
              </a:lnSpc>
              <a:buFont typeface="Wingdings" pitchFamily="2" charset="2"/>
              <a:buNone/>
            </a:pPr>
            <a:r>
              <a:rPr lang="en-US" sz="2800" dirty="0">
                <a:cs typeface="Times New Roman" pitchFamily="18" charset="0"/>
              </a:rPr>
              <a:t>c-Fertility Awareness Method (FAM) : basal body temperature (</a:t>
            </a:r>
            <a:r>
              <a:rPr lang="en-US" sz="2800" dirty="0" smtClean="0">
                <a:cs typeface="Times New Roman" pitchFamily="18" charset="0"/>
              </a:rPr>
              <a:t>BBT</a:t>
            </a:r>
            <a:r>
              <a:rPr lang="en-US" sz="2800" dirty="0" smtClean="0"/>
              <a:t>) .</a:t>
            </a:r>
          </a:p>
          <a:p>
            <a:pPr>
              <a:lnSpc>
                <a:spcPct val="90000"/>
              </a:lnSpc>
              <a:buFont typeface="Wingdings" pitchFamily="2" charset="2"/>
              <a:buNone/>
            </a:pPr>
            <a:r>
              <a:rPr lang="en-US" sz="2800" dirty="0" smtClean="0"/>
              <a:t>d-Safe period.</a:t>
            </a:r>
            <a:endParaRPr lang="en-US" sz="2800" dirty="0"/>
          </a:p>
          <a:p>
            <a:pPr>
              <a:lnSpc>
                <a:spcPct val="90000"/>
              </a:lnSpc>
              <a:buFont typeface="Wingdings" pitchFamily="2" charset="2"/>
              <a:buNone/>
            </a:pPr>
            <a:endParaRPr lang="en-US" sz="2800" dirty="0"/>
          </a:p>
          <a:p>
            <a:endParaRPr lang="en-US" sz="28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A0445DFF-9F6B-4407-BDAF-D3B3ED4C878D}" type="datetime1">
              <a:rPr lang="en-US" sz="1400">
                <a:latin typeface="+mn-lt"/>
                <a:cs typeface="+mn-cs"/>
              </a:rPr>
              <a:pPr>
                <a:defRPr/>
              </a:pPr>
              <a:t>10/21/2015</a:t>
            </a:fld>
            <a:endParaRPr lang="en-US" sz="1400">
              <a:latin typeface="+mn-lt"/>
              <a:cs typeface="+mn-cs"/>
            </a:endParaRPr>
          </a:p>
        </p:txBody>
      </p:sp>
      <p:sp>
        <p:nvSpPr>
          <p:cNvPr id="5" name="Slide Number Placeholder 4"/>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0229C415-6ECD-41BD-BA1B-7F04887AB3CA}" type="slidenum">
              <a:rPr lang="en-US" sz="1400">
                <a:latin typeface="+mn-lt"/>
                <a:cs typeface="+mn-cs"/>
              </a:rPr>
              <a:pPr algn="r">
                <a:defRPr/>
              </a:pPr>
              <a:t>127</a:t>
            </a:fld>
            <a:endParaRPr lang="en-US" sz="1400">
              <a:latin typeface="+mn-lt"/>
              <a:cs typeface="+mn-cs"/>
            </a:endParaRPr>
          </a:p>
        </p:txBody>
      </p:sp>
      <p:sp>
        <p:nvSpPr>
          <p:cNvPr id="229380" name="Rectangle 2"/>
          <p:cNvSpPr>
            <a:spLocks noGrp="1" noChangeArrowheads="1"/>
          </p:cNvSpPr>
          <p:nvPr>
            <p:ph type="title" idx="4294967295"/>
          </p:nvPr>
        </p:nvSpPr>
        <p:spPr/>
        <p:txBody>
          <a:bodyPr lIns="92075" tIns="46038" rIns="92075" bIns="46038"/>
          <a:lstStyle/>
          <a:p>
            <a:r>
              <a:rPr lang="en-US" b="0">
                <a:solidFill>
                  <a:schemeClr val="tx1"/>
                </a:solidFill>
                <a:effectLst/>
              </a:rPr>
              <a:t>Traditional Methods </a:t>
            </a:r>
          </a:p>
        </p:txBody>
      </p:sp>
      <p:sp>
        <p:nvSpPr>
          <p:cNvPr id="229381" name="Text Box 3"/>
          <p:cNvSpPr txBox="1">
            <a:spLocks noChangeArrowheads="1"/>
          </p:cNvSpPr>
          <p:nvPr/>
        </p:nvSpPr>
        <p:spPr bwMode="auto">
          <a:xfrm>
            <a:off x="152400" y="2133600"/>
            <a:ext cx="9144000" cy="4143375"/>
          </a:xfrm>
          <a:prstGeom prst="rect">
            <a:avLst/>
          </a:prstGeom>
          <a:noFill/>
          <a:ln w="9525">
            <a:noFill/>
            <a:miter lim="800000"/>
            <a:headEnd/>
            <a:tailEnd/>
          </a:ln>
        </p:spPr>
        <p:txBody>
          <a:bodyPr>
            <a:spAutoFit/>
          </a:bodyPr>
          <a:lstStyle/>
          <a:p>
            <a:pPr>
              <a:spcBef>
                <a:spcPct val="50000"/>
              </a:spcBef>
            </a:pPr>
            <a:endParaRPr lang="en-US" sz="2400">
              <a:latin typeface="Tahoma" pitchFamily="34" charset="0"/>
              <a:cs typeface="Times New Roman" pitchFamily="18" charset="0"/>
            </a:endParaRPr>
          </a:p>
          <a:p>
            <a:pPr>
              <a:spcBef>
                <a:spcPct val="50000"/>
              </a:spcBef>
            </a:pPr>
            <a:r>
              <a:rPr lang="en-US" sz="2400" b="1">
                <a:latin typeface="Tahoma" pitchFamily="34" charset="0"/>
                <a:cs typeface="Times New Roman" pitchFamily="18" charset="0"/>
              </a:rPr>
              <a:t>d) Breast Feeding</a:t>
            </a:r>
          </a:p>
          <a:p>
            <a:pPr>
              <a:spcBef>
                <a:spcPct val="50000"/>
              </a:spcBef>
            </a:pPr>
            <a:r>
              <a:rPr lang="en-US" sz="2400">
                <a:latin typeface="Times New Roman" pitchFamily="18" charset="0"/>
                <a:cs typeface="Times New Roman" pitchFamily="18" charset="0"/>
              </a:rPr>
              <a:t> </a:t>
            </a:r>
            <a:r>
              <a:rPr lang="en-US" sz="2000" u="sng">
                <a:latin typeface="Tahoma" pitchFamily="34" charset="0"/>
                <a:cs typeface="Times New Roman" pitchFamily="18" charset="0"/>
              </a:rPr>
              <a:t>LAM (Lactation Amenorrhea Method).</a:t>
            </a:r>
            <a:endParaRPr lang="en-US" sz="2000">
              <a:latin typeface="Tahoma" pitchFamily="34" charset="0"/>
              <a:cs typeface="Times New Roman" pitchFamily="18" charset="0"/>
            </a:endParaRPr>
          </a:p>
          <a:p>
            <a:pPr>
              <a:spcBef>
                <a:spcPct val="50000"/>
              </a:spcBef>
            </a:pPr>
            <a:r>
              <a:rPr lang="en-US" sz="2000">
                <a:latin typeface="Tahoma" pitchFamily="34" charset="0"/>
                <a:cs typeface="Times New Roman" pitchFamily="18" charset="0"/>
              </a:rPr>
              <a:t>-  Risk of pregnancy is </a:t>
            </a:r>
            <a:r>
              <a:rPr lang="en-US" sz="2000" u="sng">
                <a:latin typeface="Tahoma" pitchFamily="34" charset="0"/>
                <a:cs typeface="Times New Roman" pitchFamily="18" charset="0"/>
              </a:rPr>
              <a:t>1.8%</a:t>
            </a:r>
            <a:r>
              <a:rPr lang="en-US" sz="2000">
                <a:latin typeface="Tahoma" pitchFamily="34" charset="0"/>
                <a:cs typeface="Times New Roman" pitchFamily="18" charset="0"/>
              </a:rPr>
              <a:t> at the end of </a:t>
            </a:r>
            <a:r>
              <a:rPr lang="en-US" sz="2000" u="sng">
                <a:latin typeface="Tahoma" pitchFamily="34" charset="0"/>
                <a:cs typeface="Times New Roman" pitchFamily="18" charset="0"/>
              </a:rPr>
              <a:t>6 months</a:t>
            </a:r>
            <a:r>
              <a:rPr lang="en-US" sz="2000">
                <a:latin typeface="Tahoma" pitchFamily="34" charset="0"/>
                <a:cs typeface="Times New Roman" pitchFamily="18" charset="0"/>
              </a:rPr>
              <a:t> after delivery in women who </a:t>
            </a:r>
            <a:r>
              <a:rPr lang="en-US" sz="2000" u="sng">
                <a:latin typeface="Tahoma" pitchFamily="34" charset="0"/>
                <a:cs typeface="Times New Roman" pitchFamily="18" charset="0"/>
              </a:rPr>
              <a:t>exclusively breast-feed</a:t>
            </a:r>
            <a:r>
              <a:rPr lang="en-US" sz="2000">
                <a:latin typeface="Tahoma" pitchFamily="34" charset="0"/>
                <a:cs typeface="Times New Roman" pitchFamily="18" charset="0"/>
              </a:rPr>
              <a:t>  &amp; who have </a:t>
            </a:r>
            <a:r>
              <a:rPr lang="en-US" sz="2000" u="sng">
                <a:latin typeface="Tahoma" pitchFamily="34" charset="0"/>
                <a:cs typeface="Times New Roman" pitchFamily="18" charset="0"/>
              </a:rPr>
              <a:t>not yet started to menstruate</a:t>
            </a:r>
            <a:r>
              <a:rPr lang="en-US" sz="2000">
                <a:latin typeface="Tahoma" pitchFamily="34" charset="0"/>
                <a:cs typeface="Times New Roman" pitchFamily="18" charset="0"/>
              </a:rPr>
              <a:t>.</a:t>
            </a:r>
          </a:p>
          <a:p>
            <a:pPr>
              <a:spcBef>
                <a:spcPct val="50000"/>
              </a:spcBef>
            </a:pPr>
            <a:r>
              <a:rPr lang="en-US" sz="2000">
                <a:latin typeface="Tahoma" pitchFamily="34" charset="0"/>
                <a:cs typeface="Times New Roman" pitchFamily="18" charset="0"/>
              </a:rPr>
              <a:t>-  Cheap method</a:t>
            </a:r>
          </a:p>
          <a:p>
            <a:pPr>
              <a:spcBef>
                <a:spcPct val="50000"/>
              </a:spcBef>
            </a:pPr>
            <a:r>
              <a:rPr lang="en-US" sz="2000">
                <a:latin typeface="Tahoma" pitchFamily="34" charset="0"/>
                <a:cs typeface="Times New Roman" pitchFamily="18" charset="0"/>
              </a:rPr>
              <a:t>-  No side effects</a:t>
            </a:r>
          </a:p>
          <a:p>
            <a:pPr>
              <a:spcBef>
                <a:spcPct val="50000"/>
              </a:spcBef>
            </a:pPr>
            <a:r>
              <a:rPr lang="en-US" sz="2000">
                <a:latin typeface="Tahoma" pitchFamily="34" charset="0"/>
                <a:cs typeface="Times New Roman" pitchFamily="18" charset="0"/>
              </a:rPr>
              <a:t>- Many other advantages of breast feeding.</a:t>
            </a:r>
          </a:p>
          <a:p>
            <a:pPr>
              <a:spcBef>
                <a:spcPct val="50000"/>
              </a:spcBef>
            </a:pPr>
            <a:endParaRPr lang="en-US" sz="2000">
              <a:latin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685800"/>
          </a:xfrm>
          <a:ln/>
        </p:spPr>
        <p:style>
          <a:lnRef idx="0">
            <a:schemeClr val="accent6"/>
          </a:lnRef>
          <a:fillRef idx="3">
            <a:schemeClr val="accent6"/>
          </a:fillRef>
          <a:effectRef idx="3">
            <a:schemeClr val="accent6"/>
          </a:effectRef>
          <a:fontRef idx="minor">
            <a:schemeClr val="lt1"/>
          </a:fontRef>
        </p:style>
        <p:txBody>
          <a:bodyPr rtlCol="0">
            <a:noAutofit/>
          </a:bodyPr>
          <a:lstStyle/>
          <a:p>
            <a:pPr algn="ctr" fontAlgn="auto">
              <a:spcAft>
                <a:spcPts val="0"/>
              </a:spcAft>
              <a:defRPr/>
            </a:pPr>
            <a:r>
              <a:rPr lang="en-US" sz="3200" b="0" kern="1200" dirty="0" err="1">
                <a:effectLst/>
              </a:rPr>
              <a:t>Lactational</a:t>
            </a:r>
            <a:r>
              <a:rPr lang="en-US" sz="3200" b="0" kern="1200" dirty="0">
                <a:effectLst/>
              </a:rPr>
              <a:t> Amenorrhea Method Algorithm</a:t>
            </a:r>
          </a:p>
        </p:txBody>
      </p:sp>
      <p:sp>
        <p:nvSpPr>
          <p:cNvPr id="231429" name="Content Placeholder 2"/>
          <p:cNvSpPr>
            <a:spLocks noGrp="1"/>
          </p:cNvSpPr>
          <p:nvPr>
            <p:ph idx="4294967295"/>
          </p:nvPr>
        </p:nvSpPr>
        <p:spPr/>
        <p:txBody>
          <a:bodyPr/>
          <a:lstStyle/>
          <a:p>
            <a:endParaRPr lang="ar-JO"/>
          </a:p>
        </p:txBody>
      </p:sp>
      <p:pic>
        <p:nvPicPr>
          <p:cNvPr id="231430" name="Picture 2"/>
          <p:cNvPicPr>
            <a:picLocks noChangeAspect="1" noChangeArrowheads="1"/>
          </p:cNvPicPr>
          <p:nvPr/>
        </p:nvPicPr>
        <p:blipFill>
          <a:blip r:embed="rId2"/>
          <a:srcRect t="11269"/>
          <a:stretch>
            <a:fillRect/>
          </a:stretch>
        </p:blipFill>
        <p:spPr bwMode="auto">
          <a:xfrm>
            <a:off x="381000" y="914400"/>
            <a:ext cx="8229600" cy="5562600"/>
          </a:xfrm>
          <a:prstGeom prst="rect">
            <a:avLst/>
          </a:prstGeom>
          <a:noFill/>
          <a:ln w="9525">
            <a:noFill/>
            <a:miter lim="800000"/>
            <a:headEnd/>
            <a:tailEnd/>
          </a:ln>
        </p:spPr>
      </p:pic>
      <p:sp>
        <p:nvSpPr>
          <p:cNvPr id="5" name="Date Placeholder 4"/>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4CF559E7-0632-4675-8D10-00AC6F1CF427}"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359DF7E-C95C-4849-9F19-9FAC18C4930F}" type="slidenum">
              <a:rPr lang="en-US" sz="1200">
                <a:solidFill>
                  <a:schemeClr val="tx1">
                    <a:tint val="75000"/>
                  </a:schemeClr>
                </a:solidFill>
                <a:latin typeface="+mn-lt"/>
                <a:cs typeface="+mn-cs"/>
              </a:rPr>
              <a:pPr algn="r" fontAlgn="auto">
                <a:spcBef>
                  <a:spcPts val="0"/>
                </a:spcBef>
                <a:spcAft>
                  <a:spcPts val="0"/>
                </a:spcAft>
                <a:defRPr/>
              </a:pPr>
              <a:t>128</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idx="4294967295"/>
          </p:nvPr>
        </p:nvSpPr>
        <p:spPr/>
        <p:txBody>
          <a:bodyPr/>
          <a:lstStyle/>
          <a:p>
            <a:r>
              <a:rPr lang="en-US"/>
              <a:t> Abstinence : Safe Period</a:t>
            </a:r>
          </a:p>
        </p:txBody>
      </p:sp>
      <p:sp>
        <p:nvSpPr>
          <p:cNvPr id="232451" name="Content Placeholder 2"/>
          <p:cNvSpPr>
            <a:spLocks noGrp="1"/>
          </p:cNvSpPr>
          <p:nvPr>
            <p:ph idx="4294967295"/>
          </p:nvPr>
        </p:nvSpPr>
        <p:spPr/>
        <p:txBody>
          <a:bodyPr/>
          <a:lstStyle/>
          <a:p>
            <a:pPr>
              <a:buFont typeface="Wingdings" pitchFamily="2" charset="2"/>
              <a:buNone/>
            </a:pPr>
            <a:r>
              <a:rPr lang="en-GB" sz="2400" u="sng" dirty="0">
                <a:latin typeface="Comic Sans MS" pitchFamily="66" charset="0"/>
              </a:rPr>
              <a:t>Drawbacks</a:t>
            </a:r>
            <a:r>
              <a:rPr lang="en-GB" sz="2400" dirty="0">
                <a:latin typeface="Comic Sans MS" pitchFamily="66" charset="0"/>
              </a:rPr>
              <a:t>: </a:t>
            </a:r>
          </a:p>
          <a:p>
            <a:r>
              <a:rPr lang="en-GB" sz="2400" dirty="0">
                <a:latin typeface="Comic Sans MS" pitchFamily="66" charset="0"/>
              </a:rPr>
              <a:t>Irregular cycle so difficult to predict </a:t>
            </a:r>
          </a:p>
          <a:p>
            <a:r>
              <a:rPr lang="en-GB" sz="2400" dirty="0">
                <a:latin typeface="Comic Sans MS" pitchFamily="66" charset="0"/>
              </a:rPr>
              <a:t>Only for educated and responsible couples</a:t>
            </a:r>
          </a:p>
          <a:p>
            <a:r>
              <a:rPr lang="en-GB" sz="2400" dirty="0">
                <a:latin typeface="Comic Sans MS" pitchFamily="66" charset="0"/>
              </a:rPr>
              <a:t> Programmed Sex</a:t>
            </a:r>
          </a:p>
          <a:p>
            <a:pPr>
              <a:buFont typeface="Wingdings" pitchFamily="2" charset="2"/>
              <a:buNone/>
            </a:pPr>
            <a:r>
              <a:rPr lang="en-GB" sz="2400" dirty="0">
                <a:solidFill>
                  <a:srgbClr val="FF0000"/>
                </a:solidFill>
                <a:latin typeface="Comic Sans MS" pitchFamily="66" charset="0"/>
              </a:rPr>
              <a:t>High Failure rate </a:t>
            </a:r>
          </a:p>
          <a:p>
            <a:pPr>
              <a:buFont typeface="Wingdings" pitchFamily="2" charset="2"/>
              <a:buNone/>
            </a:pPr>
            <a:endParaRPr lang="en-GB" sz="2400" dirty="0">
              <a:latin typeface="Comic Sans MS" pitchFamily="66" charset="0"/>
            </a:endParaRPr>
          </a:p>
          <a:p>
            <a:pPr>
              <a:buFont typeface="Wingdings" pitchFamily="2" charset="2"/>
              <a:buNone/>
            </a:pPr>
            <a:endParaRPr lang="en-GB" sz="2400" dirty="0">
              <a:latin typeface="Comic Sans MS" pitchFamily="66" charset="0"/>
            </a:endParaRP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53731333-6343-4496-B864-86A62C3FE94B}"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BF6ED1F-461A-4DBB-957C-09C1FC9524AA}" type="slidenum">
              <a:rPr lang="en-US" sz="1200">
                <a:solidFill>
                  <a:schemeClr val="tx1">
                    <a:tint val="75000"/>
                  </a:schemeClr>
                </a:solidFill>
                <a:latin typeface="+mn-lt"/>
                <a:cs typeface="+mn-cs"/>
              </a:rPr>
              <a:pPr algn="r" fontAlgn="auto">
                <a:spcBef>
                  <a:spcPts val="0"/>
                </a:spcBef>
                <a:spcAft>
                  <a:spcPts val="0"/>
                </a:spcAft>
                <a:defRPr/>
              </a:pPr>
              <a:t>129</a:t>
            </a:fld>
            <a:endParaRPr lang="en-US" sz="1200">
              <a:solidFill>
                <a:schemeClr val="tx1">
                  <a:tint val="75000"/>
                </a:schemeClr>
              </a:solidFill>
              <a:latin typeface="+mn-lt"/>
              <a:cs typeface="+mn-cs"/>
            </a:endParaRPr>
          </a:p>
        </p:txBody>
      </p:sp>
      <p:sp>
        <p:nvSpPr>
          <p:cNvPr id="232454" name="Rectangle 6"/>
          <p:cNvSpPr>
            <a:spLocks noChangeArrowheads="1"/>
          </p:cNvSpPr>
          <p:nvPr/>
        </p:nvSpPr>
        <p:spPr bwMode="auto">
          <a:xfrm>
            <a:off x="3733800" y="3979863"/>
            <a:ext cx="228600" cy="366712"/>
          </a:xfrm>
          <a:prstGeom prst="rect">
            <a:avLst/>
          </a:prstGeom>
          <a:noFill/>
          <a:ln w="9525">
            <a:noFill/>
            <a:miter lim="800000"/>
            <a:headEnd/>
            <a:tailEnd/>
          </a:ln>
          <a:effectLst/>
        </p:spPr>
        <p:txBody>
          <a:bodyPr>
            <a:spAutoFit/>
          </a:bodyPr>
          <a:lstStyle/>
          <a:p>
            <a:endParaRPr lang="ar-JO">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4-About 80 percent of maternal deaths in are directed obstetric deaths. They result "from obstetric complications of the pregnant state (pregnancy, labor, and </a:t>
            </a:r>
            <a:r>
              <a:rPr lang="en-US" dirty="0" err="1" smtClean="0"/>
              <a:t>puerperium</a:t>
            </a:r>
            <a:r>
              <a:rPr lang="en-US" dirty="0" smtClean="0"/>
              <a:t>), from intervention, omissions, incorrect treatment, or from a chain of events resulting from any of the above.</a:t>
            </a:r>
            <a:endParaRPr lang="ar-JO"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3"/>
          <p:cNvSpPr>
            <a:spLocks noGrp="1"/>
          </p:cNvSpPr>
          <p:nvPr>
            <p:ph type="title" idx="4294967295"/>
          </p:nvPr>
        </p:nvSpPr>
        <p:spPr>
          <a:xfrm>
            <a:off x="1447800" y="76200"/>
            <a:ext cx="6172200" cy="838200"/>
          </a:xfrm>
        </p:spPr>
        <p:txBody>
          <a:bodyPr anchor="b"/>
          <a:lstStyle/>
          <a:p>
            <a:r>
              <a:rPr lang="en-GB" b="0">
                <a:solidFill>
                  <a:srgbClr val="C00000"/>
                </a:solidFill>
                <a:latin typeface="Algerian" pitchFamily="82" charset="0"/>
              </a:rPr>
              <a:t>2-Hormonal methods</a:t>
            </a:r>
            <a:endParaRPr lang="en-US" b="0">
              <a:solidFill>
                <a:srgbClr val="C00000"/>
              </a:solidFill>
              <a:latin typeface="Algerian" pitchFamily="82" charset="0"/>
            </a:endParaRPr>
          </a:p>
        </p:txBody>
      </p:sp>
      <p:sp>
        <p:nvSpPr>
          <p:cNvPr id="5" name="Date Placeholder 4"/>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A9E11EC3-EE1E-4370-91D0-F0B1DB25B3D7}"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6A5CC59-E98A-47AF-812E-739A3853D814}" type="slidenum">
              <a:rPr lang="en-US" sz="1200">
                <a:solidFill>
                  <a:schemeClr val="tx1">
                    <a:tint val="75000"/>
                  </a:schemeClr>
                </a:solidFill>
                <a:latin typeface="+mn-lt"/>
                <a:cs typeface="+mn-cs"/>
              </a:rPr>
              <a:pPr algn="r" fontAlgn="auto">
                <a:spcBef>
                  <a:spcPts val="0"/>
                </a:spcBef>
                <a:spcAft>
                  <a:spcPts val="0"/>
                </a:spcAft>
                <a:defRPr/>
              </a:pPr>
              <a:t>130</a:t>
            </a:fld>
            <a:endParaRPr lang="en-US" sz="1200">
              <a:solidFill>
                <a:schemeClr val="tx1">
                  <a:tint val="75000"/>
                </a:schemeClr>
              </a:solidFill>
              <a:latin typeface="+mn-lt"/>
              <a:cs typeface="+mn-cs"/>
            </a:endParaRPr>
          </a:p>
        </p:txBody>
      </p:sp>
      <p:pic>
        <p:nvPicPr>
          <p:cNvPr id="234501" name="Picture 1" descr="C:\Users\Abhay\Desktop\Contra images\contraception6.jpg"/>
          <p:cNvPicPr>
            <a:picLocks noChangeAspect="1" noChangeArrowheads="1"/>
          </p:cNvPicPr>
          <p:nvPr/>
        </p:nvPicPr>
        <p:blipFill>
          <a:blip r:embed="rId2"/>
          <a:srcRect/>
          <a:stretch>
            <a:fillRect/>
          </a:stretch>
        </p:blipFill>
        <p:spPr bwMode="auto">
          <a:xfrm>
            <a:off x="152400" y="914400"/>
            <a:ext cx="8915400" cy="5805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normAutofit/>
          </a:bodyPr>
          <a:lstStyle/>
          <a:p>
            <a:r>
              <a:rPr lang="en-GB" sz="4000">
                <a:solidFill>
                  <a:srgbClr val="C00000"/>
                </a:solidFill>
                <a:latin typeface="Algerian" pitchFamily="82" charset="0"/>
              </a:rPr>
              <a:t>Classification of hormonal contraceptives</a:t>
            </a:r>
            <a:endParaRPr lang="en-US" sz="4000">
              <a:solidFill>
                <a:srgbClr val="C00000"/>
              </a:solidFill>
              <a:latin typeface="Algerian" pitchFamily="82" charset="0"/>
            </a:endParaRPr>
          </a:p>
        </p:txBody>
      </p:sp>
      <p:graphicFrame>
        <p:nvGraphicFramePr>
          <p:cNvPr id="7" name="Content Placeholder 6"/>
          <p:cNvGraphicFramePr>
            <a:graphicFrameLocks noGrp="1"/>
          </p:cNvGraphicFramePr>
          <p:nvPr>
            <p:ph idx="4294967295"/>
          </p:nvPr>
        </p:nvGraphicFramePr>
        <p:xfrm>
          <a:off x="457200" y="16002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33E452EA-26DB-4F49-A835-1E2944D484A8}"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D4CA83F-AC2F-417F-B9AD-61FED82B72B9}" type="slidenum">
              <a:rPr lang="en-US" sz="1200">
                <a:solidFill>
                  <a:schemeClr val="tx1">
                    <a:tint val="75000"/>
                  </a:schemeClr>
                </a:solidFill>
                <a:latin typeface="+mn-lt"/>
                <a:cs typeface="+mn-cs"/>
              </a:rPr>
              <a:pPr algn="r" fontAlgn="auto">
                <a:spcBef>
                  <a:spcPts val="0"/>
                </a:spcBef>
                <a:spcAft>
                  <a:spcPts val="0"/>
                </a:spcAft>
                <a:defRPr/>
              </a:pPr>
              <a:t>131</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idx="4294967295"/>
          </p:nvPr>
        </p:nvSpPr>
        <p:spPr>
          <a:xfrm>
            <a:off x="457200" y="0"/>
            <a:ext cx="8229600" cy="914400"/>
          </a:xfrm>
        </p:spPr>
        <p:txBody>
          <a:bodyPr/>
          <a:lstStyle/>
          <a:p>
            <a:r>
              <a:rPr lang="en-US">
                <a:solidFill>
                  <a:srgbClr val="C00000"/>
                </a:solidFill>
                <a:latin typeface="Algerian" pitchFamily="82" charset="0"/>
              </a:rPr>
              <a:t>Oral Contraceptives</a:t>
            </a:r>
          </a:p>
        </p:txBody>
      </p:sp>
      <p:sp>
        <p:nvSpPr>
          <p:cNvPr id="236547" name="Content Placeholder 2"/>
          <p:cNvSpPr>
            <a:spLocks noGrp="1"/>
          </p:cNvSpPr>
          <p:nvPr>
            <p:ph idx="4294967295"/>
          </p:nvPr>
        </p:nvSpPr>
        <p:spPr/>
        <p:txBody>
          <a:bodyPr/>
          <a:lstStyle/>
          <a:p>
            <a:endParaRPr lang="ar-JO"/>
          </a:p>
        </p:txBody>
      </p:sp>
      <p:pic>
        <p:nvPicPr>
          <p:cNvPr id="236548" name="Picture 2"/>
          <p:cNvPicPr>
            <a:picLocks noChangeAspect="1" noChangeArrowheads="1"/>
          </p:cNvPicPr>
          <p:nvPr/>
        </p:nvPicPr>
        <p:blipFill>
          <a:blip r:embed="rId2"/>
          <a:srcRect/>
          <a:stretch>
            <a:fillRect/>
          </a:stretch>
        </p:blipFill>
        <p:spPr bwMode="auto">
          <a:xfrm>
            <a:off x="1022350" y="1066800"/>
            <a:ext cx="7131050" cy="5510213"/>
          </a:xfrm>
          <a:prstGeom prst="rect">
            <a:avLst/>
          </a:prstGeom>
          <a:noFill/>
          <a:ln w="9525">
            <a:noFill/>
            <a:miter lim="800000"/>
            <a:headEnd/>
            <a:tailEnd/>
          </a:ln>
        </p:spPr>
      </p:pic>
      <p:sp>
        <p:nvSpPr>
          <p:cNvPr id="5" name="Date Placeholder 4"/>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B7771F27-D161-4D6D-855F-A7D7964EB74B}"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DD76324-83B7-4DFD-8F70-64258E3A2B2D}" type="slidenum">
              <a:rPr lang="en-US" sz="1200">
                <a:solidFill>
                  <a:schemeClr val="tx1">
                    <a:tint val="75000"/>
                  </a:schemeClr>
                </a:solidFill>
                <a:latin typeface="+mn-lt"/>
                <a:cs typeface="+mn-cs"/>
              </a:rPr>
              <a:pPr algn="r" fontAlgn="auto">
                <a:spcBef>
                  <a:spcPts val="0"/>
                </a:spcBef>
                <a:spcAft>
                  <a:spcPts val="0"/>
                </a:spcAft>
                <a:defRPr/>
              </a:pPr>
              <a:t>132</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4"/>
          <p:cNvSpPr>
            <a:spLocks noGrp="1"/>
          </p:cNvSpPr>
          <p:nvPr>
            <p:ph type="title" idx="4294967295"/>
          </p:nvPr>
        </p:nvSpPr>
        <p:spPr>
          <a:xfrm>
            <a:off x="457200" y="171450"/>
            <a:ext cx="8229600" cy="514350"/>
          </a:xfrm>
        </p:spPr>
        <p:txBody>
          <a:bodyPr/>
          <a:lstStyle/>
          <a:p>
            <a:r>
              <a:rPr lang="en-GB" sz="3600">
                <a:solidFill>
                  <a:srgbClr val="C00000"/>
                </a:solidFill>
                <a:latin typeface="Algerian" pitchFamily="82" charset="0"/>
              </a:rPr>
              <a:t>Combined pills</a:t>
            </a:r>
            <a:endParaRPr lang="en-US" sz="3600">
              <a:solidFill>
                <a:srgbClr val="C00000"/>
              </a:solidFill>
              <a:latin typeface="Algerian" pitchFamily="82" charset="0"/>
            </a:endParaRPr>
          </a:p>
        </p:txBody>
      </p:sp>
      <p:sp>
        <p:nvSpPr>
          <p:cNvPr id="6" name="Rectangle 5"/>
          <p:cNvSpPr>
            <a:spLocks noChangeArrowheads="1"/>
          </p:cNvSpPr>
          <p:nvPr/>
        </p:nvSpPr>
        <p:spPr bwMode="auto">
          <a:xfrm>
            <a:off x="228600" y="1143000"/>
            <a:ext cx="8077200" cy="4962525"/>
          </a:xfrm>
          <a:prstGeom prst="rect">
            <a:avLst/>
          </a:prstGeom>
          <a:noFill/>
          <a:ln w="9525">
            <a:noFill/>
            <a:miter lim="800000"/>
            <a:headEnd/>
            <a:tailEnd/>
          </a:ln>
        </p:spPr>
        <p:txBody>
          <a:bodyPr>
            <a:spAutoFit/>
          </a:bodyPr>
          <a:lstStyle/>
          <a:p>
            <a:r>
              <a:rPr lang="en-GB" sz="2800" u="sng">
                <a:latin typeface="Algerian" pitchFamily="82" charset="0"/>
              </a:rPr>
              <a:t>Composition</a:t>
            </a:r>
            <a:r>
              <a:rPr lang="en-GB" sz="2800">
                <a:latin typeface="Algerian" pitchFamily="82" charset="0"/>
              </a:rPr>
              <a:t>:</a:t>
            </a:r>
          </a:p>
          <a:p>
            <a:pPr>
              <a:buFont typeface="Arial" pitchFamily="34" charset="0"/>
              <a:buChar char="•"/>
            </a:pPr>
            <a:r>
              <a:rPr lang="en-GB" sz="2400">
                <a:latin typeface="Comic Sans MS" pitchFamily="66" charset="0"/>
              </a:rPr>
              <a:t>In early 1960s – </a:t>
            </a:r>
          </a:p>
          <a:p>
            <a:pPr lvl="2">
              <a:buFont typeface="Arial" pitchFamily="34" charset="0"/>
              <a:buChar char="•"/>
            </a:pPr>
            <a:r>
              <a:rPr lang="en-GB" sz="2400" b="1">
                <a:latin typeface="Comic Sans MS" pitchFamily="66" charset="0"/>
              </a:rPr>
              <a:t>Oestrogen - </a:t>
            </a:r>
            <a:r>
              <a:rPr lang="en-GB" sz="2400">
                <a:latin typeface="Comic Sans MS" pitchFamily="66" charset="0"/>
              </a:rPr>
              <a:t>100-200µg and</a:t>
            </a:r>
          </a:p>
          <a:p>
            <a:pPr lvl="2">
              <a:buFont typeface="Arial" pitchFamily="34" charset="0"/>
              <a:buChar char="•"/>
            </a:pPr>
            <a:r>
              <a:rPr lang="en-GB" sz="2400" b="1">
                <a:latin typeface="Comic Sans MS" pitchFamily="66" charset="0"/>
              </a:rPr>
              <a:t>Progesterone -</a:t>
            </a:r>
            <a:r>
              <a:rPr lang="en-GB" sz="2400">
                <a:latin typeface="Comic Sans MS" pitchFamily="66" charset="0"/>
              </a:rPr>
              <a:t> 10mg</a:t>
            </a:r>
          </a:p>
          <a:p>
            <a:pPr>
              <a:buFont typeface="Arial" pitchFamily="34" charset="0"/>
              <a:buChar char="•"/>
            </a:pPr>
            <a:r>
              <a:rPr lang="en-GB" sz="2400" b="1">
                <a:latin typeface="Comic Sans MS" pitchFamily="66" charset="0"/>
              </a:rPr>
              <a:t>Greater side effects</a:t>
            </a:r>
          </a:p>
          <a:p>
            <a:pPr>
              <a:buFont typeface="Arial" pitchFamily="34" charset="0"/>
              <a:buChar char="•"/>
            </a:pPr>
            <a:endParaRPr lang="en-GB" sz="2400">
              <a:latin typeface="Comic Sans MS" pitchFamily="66" charset="0"/>
            </a:endParaRPr>
          </a:p>
          <a:p>
            <a:pPr>
              <a:buFont typeface="Arial" pitchFamily="34" charset="0"/>
              <a:buChar char="•"/>
            </a:pPr>
            <a:r>
              <a:rPr lang="en-GB" sz="2400">
                <a:latin typeface="Comic Sans MS" pitchFamily="66" charset="0"/>
              </a:rPr>
              <a:t>Nowadays </a:t>
            </a:r>
          </a:p>
          <a:p>
            <a:pPr lvl="2">
              <a:buFont typeface="Arial" pitchFamily="34" charset="0"/>
              <a:buChar char="•"/>
            </a:pPr>
            <a:r>
              <a:rPr lang="en-GB" sz="2400" b="1">
                <a:latin typeface="Comic Sans MS" pitchFamily="66" charset="0"/>
              </a:rPr>
              <a:t>Oestrogen - </a:t>
            </a:r>
            <a:r>
              <a:rPr lang="en-GB" sz="2400">
                <a:latin typeface="Comic Sans MS" pitchFamily="66" charset="0"/>
              </a:rPr>
              <a:t>30-35µg and </a:t>
            </a:r>
          </a:p>
          <a:p>
            <a:pPr lvl="2">
              <a:buFont typeface="Arial" pitchFamily="34" charset="0"/>
              <a:buChar char="•"/>
            </a:pPr>
            <a:r>
              <a:rPr lang="en-GB" sz="2400" b="1">
                <a:latin typeface="Comic Sans MS" pitchFamily="66" charset="0"/>
              </a:rPr>
              <a:t>Progesterone - </a:t>
            </a:r>
            <a:r>
              <a:rPr lang="en-GB" sz="2400">
                <a:latin typeface="Comic Sans MS" pitchFamily="66" charset="0"/>
              </a:rPr>
              <a:t>0.05-0.15mg.</a:t>
            </a:r>
          </a:p>
          <a:p>
            <a:endParaRPr lang="en-GB" sz="2800">
              <a:latin typeface="Algerian" pitchFamily="82" charset="0"/>
            </a:endParaRPr>
          </a:p>
          <a:p>
            <a:r>
              <a:rPr lang="en-GB" sz="2400">
                <a:latin typeface="Comic Sans MS" pitchFamily="66" charset="0"/>
              </a:rPr>
              <a:t>Taken from 5</a:t>
            </a:r>
            <a:r>
              <a:rPr lang="en-GB" sz="2400" baseline="30000">
                <a:latin typeface="Comic Sans MS" pitchFamily="66" charset="0"/>
              </a:rPr>
              <a:t>th</a:t>
            </a:r>
            <a:r>
              <a:rPr lang="en-GB" sz="2400">
                <a:latin typeface="Comic Sans MS" pitchFamily="66" charset="0"/>
              </a:rPr>
              <a:t> to 25</a:t>
            </a:r>
            <a:r>
              <a:rPr lang="en-GB" sz="2400" baseline="30000">
                <a:latin typeface="Comic Sans MS" pitchFamily="66" charset="0"/>
              </a:rPr>
              <a:t>th</a:t>
            </a:r>
            <a:r>
              <a:rPr lang="en-GB" sz="2400">
                <a:latin typeface="Comic Sans MS" pitchFamily="66" charset="0"/>
              </a:rPr>
              <a:t> day of menstrual cycle, followed by a break of 7 days (</a:t>
            </a:r>
            <a:r>
              <a:rPr lang="en-GB" sz="2400" b="1">
                <a:latin typeface="Comic Sans MS" pitchFamily="66" charset="0"/>
              </a:rPr>
              <a:t>withdrawal bleeding</a:t>
            </a:r>
            <a:r>
              <a:rPr lang="en-GB" sz="2400">
                <a:latin typeface="Comic Sans MS" pitchFamily="66" charset="0"/>
              </a:rPr>
              <a:t>).</a:t>
            </a:r>
          </a:p>
          <a:p>
            <a:pPr>
              <a:buFont typeface="Arial" pitchFamily="34" charset="0"/>
              <a:buChar char="•"/>
            </a:pPr>
            <a:r>
              <a:rPr lang="en-GB" sz="2400">
                <a:solidFill>
                  <a:srgbClr val="FF0000"/>
                </a:solidFill>
                <a:latin typeface="Comic Sans MS" pitchFamily="66" charset="0"/>
              </a:rPr>
              <a:t>Failure rate: 0.1 </a:t>
            </a:r>
            <a:r>
              <a:rPr lang="en-GB" sz="2400">
                <a:latin typeface="Comic Sans MS" pitchFamily="66" charset="0"/>
              </a:rPr>
              <a:t> </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2EA2E649-DA37-4DB4-A7EC-FF91A9A757B0}"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F894441-771B-4003-9991-35EF68914AD0}" type="slidenum">
              <a:rPr lang="en-US" sz="1200">
                <a:solidFill>
                  <a:schemeClr val="tx1">
                    <a:tint val="75000"/>
                  </a:schemeClr>
                </a:solidFill>
                <a:latin typeface="+mn-lt"/>
                <a:cs typeface="+mn-cs"/>
              </a:rPr>
              <a:pPr algn="r" fontAlgn="auto">
                <a:spcBef>
                  <a:spcPts val="0"/>
                </a:spcBef>
                <a:spcAft>
                  <a:spcPts val="0"/>
                </a:spcAft>
                <a:defRPr/>
              </a:pPr>
              <a:t>133</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blinds(horizontal)">
                                      <p:cBhvr>
                                        <p:cTn id="7" dur="500"/>
                                        <p:tgtEl>
                                          <p:spTgt spid="6">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blinds(horizontal)">
                                      <p:cBhvr>
                                        <p:cTn id="10" dur="500"/>
                                        <p:tgtEl>
                                          <p:spTgt spid="6">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blinds(horizontal)">
                                      <p:cBhvr>
                                        <p:cTn id="13" dur="500"/>
                                        <p:tgtEl>
                                          <p:spTgt spid="6">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10" end="10"/>
                                            </p:txEl>
                                          </p:spTgt>
                                        </p:tgtEl>
                                        <p:attrNameLst>
                                          <p:attrName>style.visibility</p:attrName>
                                        </p:attrNameLst>
                                      </p:cBhvr>
                                      <p:to>
                                        <p:strVal val="visible"/>
                                      </p:to>
                                    </p:set>
                                    <p:animEffect transition="in" filter="blinds(horizontal)">
                                      <p:cBhvr>
                                        <p:cTn id="18" dur="500"/>
                                        <p:tgtEl>
                                          <p:spTgt spid="6">
                                            <p:txEl>
                                              <p:pRg st="10" end="1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animEffect transition="in" filter="blinds(horizontal)">
                                      <p:cBhvr>
                                        <p:cTn id="21"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838200"/>
            <a:ext cx="7162800" cy="3930650"/>
          </a:xfrm>
          <a:prstGeom prst="rect">
            <a:avLst/>
          </a:prstGeom>
        </p:spPr>
        <p:txBody>
          <a:bodyPr>
            <a:spAutoFit/>
          </a:bodyPr>
          <a:lstStyle/>
          <a:p>
            <a:endParaRPr lang="en-GB" sz="2800" u="sng">
              <a:latin typeface="Algerian" pitchFamily="82" charset="0"/>
            </a:endParaRPr>
          </a:p>
          <a:p>
            <a:r>
              <a:rPr lang="en-GB" sz="3200" u="sng">
                <a:latin typeface="Algerian" pitchFamily="82" charset="0"/>
              </a:rPr>
              <a:t>Mechanism of action:</a:t>
            </a:r>
          </a:p>
          <a:p>
            <a:pPr>
              <a:buFontTx/>
              <a:buAutoNum type="alphaUcParenR"/>
            </a:pPr>
            <a:r>
              <a:rPr lang="en-GB" sz="3200">
                <a:latin typeface="Comic Sans MS" pitchFamily="66" charset="0"/>
              </a:rPr>
              <a:t>Prevents ovulation</a:t>
            </a:r>
          </a:p>
          <a:p>
            <a:pPr>
              <a:buFontTx/>
              <a:buAutoNum type="alphaUcParenR"/>
            </a:pPr>
            <a:r>
              <a:rPr lang="en-GB" sz="3200">
                <a:latin typeface="Comic Sans MS" pitchFamily="66" charset="0"/>
              </a:rPr>
              <a:t>Prevents implantation</a:t>
            </a:r>
          </a:p>
          <a:p>
            <a:pPr>
              <a:buFontTx/>
              <a:buAutoNum type="alphaUcParenR"/>
            </a:pPr>
            <a:r>
              <a:rPr lang="en-GB" sz="3200">
                <a:latin typeface="Comic Sans MS" pitchFamily="66" charset="0"/>
              </a:rPr>
              <a:t>Makes cervical secretions thick</a:t>
            </a:r>
          </a:p>
          <a:p>
            <a:endParaRPr lang="en-GB" sz="3200" u="sng">
              <a:latin typeface="Algerian" pitchFamily="82" charset="0"/>
            </a:endParaRPr>
          </a:p>
          <a:p>
            <a:r>
              <a:rPr lang="en-GB" sz="3200" u="sng">
                <a:latin typeface="Algerian" pitchFamily="82" charset="0"/>
              </a:rPr>
              <a:t>Effectiveness</a:t>
            </a:r>
          </a:p>
          <a:p>
            <a:r>
              <a:rPr lang="en-GB" sz="3200">
                <a:latin typeface="Comic Sans MS" pitchFamily="66" charset="0"/>
              </a:rPr>
              <a:t>100% effective if taken correctly.</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500B82FC-061B-4A86-822E-6F114ECAEDD2}"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8436AA9-7DEE-41D8-98D4-9A57622BFD5D}" type="slidenum">
              <a:rPr lang="en-US" sz="1200">
                <a:solidFill>
                  <a:schemeClr val="tx1">
                    <a:tint val="75000"/>
                  </a:schemeClr>
                </a:solidFill>
                <a:latin typeface="+mn-lt"/>
                <a:cs typeface="+mn-cs"/>
              </a:rPr>
              <a:pPr algn="r" fontAlgn="auto">
                <a:spcBef>
                  <a:spcPts val="0"/>
                </a:spcBef>
                <a:spcAft>
                  <a:spcPts val="0"/>
                </a:spcAft>
                <a:defRPr/>
              </a:pPr>
              <a:t>134</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blinds(horizontal)">
                                      <p:cBhvr>
                                        <p:cTn id="21" dur="500"/>
                                        <p:tgtEl>
                                          <p:spTgt spid="5">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blinds(horizontal)">
                                      <p:cBhvr>
                                        <p:cTn id="2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p:txBody>
          <a:bodyPr/>
          <a:lstStyle/>
          <a:p>
            <a:r>
              <a:rPr lang="tr-TR" sz="3200" b="0">
                <a:latin typeface="Comic Sans MS" pitchFamily="66" charset="0"/>
              </a:rPr>
              <a:t>Untoward Effects with Combination Oral Contraceptives</a:t>
            </a:r>
            <a:endParaRPr lang="en-US" sz="3200" b="0">
              <a:latin typeface="Comic Sans MS" pitchFamily="66" charset="0"/>
            </a:endParaRPr>
          </a:p>
        </p:txBody>
      </p:sp>
      <p:sp>
        <p:nvSpPr>
          <p:cNvPr id="240643" name="Rectangle 3"/>
          <p:cNvSpPr>
            <a:spLocks noGrp="1" noRot="1" noChangeArrowheads="1"/>
          </p:cNvSpPr>
          <p:nvPr>
            <p:ph type="body" idx="1"/>
          </p:nvPr>
        </p:nvSpPr>
        <p:spPr/>
        <p:txBody>
          <a:bodyPr/>
          <a:lstStyle/>
          <a:p>
            <a:pPr>
              <a:lnSpc>
                <a:spcPct val="80000"/>
              </a:lnSpc>
              <a:buFont typeface="Wingdings" pitchFamily="2" charset="2"/>
              <a:buNone/>
            </a:pPr>
            <a:endParaRPr lang="tr-TR" sz="2000" b="1">
              <a:latin typeface="Comic Sans MS" pitchFamily="66" charset="0"/>
            </a:endParaRPr>
          </a:p>
          <a:p>
            <a:pPr lvl="1">
              <a:lnSpc>
                <a:spcPct val="80000"/>
              </a:lnSpc>
              <a:buFont typeface="Wingdings" pitchFamily="2" charset="2"/>
              <a:buChar char="Ø"/>
            </a:pPr>
            <a:r>
              <a:rPr lang="tr-TR" sz="2000">
                <a:latin typeface="Comic Sans MS" pitchFamily="66" charset="0"/>
              </a:rPr>
              <a:t> Cardiovascular effects</a:t>
            </a:r>
          </a:p>
          <a:p>
            <a:pPr lvl="1">
              <a:lnSpc>
                <a:spcPct val="80000"/>
              </a:lnSpc>
              <a:buFont typeface="Wingdings" pitchFamily="2" charset="2"/>
              <a:buNone/>
            </a:pPr>
            <a:r>
              <a:rPr lang="tr-TR" sz="2000">
                <a:latin typeface="Comic Sans MS" pitchFamily="66" charset="0"/>
              </a:rPr>
              <a:t>        hypertension</a:t>
            </a:r>
            <a:r>
              <a:rPr lang="en-US" sz="2000">
                <a:latin typeface="Comic Sans MS" pitchFamily="66" charset="0"/>
              </a:rPr>
              <a:t> in 5% users</a:t>
            </a:r>
            <a:endParaRPr lang="tr-TR" sz="2000">
              <a:latin typeface="Comic Sans MS" pitchFamily="66" charset="0"/>
            </a:endParaRPr>
          </a:p>
          <a:p>
            <a:pPr lvl="1">
              <a:lnSpc>
                <a:spcPct val="80000"/>
              </a:lnSpc>
              <a:buFont typeface="Wingdings" pitchFamily="2" charset="2"/>
              <a:buNone/>
            </a:pPr>
            <a:r>
              <a:rPr lang="tr-TR" sz="2000">
                <a:latin typeface="Comic Sans MS" pitchFamily="66" charset="0"/>
              </a:rPr>
              <a:t>        myocardial infarction</a:t>
            </a:r>
          </a:p>
          <a:p>
            <a:pPr lvl="1">
              <a:lnSpc>
                <a:spcPct val="80000"/>
              </a:lnSpc>
              <a:buFont typeface="Wingdings" pitchFamily="2" charset="2"/>
              <a:buChar char="Ø"/>
            </a:pPr>
            <a:r>
              <a:rPr lang="tr-TR" sz="2000">
                <a:latin typeface="Comic Sans MS" pitchFamily="66" charset="0"/>
              </a:rPr>
              <a:t> Stroke ; ischemic or haemorrhagic</a:t>
            </a:r>
          </a:p>
          <a:p>
            <a:pPr lvl="1">
              <a:lnSpc>
                <a:spcPct val="80000"/>
              </a:lnSpc>
              <a:buFont typeface="Wingdings" pitchFamily="2" charset="2"/>
              <a:buChar char="Ø"/>
            </a:pPr>
            <a:r>
              <a:rPr lang="tr-TR" sz="2000">
                <a:latin typeface="Comic Sans MS" pitchFamily="66" charset="0"/>
              </a:rPr>
              <a:t> </a:t>
            </a:r>
            <a:r>
              <a:rPr lang="en-US" sz="2000">
                <a:latin typeface="Comic Sans MS" pitchFamily="66" charset="0"/>
              </a:rPr>
              <a:t>DVT’s especially smokers &gt;35, overweight and sedentary </a:t>
            </a:r>
            <a:r>
              <a:rPr lang="tr-TR" sz="2000">
                <a:latin typeface="Comic Sans MS" pitchFamily="66" charset="0"/>
              </a:rPr>
              <a:t> </a:t>
            </a:r>
            <a:endParaRPr lang="en-US" sz="2000">
              <a:latin typeface="Comic Sans MS" pitchFamily="66" charset="0"/>
            </a:endParaRPr>
          </a:p>
          <a:p>
            <a:pPr lvl="1">
              <a:lnSpc>
                <a:spcPct val="80000"/>
              </a:lnSpc>
              <a:buFont typeface="Wingdings" pitchFamily="2" charset="2"/>
              <a:buChar char="Ø"/>
            </a:pPr>
            <a:r>
              <a:rPr lang="tr-TR" sz="2000">
                <a:latin typeface="Comic Sans MS" pitchFamily="66" charset="0"/>
              </a:rPr>
              <a:t> Cancers </a:t>
            </a:r>
            <a:r>
              <a:rPr lang="en-US" sz="2000">
                <a:latin typeface="Comic Sans MS" pitchFamily="66" charset="0"/>
              </a:rPr>
              <a:t>(</a:t>
            </a:r>
            <a:r>
              <a:rPr lang="tr-TR" sz="2000">
                <a:latin typeface="Comic Sans MS" pitchFamily="66" charset="0"/>
              </a:rPr>
              <a:t>increase</a:t>
            </a:r>
            <a:r>
              <a:rPr lang="en-US" sz="2000">
                <a:latin typeface="Comic Sans MS" pitchFamily="66" charset="0"/>
              </a:rPr>
              <a:t> risk of)</a:t>
            </a:r>
            <a:endParaRPr lang="tr-TR" sz="2000">
              <a:latin typeface="Comic Sans MS" pitchFamily="66" charset="0"/>
            </a:endParaRPr>
          </a:p>
          <a:p>
            <a:pPr lvl="1">
              <a:lnSpc>
                <a:spcPct val="80000"/>
              </a:lnSpc>
              <a:buFont typeface="Wingdings" pitchFamily="2" charset="2"/>
              <a:buNone/>
            </a:pPr>
            <a:r>
              <a:rPr lang="tr-TR" sz="2000">
                <a:latin typeface="Comic Sans MS" pitchFamily="66" charset="0"/>
              </a:rPr>
              <a:t>         breast</a:t>
            </a:r>
          </a:p>
          <a:p>
            <a:pPr lvl="1">
              <a:lnSpc>
                <a:spcPct val="80000"/>
              </a:lnSpc>
              <a:buFont typeface="Wingdings" pitchFamily="2" charset="2"/>
              <a:buNone/>
            </a:pPr>
            <a:r>
              <a:rPr lang="tr-TR" sz="2000">
                <a:latin typeface="Comic Sans MS" pitchFamily="66" charset="0"/>
              </a:rPr>
              <a:t>         hepatocellular</a:t>
            </a:r>
          </a:p>
          <a:p>
            <a:pPr lvl="1">
              <a:lnSpc>
                <a:spcPct val="80000"/>
              </a:lnSpc>
              <a:buFont typeface="Wingdings" pitchFamily="2" charset="2"/>
              <a:buNone/>
            </a:pPr>
            <a:r>
              <a:rPr lang="tr-TR" sz="2000">
                <a:latin typeface="Comic Sans MS" pitchFamily="66" charset="0"/>
              </a:rPr>
              <a:t>         cervical </a:t>
            </a:r>
          </a:p>
          <a:p>
            <a:pPr lvl="1">
              <a:lnSpc>
                <a:spcPct val="80000"/>
              </a:lnSpc>
              <a:buFont typeface="Wingdings" pitchFamily="2" charset="2"/>
              <a:buChar char="Ø"/>
            </a:pPr>
            <a:r>
              <a:rPr lang="tr-TR" sz="2000">
                <a:latin typeface="Comic Sans MS" pitchFamily="66" charset="0"/>
              </a:rPr>
              <a:t> Endocrin</a:t>
            </a:r>
            <a:r>
              <a:rPr lang="en-US" sz="2000">
                <a:latin typeface="Comic Sans MS" pitchFamily="66" charset="0"/>
              </a:rPr>
              <a:t>e</a:t>
            </a:r>
            <a:r>
              <a:rPr lang="tr-TR" sz="2000">
                <a:latin typeface="Comic Sans MS" pitchFamily="66" charset="0"/>
              </a:rPr>
              <a:t> and metabolic effect, impaires glucose tolerance and responses to glucose challenge</a:t>
            </a:r>
            <a:endParaRPr lang="en-US" sz="2000">
              <a:latin typeface="Comic Sans MS" pitchFamily="66" charset="0"/>
            </a:endParaRPr>
          </a:p>
          <a:p>
            <a:pPr lvl="1">
              <a:lnSpc>
                <a:spcPct val="80000"/>
              </a:lnSpc>
              <a:buFont typeface="Wingdings" pitchFamily="2" charset="2"/>
              <a:buChar char="Ø"/>
            </a:pPr>
            <a:r>
              <a:rPr lang="en-GB" sz="2000">
                <a:latin typeface="Comic Sans MS" pitchFamily="66" charset="0"/>
              </a:rPr>
              <a:t>Breast tenderness, Weight gain, Headache and migraine</a:t>
            </a:r>
          </a:p>
          <a:p>
            <a:pPr lvl="1">
              <a:lnSpc>
                <a:spcPct val="80000"/>
              </a:lnSpc>
              <a:buFont typeface="Wingdings" pitchFamily="2" charset="2"/>
              <a:buNone/>
            </a:pPr>
            <a:endParaRPr lang="en-US" sz="2000">
              <a:latin typeface="Comic Sans MS" pitchFamily="66"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381000" y="304800"/>
            <a:ext cx="8229600" cy="1143000"/>
          </a:xfrm>
        </p:spPr>
        <p:txBody>
          <a:bodyPr/>
          <a:lstStyle/>
          <a:p>
            <a:r>
              <a:rPr lang="en-US" sz="3600">
                <a:solidFill>
                  <a:srgbClr val="C00000"/>
                </a:solidFill>
                <a:latin typeface="Algerian" pitchFamily="82" charset="0"/>
              </a:rPr>
              <a:t>Contraindications to OCP Use</a:t>
            </a:r>
          </a:p>
        </p:txBody>
      </p:sp>
      <p:sp>
        <p:nvSpPr>
          <p:cNvPr id="24579" name="Rectangle 3"/>
          <p:cNvSpPr>
            <a:spLocks noGrp="1" noChangeArrowheads="1"/>
          </p:cNvSpPr>
          <p:nvPr>
            <p:ph idx="4294967295"/>
          </p:nvPr>
        </p:nvSpPr>
        <p:spPr>
          <a:xfrm>
            <a:off x="304800" y="1219200"/>
            <a:ext cx="8839200" cy="5410200"/>
          </a:xfrm>
          <a:noFill/>
          <a:ln/>
        </p:spPr>
        <p:txBody>
          <a:bodyPr numCol="2" rtlCol="0">
            <a:noAutofit/>
          </a:bodyPr>
          <a:lstStyle/>
          <a:p>
            <a:pPr fontAlgn="auto">
              <a:spcAft>
                <a:spcPts val="0"/>
              </a:spcAft>
              <a:buClrTx/>
              <a:buFont typeface="Wingdings" pitchFamily="2" charset="2"/>
              <a:buNone/>
              <a:defRPr/>
            </a:pPr>
            <a:r>
              <a:rPr lang="en-US" sz="2800" kern="1200" dirty="0">
                <a:effectLst/>
                <a:latin typeface="+mn-lt"/>
                <a:ea typeface="+mn-ea"/>
                <a:cs typeface="+mn-cs"/>
              </a:rPr>
              <a:t>	</a:t>
            </a:r>
            <a:r>
              <a:rPr lang="en-US" sz="2400" b="1" kern="1200" dirty="0">
                <a:effectLst/>
                <a:latin typeface="Comic Sans MS" pitchFamily="66" charset="0"/>
                <a:ea typeface="+mn-ea"/>
                <a:cs typeface="+mn-cs"/>
              </a:rPr>
              <a:t>Absolute Contraindications</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Cancer of breast and Genitals</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H/O venous </a:t>
            </a:r>
            <a:r>
              <a:rPr lang="en-US" sz="2400" kern="1200" dirty="0" err="1">
                <a:effectLst/>
                <a:latin typeface="Comic Sans MS" pitchFamily="66" charset="0"/>
                <a:ea typeface="+mn-ea"/>
                <a:cs typeface="+mn-cs"/>
              </a:rPr>
              <a:t>thromboembolism</a:t>
            </a:r>
            <a:endParaRPr lang="en-US" sz="2400" kern="1200" dirty="0">
              <a:effectLst/>
              <a:latin typeface="Comic Sans MS" pitchFamily="66" charset="0"/>
              <a:ea typeface="+mn-ea"/>
              <a:cs typeface="+mn-cs"/>
            </a:endParaRP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Vascular disease- CAD or CVD</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Liver disease ( i.e. Viral hepatitis, cirrhosis)</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Pregnancy</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Congenital </a:t>
            </a:r>
            <a:r>
              <a:rPr lang="en-US" sz="2400" kern="1200" dirty="0" err="1">
                <a:effectLst/>
                <a:latin typeface="Comic Sans MS" pitchFamily="66" charset="0"/>
                <a:ea typeface="+mn-ea"/>
                <a:cs typeface="+mn-cs"/>
              </a:rPr>
              <a:t>hyperlipidaemia</a:t>
            </a:r>
            <a:endParaRPr lang="en-US" sz="2400" kern="1200" dirty="0">
              <a:effectLst/>
              <a:latin typeface="Comic Sans MS" pitchFamily="66" charset="0"/>
              <a:ea typeface="+mn-ea"/>
              <a:cs typeface="+mn-cs"/>
            </a:endParaRPr>
          </a:p>
          <a:p>
            <a:pPr lvl="2" fontAlgn="auto">
              <a:spcAft>
                <a:spcPts val="0"/>
              </a:spcAft>
              <a:buClrTx/>
              <a:buFont typeface="Arial" pitchFamily="34" charset="0"/>
              <a:buNone/>
              <a:defRPr/>
            </a:pPr>
            <a:endParaRPr lang="en-US" b="1" kern="1200" dirty="0">
              <a:effectLst/>
              <a:latin typeface="Comic Sans MS" pitchFamily="66" charset="0"/>
              <a:ea typeface="+mn-ea"/>
              <a:cs typeface="+mn-cs"/>
            </a:endParaRPr>
          </a:p>
          <a:p>
            <a:pPr lvl="2" indent="-749300" fontAlgn="auto">
              <a:spcAft>
                <a:spcPts val="0"/>
              </a:spcAft>
              <a:buClrTx/>
              <a:buFont typeface="Arial" pitchFamily="34" charset="0"/>
              <a:buNone/>
              <a:defRPr/>
            </a:pPr>
            <a:r>
              <a:rPr lang="en-US" b="1" kern="1200" dirty="0">
                <a:effectLst/>
                <a:latin typeface="Comic Sans MS" pitchFamily="66" charset="0"/>
                <a:ea typeface="+mn-ea"/>
                <a:cs typeface="+mn-cs"/>
              </a:rPr>
              <a:t>Relative Contraindications</a:t>
            </a:r>
            <a:endParaRPr lang="en-US" kern="1200" dirty="0">
              <a:effectLst/>
              <a:latin typeface="Comic Sans MS" pitchFamily="66" charset="0"/>
              <a:ea typeface="+mn-ea"/>
              <a:cs typeface="+mn-cs"/>
            </a:endParaRP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Age above 40 yrs.</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Smoking and age above 35 yrs</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HTN with SBP&gt;160, DBP&gt;99</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Chronic renal diseases</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Epilepsy , Migraine</a:t>
            </a:r>
          </a:p>
          <a:p>
            <a:pPr lvl="1" fontAlgn="auto">
              <a:spcAft>
                <a:spcPts val="0"/>
              </a:spcAft>
              <a:buClrTx/>
              <a:buFont typeface="Wingdings" pitchFamily="2" charset="2"/>
              <a:buChar char="Ø"/>
              <a:defRPr/>
            </a:pPr>
            <a:r>
              <a:rPr lang="en-US" sz="2400" kern="1200" dirty="0" err="1">
                <a:effectLst/>
                <a:latin typeface="Comic Sans MS" pitchFamily="66" charset="0"/>
                <a:ea typeface="+mn-ea"/>
                <a:cs typeface="+mn-cs"/>
              </a:rPr>
              <a:t>Hyperlipidemia</a:t>
            </a:r>
            <a:r>
              <a:rPr lang="en-US" sz="2400" kern="1200" dirty="0">
                <a:effectLst/>
                <a:latin typeface="Comic Sans MS" pitchFamily="66" charset="0"/>
                <a:ea typeface="+mn-ea"/>
                <a:cs typeface="+mn-cs"/>
              </a:rPr>
              <a:t> LDL&gt;160</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DM with secondary complications</a:t>
            </a:r>
          </a:p>
          <a:p>
            <a:pPr lvl="1" fontAlgn="auto">
              <a:spcAft>
                <a:spcPts val="0"/>
              </a:spcAft>
              <a:buClrTx/>
              <a:buFont typeface="Wingdings" pitchFamily="2" charset="2"/>
              <a:buChar char="Ø"/>
              <a:defRPr/>
            </a:pPr>
            <a:r>
              <a:rPr lang="en-US" sz="2400" kern="1200" dirty="0">
                <a:effectLst/>
                <a:latin typeface="Comic Sans MS" pitchFamily="66" charset="0"/>
                <a:ea typeface="+mn-ea"/>
                <a:cs typeface="+mn-cs"/>
              </a:rPr>
              <a:t>Infrequent bleeding, </a:t>
            </a:r>
            <a:r>
              <a:rPr lang="en-US" sz="2400" kern="1200" dirty="0" err="1">
                <a:effectLst/>
                <a:latin typeface="Comic Sans MS" pitchFamily="66" charset="0"/>
                <a:ea typeface="+mn-ea"/>
                <a:cs typeface="+mn-cs"/>
              </a:rPr>
              <a:t>Amenorrhoea</a:t>
            </a:r>
            <a:r>
              <a:rPr lang="en-US" sz="2400" kern="1200" dirty="0">
                <a:effectLst/>
                <a:latin typeface="Comic Sans MS" pitchFamily="66" charset="0"/>
                <a:ea typeface="+mn-ea"/>
                <a:cs typeface="+mn-cs"/>
              </a:rPr>
              <a:t>.</a:t>
            </a:r>
            <a:endParaRPr lang="en-US" sz="1800" b="1" kern="1200" dirty="0">
              <a:effectLst/>
              <a:latin typeface="+mn-lt"/>
              <a:ea typeface="+mn-ea"/>
              <a:cs typeface="+mn-cs"/>
            </a:endParaRP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B33BA019-5EDC-425F-B796-15B0E57FB252}"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5791200" y="6492875"/>
            <a:ext cx="2133600" cy="365125"/>
          </a:xfrm>
          <a:prstGeom prst="rect">
            <a:avLst/>
          </a:prstGeom>
          <a:noFill/>
        </p:spPr>
        <p:txBody>
          <a:bodyPr anchor="ctr"/>
          <a:lstStyle/>
          <a:p>
            <a:pPr algn="r" fontAlgn="auto">
              <a:spcBef>
                <a:spcPts val="0"/>
              </a:spcBef>
              <a:spcAft>
                <a:spcPts val="0"/>
              </a:spcAft>
              <a:defRPr/>
            </a:pPr>
            <a:fld id="{755F3848-E478-4CF0-8EA7-D5D819ACDC61}" type="slidenum">
              <a:rPr lang="en-US" sz="1200">
                <a:solidFill>
                  <a:schemeClr val="tx1">
                    <a:tint val="75000"/>
                  </a:schemeClr>
                </a:solidFill>
                <a:latin typeface="+mn-lt"/>
                <a:cs typeface="+mn-cs"/>
              </a:rPr>
              <a:pPr algn="r" fontAlgn="auto">
                <a:spcBef>
                  <a:spcPts val="0"/>
                </a:spcBef>
                <a:spcAft>
                  <a:spcPts val="0"/>
                </a:spcAft>
                <a:defRPr/>
              </a:pPr>
              <a:t>136</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4"/>
          <p:cNvSpPr>
            <a:spLocks noGrp="1"/>
          </p:cNvSpPr>
          <p:nvPr>
            <p:ph type="title" idx="4294967295"/>
          </p:nvPr>
        </p:nvSpPr>
        <p:spPr>
          <a:xfrm>
            <a:off x="457200" y="95250"/>
            <a:ext cx="8229600" cy="514350"/>
          </a:xfrm>
        </p:spPr>
        <p:txBody>
          <a:bodyPr/>
          <a:lstStyle/>
          <a:p>
            <a:r>
              <a:rPr lang="en-GB" sz="3200">
                <a:solidFill>
                  <a:srgbClr val="C00000"/>
                </a:solidFill>
                <a:latin typeface="Algerian" pitchFamily="82" charset="0"/>
              </a:rPr>
              <a:t>Progesterone only pills</a:t>
            </a:r>
            <a:endParaRPr lang="en-US" sz="3200">
              <a:solidFill>
                <a:srgbClr val="C00000"/>
              </a:solidFill>
              <a:latin typeface="Algerian" pitchFamily="82" charset="0"/>
            </a:endParaRPr>
          </a:p>
        </p:txBody>
      </p:sp>
      <p:pic>
        <p:nvPicPr>
          <p:cNvPr id="243715" name="Content Placeholder 3" descr="progesterone only pills.jpg"/>
          <p:cNvPicPr>
            <a:picLocks noGrp="1" noChangeAspect="1"/>
          </p:cNvPicPr>
          <p:nvPr>
            <p:ph idx="4294967295"/>
          </p:nvPr>
        </p:nvPicPr>
        <p:blipFill>
          <a:blip r:embed="rId2"/>
          <a:srcRect/>
          <a:stretch>
            <a:fillRect/>
          </a:stretch>
        </p:blipFill>
        <p:spPr>
          <a:xfrm>
            <a:off x="5164138" y="1066800"/>
            <a:ext cx="3827462" cy="2667000"/>
          </a:xfrm>
        </p:spPr>
      </p:pic>
      <p:sp>
        <p:nvSpPr>
          <p:cNvPr id="8" name="Rectangle 7"/>
          <p:cNvSpPr>
            <a:spLocks noChangeArrowheads="1"/>
          </p:cNvSpPr>
          <p:nvPr/>
        </p:nvSpPr>
        <p:spPr bwMode="auto">
          <a:xfrm>
            <a:off x="609600" y="1219200"/>
            <a:ext cx="4953000" cy="5508625"/>
          </a:xfrm>
          <a:prstGeom prst="rect">
            <a:avLst/>
          </a:prstGeom>
          <a:noFill/>
          <a:ln w="9525">
            <a:noFill/>
            <a:miter lim="800000"/>
            <a:headEnd/>
            <a:tailEnd/>
          </a:ln>
        </p:spPr>
        <p:txBody>
          <a:bodyPr>
            <a:spAutoFit/>
          </a:bodyPr>
          <a:lstStyle/>
          <a:p>
            <a:r>
              <a:rPr lang="en-GB" sz="2400">
                <a:latin typeface="Comic Sans MS" pitchFamily="66" charset="0"/>
              </a:rPr>
              <a:t> Minipill or Micropill.</a:t>
            </a:r>
          </a:p>
          <a:p>
            <a:endParaRPr lang="en-GB" sz="2800" u="sng">
              <a:latin typeface="Algerian" pitchFamily="82" charset="0"/>
            </a:endParaRPr>
          </a:p>
          <a:p>
            <a:r>
              <a:rPr lang="en-GB" sz="2800" u="sng">
                <a:latin typeface="Algerian" pitchFamily="82" charset="0"/>
              </a:rPr>
              <a:t>Composition:</a:t>
            </a:r>
          </a:p>
          <a:p>
            <a:pPr>
              <a:buFont typeface="Arial" pitchFamily="34" charset="0"/>
              <a:buChar char="•"/>
            </a:pPr>
            <a:r>
              <a:rPr lang="en-GB" sz="2400">
                <a:latin typeface="Comic Sans MS" pitchFamily="66" charset="0"/>
              </a:rPr>
              <a:t>Low dosage of progesterone, mainly Norgestrel 0.075mg</a:t>
            </a:r>
          </a:p>
          <a:p>
            <a:endParaRPr lang="en-GB" sz="2800" u="sng">
              <a:latin typeface="Algerian" pitchFamily="82" charset="0"/>
            </a:endParaRPr>
          </a:p>
          <a:p>
            <a:r>
              <a:rPr lang="en-GB" sz="2800" u="sng">
                <a:latin typeface="Algerian" pitchFamily="82" charset="0"/>
              </a:rPr>
              <a:t>Dosage:</a:t>
            </a:r>
          </a:p>
          <a:p>
            <a:pPr>
              <a:buFont typeface="Arial" pitchFamily="34" charset="0"/>
              <a:buChar char="•"/>
            </a:pPr>
            <a:r>
              <a:rPr lang="en-GB" sz="2400">
                <a:latin typeface="Comic Sans MS" pitchFamily="66" charset="0"/>
              </a:rPr>
              <a:t>One tab daily throughout the menstrual cycle</a:t>
            </a:r>
          </a:p>
          <a:p>
            <a:pPr>
              <a:buFont typeface="Arial" pitchFamily="34" charset="0"/>
              <a:buChar char="•"/>
            </a:pPr>
            <a:r>
              <a:rPr lang="en-GB" sz="2400" b="1">
                <a:latin typeface="Comic Sans MS" pitchFamily="66" charset="0"/>
              </a:rPr>
              <a:t>It is mainly given in older women in whom combined pills are C/I as in CVDs</a:t>
            </a:r>
          </a:p>
          <a:p>
            <a:r>
              <a:rPr lang="en-GB" sz="2400" b="1">
                <a:solidFill>
                  <a:srgbClr val="FF0000"/>
                </a:solidFill>
                <a:latin typeface="Comic Sans MS" pitchFamily="66" charset="0"/>
              </a:rPr>
              <a:t>Efficacy 96-98%</a:t>
            </a:r>
          </a:p>
          <a:p>
            <a:r>
              <a:rPr lang="en-GB" sz="2400" b="1">
                <a:solidFill>
                  <a:srgbClr val="FF0000"/>
                </a:solidFill>
                <a:latin typeface="Comic Sans MS" pitchFamily="66" charset="0"/>
              </a:rPr>
              <a:t>Failure rate:0.5/HWY </a:t>
            </a:r>
          </a:p>
        </p:txBody>
      </p:sp>
      <p:sp>
        <p:nvSpPr>
          <p:cNvPr id="6" name="Date Placeholder 5"/>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B4334256-176B-4ED3-BB0F-366E8170EBB4}"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D5DF0C3-15B4-4C5F-A8D5-852E89947ADF}" type="slidenum">
              <a:rPr lang="en-US" sz="1200">
                <a:solidFill>
                  <a:schemeClr val="tx1">
                    <a:tint val="75000"/>
                  </a:schemeClr>
                </a:solidFill>
                <a:latin typeface="+mn-lt"/>
                <a:cs typeface="+mn-cs"/>
              </a:rPr>
              <a:pPr algn="r" fontAlgn="auto">
                <a:spcBef>
                  <a:spcPts val="0"/>
                </a:spcBef>
                <a:spcAft>
                  <a:spcPts val="0"/>
                </a:spcAft>
                <a:defRPr/>
              </a:pPr>
              <a:t>137</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blinds(horizontal)">
                                      <p:cBhvr>
                                        <p:cTn id="7" dur="500"/>
                                        <p:tgtEl>
                                          <p:spTgt spid="8">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blinds(horizontal)">
                                      <p:cBhvr>
                                        <p:cTn id="10" dur="500"/>
                                        <p:tgtEl>
                                          <p:spTgt spid="8">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animEffect transition="in" filter="blinds(horizontal)">
                                      <p:cBhvr>
                                        <p:cTn id="15" dur="500"/>
                                        <p:tgtEl>
                                          <p:spTgt spid="8">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9" end="9"/>
                                            </p:txEl>
                                          </p:spTgt>
                                        </p:tgtEl>
                                        <p:attrNameLst>
                                          <p:attrName>style.visibility</p:attrName>
                                        </p:attrNameLst>
                                      </p:cBhvr>
                                      <p:to>
                                        <p:strVal val="visible"/>
                                      </p:to>
                                    </p:set>
                                    <p:animEffect transition="in" filter="blinds(horizontal)">
                                      <p:cBhvr>
                                        <p:cTn id="20" dur="500"/>
                                        <p:tgtEl>
                                          <p:spTgt spid="8">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blinds(horizontal)">
                                      <p:cBhvr>
                                        <p:cTn id="2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idx="4294967295"/>
          </p:nvPr>
        </p:nvSpPr>
        <p:spPr/>
        <p:txBody>
          <a:bodyPr/>
          <a:lstStyle/>
          <a:p>
            <a:r>
              <a:rPr lang="en-GB" sz="3200">
                <a:solidFill>
                  <a:srgbClr val="C00000"/>
                </a:solidFill>
                <a:latin typeface="Algerian" pitchFamily="82" charset="0"/>
              </a:rPr>
              <a:t>Pop (contd...)</a:t>
            </a:r>
            <a:endParaRPr lang="en-US" sz="3200">
              <a:solidFill>
                <a:srgbClr val="C00000"/>
              </a:solidFill>
              <a:latin typeface="Algerian" pitchFamily="82" charset="0"/>
            </a:endParaRPr>
          </a:p>
        </p:txBody>
      </p:sp>
      <p:sp>
        <p:nvSpPr>
          <p:cNvPr id="3" name="Content Placeholder 2"/>
          <p:cNvSpPr>
            <a:spLocks noGrp="1"/>
          </p:cNvSpPr>
          <p:nvPr>
            <p:ph idx="4294967295"/>
          </p:nvPr>
        </p:nvSpPr>
        <p:spPr>
          <a:xfrm>
            <a:off x="457200" y="1295400"/>
            <a:ext cx="8458200" cy="4800600"/>
          </a:xfrm>
        </p:spPr>
        <p:txBody>
          <a:bodyPr/>
          <a:lstStyle/>
          <a:p>
            <a:pPr>
              <a:buFont typeface="Wingdings" pitchFamily="2" charset="2"/>
              <a:buNone/>
            </a:pPr>
            <a:r>
              <a:rPr lang="en-GB" sz="2000" u="sng">
                <a:latin typeface="Algerian" pitchFamily="82" charset="0"/>
              </a:rPr>
              <a:t>Mechanism of action:</a:t>
            </a:r>
          </a:p>
          <a:p>
            <a:pPr>
              <a:buFont typeface="Wingdings" pitchFamily="2" charset="2"/>
              <a:buChar char="Ø"/>
            </a:pPr>
            <a:r>
              <a:rPr lang="en-GB" sz="2000">
                <a:latin typeface="Comic Sans MS" pitchFamily="66" charset="0"/>
              </a:rPr>
              <a:t>Makes cervical mucosa thick – action starts in 2-4 hrs last for 24hrs.</a:t>
            </a:r>
          </a:p>
          <a:p>
            <a:pPr>
              <a:buFont typeface="Wingdings" pitchFamily="2" charset="2"/>
              <a:buChar char="Ø"/>
            </a:pPr>
            <a:r>
              <a:rPr lang="en-GB" sz="2000">
                <a:latin typeface="Comic Sans MS" pitchFamily="66" charset="0"/>
              </a:rPr>
              <a:t>Decreases the motility of Fallopian tubes.</a:t>
            </a:r>
          </a:p>
          <a:p>
            <a:pPr>
              <a:buFont typeface="Wingdings" pitchFamily="2" charset="2"/>
              <a:buChar char="Ø"/>
            </a:pPr>
            <a:r>
              <a:rPr lang="en-GB" sz="2000" b="1">
                <a:latin typeface="Comic Sans MS" pitchFamily="66" charset="0"/>
              </a:rPr>
              <a:t>Prevent pregnancy without preventing ovulation, as ovulation occurs in 20-30% women.</a:t>
            </a:r>
          </a:p>
          <a:p>
            <a:pPr>
              <a:lnSpc>
                <a:spcPct val="115000"/>
              </a:lnSpc>
              <a:spcBef>
                <a:spcPct val="5000"/>
              </a:spcBef>
            </a:pPr>
            <a:r>
              <a:rPr lang="en-US" sz="2400">
                <a:latin typeface="Algerian" pitchFamily="82" charset="0"/>
              </a:rPr>
              <a:t>Suitable for </a:t>
            </a:r>
          </a:p>
          <a:p>
            <a:pPr lvl="1">
              <a:lnSpc>
                <a:spcPct val="115000"/>
              </a:lnSpc>
              <a:spcBef>
                <a:spcPct val="5000"/>
              </a:spcBef>
              <a:buFont typeface="Wingdings" pitchFamily="2" charset="2"/>
              <a:buChar char="Ø"/>
            </a:pPr>
            <a:r>
              <a:rPr lang="en-US" sz="2000">
                <a:latin typeface="Comic Sans MS" pitchFamily="66" charset="0"/>
              </a:rPr>
              <a:t>Lactating women </a:t>
            </a:r>
          </a:p>
          <a:p>
            <a:pPr lvl="1">
              <a:lnSpc>
                <a:spcPct val="115000"/>
              </a:lnSpc>
              <a:spcBef>
                <a:spcPct val="5000"/>
              </a:spcBef>
              <a:buFont typeface="Wingdings" pitchFamily="2" charset="2"/>
              <a:buChar char="Ø"/>
            </a:pPr>
            <a:r>
              <a:rPr lang="en-US" sz="2000">
                <a:latin typeface="Comic Sans MS" pitchFamily="66" charset="0"/>
              </a:rPr>
              <a:t>Smokers above 35 yrs old</a:t>
            </a:r>
          </a:p>
          <a:p>
            <a:pPr lvl="1">
              <a:lnSpc>
                <a:spcPct val="115000"/>
              </a:lnSpc>
              <a:spcBef>
                <a:spcPct val="5000"/>
              </a:spcBef>
              <a:buFont typeface="Wingdings" pitchFamily="2" charset="2"/>
              <a:buChar char="Ø"/>
            </a:pPr>
            <a:r>
              <a:rPr lang="en-US" sz="2000">
                <a:latin typeface="Comic Sans MS" pitchFamily="66" charset="0"/>
              </a:rPr>
              <a:t>Estrogen sensitive women</a:t>
            </a:r>
            <a:endParaRPr lang="en-GB" sz="2000" u="sng">
              <a:latin typeface="Algerian" pitchFamily="82" charset="0"/>
            </a:endParaRPr>
          </a:p>
          <a:p>
            <a:pPr>
              <a:buFont typeface="Wingdings" pitchFamily="2" charset="2"/>
              <a:buNone/>
            </a:pPr>
            <a:r>
              <a:rPr lang="en-GB" sz="2000" u="sng">
                <a:latin typeface="Algerian" pitchFamily="82" charset="0"/>
              </a:rPr>
              <a:t>Disadvantages:</a:t>
            </a:r>
          </a:p>
          <a:p>
            <a:pPr>
              <a:buFont typeface="Wingdings" pitchFamily="2" charset="2"/>
              <a:buNone/>
            </a:pPr>
            <a:r>
              <a:rPr lang="en-GB" sz="2000">
                <a:latin typeface="Comic Sans MS" pitchFamily="66" charset="0"/>
              </a:rPr>
              <a:t>Higher risk of neoplasia in women taking POP than in women on Combined Pills</a:t>
            </a:r>
          </a:p>
          <a:p>
            <a:r>
              <a:rPr lang="en-US" sz="2000">
                <a:latin typeface="Comic Sans MS" pitchFamily="66" charset="0"/>
              </a:rPr>
              <a:t>Poor control of cycle.</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6A4D4AB4-B8E6-4E58-875B-69BBE6AA04A9}"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566B928-E545-498E-BF3F-44294A4F1DFD}" type="slidenum">
              <a:rPr lang="en-US" sz="1200">
                <a:solidFill>
                  <a:schemeClr val="tx1">
                    <a:tint val="75000"/>
                  </a:schemeClr>
                </a:solidFill>
                <a:latin typeface="+mn-lt"/>
                <a:cs typeface="+mn-cs"/>
              </a:rPr>
              <a:pPr algn="r" fontAlgn="auto">
                <a:spcBef>
                  <a:spcPts val="0"/>
                </a:spcBef>
                <a:spcAft>
                  <a:spcPts val="0"/>
                </a:spcAft>
                <a:defRPr/>
              </a:pPr>
              <a:t>138</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784225"/>
            <a:ext cx="8385175" cy="642938"/>
          </a:xfrm>
        </p:spPr>
        <p:txBody>
          <a:bodyPr>
            <a:normAutofit/>
          </a:bodyPr>
          <a:lstStyle/>
          <a:p>
            <a:r>
              <a:rPr lang="en-GB" sz="2500">
                <a:latin typeface="Algerian" pitchFamily="82" charset="0"/>
              </a:rPr>
              <a:t>Post coital pills</a:t>
            </a:r>
            <a:endParaRPr lang="en-US" sz="2500">
              <a:latin typeface="Algerian" pitchFamily="82" charset="0"/>
            </a:endParaRPr>
          </a:p>
        </p:txBody>
      </p:sp>
      <p:sp>
        <p:nvSpPr>
          <p:cNvPr id="247811" name="Rectangle 6"/>
          <p:cNvSpPr>
            <a:spLocks noChangeArrowheads="1"/>
          </p:cNvSpPr>
          <p:nvPr/>
        </p:nvSpPr>
        <p:spPr bwMode="auto">
          <a:xfrm>
            <a:off x="152400" y="1371600"/>
            <a:ext cx="8991600" cy="4708525"/>
          </a:xfrm>
          <a:prstGeom prst="rect">
            <a:avLst/>
          </a:prstGeom>
          <a:noFill/>
          <a:ln w="9525">
            <a:noFill/>
            <a:miter lim="800000"/>
            <a:headEnd/>
            <a:tailEnd/>
          </a:ln>
        </p:spPr>
        <p:txBody>
          <a:bodyPr>
            <a:spAutoFit/>
          </a:bodyPr>
          <a:lstStyle/>
          <a:p>
            <a:r>
              <a:rPr lang="en-GB" sz="2000">
                <a:latin typeface="Comic Sans MS" pitchFamily="66" charset="0"/>
              </a:rPr>
              <a:t>Morning after pills</a:t>
            </a:r>
            <a:endParaRPr lang="en-GB" sz="2400" u="sng">
              <a:latin typeface="Comic Sans MS" pitchFamily="66" charset="0"/>
            </a:endParaRPr>
          </a:p>
          <a:p>
            <a:r>
              <a:rPr lang="en-GB" sz="2400" u="sng">
                <a:latin typeface="Comic Sans MS" pitchFamily="66" charset="0"/>
              </a:rPr>
              <a:t>types</a:t>
            </a:r>
            <a:r>
              <a:rPr lang="en-GB" sz="2000">
                <a:latin typeface="Comic Sans MS" pitchFamily="66" charset="0"/>
              </a:rPr>
              <a:t>.</a:t>
            </a:r>
          </a:p>
          <a:p>
            <a:r>
              <a:rPr lang="en-GB" sz="1600" u="sng">
                <a:latin typeface="Comic Sans MS" pitchFamily="66" charset="0"/>
              </a:rPr>
              <a:t>Levonorgestrel only , combined form,mifepristone. </a:t>
            </a:r>
          </a:p>
          <a:p>
            <a:r>
              <a:rPr lang="en-GB" sz="2400" u="sng">
                <a:latin typeface="Comic Sans MS" pitchFamily="66" charset="0"/>
              </a:rPr>
              <a:t>Dosage:</a:t>
            </a:r>
          </a:p>
          <a:p>
            <a:pPr>
              <a:buFont typeface="Arial" pitchFamily="34" charset="0"/>
              <a:buChar char="•"/>
            </a:pPr>
            <a:r>
              <a:rPr lang="en-GB" sz="2000">
                <a:latin typeface="Comic Sans MS" pitchFamily="66" charset="0"/>
              </a:rPr>
              <a:t>1</a:t>
            </a:r>
            <a:r>
              <a:rPr lang="en-GB" sz="2000" baseline="30000">
                <a:latin typeface="Comic Sans MS" pitchFamily="66" charset="0"/>
              </a:rPr>
              <a:t>st</a:t>
            </a:r>
            <a:r>
              <a:rPr lang="en-GB" sz="2000">
                <a:latin typeface="Comic Sans MS" pitchFamily="66" charset="0"/>
              </a:rPr>
              <a:t>  tab within 72hrs of intercourse</a:t>
            </a:r>
          </a:p>
          <a:p>
            <a:pPr>
              <a:buFont typeface="Arial" pitchFamily="34" charset="0"/>
              <a:buChar char="•"/>
            </a:pPr>
            <a:r>
              <a:rPr lang="en-GB" sz="2000">
                <a:latin typeface="Comic Sans MS" pitchFamily="66" charset="0"/>
              </a:rPr>
              <a:t>2</a:t>
            </a:r>
            <a:r>
              <a:rPr lang="en-GB" sz="2000" baseline="30000">
                <a:latin typeface="Comic Sans MS" pitchFamily="66" charset="0"/>
              </a:rPr>
              <a:t>nd</a:t>
            </a:r>
            <a:r>
              <a:rPr lang="en-GB" sz="2000">
                <a:latin typeface="Comic Sans MS" pitchFamily="66" charset="0"/>
              </a:rPr>
              <a:t> tab after 12 hrs of 1</a:t>
            </a:r>
            <a:r>
              <a:rPr lang="en-GB" sz="2000" baseline="30000">
                <a:latin typeface="Comic Sans MS" pitchFamily="66" charset="0"/>
              </a:rPr>
              <a:t>st</a:t>
            </a:r>
            <a:r>
              <a:rPr lang="en-GB" sz="2000">
                <a:latin typeface="Comic Sans MS" pitchFamily="66" charset="0"/>
              </a:rPr>
              <a:t> tab</a:t>
            </a:r>
          </a:p>
          <a:p>
            <a:r>
              <a:rPr lang="en-US" sz="2400">
                <a:latin typeface="Comic Sans MS" pitchFamily="66" charset="0"/>
              </a:rPr>
              <a:t>In WHO multicentric randomized trial- within 120 hours of exposure to unprotected sex, a single dose of LNG 1.5 mg is as effective as 2 doses given 12 hours apart.</a:t>
            </a:r>
            <a:endParaRPr lang="en-GB" sz="2400" u="sng">
              <a:latin typeface="Comic Sans MS" pitchFamily="66" charset="0"/>
            </a:endParaRPr>
          </a:p>
          <a:p>
            <a:r>
              <a:rPr lang="en-GB" sz="2400" u="sng">
                <a:latin typeface="Comic Sans MS" pitchFamily="66" charset="0"/>
              </a:rPr>
              <a:t>Indications</a:t>
            </a:r>
            <a:r>
              <a:rPr lang="en-GB" sz="2400">
                <a:latin typeface="Comic Sans MS" pitchFamily="66" charset="0"/>
              </a:rPr>
              <a:t>:</a:t>
            </a:r>
          </a:p>
          <a:p>
            <a:pPr>
              <a:buFont typeface="Arial" pitchFamily="34" charset="0"/>
              <a:buChar char="•"/>
            </a:pPr>
            <a:r>
              <a:rPr lang="en-GB" sz="2000">
                <a:latin typeface="Comic Sans MS" pitchFamily="66" charset="0"/>
              </a:rPr>
              <a:t>Contraceptive failure</a:t>
            </a:r>
          </a:p>
          <a:p>
            <a:pPr>
              <a:buFont typeface="Arial" pitchFamily="34" charset="0"/>
              <a:buChar char="•"/>
            </a:pPr>
            <a:r>
              <a:rPr lang="en-GB" sz="2000">
                <a:latin typeface="Comic Sans MS" pitchFamily="66" charset="0"/>
              </a:rPr>
              <a:t>Rape</a:t>
            </a:r>
          </a:p>
          <a:p>
            <a:pPr>
              <a:buFont typeface="Arial" pitchFamily="34" charset="0"/>
              <a:buChar char="•"/>
            </a:pPr>
            <a:r>
              <a:rPr lang="en-GB" sz="2000">
                <a:latin typeface="Comic Sans MS" pitchFamily="66" charset="0"/>
              </a:rPr>
              <a:t>Unprotected intercourse.</a:t>
            </a:r>
          </a:p>
          <a:p>
            <a:r>
              <a:rPr lang="en-GB" sz="2000">
                <a:solidFill>
                  <a:srgbClr val="FF0000"/>
                </a:solidFill>
                <a:latin typeface="Comic Sans MS" pitchFamily="66" charset="0"/>
              </a:rPr>
              <a:t>Failure Rate: 2/HWY</a:t>
            </a:r>
          </a:p>
        </p:txBody>
      </p:sp>
      <p:pic>
        <p:nvPicPr>
          <p:cNvPr id="236545" name="Picture 1"/>
          <p:cNvPicPr>
            <a:picLocks noChangeAspect="1" noChangeArrowheads="1"/>
          </p:cNvPicPr>
          <p:nvPr/>
        </p:nvPicPr>
        <p:blipFill>
          <a:blip r:embed="rId2"/>
          <a:srcRect l="18462" t="8791" r="23077" b="7693"/>
          <a:stretch>
            <a:fillRect/>
          </a:stretch>
        </p:blipFill>
        <p:spPr bwMode="auto">
          <a:xfrm>
            <a:off x="1905000" y="0"/>
            <a:ext cx="1447800" cy="3124200"/>
          </a:xfrm>
          <a:prstGeom prst="rect">
            <a:avLst/>
          </a:prstGeom>
          <a:noFill/>
          <a:ln w="9525">
            <a:noFill/>
            <a:miter lim="800000"/>
            <a:headEnd/>
            <a:tailEnd/>
          </a:ln>
        </p:spPr>
      </p:pic>
      <p:pic>
        <p:nvPicPr>
          <p:cNvPr id="236546" name="Picture 2"/>
          <p:cNvPicPr>
            <a:picLocks noChangeAspect="1" noChangeArrowheads="1"/>
          </p:cNvPicPr>
          <p:nvPr/>
        </p:nvPicPr>
        <p:blipFill>
          <a:blip r:embed="rId3"/>
          <a:srcRect/>
          <a:stretch>
            <a:fillRect/>
          </a:stretch>
        </p:blipFill>
        <p:spPr bwMode="auto">
          <a:xfrm>
            <a:off x="228600" y="3048000"/>
            <a:ext cx="8705850" cy="3733800"/>
          </a:xfrm>
          <a:prstGeom prst="rect">
            <a:avLst/>
          </a:prstGeom>
          <a:noFill/>
          <a:ln w="9525">
            <a:noFill/>
            <a:miter lim="800000"/>
            <a:headEnd/>
            <a:tailEnd/>
          </a:ln>
        </p:spPr>
      </p:pic>
      <p:pic>
        <p:nvPicPr>
          <p:cNvPr id="236547" name="Picture 3"/>
          <p:cNvPicPr>
            <a:picLocks noChangeAspect="1" noChangeArrowheads="1"/>
          </p:cNvPicPr>
          <p:nvPr/>
        </p:nvPicPr>
        <p:blipFill>
          <a:blip r:embed="rId4"/>
          <a:srcRect l="16000" r="25333" b="3999"/>
          <a:stretch>
            <a:fillRect/>
          </a:stretch>
        </p:blipFill>
        <p:spPr bwMode="auto">
          <a:xfrm>
            <a:off x="228600" y="0"/>
            <a:ext cx="1676400" cy="3124200"/>
          </a:xfrm>
          <a:prstGeom prst="rect">
            <a:avLst/>
          </a:prstGeom>
          <a:noFill/>
          <a:ln w="9525">
            <a:noFill/>
            <a:miter lim="800000"/>
            <a:headEnd/>
            <a:tailEnd/>
          </a:ln>
        </p:spPr>
      </p:pic>
      <p:pic>
        <p:nvPicPr>
          <p:cNvPr id="236548" name="Picture 4"/>
          <p:cNvPicPr>
            <a:picLocks noChangeAspect="1" noChangeArrowheads="1"/>
          </p:cNvPicPr>
          <p:nvPr/>
        </p:nvPicPr>
        <p:blipFill>
          <a:blip r:embed="rId5"/>
          <a:srcRect/>
          <a:stretch>
            <a:fillRect/>
          </a:stretch>
        </p:blipFill>
        <p:spPr bwMode="auto">
          <a:xfrm>
            <a:off x="6324600" y="0"/>
            <a:ext cx="2819400" cy="2982913"/>
          </a:xfrm>
          <a:prstGeom prst="rect">
            <a:avLst/>
          </a:prstGeom>
          <a:noFill/>
          <a:ln w="9525">
            <a:noFill/>
            <a:miter lim="800000"/>
            <a:headEnd/>
            <a:tailEnd/>
          </a:ln>
        </p:spPr>
      </p:pic>
      <p:pic>
        <p:nvPicPr>
          <p:cNvPr id="4" name="Content Placeholder 3" descr="post coital pill.jpg"/>
          <p:cNvPicPr>
            <a:picLocks noGrp="1" noChangeAspect="1"/>
          </p:cNvPicPr>
          <p:nvPr>
            <p:ph idx="4294967295"/>
          </p:nvPr>
        </p:nvPicPr>
        <p:blipFill>
          <a:blip r:embed="rId6"/>
          <a:srcRect l="8800" t="10101" r="11200" b="13132"/>
          <a:stretch>
            <a:fillRect/>
          </a:stretch>
        </p:blipFill>
        <p:spPr>
          <a:xfrm>
            <a:off x="3352800" y="0"/>
            <a:ext cx="3048000" cy="3200400"/>
          </a:xfrm>
        </p:spPr>
      </p:pic>
      <p:sp>
        <p:nvSpPr>
          <p:cNvPr id="9" name="Date Placeholder 8"/>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224371D5-8115-4820-B025-1EBBB3A9B7A4}"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10" name="Slide Number Placeholder 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73A6E9-81E7-45E1-956E-8D0F6CA80708}" type="slidenum">
              <a:rPr lang="en-US" sz="1200">
                <a:solidFill>
                  <a:schemeClr val="tx1">
                    <a:tint val="75000"/>
                  </a:schemeClr>
                </a:solidFill>
                <a:latin typeface="+mn-lt"/>
                <a:cs typeface="+mn-cs"/>
              </a:rPr>
              <a:pPr algn="r" fontAlgn="auto">
                <a:spcBef>
                  <a:spcPts val="0"/>
                </a:spcBef>
                <a:spcAft>
                  <a:spcPts val="0"/>
                </a:spcAft>
                <a:defRPr/>
              </a:pPr>
              <a:t>139</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blinds(horizontal)">
                                      <p:cBhvr>
                                        <p:cTn id="7" dur="500"/>
                                        <p:tgtEl>
                                          <p:spTgt spid="23654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36547"/>
                                        </p:tgtEl>
                                        <p:attrNameLst>
                                          <p:attrName>style.visibility</p:attrName>
                                        </p:attrNameLst>
                                      </p:cBhvr>
                                      <p:to>
                                        <p:strVal val="visible"/>
                                      </p:to>
                                    </p:set>
                                    <p:animEffect transition="in" filter="blinds(horizontal)">
                                      <p:cBhvr>
                                        <p:cTn id="13" dur="500"/>
                                        <p:tgtEl>
                                          <p:spTgt spid="236547"/>
                                        </p:tgtEl>
                                      </p:cBhvr>
                                    </p:animEffect>
                                  </p:childTnLst>
                                </p:cTn>
                              </p:par>
                              <p:par>
                                <p:cTn id="14" presetID="3" presetClass="entr" presetSubtype="10" fill="hold" nodeType="withEffect">
                                  <p:stCondLst>
                                    <p:cond delay="0"/>
                                  </p:stCondLst>
                                  <p:childTnLst>
                                    <p:set>
                                      <p:cBhvr>
                                        <p:cTn id="15" dur="1" fill="hold">
                                          <p:stCondLst>
                                            <p:cond delay="0"/>
                                          </p:stCondLst>
                                        </p:cTn>
                                        <p:tgtEl>
                                          <p:spTgt spid="236545"/>
                                        </p:tgtEl>
                                        <p:attrNameLst>
                                          <p:attrName>style.visibility</p:attrName>
                                        </p:attrNameLst>
                                      </p:cBhvr>
                                      <p:to>
                                        <p:strVal val="visible"/>
                                      </p:to>
                                    </p:set>
                                    <p:animEffect transition="in" filter="blinds(horizontal)">
                                      <p:cBhvr>
                                        <p:cTn id="16" dur="500"/>
                                        <p:tgtEl>
                                          <p:spTgt spid="236545"/>
                                        </p:tgtEl>
                                      </p:cBhvr>
                                    </p:animEffect>
                                  </p:childTnLst>
                                </p:cTn>
                              </p:par>
                              <p:par>
                                <p:cTn id="17" presetID="3" presetClass="entr" presetSubtype="10" fill="hold" nodeType="withEffect">
                                  <p:stCondLst>
                                    <p:cond delay="0"/>
                                  </p:stCondLst>
                                  <p:childTnLst>
                                    <p:set>
                                      <p:cBhvr>
                                        <p:cTn id="18" dur="1" fill="hold">
                                          <p:stCondLst>
                                            <p:cond delay="0"/>
                                          </p:stCondLst>
                                        </p:cTn>
                                        <p:tgtEl>
                                          <p:spTgt spid="236546"/>
                                        </p:tgtEl>
                                        <p:attrNameLst>
                                          <p:attrName>style.visibility</p:attrName>
                                        </p:attrNameLst>
                                      </p:cBhvr>
                                      <p:to>
                                        <p:strVal val="visible"/>
                                      </p:to>
                                    </p:set>
                                    <p:animEffect transition="in" filter="blinds(horizontal)">
                                      <p:cBhvr>
                                        <p:cTn id="19" dur="500"/>
                                        <p:tgtEl>
                                          <p:spTgt spid="23654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236548"/>
                                        </p:tgtEl>
                                      </p:cBhvr>
                                    </p:animEffect>
                                    <p:set>
                                      <p:cBhvr>
                                        <p:cTn id="24" dur="1" fill="hold">
                                          <p:stCondLst>
                                            <p:cond delay="499"/>
                                          </p:stCondLst>
                                        </p:cTn>
                                        <p:tgtEl>
                                          <p:spTgt spid="236548"/>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36547"/>
                                        </p:tgtEl>
                                      </p:cBhvr>
                                    </p:animEffect>
                                    <p:set>
                                      <p:cBhvr>
                                        <p:cTn id="30" dur="1" fill="hold">
                                          <p:stCondLst>
                                            <p:cond delay="499"/>
                                          </p:stCondLst>
                                        </p:cTn>
                                        <p:tgtEl>
                                          <p:spTgt spid="236547"/>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36545"/>
                                        </p:tgtEl>
                                      </p:cBhvr>
                                    </p:animEffect>
                                    <p:set>
                                      <p:cBhvr>
                                        <p:cTn id="33" dur="1" fill="hold">
                                          <p:stCondLst>
                                            <p:cond delay="499"/>
                                          </p:stCondLst>
                                        </p:cTn>
                                        <p:tgtEl>
                                          <p:spTgt spid="236545"/>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236546"/>
                                        </p:tgtEl>
                                      </p:cBhvr>
                                    </p:animEffect>
                                    <p:set>
                                      <p:cBhvr>
                                        <p:cTn id="36" dur="1" fill="hold">
                                          <p:stCondLst>
                                            <p:cond delay="499"/>
                                          </p:stCondLst>
                                        </p:cTn>
                                        <p:tgtEl>
                                          <p:spTgt spid="2365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5- Most pregnant women in the developing world receive insufficient or no prenatal care and deliver without help from appropriately trained health care providers. More than 7 million newborn deaths are believed to result from maternal health problems and their</a:t>
            </a:r>
          </a:p>
          <a:p>
            <a:pPr>
              <a:buNone/>
            </a:pPr>
            <a:r>
              <a:rPr lang="en-US" dirty="0" smtClean="0"/>
              <a:t>   mismanagement.</a:t>
            </a:r>
          </a:p>
          <a:p>
            <a:endParaRPr lang="ar-JO"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3"/>
          <p:cNvSpPr>
            <a:spLocks noGrp="1"/>
          </p:cNvSpPr>
          <p:nvPr>
            <p:ph type="title" idx="4294967295"/>
          </p:nvPr>
        </p:nvSpPr>
        <p:spPr>
          <a:xfrm>
            <a:off x="1371600" y="228600"/>
            <a:ext cx="7239000" cy="685800"/>
          </a:xfrm>
        </p:spPr>
        <p:txBody>
          <a:bodyPr anchor="b"/>
          <a:lstStyle/>
          <a:p>
            <a:r>
              <a:rPr lang="en-GB" sz="3200">
                <a:solidFill>
                  <a:srgbClr val="C00000"/>
                </a:solidFill>
                <a:latin typeface="Algerian" pitchFamily="82" charset="0"/>
              </a:rPr>
              <a:t>Depot</a:t>
            </a:r>
            <a:r>
              <a:rPr lang="en-GB" sz="3200">
                <a:latin typeface="Algerian" pitchFamily="82" charset="0"/>
              </a:rPr>
              <a:t> </a:t>
            </a:r>
            <a:r>
              <a:rPr lang="en-GB" sz="3200">
                <a:solidFill>
                  <a:srgbClr val="C00000"/>
                </a:solidFill>
                <a:latin typeface="Algerian" pitchFamily="82" charset="0"/>
              </a:rPr>
              <a:t>preparations</a:t>
            </a:r>
            <a:endParaRPr lang="en-US" sz="3200">
              <a:solidFill>
                <a:srgbClr val="C00000"/>
              </a:solidFill>
              <a:latin typeface="Algerian" pitchFamily="82" charset="0"/>
            </a:endParaRPr>
          </a:p>
        </p:txBody>
      </p:sp>
      <p:pic>
        <p:nvPicPr>
          <p:cNvPr id="256003" name="Picture Placeholder 8" descr="subdermal implants.jpg"/>
          <p:cNvPicPr>
            <a:picLocks noGrp="1" noChangeAspect="1"/>
          </p:cNvPicPr>
          <p:nvPr>
            <p:ph idx="4294967295"/>
          </p:nvPr>
        </p:nvPicPr>
        <p:blipFill>
          <a:blip r:embed="rId2"/>
          <a:srcRect t="5405" b="5405"/>
          <a:stretch>
            <a:fillRect/>
          </a:stretch>
        </p:blipFill>
        <p:spPr>
          <a:xfrm>
            <a:off x="1371600" y="1295400"/>
            <a:ext cx="5943600" cy="5105400"/>
          </a:xfrm>
        </p:spPr>
      </p:pic>
      <p:pic>
        <p:nvPicPr>
          <p:cNvPr id="256004" name="Picture 4" descr="pg4.jpg"/>
          <p:cNvPicPr>
            <a:picLocks noChangeAspect="1"/>
          </p:cNvPicPr>
          <p:nvPr/>
        </p:nvPicPr>
        <p:blipFill>
          <a:blip r:embed="rId3"/>
          <a:srcRect/>
          <a:stretch>
            <a:fillRect/>
          </a:stretch>
        </p:blipFill>
        <p:spPr bwMode="auto">
          <a:xfrm>
            <a:off x="1371600" y="1219200"/>
            <a:ext cx="2819400" cy="1981200"/>
          </a:xfrm>
          <a:prstGeom prst="rect">
            <a:avLst/>
          </a:prstGeom>
          <a:noFill/>
          <a:ln w="9525">
            <a:noFill/>
            <a:miter lim="800000"/>
            <a:headEnd/>
            <a:tailEnd/>
          </a:ln>
        </p:spPr>
      </p:pic>
      <p:sp>
        <p:nvSpPr>
          <p:cNvPr id="7" name="Date Placeholder 6"/>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306509D4-F56C-4EAB-85CE-F26EECA5B5E7}"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D2E5B62-9E7F-42BE-9943-6FB86628AE91}" type="slidenum">
              <a:rPr lang="en-US" sz="1200">
                <a:solidFill>
                  <a:schemeClr val="tx1">
                    <a:tint val="75000"/>
                  </a:schemeClr>
                </a:solidFill>
                <a:latin typeface="+mn-lt"/>
                <a:cs typeface="+mn-cs"/>
              </a:rPr>
              <a:pPr algn="r" fontAlgn="auto">
                <a:spcBef>
                  <a:spcPts val="0"/>
                </a:spcBef>
                <a:spcAft>
                  <a:spcPts val="0"/>
                </a:spcAft>
                <a:defRPr/>
              </a:pPr>
              <a:t>140</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idx="4294967295"/>
          </p:nvPr>
        </p:nvSpPr>
        <p:spPr/>
        <p:txBody>
          <a:bodyPr/>
          <a:lstStyle/>
          <a:p>
            <a:endParaRPr lang="ar-JO"/>
          </a:p>
        </p:txBody>
      </p:sp>
      <p:graphicFrame>
        <p:nvGraphicFramePr>
          <p:cNvPr id="6" name="Diagram 5"/>
          <p:cNvGraphicFramePr/>
          <p:nvPr/>
        </p:nvGraphicFramePr>
        <p:xfrm>
          <a:off x="609600" y="990600"/>
          <a:ext cx="8534400"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2133600" y="2590800"/>
            <a:ext cx="2057400" cy="21336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tx1"/>
                </a:solidFill>
                <a:latin typeface="Algerian" pitchFamily="82" charset="0"/>
              </a:rPr>
              <a:t>Depot preparations</a:t>
            </a:r>
            <a:endParaRPr lang="en-US" dirty="0"/>
          </a:p>
        </p:txBody>
      </p:sp>
      <p:sp>
        <p:nvSpPr>
          <p:cNvPr id="5" name="Date Placeholder 4"/>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7D7C0F86-BC5F-4027-B8C1-29357E9A9394}"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B7FFE33-0C55-4C2D-B508-B6C66F321A1A}" type="slidenum">
              <a:rPr lang="en-US" sz="1200">
                <a:solidFill>
                  <a:schemeClr val="tx1">
                    <a:tint val="75000"/>
                  </a:schemeClr>
                </a:solidFill>
                <a:latin typeface="+mn-lt"/>
                <a:cs typeface="+mn-cs"/>
              </a:rPr>
              <a:pPr algn="r" fontAlgn="auto">
                <a:spcBef>
                  <a:spcPts val="0"/>
                </a:spcBef>
                <a:spcAft>
                  <a:spcPts val="0"/>
                </a:spcAft>
                <a:defRPr/>
              </a:pPr>
              <a:t>141</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normAutofit/>
          </a:bodyPr>
          <a:lstStyle/>
          <a:p>
            <a:pPr>
              <a:lnSpc>
                <a:spcPct val="90000"/>
              </a:lnSpc>
              <a:buFont typeface="Wingdings" pitchFamily="2" charset="2"/>
              <a:buNone/>
            </a:pPr>
            <a:r>
              <a:rPr lang="en-GB" sz="2800" u="sng">
                <a:latin typeface="Algerian" pitchFamily="82" charset="0"/>
              </a:rPr>
              <a:t>Side effects:</a:t>
            </a:r>
          </a:p>
          <a:p>
            <a:pPr>
              <a:lnSpc>
                <a:spcPct val="90000"/>
              </a:lnSpc>
            </a:pPr>
            <a:r>
              <a:rPr lang="en-GB" sz="2400">
                <a:latin typeface="Comic Sans MS" pitchFamily="66" charset="0"/>
              </a:rPr>
              <a:t>Disruption of normal menses </a:t>
            </a:r>
          </a:p>
          <a:p>
            <a:pPr>
              <a:lnSpc>
                <a:spcPct val="90000"/>
              </a:lnSpc>
            </a:pPr>
            <a:r>
              <a:rPr lang="en-GB" sz="2400">
                <a:latin typeface="Comic Sans MS" pitchFamily="66" charset="0"/>
              </a:rPr>
              <a:t>Amenorrhoea</a:t>
            </a:r>
          </a:p>
          <a:p>
            <a:pPr>
              <a:lnSpc>
                <a:spcPct val="90000"/>
              </a:lnSpc>
              <a:buFont typeface="Wingdings" pitchFamily="2" charset="2"/>
              <a:buNone/>
            </a:pPr>
            <a:r>
              <a:rPr lang="en-GB" sz="2800" u="sng">
                <a:latin typeface="Algerian" pitchFamily="82" charset="0"/>
              </a:rPr>
              <a:t>Contraindications:</a:t>
            </a:r>
          </a:p>
          <a:p>
            <a:pPr>
              <a:lnSpc>
                <a:spcPct val="90000"/>
              </a:lnSpc>
            </a:pPr>
            <a:r>
              <a:rPr lang="en-GB" sz="2400">
                <a:latin typeface="Comic Sans MS" pitchFamily="66" charset="0"/>
              </a:rPr>
              <a:t>Breast cancer</a:t>
            </a:r>
          </a:p>
          <a:p>
            <a:pPr>
              <a:lnSpc>
                <a:spcPct val="90000"/>
              </a:lnSpc>
            </a:pPr>
            <a:r>
              <a:rPr lang="en-GB" sz="2400">
                <a:latin typeface="Comic Sans MS" pitchFamily="66" charset="0"/>
              </a:rPr>
              <a:t>Genital cancer</a:t>
            </a:r>
          </a:p>
          <a:p>
            <a:pPr>
              <a:lnSpc>
                <a:spcPct val="90000"/>
              </a:lnSpc>
            </a:pPr>
            <a:r>
              <a:rPr lang="en-GB" sz="2400">
                <a:latin typeface="Comic Sans MS" pitchFamily="66" charset="0"/>
              </a:rPr>
              <a:t>Undiagnosed uterine bleeding</a:t>
            </a:r>
          </a:p>
          <a:p>
            <a:pPr>
              <a:lnSpc>
                <a:spcPct val="90000"/>
              </a:lnSpc>
            </a:pPr>
            <a:r>
              <a:rPr lang="en-GB" sz="2400">
                <a:latin typeface="Comic Sans MS" pitchFamily="66" charset="0"/>
              </a:rPr>
              <a:t>Suspected malignancy</a:t>
            </a:r>
          </a:p>
          <a:p>
            <a:pPr>
              <a:lnSpc>
                <a:spcPct val="90000"/>
              </a:lnSpc>
            </a:pPr>
            <a:r>
              <a:rPr lang="en-GB" sz="2400">
                <a:latin typeface="Comic Sans MS" pitchFamily="66" charset="0"/>
              </a:rPr>
              <a:t>Lactating women</a:t>
            </a:r>
          </a:p>
          <a:p>
            <a:pPr>
              <a:lnSpc>
                <a:spcPct val="90000"/>
              </a:lnSpc>
              <a:buFont typeface="Wingdings" pitchFamily="2" charset="2"/>
              <a:buNone/>
            </a:pPr>
            <a:r>
              <a:rPr lang="en-GB" sz="2400">
                <a:solidFill>
                  <a:srgbClr val="FF0000"/>
                </a:solidFill>
                <a:latin typeface="Comic Sans MS" pitchFamily="66" charset="0"/>
              </a:rPr>
              <a:t>Failure rate: 0.3/HWY</a:t>
            </a:r>
          </a:p>
          <a:p>
            <a:pPr>
              <a:lnSpc>
                <a:spcPct val="90000"/>
              </a:lnSpc>
              <a:buFont typeface="Wingdings" pitchFamily="2" charset="2"/>
              <a:buNone/>
            </a:pPr>
            <a:endParaRPr lang="en-US" sz="2800">
              <a:latin typeface="Algerian" pitchFamily="82" charset="0"/>
            </a:endParaRP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8897DFDF-79D0-4C45-A235-F551D422A2DC}"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F57240D-0ABB-4358-94AA-1EF403230087}" type="slidenum">
              <a:rPr lang="en-US" sz="1200">
                <a:solidFill>
                  <a:schemeClr val="tx1">
                    <a:tint val="75000"/>
                  </a:schemeClr>
                </a:solidFill>
                <a:latin typeface="+mn-lt"/>
                <a:cs typeface="+mn-cs"/>
              </a:rPr>
              <a:pPr algn="r" fontAlgn="auto">
                <a:spcBef>
                  <a:spcPts val="0"/>
                </a:spcBef>
                <a:spcAft>
                  <a:spcPts val="0"/>
                </a:spcAft>
                <a:defRPr/>
              </a:pPr>
              <a:t>142</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3"/>
          <p:cNvSpPr>
            <a:spLocks noGrp="1"/>
          </p:cNvSpPr>
          <p:nvPr>
            <p:ph type="title" idx="4294967295"/>
          </p:nvPr>
        </p:nvSpPr>
        <p:spPr/>
        <p:txBody>
          <a:bodyPr/>
          <a:lstStyle/>
          <a:p>
            <a:r>
              <a:rPr lang="en-GB" sz="3000">
                <a:solidFill>
                  <a:srgbClr val="C00000"/>
                </a:solidFill>
                <a:latin typeface="Algerian" pitchFamily="82" charset="0"/>
              </a:rPr>
              <a:t>Terminal methods</a:t>
            </a:r>
            <a:endParaRPr lang="en-US" sz="3000">
              <a:solidFill>
                <a:srgbClr val="C00000"/>
              </a:solidFill>
              <a:latin typeface="Algerian" pitchFamily="82" charset="0"/>
            </a:endParaRPr>
          </a:p>
        </p:txBody>
      </p:sp>
      <p:graphicFrame>
        <p:nvGraphicFramePr>
          <p:cNvPr id="5" name="Content Placeholder 4"/>
          <p:cNvGraphicFramePr>
            <a:graphicFrameLocks noGrp="1"/>
          </p:cNvGraphicFramePr>
          <p:nvPr>
            <p:ph idx="4294967295"/>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5A97E0D6-72B3-4D0E-B55C-9FBBAAAA399F}"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24B6F69-A2FA-4CB3-9B28-FEEEE3B012F7}" type="slidenum">
              <a:rPr lang="en-US" sz="1200">
                <a:solidFill>
                  <a:schemeClr val="tx1">
                    <a:tint val="75000"/>
                  </a:schemeClr>
                </a:solidFill>
                <a:latin typeface="+mn-lt"/>
                <a:cs typeface="+mn-cs"/>
              </a:rPr>
              <a:pPr algn="r" fontAlgn="auto">
                <a:spcBef>
                  <a:spcPts val="0"/>
                </a:spcBef>
                <a:spcAft>
                  <a:spcPts val="0"/>
                </a:spcAft>
                <a:defRPr/>
              </a:pPr>
              <a:t>143</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p:cNvSpPr>
            <a:spLocks noGrp="1"/>
          </p:cNvSpPr>
          <p:nvPr>
            <p:ph idx="4294967295"/>
          </p:nvPr>
        </p:nvSpPr>
        <p:spPr>
          <a:xfrm>
            <a:off x="457200" y="990600"/>
            <a:ext cx="8229600" cy="5135563"/>
          </a:xfrm>
        </p:spPr>
        <p:txBody>
          <a:bodyPr/>
          <a:lstStyle/>
          <a:p>
            <a:pPr>
              <a:buFont typeface="Wingdings" pitchFamily="2" charset="2"/>
              <a:buNone/>
            </a:pPr>
            <a:r>
              <a:rPr lang="en-GB" sz="2400">
                <a:latin typeface="Comic Sans MS" pitchFamily="66" charset="0"/>
              </a:rPr>
              <a:t>Failure Rate:</a:t>
            </a:r>
            <a:r>
              <a:rPr lang="en-US" sz="2400">
                <a:latin typeface="Comic Sans MS" pitchFamily="66" charset="0"/>
              </a:rPr>
              <a:t> 0.15/HWY</a:t>
            </a:r>
            <a:r>
              <a:rPr lang="en-GB" sz="2400">
                <a:latin typeface="Comic Sans MS" pitchFamily="66" charset="0"/>
              </a:rPr>
              <a:t> (due to mistaken identification of vas)</a:t>
            </a:r>
          </a:p>
          <a:p>
            <a:pPr>
              <a:buFont typeface="Wingdings" pitchFamily="2" charset="2"/>
              <a:buNone/>
            </a:pPr>
            <a:endParaRPr lang="en-GB" sz="2400" u="sng">
              <a:latin typeface="Comic Sans MS" pitchFamily="66" charset="0"/>
            </a:endParaRPr>
          </a:p>
          <a:p>
            <a:pPr>
              <a:buFont typeface="Wingdings" pitchFamily="2" charset="2"/>
              <a:buNone/>
            </a:pPr>
            <a:r>
              <a:rPr lang="en-GB" sz="2400" u="sng">
                <a:latin typeface="Comic Sans MS" pitchFamily="66" charset="0"/>
              </a:rPr>
              <a:t>COMPLICATIONS:</a:t>
            </a:r>
          </a:p>
          <a:p>
            <a:r>
              <a:rPr lang="en-GB" sz="2400">
                <a:latin typeface="Comic Sans MS" pitchFamily="66" charset="0"/>
              </a:rPr>
              <a:t>Operative</a:t>
            </a:r>
          </a:p>
          <a:p>
            <a:r>
              <a:rPr lang="en-GB" sz="2400">
                <a:latin typeface="Comic Sans MS" pitchFamily="66" charset="0"/>
              </a:rPr>
              <a:t>Sperm granules</a:t>
            </a:r>
          </a:p>
          <a:p>
            <a:r>
              <a:rPr lang="en-GB" sz="2400">
                <a:latin typeface="Comic Sans MS" pitchFamily="66" charset="0"/>
              </a:rPr>
              <a:t>Spontaneous recanalisation</a:t>
            </a:r>
          </a:p>
          <a:p>
            <a:r>
              <a:rPr lang="en-GB" sz="2400">
                <a:latin typeface="Comic Sans MS" pitchFamily="66" charset="0"/>
              </a:rPr>
              <a:t>Autoimmune response</a:t>
            </a:r>
          </a:p>
          <a:p>
            <a:r>
              <a:rPr lang="en-GB" sz="2400">
                <a:latin typeface="Comic Sans MS" pitchFamily="66" charset="0"/>
              </a:rPr>
              <a:t>Psychological response</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157D7C75-F59E-4187-9C13-2BC85E5A02DD}"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6AD68B9-E09D-4591-9824-1919DBAAE0A3}" type="slidenum">
              <a:rPr lang="en-US" sz="1200">
                <a:solidFill>
                  <a:schemeClr val="tx1">
                    <a:tint val="75000"/>
                  </a:schemeClr>
                </a:solidFill>
                <a:latin typeface="+mn-lt"/>
                <a:cs typeface="+mn-cs"/>
              </a:rPr>
              <a:pPr algn="r" fontAlgn="auto">
                <a:spcBef>
                  <a:spcPts val="0"/>
                </a:spcBef>
                <a:spcAft>
                  <a:spcPts val="0"/>
                </a:spcAft>
                <a:defRPr/>
              </a:pPr>
              <a:t>144</a:t>
            </a:fld>
            <a:endParaRPr lang="en-US" sz="120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DA186B71-6C29-4481-815B-10E78B904FC2}" type="datetime1">
              <a:rPr lang="en-US" sz="1400">
                <a:latin typeface="+mn-lt"/>
                <a:cs typeface="+mn-cs"/>
              </a:rPr>
              <a:pPr>
                <a:defRPr/>
              </a:pPr>
              <a:t>10/21/2015</a:t>
            </a:fld>
            <a:endParaRPr lang="en-US" sz="1400">
              <a:latin typeface="+mn-lt"/>
              <a:cs typeface="+mn-cs"/>
            </a:endParaRPr>
          </a:p>
        </p:txBody>
      </p:sp>
      <p:sp>
        <p:nvSpPr>
          <p:cNvPr id="5" name="Slide Number Placeholder 4"/>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789D32F0-5B29-40B2-8C1D-42CA3A6A6346}" type="slidenum">
              <a:rPr lang="en-US" sz="1400">
                <a:latin typeface="+mn-lt"/>
                <a:cs typeface="+mn-cs"/>
              </a:rPr>
              <a:pPr algn="r">
                <a:defRPr/>
              </a:pPr>
              <a:t>145</a:t>
            </a:fld>
            <a:endParaRPr lang="en-US" sz="1400">
              <a:latin typeface="+mn-lt"/>
              <a:cs typeface="+mn-cs"/>
            </a:endParaRPr>
          </a:p>
        </p:txBody>
      </p:sp>
      <p:sp>
        <p:nvSpPr>
          <p:cNvPr id="279556" name="Text Box 2"/>
          <p:cNvSpPr txBox="1">
            <a:spLocks noChangeArrowheads="1"/>
          </p:cNvSpPr>
          <p:nvPr/>
        </p:nvSpPr>
        <p:spPr bwMode="auto">
          <a:xfrm>
            <a:off x="228600" y="1981200"/>
            <a:ext cx="8534400" cy="5211763"/>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  </a:t>
            </a:r>
            <a:r>
              <a:rPr lang="en-US" sz="2000">
                <a:latin typeface="Tahoma" pitchFamily="34" charset="0"/>
                <a:cs typeface="Times New Roman" pitchFamily="18" charset="0"/>
              </a:rPr>
              <a:t>   </a:t>
            </a:r>
            <a:r>
              <a:rPr lang="en-US" sz="2400" u="sng">
                <a:latin typeface="Tahoma" pitchFamily="34" charset="0"/>
                <a:cs typeface="Times New Roman" pitchFamily="18" charset="0"/>
              </a:rPr>
              <a:t>Intrauterine Device</a:t>
            </a:r>
            <a:r>
              <a:rPr lang="en-US" sz="2400">
                <a:latin typeface="Tahoma" pitchFamily="34" charset="0"/>
                <a:cs typeface="Times New Roman" pitchFamily="18" charset="0"/>
              </a:rPr>
              <a:t>:</a:t>
            </a:r>
          </a:p>
          <a:p>
            <a:pPr>
              <a:spcBef>
                <a:spcPct val="50000"/>
              </a:spcBef>
            </a:pPr>
            <a:r>
              <a:rPr lang="en-US" sz="2400">
                <a:latin typeface="Tahoma" pitchFamily="34" charset="0"/>
                <a:cs typeface="Times New Roman" pitchFamily="18" charset="0"/>
              </a:rPr>
              <a:t>        Plastic T – shaped piece, covered with copper, inserted in the uterus</a:t>
            </a:r>
          </a:p>
          <a:p>
            <a:pPr>
              <a:spcBef>
                <a:spcPct val="50000"/>
              </a:spcBef>
            </a:pPr>
            <a:r>
              <a:rPr lang="en-US" sz="2400">
                <a:latin typeface="Tahoma" pitchFamily="34" charset="0"/>
                <a:cs typeface="Times New Roman" pitchFamily="18" charset="0"/>
              </a:rPr>
              <a:t>        Efficacy rate: 1/100 women/year</a:t>
            </a:r>
          </a:p>
          <a:p>
            <a:r>
              <a:rPr lang="en-US" sz="2400">
                <a:latin typeface="Tahoma" pitchFamily="34" charset="0"/>
                <a:cs typeface="Times New Roman" pitchFamily="18" charset="0"/>
              </a:rPr>
              <a:t>     </a:t>
            </a:r>
            <a:r>
              <a:rPr lang="en-GB" u="sng"/>
              <a:t>ADVANTAGES OF IUDs:</a:t>
            </a:r>
          </a:p>
          <a:p>
            <a:r>
              <a:rPr lang="en-GB"/>
              <a:t>Safe, Effective, Reversible</a:t>
            </a:r>
          </a:p>
          <a:p>
            <a:r>
              <a:rPr lang="en-GB"/>
              <a:t>Inexpensive</a:t>
            </a:r>
          </a:p>
          <a:p>
            <a:r>
              <a:rPr lang="en-GB"/>
              <a:t>High continuation rate</a:t>
            </a:r>
          </a:p>
          <a:p>
            <a:endParaRPr lang="en-GB" u="sng"/>
          </a:p>
          <a:p>
            <a:r>
              <a:rPr lang="en-GB" u="sng"/>
              <a:t>DISADVANTAGES OF IUDs:</a:t>
            </a:r>
          </a:p>
          <a:p>
            <a:r>
              <a:rPr lang="en-GB"/>
              <a:t>Heavy bleeding and pain</a:t>
            </a:r>
          </a:p>
          <a:p>
            <a:r>
              <a:rPr lang="en-GB"/>
              <a:t>Pelvic Inflammatory diseases</a:t>
            </a:r>
          </a:p>
          <a:p>
            <a:r>
              <a:rPr lang="en-GB"/>
              <a:t>Ectopic pregnancy</a:t>
            </a:r>
          </a:p>
          <a:p>
            <a:r>
              <a:rPr lang="en-GB"/>
              <a:t>May come out accidently if not properly inserted</a:t>
            </a:r>
            <a:endParaRPr lang="en-US" sz="2400">
              <a:latin typeface="Tahoma" pitchFamily="34" charset="0"/>
              <a:cs typeface="Times New Roman" pitchFamily="18" charset="0"/>
            </a:endParaRPr>
          </a:p>
          <a:p>
            <a:pPr>
              <a:spcBef>
                <a:spcPct val="50000"/>
              </a:spcBef>
            </a:pPr>
            <a:r>
              <a:rPr lang="en-US" sz="2000">
                <a:latin typeface="Tahoma" pitchFamily="34" charset="0"/>
                <a:cs typeface="Times New Roman" pitchFamily="18" charset="0"/>
              </a:rPr>
              <a:t>  </a:t>
            </a:r>
          </a:p>
        </p:txBody>
      </p:sp>
      <p:sp>
        <p:nvSpPr>
          <p:cNvPr id="279557" name="Rectangle 3"/>
          <p:cNvSpPr>
            <a:spLocks noGrp="1" noChangeArrowheads="1"/>
          </p:cNvSpPr>
          <p:nvPr>
            <p:ph type="title" idx="4294967295"/>
          </p:nvPr>
        </p:nvSpPr>
        <p:spPr/>
        <p:txBody>
          <a:bodyPr lIns="92075" tIns="46038" rIns="92075" bIns="46038"/>
          <a:lstStyle/>
          <a:p>
            <a:r>
              <a:rPr lang="en-US"/>
              <a:t>Mechanical Methods</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p:txBody>
          <a:bodyPr/>
          <a:lstStyle/>
          <a:p>
            <a:endParaRPr lang="ar-JO"/>
          </a:p>
        </p:txBody>
      </p:sp>
      <p:sp>
        <p:nvSpPr>
          <p:cNvPr id="282627" name="Rectangle 3"/>
          <p:cNvSpPr>
            <a:spLocks noGrp="1" noRot="1" noChangeArrowheads="1"/>
          </p:cNvSpPr>
          <p:nvPr>
            <p:ph type="body" idx="1"/>
          </p:nvPr>
        </p:nvSpPr>
        <p:spPr/>
        <p:txBody>
          <a:bodyPr/>
          <a:lstStyle/>
          <a:p>
            <a:pPr>
              <a:buFont typeface="Wingdings" pitchFamily="2" charset="2"/>
              <a:buNone/>
            </a:pPr>
            <a:r>
              <a:rPr lang="en-GB" sz="2400" u="sng">
                <a:latin typeface="Comic Sans MS" pitchFamily="66" charset="0"/>
              </a:rPr>
              <a:t>IDEAL IUD CANDIDATE:</a:t>
            </a:r>
          </a:p>
          <a:p>
            <a:r>
              <a:rPr lang="en-GB" sz="2400">
                <a:latin typeface="Comic Sans MS" pitchFamily="66" charset="0"/>
              </a:rPr>
              <a:t>Who has borne at least 1 child</a:t>
            </a:r>
          </a:p>
          <a:p>
            <a:r>
              <a:rPr lang="en-GB" sz="2400">
                <a:latin typeface="Comic Sans MS" pitchFamily="66" charset="0"/>
              </a:rPr>
              <a:t>Has no history of PID</a:t>
            </a:r>
          </a:p>
          <a:p>
            <a:r>
              <a:rPr lang="en-GB" sz="2400">
                <a:latin typeface="Comic Sans MS" pitchFamily="66" charset="0"/>
              </a:rPr>
              <a:t>Has normal menstrual periods</a:t>
            </a:r>
          </a:p>
          <a:p>
            <a:r>
              <a:rPr lang="en-GB" sz="2400">
                <a:latin typeface="Comic Sans MS" pitchFamily="66" charset="0"/>
              </a:rPr>
              <a:t>Is willing to check IUD tail</a:t>
            </a:r>
          </a:p>
          <a:p>
            <a:r>
              <a:rPr lang="en-GB" sz="2400">
                <a:latin typeface="Comic Sans MS" pitchFamily="66" charset="0"/>
              </a:rPr>
              <a:t>Has an access to follow up and treatment of potential problems</a:t>
            </a:r>
          </a:p>
          <a:p>
            <a:r>
              <a:rPr lang="en-GB" sz="2400">
                <a:latin typeface="Comic Sans MS" pitchFamily="66" charset="0"/>
              </a:rPr>
              <a:t>Is in monogamous relationship</a:t>
            </a:r>
          </a:p>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4864A9C7-BCBC-440C-B3A4-F7C299BFDE8D}" type="datetime1">
              <a:rPr lang="en-US" sz="1400">
                <a:latin typeface="+mn-lt"/>
                <a:cs typeface="+mn-cs"/>
              </a:rPr>
              <a:pPr>
                <a:defRPr/>
              </a:pPr>
              <a:t>10/21/2015</a:t>
            </a:fld>
            <a:endParaRPr lang="en-US" sz="1400">
              <a:latin typeface="+mn-lt"/>
              <a:cs typeface="+mn-cs"/>
            </a:endParaRPr>
          </a:p>
        </p:txBody>
      </p:sp>
      <p:sp>
        <p:nvSpPr>
          <p:cNvPr id="4" name="Slide Number Placeholder 3"/>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7C5B14DA-6306-4032-817C-032AB42AF29A}" type="slidenum">
              <a:rPr lang="en-US" sz="1400">
                <a:latin typeface="+mn-lt"/>
                <a:cs typeface="+mn-cs"/>
              </a:rPr>
              <a:pPr algn="r">
                <a:defRPr/>
              </a:pPr>
              <a:t>147</a:t>
            </a:fld>
            <a:endParaRPr lang="en-US" sz="1400">
              <a:latin typeface="+mn-lt"/>
              <a:cs typeface="+mn-cs"/>
            </a:endParaRPr>
          </a:p>
        </p:txBody>
      </p:sp>
      <p:sp>
        <p:nvSpPr>
          <p:cNvPr id="283652" name="Text Box 2"/>
          <p:cNvSpPr txBox="1">
            <a:spLocks noChangeArrowheads="1"/>
          </p:cNvSpPr>
          <p:nvPr/>
        </p:nvSpPr>
        <p:spPr bwMode="auto">
          <a:xfrm>
            <a:off x="0" y="1981200"/>
            <a:ext cx="8991600" cy="5845175"/>
          </a:xfrm>
          <a:prstGeom prst="rect">
            <a:avLst/>
          </a:prstGeom>
          <a:noFill/>
          <a:ln w="9525">
            <a:noFill/>
            <a:miter lim="800000"/>
            <a:headEnd/>
            <a:tailEnd/>
          </a:ln>
        </p:spPr>
        <p:txBody>
          <a:bodyPr>
            <a:spAutoFit/>
          </a:bodyPr>
          <a:lstStyle/>
          <a:p>
            <a:pPr>
              <a:spcBef>
                <a:spcPct val="50000"/>
              </a:spcBef>
            </a:pPr>
            <a:r>
              <a:rPr lang="en-US" sz="2400">
                <a:latin typeface="Tahoma" pitchFamily="34" charset="0"/>
                <a:cs typeface="Times New Roman" pitchFamily="18" charset="0"/>
              </a:rPr>
              <a:t>   </a:t>
            </a:r>
            <a:r>
              <a:rPr lang="en-US" sz="2400">
                <a:latin typeface="Times New Roman" pitchFamily="18" charset="0"/>
                <a:cs typeface="Times New Roman" pitchFamily="18" charset="0"/>
              </a:rPr>
              <a:t>    </a:t>
            </a:r>
            <a:r>
              <a:rPr lang="en-US" sz="2400" u="sng">
                <a:latin typeface="Tahoma" pitchFamily="34" charset="0"/>
                <a:cs typeface="Times New Roman" pitchFamily="18" charset="0"/>
              </a:rPr>
              <a:t>Condoms</a:t>
            </a:r>
            <a:r>
              <a:rPr lang="en-US" sz="2400">
                <a:latin typeface="Tahoma" pitchFamily="34" charset="0"/>
                <a:cs typeface="Times New Roman" pitchFamily="18" charset="0"/>
              </a:rPr>
              <a:t>:</a:t>
            </a:r>
          </a:p>
          <a:p>
            <a:pPr>
              <a:spcBef>
                <a:spcPct val="50000"/>
              </a:spcBef>
            </a:pPr>
            <a:r>
              <a:rPr lang="en-US" sz="2400">
                <a:latin typeface="Times New Roman" pitchFamily="18" charset="0"/>
                <a:cs typeface="Times New Roman" pitchFamily="18" charset="0"/>
              </a:rPr>
              <a:t>            </a:t>
            </a:r>
            <a:r>
              <a:rPr lang="en-US" sz="2400">
                <a:latin typeface="Tahoma" pitchFamily="34" charset="0"/>
                <a:cs typeface="Times New Roman" pitchFamily="18" charset="0"/>
              </a:rPr>
              <a:t>Rubber pouches which prevent the ejaculation from</a:t>
            </a:r>
          </a:p>
          <a:p>
            <a:pPr>
              <a:spcBef>
                <a:spcPct val="50000"/>
              </a:spcBef>
            </a:pPr>
            <a:r>
              <a:rPr lang="en-US" sz="2400">
                <a:latin typeface="Tahoma" pitchFamily="34" charset="0"/>
                <a:cs typeface="Times New Roman" pitchFamily="18" charset="0"/>
              </a:rPr>
              <a:t> reaching the vagina</a:t>
            </a:r>
          </a:p>
          <a:p>
            <a:pPr>
              <a:spcBef>
                <a:spcPct val="50000"/>
              </a:spcBef>
            </a:pPr>
            <a:r>
              <a:rPr lang="en-US" sz="2400">
                <a:latin typeface="Tahoma" pitchFamily="34" charset="0"/>
                <a:cs typeface="Times New Roman" pitchFamily="18" charset="0"/>
              </a:rPr>
              <a:t>      </a:t>
            </a:r>
            <a:r>
              <a:rPr lang="en-US" sz="2400">
                <a:latin typeface="Times New Roman" pitchFamily="18" charset="0"/>
                <a:cs typeface="Times New Roman" pitchFamily="18" charset="0"/>
              </a:rPr>
              <a:t>        </a:t>
            </a:r>
            <a:r>
              <a:rPr lang="en-US" sz="2400">
                <a:latin typeface="Tahoma" pitchFamily="34" charset="0"/>
                <a:cs typeface="Times New Roman" pitchFamily="18" charset="0"/>
              </a:rPr>
              <a:t>No side effects whatsoever</a:t>
            </a:r>
          </a:p>
          <a:p>
            <a:pPr>
              <a:spcBef>
                <a:spcPct val="50000"/>
              </a:spcBef>
            </a:pPr>
            <a:r>
              <a:rPr lang="en-US" sz="2400">
                <a:latin typeface="Times New Roman" pitchFamily="18" charset="0"/>
                <a:cs typeface="Times New Roman" pitchFamily="18" charset="0"/>
              </a:rPr>
              <a:t>               </a:t>
            </a:r>
            <a:r>
              <a:rPr lang="en-US" sz="2400">
                <a:latin typeface="Tahoma" pitchFamily="34" charset="0"/>
                <a:cs typeface="Times New Roman" pitchFamily="18" charset="0"/>
              </a:rPr>
              <a:t>Effective in prevention of STD transmission</a:t>
            </a:r>
          </a:p>
          <a:p>
            <a:pPr>
              <a:spcBef>
                <a:spcPct val="50000"/>
              </a:spcBef>
            </a:pPr>
            <a:r>
              <a:rPr lang="en-US" sz="2400">
                <a:latin typeface="Times New Roman" pitchFamily="18" charset="0"/>
                <a:cs typeface="Times New Roman" pitchFamily="18" charset="0"/>
              </a:rPr>
              <a:t>              </a:t>
            </a:r>
            <a:r>
              <a:rPr lang="en-US" sz="2400">
                <a:latin typeface="Tahoma" pitchFamily="34" charset="0"/>
                <a:cs typeface="Times New Roman" pitchFamily="18" charset="0"/>
              </a:rPr>
              <a:t>Does not affect lactation</a:t>
            </a:r>
          </a:p>
          <a:p>
            <a:r>
              <a:rPr lang="en-US" sz="2400">
                <a:latin typeface="Times New Roman" pitchFamily="18" charset="0"/>
                <a:cs typeface="Times New Roman" pitchFamily="18" charset="0"/>
              </a:rPr>
              <a:t>              </a:t>
            </a:r>
            <a:r>
              <a:rPr lang="en-US" sz="2400">
                <a:latin typeface="Tahoma" pitchFamily="34" charset="0"/>
                <a:cs typeface="Times New Roman" pitchFamily="18" charset="0"/>
              </a:rPr>
              <a:t>Contraindicated in cases of sensitivity to latex </a:t>
            </a:r>
            <a:r>
              <a:rPr lang="en-GB" u="sng"/>
              <a:t>DISADVANTAGE:</a:t>
            </a:r>
          </a:p>
          <a:p>
            <a:r>
              <a:rPr lang="en-GB"/>
              <a:t>Chances of slip off and tear off</a:t>
            </a:r>
          </a:p>
          <a:p>
            <a:r>
              <a:rPr lang="en-GB">
                <a:solidFill>
                  <a:srgbClr val="FF0000"/>
                </a:solidFill>
              </a:rPr>
              <a:t>Failure rate: 2-3%</a:t>
            </a:r>
            <a:endParaRPr lang="en-US">
              <a:solidFill>
                <a:srgbClr val="FF0000"/>
              </a:solidFill>
            </a:endParaRPr>
          </a:p>
          <a:p>
            <a:pPr>
              <a:lnSpc>
                <a:spcPct val="80000"/>
              </a:lnSpc>
              <a:spcBef>
                <a:spcPct val="20000"/>
              </a:spcBef>
              <a:buClr>
                <a:schemeClr val="hlink"/>
              </a:buClr>
              <a:buFont typeface="Wingdings" pitchFamily="2" charset="2"/>
              <a:buChar char="§"/>
            </a:pPr>
            <a:endParaRPr lang="en-US" sz="2400">
              <a:latin typeface="Tahoma" pitchFamily="34" charset="0"/>
              <a:cs typeface="Times New Roman" pitchFamily="18" charset="0"/>
            </a:endParaRPr>
          </a:p>
          <a:p>
            <a:pPr>
              <a:spcBef>
                <a:spcPct val="50000"/>
              </a:spcBef>
            </a:pPr>
            <a:r>
              <a:rPr lang="en-US" sz="2400">
                <a:latin typeface="Tahoma" pitchFamily="34" charset="0"/>
                <a:cs typeface="Times New Roman" pitchFamily="18" charset="0"/>
              </a:rPr>
              <a:t>           </a:t>
            </a:r>
          </a:p>
          <a:p>
            <a:pPr>
              <a:spcBef>
                <a:spcPct val="50000"/>
              </a:spcBef>
            </a:pPr>
            <a:r>
              <a:rPr lang="en-US" sz="2400">
                <a:latin typeface="Tahoma" pitchFamily="34" charset="0"/>
                <a:cs typeface="Times New Roman" pitchFamily="18" charset="0"/>
              </a:rPr>
              <a:t>   </a:t>
            </a:r>
          </a:p>
        </p:txBody>
      </p:sp>
      <p:pic>
        <p:nvPicPr>
          <p:cNvPr id="283653" name="Picture 2" descr="C:\Users\Abhay\Desktop\Contra images\condom-78628_218x218.jpg"/>
          <p:cNvPicPr>
            <a:picLocks noChangeAspect="1" noChangeArrowheads="1"/>
          </p:cNvPicPr>
          <p:nvPr/>
        </p:nvPicPr>
        <p:blipFill>
          <a:blip r:embed="rId3"/>
          <a:srcRect t="23256" b="25581"/>
          <a:stretch>
            <a:fillRect/>
          </a:stretch>
        </p:blipFill>
        <p:spPr bwMode="auto">
          <a:xfrm>
            <a:off x="5105400" y="381000"/>
            <a:ext cx="39624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Family planning  is needed In Jordan ?</a:t>
            </a:r>
            <a:endParaRPr lang="ar-JO" dirty="0"/>
          </a:p>
        </p:txBody>
      </p:sp>
      <p:sp>
        <p:nvSpPr>
          <p:cNvPr id="3" name="Content Placeholder 2"/>
          <p:cNvSpPr>
            <a:spLocks noGrp="1"/>
          </p:cNvSpPr>
          <p:nvPr>
            <p:ph idx="1"/>
          </p:nvPr>
        </p:nvSpPr>
        <p:spPr/>
        <p:txBody>
          <a:bodyPr/>
          <a:lstStyle/>
          <a:p>
            <a:pPr marL="0" indent="0">
              <a:buNone/>
            </a:pPr>
            <a:r>
              <a:rPr lang="en-US" b="1" dirty="0" smtClean="0"/>
              <a:t> </a:t>
            </a:r>
            <a:endParaRPr lang="en-US" dirty="0" smtClean="0"/>
          </a:p>
          <a:p>
            <a:pPr marL="0" indent="0">
              <a:buNone/>
            </a:pPr>
            <a:r>
              <a:rPr lang="en-US" sz="2400" dirty="0" smtClean="0"/>
              <a:t>   </a:t>
            </a:r>
            <a:r>
              <a:rPr lang="en-US" sz="2800" dirty="0" smtClean="0"/>
              <a:t>Before the start of family planning services in the late of 1970 ‘s , Jordan was considered one of the world’s fastest growing young </a:t>
            </a:r>
            <a:r>
              <a:rPr lang="en-US" sz="2800" dirty="0" err="1" smtClean="0"/>
              <a:t>population.in</a:t>
            </a:r>
            <a:r>
              <a:rPr lang="en-US" sz="2800" dirty="0" smtClean="0"/>
              <a:t> addition , </a:t>
            </a:r>
            <a:r>
              <a:rPr lang="en-US" sz="2800" b="1" dirty="0" smtClean="0"/>
              <a:t>Jordan suffers from a severely limited financial, energy, water, and other natural resources</a:t>
            </a:r>
            <a:r>
              <a:rPr lang="en-US" sz="2800" dirty="0" smtClean="0"/>
              <a:t>, the Government of Jordan (GOJ) recognizes that population increase hinders further socioeconomic progress. </a:t>
            </a:r>
            <a:endParaRPr lang="ar-JO" sz="28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b="1" dirty="0" smtClean="0"/>
              <a:t>Therefore the GOJ has set the goal of reducing the 2009 fertility rate of 3.8 children per woman to less than 3 children per woman in 2020 </a:t>
            </a:r>
            <a:r>
              <a:rPr lang="en-US" dirty="0" smtClean="0"/>
              <a:t>by promoting Family planning in Jordan .</a:t>
            </a:r>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6-Poorly timed unwanted pregnancies carry high risks of morbidity and mortality, as well as social and economic costs, particularly to the adolescent and many unwanted pregnancies end in unsafe abortion.</a:t>
            </a:r>
          </a:p>
          <a:p>
            <a:r>
              <a:rPr lang="en-US" dirty="0" smtClean="0"/>
              <a:t>7-Poor maternal health hurts women's productivity, their families‘ welfare, and socio-economic development.</a:t>
            </a:r>
          </a:p>
          <a:p>
            <a:endParaRPr lang="ar-JO"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03D876B2-B464-42B7-A385-12001992C994}" type="datetime1">
              <a:rPr lang="en-US" sz="1400">
                <a:latin typeface="+mn-lt"/>
                <a:cs typeface="+mn-cs"/>
              </a:rPr>
              <a:pPr>
                <a:defRPr/>
              </a:pPr>
              <a:t>10/21/2015</a:t>
            </a:fld>
            <a:endParaRPr lang="en-US" sz="1400">
              <a:latin typeface="+mn-lt"/>
              <a:cs typeface="+mn-cs"/>
            </a:endParaRPr>
          </a:p>
        </p:txBody>
      </p:sp>
      <p:sp>
        <p:nvSpPr>
          <p:cNvPr id="5" name="Slide Number Placeholder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B1B47D83-8066-4A54-A88B-71106EF30DAF}" type="slidenum">
              <a:rPr lang="en-US" sz="1400">
                <a:latin typeface="+mn-lt"/>
                <a:cs typeface="+mn-cs"/>
              </a:rPr>
              <a:pPr algn="r">
                <a:defRPr/>
              </a:pPr>
              <a:t>150</a:t>
            </a:fld>
            <a:endParaRPr lang="en-US" sz="1400">
              <a:latin typeface="+mn-lt"/>
              <a:cs typeface="+mn-cs"/>
            </a:endParaRPr>
          </a:p>
        </p:txBody>
      </p:sp>
      <p:sp>
        <p:nvSpPr>
          <p:cNvPr id="286724" name="Rectangle 6"/>
          <p:cNvSpPr>
            <a:spLocks noGrp="1" noChangeArrowheads="1"/>
          </p:cNvSpPr>
          <p:nvPr>
            <p:ph type="title" idx="4294967295"/>
          </p:nvPr>
        </p:nvSpPr>
        <p:spPr/>
        <p:txBody>
          <a:bodyPr lIns="92075" tIns="46038" rIns="92075" bIns="46038"/>
          <a:lstStyle/>
          <a:p>
            <a:r>
              <a:rPr lang="en-US"/>
              <a:t>Family Planning in Jordan</a:t>
            </a:r>
            <a:endParaRPr lang="ar-JO"/>
          </a:p>
        </p:txBody>
      </p:sp>
      <p:sp>
        <p:nvSpPr>
          <p:cNvPr id="286725" name="Rectangle 7"/>
          <p:cNvSpPr>
            <a:spLocks noGrp="1" noChangeArrowheads="1"/>
          </p:cNvSpPr>
          <p:nvPr>
            <p:ph type="body" idx="4294967295"/>
          </p:nvPr>
        </p:nvSpPr>
        <p:spPr/>
        <p:txBody>
          <a:bodyPr lIns="92075" tIns="46038" rIns="92075" bIns="46038"/>
          <a:lstStyle/>
          <a:p>
            <a:r>
              <a:rPr lang="en-US">
                <a:cs typeface="Times New Roman" pitchFamily="18" charset="0"/>
              </a:rPr>
              <a:t>At current fertility levels JPFHS (Jordan Population and Family Health Survey) 2012, a woman in Jordan will have an average of 3.5 children – a total fertility rate that is 50 percent lower than the rate recorded in 1976 ( 7.4 children per woman) </a:t>
            </a:r>
          </a:p>
        </p:txBody>
      </p:sp>
    </p:spTree>
  </p:cSld>
  <p:clrMapOvr>
    <a:masterClrMapping/>
  </p:clrMapOvr>
  <p:transition>
    <p:cu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E688AF94-79CE-4A26-9105-CE03FA232FA1}" type="datetime1">
              <a:rPr lang="en-US" sz="1400">
                <a:latin typeface="+mn-lt"/>
                <a:cs typeface="+mn-cs"/>
              </a:rPr>
              <a:pPr>
                <a:defRPr/>
              </a:pPr>
              <a:t>10/21/2015</a:t>
            </a:fld>
            <a:endParaRPr lang="en-US" sz="1400">
              <a:latin typeface="+mn-lt"/>
              <a:cs typeface="+mn-cs"/>
            </a:endParaRPr>
          </a:p>
        </p:txBody>
      </p:sp>
      <p:sp>
        <p:nvSpPr>
          <p:cNvPr id="5" name="Slide Number Placeholder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AF5CAEA9-8BDE-4B9F-A051-633334C9CB3D}" type="slidenum">
              <a:rPr lang="en-US" sz="1400">
                <a:latin typeface="+mn-lt"/>
                <a:cs typeface="+mn-cs"/>
              </a:rPr>
              <a:pPr algn="r">
                <a:defRPr/>
              </a:pPr>
              <a:t>151</a:t>
            </a:fld>
            <a:endParaRPr lang="en-US" sz="1400">
              <a:latin typeface="+mn-lt"/>
              <a:cs typeface="+mn-cs"/>
            </a:endParaRPr>
          </a:p>
        </p:txBody>
      </p:sp>
      <p:sp>
        <p:nvSpPr>
          <p:cNvPr id="288772" name="Rectangle 6"/>
          <p:cNvSpPr>
            <a:spLocks noGrp="1" noChangeArrowheads="1"/>
          </p:cNvSpPr>
          <p:nvPr>
            <p:ph type="title" idx="4294967295"/>
          </p:nvPr>
        </p:nvSpPr>
        <p:spPr/>
        <p:txBody>
          <a:bodyPr lIns="92075" tIns="46038" rIns="92075" bIns="46038"/>
          <a:lstStyle/>
          <a:p>
            <a:endParaRPr lang="ar-JO"/>
          </a:p>
        </p:txBody>
      </p:sp>
      <p:sp>
        <p:nvSpPr>
          <p:cNvPr id="288773" name="Rectangle 7"/>
          <p:cNvSpPr>
            <a:spLocks noGrp="1" noChangeArrowheads="1"/>
          </p:cNvSpPr>
          <p:nvPr>
            <p:ph type="body" idx="4294967295"/>
          </p:nvPr>
        </p:nvSpPr>
        <p:spPr/>
        <p:txBody>
          <a:bodyPr lIns="92075" tIns="46038" rIns="92075" bIns="46038"/>
          <a:lstStyle/>
          <a:p>
            <a:r>
              <a:rPr lang="en-US">
                <a:cs typeface="Times New Roman" pitchFamily="18" charset="0"/>
              </a:rPr>
              <a:t>Effective family planning is increasingly seen as an important part of Jordan's overall development strategy. </a:t>
            </a:r>
          </a:p>
          <a:p>
            <a:r>
              <a:rPr lang="en-US">
                <a:cs typeface="Times New Roman" pitchFamily="18" charset="0"/>
              </a:rPr>
              <a:t>In contrast to several years ago, such programs are openly discussed and rarely encounter public opposition.</a:t>
            </a:r>
          </a:p>
          <a:p>
            <a:pPr>
              <a:buFont typeface="Wingdings" pitchFamily="2" charset="2"/>
              <a:buNone/>
            </a:pPr>
            <a:endParaRPr lang="en-US"/>
          </a:p>
        </p:txBody>
      </p:sp>
    </p:spTree>
  </p:cSld>
  <p:clrMapOvr>
    <a:masterClrMapping/>
  </p:clrMapOvr>
  <p:transition>
    <p:cut/>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idx="4294967295"/>
          </p:nvPr>
        </p:nvSpPr>
        <p:spPr>
          <a:xfrm>
            <a:off x="428625" y="0"/>
            <a:ext cx="8286750" cy="2357438"/>
          </a:xfrm>
        </p:spPr>
        <p:txBody>
          <a:bodyPr anchor="b"/>
          <a:lstStyle/>
          <a:p>
            <a:r>
              <a:rPr lang="en-US" altLang="ar-JO" sz="4000"/>
              <a:t>Fertility Rates in Jordan:</a:t>
            </a:r>
            <a:br>
              <a:rPr lang="en-US" altLang="ar-JO" sz="4000"/>
            </a:br>
            <a:r>
              <a:rPr lang="en-US" sz="4000"/>
              <a:t>The figure shows the overall fertility rates in Jordan from 1990(5.6)-2012(3.5).</a:t>
            </a:r>
            <a:endParaRPr lang="en-US" altLang="ar-JO" sz="4000"/>
          </a:p>
        </p:txBody>
      </p:sp>
      <p:pic>
        <p:nvPicPr>
          <p:cNvPr id="290819" name="Picture 2"/>
          <p:cNvPicPr>
            <a:picLocks noGrp="1" noChangeAspect="1" noChangeArrowheads="1"/>
          </p:cNvPicPr>
          <p:nvPr>
            <p:ph idx="4294967295"/>
          </p:nvPr>
        </p:nvPicPr>
        <p:blipFill>
          <a:blip r:embed="rId2"/>
          <a:srcRect/>
          <a:stretch>
            <a:fillRect/>
          </a:stretch>
        </p:blipFill>
        <p:spPr>
          <a:xfrm>
            <a:off x="2743200" y="2971800"/>
            <a:ext cx="5181600" cy="3048000"/>
          </a:xfr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r>
              <a:rPr lang="en-US" sz="4000"/>
              <a:t>Decrease of infant and child mortality/1000 live birth with decrease of fertility rate</a:t>
            </a:r>
          </a:p>
        </p:txBody>
      </p:sp>
      <p:pic>
        <p:nvPicPr>
          <p:cNvPr id="291843" name="Picture 2"/>
          <p:cNvPicPr>
            <a:picLocks noGrp="1" noChangeAspect="1" noChangeArrowheads="1"/>
          </p:cNvPicPr>
          <p:nvPr>
            <p:ph type="body" idx="1"/>
          </p:nvPr>
        </p:nvPicPr>
        <p:blipFill>
          <a:blip r:embed="rId2"/>
          <a:srcRect/>
          <a:stretch>
            <a:fillRect/>
          </a:stretch>
        </p:blipFill>
        <p:spPr>
          <a:xfrm>
            <a:off x="838200" y="2357438"/>
            <a:ext cx="8007350" cy="3286125"/>
          </a:xfrm>
          <a:noFill/>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2"/>
          <p:cNvSpPr>
            <a:spLocks noGrp="1"/>
          </p:cNvSpPr>
          <p:nvPr>
            <p:ph idx="4294967295"/>
          </p:nvPr>
        </p:nvSpPr>
        <p:spPr>
          <a:xfrm>
            <a:off x="285750" y="285750"/>
            <a:ext cx="8229600" cy="4525963"/>
          </a:xfrm>
        </p:spPr>
        <p:txBody>
          <a:bodyPr/>
          <a:lstStyle/>
          <a:p>
            <a:pPr indent="-273050">
              <a:buFont typeface="Wingdings" pitchFamily="2" charset="2"/>
              <a:buNone/>
            </a:pPr>
            <a:endParaRPr lang="en-US"/>
          </a:p>
          <a:p>
            <a:pPr indent="-273050"/>
            <a:r>
              <a:rPr lang="en-US"/>
              <a:t>Its obvious how the rapid the fertility rate decreased from 5.6 in 1990 to 3.7 in 2002. and then the fertility rate is fluctuating between 3.5 and 3.8 between 2002 and 2012.</a:t>
            </a:r>
          </a:p>
          <a:p>
            <a:pPr indent="-273050"/>
            <a:r>
              <a:rPr lang="en-US"/>
              <a:t>Family Planning had a great role in controlling and decreasing fertility rates during this period.</a:t>
            </a:r>
          </a:p>
          <a:p>
            <a:pPr indent="-273050"/>
            <a:endParaRPr lang="en-US"/>
          </a:p>
          <a:p>
            <a:pPr indent="-273050"/>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idx="4294967295"/>
          </p:nvPr>
        </p:nvSpPr>
        <p:spPr/>
        <p:txBody>
          <a:bodyPr anchor="b"/>
          <a:lstStyle/>
          <a:p>
            <a:r>
              <a:rPr lang="en-US" altLang="ar-JO"/>
              <a:t>Family planning in Jordan: </a:t>
            </a:r>
          </a:p>
        </p:txBody>
      </p:sp>
      <p:sp>
        <p:nvSpPr>
          <p:cNvPr id="293891" name="Content Placeholder 2"/>
          <p:cNvSpPr>
            <a:spLocks noGrp="1"/>
          </p:cNvSpPr>
          <p:nvPr>
            <p:ph idx="4294967295"/>
          </p:nvPr>
        </p:nvSpPr>
        <p:spPr>
          <a:xfrm>
            <a:off x="468313" y="2276475"/>
            <a:ext cx="8229600" cy="4900613"/>
          </a:xfrm>
        </p:spPr>
        <p:txBody>
          <a:bodyPr/>
          <a:lstStyle/>
          <a:p>
            <a:pPr indent="-273050">
              <a:lnSpc>
                <a:spcPct val="80000"/>
              </a:lnSpc>
            </a:pPr>
            <a:r>
              <a:rPr lang="en-US" altLang="ar-JO" sz="3300"/>
              <a:t>Jordan is one of the most modern countries of the Middle East with a population that has grown from 2.1 million to reach 6.3 million in 2012. </a:t>
            </a:r>
          </a:p>
          <a:p>
            <a:pPr indent="-273050">
              <a:lnSpc>
                <a:spcPct val="80000"/>
              </a:lnSpc>
            </a:pPr>
            <a:r>
              <a:rPr lang="en-US" altLang="ar-JO" sz="3300"/>
              <a:t> </a:t>
            </a:r>
            <a:r>
              <a:rPr lang="en-US" altLang="ar-JO" sz="3300" b="1"/>
              <a:t>Fertility declines in Jordan have contributed to a slowing down in the population growth rate from 3.2 % in the second half of 1990, to 2.3 % 2007, to 2.2 in 2012. </a:t>
            </a:r>
            <a:endParaRPr lang="en-US" altLang="ar-JO" sz="3300"/>
          </a:p>
          <a:p>
            <a:pPr indent="-273050">
              <a:lnSpc>
                <a:spcPct val="80000"/>
              </a:lnSpc>
              <a:buFont typeface="Arial" pitchFamily="34" charset="0"/>
              <a:buNone/>
            </a:pPr>
            <a:endParaRPr lang="en-US" altLang="ar-JO" sz="3300"/>
          </a:p>
          <a:p>
            <a:pPr indent="-273050">
              <a:lnSpc>
                <a:spcPct val="80000"/>
              </a:lnSpc>
              <a:buFont typeface="Arial" pitchFamily="34" charset="0"/>
              <a:buNone/>
            </a:pPr>
            <a:endParaRPr lang="en-US" altLang="ar-JO" sz="3300"/>
          </a:p>
          <a:p>
            <a:pPr indent="-273050">
              <a:lnSpc>
                <a:spcPct val="80000"/>
              </a:lnSpc>
              <a:buFont typeface="Arial" pitchFamily="34" charset="0"/>
              <a:buNone/>
            </a:pPr>
            <a:endParaRPr lang="en-US" altLang="ar-JO" sz="330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850" y="260350"/>
            <a:ext cx="8435975" cy="5616575"/>
          </a:xfrm>
        </p:spPr>
        <p:txBody>
          <a:bodyPr>
            <a:normAutofit/>
          </a:bodyPr>
          <a:lstStyle/>
          <a:p>
            <a:pPr indent="-273050">
              <a:lnSpc>
                <a:spcPct val="70000"/>
              </a:lnSpc>
              <a:buFont typeface="Arial" pitchFamily="34" charset="0"/>
              <a:buNone/>
            </a:pPr>
            <a:r>
              <a:rPr lang="en-US" altLang="ar-JO" sz="3300"/>
              <a:t> </a:t>
            </a:r>
          </a:p>
          <a:p>
            <a:pPr indent="-273050">
              <a:lnSpc>
                <a:spcPct val="70000"/>
              </a:lnSpc>
            </a:pPr>
            <a:endParaRPr lang="en-US" altLang="ar-JO" sz="3300"/>
          </a:p>
          <a:p>
            <a:pPr indent="-273050">
              <a:lnSpc>
                <a:spcPct val="70000"/>
              </a:lnSpc>
              <a:buFont typeface="Arial" pitchFamily="34" charset="0"/>
              <a:buNone/>
            </a:pPr>
            <a:r>
              <a:rPr lang="en-US" altLang="ar-JO"/>
              <a:t>     The high rates of growth have been due to  the influx of immigrants to the east bank from the west bank, the inflow of large numbers of foreign workers, and the return of about 300,000 Jordanians from the gulf area as a result of the 1990 gulf war. </a:t>
            </a:r>
          </a:p>
          <a:p>
            <a:pPr indent="-273050">
              <a:lnSpc>
                <a:spcPct val="70000"/>
              </a:lnSpc>
            </a:pPr>
            <a:endParaRPr lang="en-US" altLang="ar-JO" sz="3300"/>
          </a:p>
          <a:p>
            <a:pPr indent="-273050">
              <a:lnSpc>
                <a:spcPct val="70000"/>
              </a:lnSpc>
            </a:pPr>
            <a:endParaRPr lang="en-US" altLang="ar-JO" sz="3300"/>
          </a:p>
          <a:p>
            <a:pPr indent="-273050">
              <a:lnSpc>
                <a:spcPct val="70000"/>
              </a:lnSpc>
            </a:pPr>
            <a:r>
              <a:rPr lang="en-US" altLang="ar-JO" sz="3300"/>
              <a:t>The rapid increase in the population has created several problems for the country such as food shortage , water, housing and employment.</a:t>
            </a:r>
          </a:p>
          <a:p>
            <a:pPr indent="-273050">
              <a:lnSpc>
                <a:spcPct val="70000"/>
              </a:lnSpc>
              <a:buFont typeface="Arial" pitchFamily="34" charset="0"/>
              <a:buNone/>
            </a:pPr>
            <a:endParaRPr lang="en-US" altLang="ar-JO" sz="3300"/>
          </a:p>
          <a:p>
            <a:pPr indent="-273050">
              <a:lnSpc>
                <a:spcPct val="70000"/>
              </a:lnSpc>
            </a:pPr>
            <a:endParaRPr lang="en-US" altLang="ar-JO" sz="3300" b="1"/>
          </a:p>
          <a:p>
            <a:pPr indent="-273050">
              <a:lnSpc>
                <a:spcPct val="70000"/>
              </a:lnSpc>
              <a:buFont typeface="Arial" pitchFamily="34" charset="0"/>
              <a:buNone/>
            </a:pPr>
            <a:endParaRPr lang="en-US" altLang="ar-JO" sz="330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2"/>
          <p:cNvSpPr>
            <a:spLocks noGrp="1"/>
          </p:cNvSpPr>
          <p:nvPr>
            <p:ph idx="4294967295"/>
          </p:nvPr>
        </p:nvSpPr>
        <p:spPr>
          <a:xfrm>
            <a:off x="457200" y="642938"/>
            <a:ext cx="8229600" cy="5483225"/>
          </a:xfrm>
        </p:spPr>
        <p:txBody>
          <a:bodyPr/>
          <a:lstStyle/>
          <a:p>
            <a:pPr indent="-273050">
              <a:lnSpc>
                <a:spcPct val="90000"/>
              </a:lnSpc>
              <a:buFont typeface="Arial" pitchFamily="34" charset="0"/>
              <a:buNone/>
            </a:pPr>
            <a:endParaRPr lang="en-US" altLang="ar-JO" sz="3900" b="1" i="1"/>
          </a:p>
          <a:p>
            <a:pPr indent="-273050">
              <a:lnSpc>
                <a:spcPct val="90000"/>
              </a:lnSpc>
              <a:buFont typeface="Arial" pitchFamily="34" charset="0"/>
              <a:buNone/>
            </a:pPr>
            <a:endParaRPr lang="en-US" altLang="ar-JO" sz="3900" b="1" i="1"/>
          </a:p>
          <a:p>
            <a:pPr indent="-273050">
              <a:lnSpc>
                <a:spcPct val="90000"/>
              </a:lnSpc>
              <a:buFont typeface="Arial" pitchFamily="34" charset="0"/>
              <a:buNone/>
            </a:pPr>
            <a:r>
              <a:rPr lang="en-US" altLang="ar-JO" sz="3900" b="1" i="1"/>
              <a:t>Birth Control and Current Use of Contraceptives</a:t>
            </a:r>
            <a:r>
              <a:rPr lang="en-US" altLang="ar-JO" sz="3900"/>
              <a:t>:</a:t>
            </a:r>
          </a:p>
          <a:p>
            <a:pPr indent="-273050">
              <a:lnSpc>
                <a:spcPct val="90000"/>
              </a:lnSpc>
              <a:buFont typeface="Arial" pitchFamily="34" charset="0"/>
              <a:buNone/>
            </a:pPr>
            <a:endParaRPr lang="en-US" altLang="ar-JO" sz="3900"/>
          </a:p>
          <a:p>
            <a:pPr indent="-273050">
              <a:lnSpc>
                <a:spcPct val="90000"/>
              </a:lnSpc>
            </a:pPr>
            <a:r>
              <a:rPr lang="en-US" altLang="ar-JO" sz="3900"/>
              <a:t>The level of current use of contraception is one of the indicators most frequently used to assess the success of family planning activities.</a:t>
            </a:r>
          </a:p>
          <a:p>
            <a:pPr indent="-273050">
              <a:lnSpc>
                <a:spcPct val="90000"/>
              </a:lnSpc>
              <a:buFont typeface="Arial" pitchFamily="34" charset="0"/>
              <a:buNone/>
            </a:pPr>
            <a:endParaRPr lang="en-US" altLang="ar-JO" sz="390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3"/>
          <p:cNvSpPr>
            <a:spLocks noGrp="1"/>
          </p:cNvSpPr>
          <p:nvPr>
            <p:ph idx="4294967295"/>
          </p:nvPr>
        </p:nvSpPr>
        <p:spPr>
          <a:xfrm>
            <a:off x="395288" y="908050"/>
            <a:ext cx="8291512" cy="5329238"/>
          </a:xfrm>
        </p:spPr>
        <p:txBody>
          <a:bodyPr/>
          <a:lstStyle/>
          <a:p>
            <a:pPr indent="-273050">
              <a:lnSpc>
                <a:spcPct val="90000"/>
              </a:lnSpc>
            </a:pPr>
            <a:r>
              <a:rPr lang="en-US" altLang="ar-JO"/>
              <a:t>Overall, use of any method among currently married women has increased substantially in the last two </a:t>
            </a:r>
            <a:r>
              <a:rPr lang="en-US" altLang="ar-JO" b="1"/>
              <a:t>decades—Contraception Prevalence Rate</a:t>
            </a:r>
            <a:r>
              <a:rPr lang="en-US" altLang="ar-JO"/>
              <a:t>:</a:t>
            </a:r>
          </a:p>
          <a:p>
            <a:pPr indent="-273050">
              <a:lnSpc>
                <a:spcPct val="90000"/>
              </a:lnSpc>
            </a:pPr>
            <a:r>
              <a:rPr lang="en-US" altLang="ar-JO"/>
              <a:t>40% of women in the 1990 JPFHS survey</a:t>
            </a:r>
          </a:p>
          <a:p>
            <a:pPr indent="-273050">
              <a:lnSpc>
                <a:spcPct val="90000"/>
              </a:lnSpc>
            </a:pPr>
            <a:r>
              <a:rPr lang="en-US" altLang="ar-JO"/>
              <a:t> 53% in the 1997 JPFHS, </a:t>
            </a:r>
          </a:p>
          <a:p>
            <a:pPr indent="-273050">
              <a:lnSpc>
                <a:spcPct val="90000"/>
              </a:lnSpc>
            </a:pPr>
            <a:r>
              <a:rPr lang="en-US" altLang="ar-JO"/>
              <a:t>56% in the 2002 JPFHS, </a:t>
            </a:r>
          </a:p>
          <a:p>
            <a:pPr indent="-273050">
              <a:lnSpc>
                <a:spcPct val="90000"/>
              </a:lnSpc>
            </a:pPr>
            <a:r>
              <a:rPr lang="en-US" altLang="ar-JO"/>
              <a:t>57%in the 2007 JPFHS </a:t>
            </a:r>
          </a:p>
          <a:p>
            <a:pPr indent="-273050">
              <a:lnSpc>
                <a:spcPct val="90000"/>
              </a:lnSpc>
            </a:pPr>
            <a:r>
              <a:rPr lang="en-US" altLang="ar-JO"/>
              <a:t> 59% in the 2009 JPFHS </a:t>
            </a:r>
          </a:p>
          <a:p>
            <a:pPr indent="-273050">
              <a:lnSpc>
                <a:spcPct val="90000"/>
              </a:lnSpc>
            </a:pPr>
            <a:r>
              <a:rPr lang="en-US" altLang="ar-JO"/>
              <a:t>and 61% in the 2012 JPFHS</a:t>
            </a:r>
          </a:p>
          <a:p>
            <a:pPr indent="-273050">
              <a:lnSpc>
                <a:spcPct val="90000"/>
              </a:lnSpc>
            </a:pPr>
            <a:r>
              <a:rPr lang="en-US" altLang="ar-JO"/>
              <a:t>*JPFHS : Jordan Population and Family Health Survey.</a:t>
            </a:r>
          </a:p>
          <a:p>
            <a:pPr indent="-273050">
              <a:lnSpc>
                <a:spcPct val="90000"/>
              </a:lnSpc>
              <a:buFont typeface="Arial" pitchFamily="34" charset="0"/>
              <a:buNone/>
            </a:pPr>
            <a:endParaRPr lang="en-US" altLang="ar-JO"/>
          </a:p>
          <a:p>
            <a:pPr indent="-273050"/>
            <a:endParaRPr lang="en-US" altLang="ar-JO"/>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Content Placeholder 2"/>
          <p:cNvSpPr>
            <a:spLocks noGrp="1"/>
          </p:cNvSpPr>
          <p:nvPr>
            <p:ph idx="4294967295"/>
          </p:nvPr>
        </p:nvSpPr>
        <p:spPr>
          <a:xfrm>
            <a:off x="250825" y="260350"/>
            <a:ext cx="8507413" cy="6597650"/>
          </a:xfrm>
        </p:spPr>
        <p:txBody>
          <a:bodyPr/>
          <a:lstStyle/>
          <a:p>
            <a:pPr indent="-273050">
              <a:lnSpc>
                <a:spcPct val="80000"/>
              </a:lnSpc>
            </a:pPr>
            <a:r>
              <a:rPr lang="en-US" altLang="ar-JO" sz="3900"/>
              <a:t>Results from the 2012 JPFHS indicate that </a:t>
            </a:r>
            <a:r>
              <a:rPr lang="en-US" altLang="ar-JO" sz="3900" b="1">
                <a:solidFill>
                  <a:srgbClr val="FF0000"/>
                </a:solidFill>
              </a:rPr>
              <a:t>61% </a:t>
            </a:r>
            <a:r>
              <a:rPr lang="en-US" altLang="ar-JO" sz="3900"/>
              <a:t>of currently married women are using a contraceptive method;</a:t>
            </a:r>
          </a:p>
          <a:p>
            <a:pPr indent="-273050">
              <a:lnSpc>
                <a:spcPct val="80000"/>
              </a:lnSpc>
            </a:pPr>
            <a:r>
              <a:rPr lang="en-US" altLang="ar-JO" sz="3900"/>
              <a:t> 42% are using modern methods </a:t>
            </a:r>
          </a:p>
          <a:p>
            <a:pPr indent="-273050">
              <a:lnSpc>
                <a:spcPct val="80000"/>
              </a:lnSpc>
              <a:buFont typeface="Arial" pitchFamily="34" charset="0"/>
              <a:buNone/>
            </a:pPr>
            <a:r>
              <a:rPr lang="en-US" altLang="ar-JO" sz="3900"/>
              <a:t>     19% are using traditional methods.</a:t>
            </a:r>
          </a:p>
          <a:p>
            <a:pPr indent="-273050">
              <a:lnSpc>
                <a:spcPct val="80000"/>
              </a:lnSpc>
            </a:pPr>
            <a:endParaRPr lang="en-US" altLang="ar-JO" sz="39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8- Large number of women suffers severe chronic illnesses that can be exacerbated by pregnancy and the mother's weakened immune system and levels of these illnesses are extremely high.</a:t>
            </a:r>
          </a:p>
          <a:p>
            <a:r>
              <a:rPr lang="en-US" dirty="0" smtClean="0"/>
              <a:t>9- Many women suffer pregnancy-related disabilities like uterine </a:t>
            </a:r>
            <a:r>
              <a:rPr lang="en-US" dirty="0" err="1" smtClean="0"/>
              <a:t>prolapse</a:t>
            </a:r>
            <a:r>
              <a:rPr lang="en-US" dirty="0" smtClean="0"/>
              <a:t> long after delivery due to early marriage and childbearing and high fertility.</a:t>
            </a:r>
          </a:p>
          <a:p>
            <a:endParaRPr lang="en-US" dirty="0" smtClean="0"/>
          </a:p>
          <a:p>
            <a:endParaRPr lang="en-US" dirty="0" smtClean="0"/>
          </a:p>
          <a:p>
            <a:endParaRPr lang="ar-JO"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p:txBody>
          <a:bodyPr/>
          <a:lstStyle/>
          <a:p>
            <a:endParaRPr lang="ar-JO"/>
          </a:p>
        </p:txBody>
      </p:sp>
      <p:sp>
        <p:nvSpPr>
          <p:cNvPr id="300035" name="Rectangle 3"/>
          <p:cNvSpPr>
            <a:spLocks noGrp="1" noRot="1" noChangeArrowheads="1"/>
          </p:cNvSpPr>
          <p:nvPr>
            <p:ph type="body" idx="1"/>
          </p:nvPr>
        </p:nvSpPr>
        <p:spPr/>
        <p:txBody>
          <a:bodyPr/>
          <a:lstStyle/>
          <a:p>
            <a:pPr>
              <a:lnSpc>
                <a:spcPct val="80000"/>
              </a:lnSpc>
            </a:pPr>
            <a:r>
              <a:rPr lang="en-US" altLang="ar-JO" sz="3500"/>
              <a:t> </a:t>
            </a:r>
            <a:r>
              <a:rPr lang="en-US" altLang="ar-JO"/>
              <a:t>The IUD is the most widely adopted modern method (21 %), followed by the pill and male condom (8% each), female sterilization (2%), and LAM and injectables (1% each). </a:t>
            </a:r>
          </a:p>
          <a:p>
            <a:pPr>
              <a:lnSpc>
                <a:spcPct val="80000"/>
              </a:lnSpc>
              <a:buFont typeface="Arial" pitchFamily="34" charset="0"/>
              <a:buNone/>
            </a:pPr>
            <a:r>
              <a:rPr lang="en-US" altLang="ar-JO"/>
              <a:t>    Less than 1 % of women rely on other modern methods.</a:t>
            </a:r>
          </a:p>
          <a:p>
            <a:pPr>
              <a:lnSpc>
                <a:spcPct val="80000"/>
              </a:lnSpc>
              <a:buFont typeface="Arial" pitchFamily="34" charset="0"/>
              <a:buNone/>
            </a:pPr>
            <a:endParaRPr lang="en-US" altLang="ar-JO"/>
          </a:p>
          <a:p>
            <a:pPr>
              <a:lnSpc>
                <a:spcPct val="80000"/>
              </a:lnSpc>
            </a:pPr>
            <a:r>
              <a:rPr lang="en-US" altLang="ar-JO" sz="3500"/>
              <a:t> Withdrawal (14%) and rhythm (4%) are the most common traditional methods.</a:t>
            </a:r>
          </a:p>
          <a:p>
            <a:endParaRPr lang="en-US" sz="280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Grp="1" noChangeAspect="1" noChangeArrowheads="1"/>
          </p:cNvPicPr>
          <p:nvPr>
            <p:ph idx="4294967295"/>
          </p:nvPr>
        </p:nvPicPr>
        <p:blipFill>
          <a:blip r:embed="rId2"/>
          <a:srcRect/>
          <a:stretch>
            <a:fillRect/>
          </a:stretch>
        </p:blipFill>
        <p:spPr>
          <a:xfrm>
            <a:off x="0" y="428625"/>
            <a:ext cx="9144000" cy="6429375"/>
          </a:xfrm>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57188"/>
            <a:ext cx="8229600" cy="5768975"/>
          </a:xfrm>
        </p:spPr>
        <p:txBody>
          <a:bodyPr>
            <a:normAutofit/>
          </a:bodyPr>
          <a:lstStyle/>
          <a:p>
            <a:pPr indent="-273050">
              <a:lnSpc>
                <a:spcPct val="80000"/>
              </a:lnSpc>
            </a:pPr>
            <a:r>
              <a:rPr lang="en-US" altLang="ar-JO" sz="3300" b="1" i="1"/>
              <a:t>The sources of contraceptive methods also vary by the method used:</a:t>
            </a:r>
            <a:endParaRPr lang="en-US" altLang="ar-JO" sz="3300"/>
          </a:p>
          <a:p>
            <a:pPr indent="-273050">
              <a:lnSpc>
                <a:spcPct val="80000"/>
              </a:lnSpc>
            </a:pPr>
            <a:r>
              <a:rPr lang="en-US" altLang="ar-JO" sz="3300" u="sng"/>
              <a:t>Pharmacies</a:t>
            </a:r>
            <a:r>
              <a:rPr lang="en-US" altLang="ar-JO" sz="3300"/>
              <a:t> are the primary source for users of methods that require resupply, including the pill (35 %) and condoms (39 %).</a:t>
            </a:r>
          </a:p>
          <a:p>
            <a:pPr indent="-273050">
              <a:lnSpc>
                <a:spcPct val="80000"/>
              </a:lnSpc>
            </a:pPr>
            <a:r>
              <a:rPr lang="en-US" altLang="ar-JO" sz="3300"/>
              <a:t> </a:t>
            </a:r>
            <a:r>
              <a:rPr lang="en-US" altLang="ar-JO" sz="3300" u="sng"/>
              <a:t>Private hospitals and clinics</a:t>
            </a:r>
            <a:r>
              <a:rPr lang="en-US" altLang="ar-JO" sz="3300"/>
              <a:t> are the primary source for IUDs (22 %), followed by </a:t>
            </a:r>
            <a:r>
              <a:rPr lang="en-US" altLang="ar-JO" sz="3300" u="sng"/>
              <a:t>government health centers</a:t>
            </a:r>
            <a:r>
              <a:rPr lang="en-US" altLang="ar-JO" sz="3300"/>
              <a:t> and </a:t>
            </a:r>
            <a:r>
              <a:rPr lang="en-US" altLang="ar-JO" sz="3300" u="sng"/>
              <a:t>JAFPP(</a:t>
            </a:r>
            <a:r>
              <a:rPr lang="en-US" altLang="ar-JO" sz="3500"/>
              <a:t>Jordanian Association of Family Planning and Protection</a:t>
            </a:r>
            <a:r>
              <a:rPr lang="en-US" altLang="ar-JO" sz="3300"/>
              <a:t> (19 % each). </a:t>
            </a:r>
          </a:p>
          <a:p>
            <a:pPr indent="-273050">
              <a:lnSpc>
                <a:spcPct val="80000"/>
              </a:lnSpc>
              <a:buFont typeface="Wingdings" pitchFamily="2" charset="2"/>
              <a:buNone/>
            </a:pPr>
            <a:endParaRPr lang="en-US" altLang="ar-JO" sz="3300">
              <a:solidFill>
                <a:srgbClr val="0070C0"/>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p:txBody>
          <a:bodyPr/>
          <a:lstStyle/>
          <a:p>
            <a:endParaRPr lang="ar-JO"/>
          </a:p>
        </p:txBody>
      </p:sp>
      <p:sp>
        <p:nvSpPr>
          <p:cNvPr id="305155" name="Rectangle 3"/>
          <p:cNvSpPr>
            <a:spLocks noGrp="1" noRot="1" noChangeArrowheads="1"/>
          </p:cNvSpPr>
          <p:nvPr>
            <p:ph type="body" idx="1"/>
          </p:nvPr>
        </p:nvSpPr>
        <p:spPr/>
        <p:txBody>
          <a:bodyPr/>
          <a:lstStyle/>
          <a:p>
            <a:pPr>
              <a:lnSpc>
                <a:spcPct val="80000"/>
              </a:lnSpc>
            </a:pPr>
            <a:endParaRPr lang="en-US" altLang="ar-JO" sz="2900"/>
          </a:p>
          <a:p>
            <a:pPr>
              <a:lnSpc>
                <a:spcPct val="80000"/>
              </a:lnSpc>
            </a:pPr>
            <a:r>
              <a:rPr lang="en-US" altLang="ar-JO" sz="2900" u="sng"/>
              <a:t>Government hospitals</a:t>
            </a:r>
            <a:r>
              <a:rPr lang="en-US" altLang="ar-JO" sz="2900"/>
              <a:t> are the primary source for most female sterilizations (54 %), followed by the </a:t>
            </a:r>
            <a:r>
              <a:rPr lang="en-US" altLang="ar-JO" sz="2900" u="sng"/>
              <a:t>Royal Medical Services</a:t>
            </a:r>
            <a:r>
              <a:rPr lang="en-US" altLang="ar-JO" sz="2900"/>
              <a:t> (24 %) and </a:t>
            </a:r>
            <a:r>
              <a:rPr lang="en-US" altLang="ar-JO" sz="2900" u="sng"/>
              <a:t>private hospitals</a:t>
            </a:r>
            <a:r>
              <a:rPr lang="en-US" altLang="ar-JO" sz="2900"/>
              <a:t> (20 %).</a:t>
            </a:r>
            <a:endParaRPr lang="en-US" altLang="ar-JO" sz="2900" u="sng"/>
          </a:p>
          <a:p>
            <a:pPr>
              <a:lnSpc>
                <a:spcPct val="80000"/>
              </a:lnSpc>
            </a:pPr>
            <a:r>
              <a:rPr lang="en-US" altLang="ar-JO" sz="2900" u="sng"/>
              <a:t>Government health centers</a:t>
            </a:r>
            <a:r>
              <a:rPr lang="en-US" altLang="ar-JO" sz="2900"/>
              <a:t> are the major source of injectables (63 %), followed by </a:t>
            </a:r>
            <a:r>
              <a:rPr lang="en-US" altLang="ar-JO" sz="2900" u="sng"/>
              <a:t>government maternal and child health (MCH) centers</a:t>
            </a:r>
            <a:r>
              <a:rPr lang="en-US" altLang="ar-JO" sz="2900"/>
              <a:t> (18 %).  </a:t>
            </a:r>
          </a:p>
          <a:p>
            <a:pPr>
              <a:lnSpc>
                <a:spcPct val="80000"/>
              </a:lnSpc>
            </a:pPr>
            <a:r>
              <a:rPr lang="en-US" altLang="ar-JO" sz="2900">
                <a:solidFill>
                  <a:srgbClr val="0070C0"/>
                </a:solidFill>
              </a:rPr>
              <a:t>[4] department of statistics (year book of 2012)</a:t>
            </a:r>
          </a:p>
          <a:p>
            <a:endParaRPr lang="en-US" sz="280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99874859"/>
              </p:ext>
            </p:extLst>
          </p:nvPr>
        </p:nvGraphicFramePr>
        <p:xfrm>
          <a:off x="899592" y="2348880"/>
          <a:ext cx="7344816" cy="2592287"/>
        </p:xfrm>
        <a:graphic>
          <a:graphicData uri="http://schemas.openxmlformats.org/drawingml/2006/table">
            <a:tbl>
              <a:tblPr firstRow="1" bandRow="1">
                <a:tableStyleId>{5C22544A-7EE6-4342-B048-85BDC9FD1C3A}</a:tableStyleId>
              </a:tblPr>
              <a:tblGrid>
                <a:gridCol w="1224136"/>
                <a:gridCol w="1224136"/>
                <a:gridCol w="1224136"/>
                <a:gridCol w="1224136"/>
                <a:gridCol w="1224136"/>
                <a:gridCol w="1224136"/>
              </a:tblGrid>
              <a:tr h="1016275">
                <a:tc>
                  <a:txBody>
                    <a:bodyPr/>
                    <a:lstStyle/>
                    <a:p>
                      <a:pPr>
                        <a:lnSpc>
                          <a:spcPct val="115000"/>
                        </a:lnSpc>
                        <a:spcAft>
                          <a:spcPts val="0"/>
                        </a:spcAft>
                      </a:pPr>
                      <a:r>
                        <a:rPr lang="en-US" sz="2200" b="1" dirty="0">
                          <a:effectLst/>
                        </a:rPr>
                        <a:t>Country </a:t>
                      </a:r>
                      <a:endParaRPr lang="en-US" sz="2200" b="1" dirty="0">
                        <a:effectLst/>
                        <a:latin typeface="Calibri"/>
                        <a:ea typeface="Calibri"/>
                        <a:cs typeface="Arial"/>
                      </a:endParaRPr>
                    </a:p>
                  </a:txBody>
                  <a:tcPr/>
                </a:tc>
                <a:tc>
                  <a:txBody>
                    <a:bodyPr/>
                    <a:lstStyle/>
                    <a:p>
                      <a:pPr>
                        <a:lnSpc>
                          <a:spcPct val="115000"/>
                        </a:lnSpc>
                        <a:spcAft>
                          <a:spcPts val="0"/>
                        </a:spcAft>
                      </a:pPr>
                      <a:r>
                        <a:rPr lang="en-US" sz="2200" b="1" dirty="0">
                          <a:effectLst/>
                        </a:rPr>
                        <a:t>Jordan</a:t>
                      </a:r>
                      <a:endParaRPr lang="en-US" sz="2200" b="1" dirty="0">
                        <a:effectLst/>
                        <a:latin typeface="Calibri"/>
                        <a:ea typeface="Calibri"/>
                        <a:cs typeface="Arial"/>
                      </a:endParaRPr>
                    </a:p>
                  </a:txBody>
                  <a:tcPr/>
                </a:tc>
                <a:tc>
                  <a:txBody>
                    <a:bodyPr/>
                    <a:lstStyle/>
                    <a:p>
                      <a:pPr>
                        <a:lnSpc>
                          <a:spcPct val="115000"/>
                        </a:lnSpc>
                        <a:spcAft>
                          <a:spcPts val="0"/>
                        </a:spcAft>
                      </a:pPr>
                      <a:r>
                        <a:rPr lang="en-US" sz="2200" b="1" dirty="0">
                          <a:effectLst/>
                        </a:rPr>
                        <a:t>Egypt</a:t>
                      </a:r>
                      <a:endParaRPr lang="en-US" sz="2200" b="1" dirty="0">
                        <a:effectLst/>
                        <a:latin typeface="Calibri"/>
                        <a:ea typeface="Calibri"/>
                        <a:cs typeface="Arial"/>
                      </a:endParaRPr>
                    </a:p>
                  </a:txBody>
                  <a:tcPr/>
                </a:tc>
                <a:tc>
                  <a:txBody>
                    <a:bodyPr/>
                    <a:lstStyle/>
                    <a:p>
                      <a:pPr>
                        <a:lnSpc>
                          <a:spcPct val="115000"/>
                        </a:lnSpc>
                        <a:spcAft>
                          <a:spcPts val="0"/>
                        </a:spcAft>
                      </a:pPr>
                      <a:r>
                        <a:rPr lang="en-US" sz="2200" b="1" dirty="0">
                          <a:effectLst/>
                        </a:rPr>
                        <a:t>Lebanon</a:t>
                      </a:r>
                      <a:endParaRPr lang="en-US" sz="2200" b="1" dirty="0">
                        <a:effectLst/>
                        <a:latin typeface="Calibri"/>
                        <a:ea typeface="Calibri"/>
                        <a:cs typeface="Arial"/>
                      </a:endParaRPr>
                    </a:p>
                  </a:txBody>
                  <a:tcPr/>
                </a:tc>
                <a:tc>
                  <a:txBody>
                    <a:bodyPr/>
                    <a:lstStyle/>
                    <a:p>
                      <a:pPr>
                        <a:lnSpc>
                          <a:spcPct val="115000"/>
                        </a:lnSpc>
                        <a:spcAft>
                          <a:spcPts val="0"/>
                        </a:spcAft>
                      </a:pPr>
                      <a:r>
                        <a:rPr lang="en-US" sz="2200" b="1" dirty="0">
                          <a:effectLst/>
                        </a:rPr>
                        <a:t>Saudi Arabia</a:t>
                      </a:r>
                      <a:endParaRPr lang="en-US" sz="2200" b="1" dirty="0">
                        <a:effectLst/>
                        <a:latin typeface="Calibri"/>
                        <a:ea typeface="Calibri"/>
                        <a:cs typeface="Arial"/>
                      </a:endParaRPr>
                    </a:p>
                  </a:txBody>
                  <a:tcPr/>
                </a:tc>
                <a:tc>
                  <a:txBody>
                    <a:bodyPr/>
                    <a:lstStyle/>
                    <a:p>
                      <a:pPr>
                        <a:lnSpc>
                          <a:spcPct val="115000"/>
                        </a:lnSpc>
                        <a:spcAft>
                          <a:spcPts val="0"/>
                        </a:spcAft>
                      </a:pPr>
                      <a:r>
                        <a:rPr lang="en-US" sz="2200" b="1">
                          <a:effectLst/>
                        </a:rPr>
                        <a:t>India</a:t>
                      </a:r>
                      <a:endParaRPr lang="en-US" sz="2200" b="1">
                        <a:effectLst/>
                        <a:latin typeface="Calibri"/>
                        <a:ea typeface="Calibri"/>
                        <a:cs typeface="Arial"/>
                      </a:endParaRPr>
                    </a:p>
                  </a:txBody>
                  <a:tcPr/>
                </a:tc>
              </a:tr>
              <a:tr h="559737">
                <a:tc>
                  <a:txBody>
                    <a:bodyPr/>
                    <a:lstStyle/>
                    <a:p>
                      <a:pPr>
                        <a:lnSpc>
                          <a:spcPct val="115000"/>
                        </a:lnSpc>
                        <a:spcAft>
                          <a:spcPts val="0"/>
                        </a:spcAft>
                      </a:pPr>
                      <a:r>
                        <a:rPr lang="en-US" sz="2200" b="1">
                          <a:effectLst/>
                        </a:rPr>
                        <a:t> TFR</a:t>
                      </a:r>
                      <a:endParaRPr lang="en-US" sz="2200" b="1">
                        <a:effectLst/>
                        <a:latin typeface="Calibri"/>
                        <a:ea typeface="Calibri"/>
                        <a:cs typeface="Arial"/>
                      </a:endParaRPr>
                    </a:p>
                  </a:txBody>
                  <a:tcPr/>
                </a:tc>
                <a:tc>
                  <a:txBody>
                    <a:bodyPr/>
                    <a:lstStyle/>
                    <a:p>
                      <a:pPr>
                        <a:lnSpc>
                          <a:spcPct val="115000"/>
                        </a:lnSpc>
                        <a:spcAft>
                          <a:spcPts val="0"/>
                        </a:spcAft>
                      </a:pPr>
                      <a:r>
                        <a:rPr lang="en-US" sz="2200" b="1">
                          <a:effectLst/>
                        </a:rPr>
                        <a:t>   3.2</a:t>
                      </a:r>
                      <a:endParaRPr lang="en-US" sz="2200" b="1">
                        <a:effectLst/>
                        <a:latin typeface="Calibri"/>
                        <a:ea typeface="Calibri"/>
                        <a:cs typeface="Arial"/>
                      </a:endParaRPr>
                    </a:p>
                  </a:txBody>
                  <a:tcPr/>
                </a:tc>
                <a:tc>
                  <a:txBody>
                    <a:bodyPr/>
                    <a:lstStyle/>
                    <a:p>
                      <a:pPr>
                        <a:lnSpc>
                          <a:spcPct val="115000"/>
                        </a:lnSpc>
                        <a:spcAft>
                          <a:spcPts val="0"/>
                        </a:spcAft>
                      </a:pPr>
                      <a:r>
                        <a:rPr lang="en-US" sz="2200" b="1">
                          <a:effectLst/>
                        </a:rPr>
                        <a:t>   3.1</a:t>
                      </a:r>
                      <a:endParaRPr lang="en-US" sz="2200" b="1">
                        <a:effectLst/>
                        <a:latin typeface="Calibri"/>
                        <a:ea typeface="Calibri"/>
                        <a:cs typeface="Arial"/>
                      </a:endParaRPr>
                    </a:p>
                  </a:txBody>
                  <a:tcPr/>
                </a:tc>
                <a:tc>
                  <a:txBody>
                    <a:bodyPr/>
                    <a:lstStyle/>
                    <a:p>
                      <a:pPr>
                        <a:lnSpc>
                          <a:spcPct val="115000"/>
                        </a:lnSpc>
                        <a:spcAft>
                          <a:spcPts val="0"/>
                        </a:spcAft>
                      </a:pPr>
                      <a:r>
                        <a:rPr lang="en-US" sz="2200" b="1">
                          <a:effectLst/>
                        </a:rPr>
                        <a:t>   1.60</a:t>
                      </a:r>
                      <a:endParaRPr lang="en-US" sz="2200" b="1">
                        <a:effectLst/>
                        <a:latin typeface="Calibri"/>
                        <a:ea typeface="Calibri"/>
                        <a:cs typeface="Arial"/>
                      </a:endParaRPr>
                    </a:p>
                  </a:txBody>
                  <a:tcPr/>
                </a:tc>
                <a:tc>
                  <a:txBody>
                    <a:bodyPr/>
                    <a:lstStyle/>
                    <a:p>
                      <a:pPr>
                        <a:lnSpc>
                          <a:spcPct val="115000"/>
                        </a:lnSpc>
                        <a:spcAft>
                          <a:spcPts val="0"/>
                        </a:spcAft>
                      </a:pPr>
                      <a:r>
                        <a:rPr lang="en-US" sz="2200" b="1" dirty="0">
                          <a:effectLst/>
                        </a:rPr>
                        <a:t>  2.78</a:t>
                      </a:r>
                      <a:endParaRPr lang="en-US" sz="2200" b="1" dirty="0">
                        <a:effectLst/>
                        <a:latin typeface="Calibri"/>
                        <a:ea typeface="Calibri"/>
                        <a:cs typeface="Arial"/>
                      </a:endParaRPr>
                    </a:p>
                  </a:txBody>
                  <a:tcPr/>
                </a:tc>
                <a:tc>
                  <a:txBody>
                    <a:bodyPr/>
                    <a:lstStyle/>
                    <a:p>
                      <a:pPr>
                        <a:lnSpc>
                          <a:spcPct val="115000"/>
                        </a:lnSpc>
                        <a:spcAft>
                          <a:spcPts val="0"/>
                        </a:spcAft>
                      </a:pPr>
                      <a:r>
                        <a:rPr lang="en-US" sz="2200" b="1" dirty="0">
                          <a:effectLst/>
                        </a:rPr>
                        <a:t>  2.50</a:t>
                      </a:r>
                      <a:endParaRPr lang="en-US" sz="2200" b="1" dirty="0">
                        <a:effectLst/>
                        <a:latin typeface="Calibri"/>
                        <a:ea typeface="Calibri"/>
                        <a:cs typeface="Arial"/>
                      </a:endParaRPr>
                    </a:p>
                  </a:txBody>
                  <a:tcPr/>
                </a:tc>
              </a:tr>
              <a:tr h="1016275">
                <a:tc>
                  <a:txBody>
                    <a:bodyPr/>
                    <a:lstStyle/>
                    <a:p>
                      <a:pPr>
                        <a:lnSpc>
                          <a:spcPct val="115000"/>
                        </a:lnSpc>
                        <a:spcAft>
                          <a:spcPts val="0"/>
                        </a:spcAft>
                      </a:pPr>
                      <a:endParaRPr lang="en-US" sz="2200" b="1" dirty="0">
                        <a:effectLst/>
                        <a:latin typeface="Calibri"/>
                        <a:ea typeface="Calibri"/>
                        <a:cs typeface="Arial"/>
                      </a:endParaRPr>
                    </a:p>
                  </a:txBody>
                  <a:tcPr/>
                </a:tc>
                <a:tc>
                  <a:txBody>
                    <a:bodyPr/>
                    <a:lstStyle/>
                    <a:p>
                      <a:pPr>
                        <a:lnSpc>
                          <a:spcPct val="115000"/>
                        </a:lnSpc>
                        <a:spcAft>
                          <a:spcPts val="0"/>
                        </a:spcAft>
                      </a:pPr>
                      <a:endParaRPr lang="en-US" sz="2200" b="1" dirty="0">
                        <a:effectLst/>
                        <a:latin typeface="Calibri"/>
                        <a:ea typeface="Calibri"/>
                        <a:cs typeface="Arial"/>
                      </a:endParaRPr>
                    </a:p>
                  </a:txBody>
                  <a:tcPr/>
                </a:tc>
                <a:tc>
                  <a:txBody>
                    <a:bodyPr/>
                    <a:lstStyle/>
                    <a:p>
                      <a:pPr>
                        <a:lnSpc>
                          <a:spcPct val="115000"/>
                        </a:lnSpc>
                        <a:spcAft>
                          <a:spcPts val="0"/>
                        </a:spcAft>
                      </a:pPr>
                      <a:r>
                        <a:rPr lang="en-US" sz="2200" b="1" dirty="0">
                          <a:effectLst/>
                        </a:rPr>
                        <a:t>   </a:t>
                      </a:r>
                      <a:endParaRPr lang="en-US" sz="2200" b="1" dirty="0">
                        <a:effectLst/>
                        <a:latin typeface="Calibri"/>
                        <a:ea typeface="Calibri"/>
                        <a:cs typeface="Arial"/>
                      </a:endParaRPr>
                    </a:p>
                  </a:txBody>
                  <a:tcPr/>
                </a:tc>
                <a:tc>
                  <a:txBody>
                    <a:bodyPr/>
                    <a:lstStyle/>
                    <a:p>
                      <a:pPr>
                        <a:lnSpc>
                          <a:spcPct val="115000"/>
                        </a:lnSpc>
                        <a:spcAft>
                          <a:spcPts val="0"/>
                        </a:spcAft>
                      </a:pPr>
                      <a:endParaRPr lang="en-US" sz="2200" b="1" dirty="0">
                        <a:effectLst/>
                        <a:latin typeface="Calibri"/>
                        <a:ea typeface="Calibri"/>
                        <a:cs typeface="Arial"/>
                      </a:endParaRPr>
                    </a:p>
                  </a:txBody>
                  <a:tcPr/>
                </a:tc>
                <a:tc>
                  <a:txBody>
                    <a:bodyPr/>
                    <a:lstStyle/>
                    <a:p>
                      <a:pPr>
                        <a:lnSpc>
                          <a:spcPct val="115000"/>
                        </a:lnSpc>
                        <a:spcAft>
                          <a:spcPts val="0"/>
                        </a:spcAft>
                      </a:pPr>
                      <a:endParaRPr lang="en-US" sz="2200" b="1" dirty="0">
                        <a:effectLst/>
                        <a:latin typeface="Calibri"/>
                        <a:ea typeface="Calibri"/>
                        <a:cs typeface="Arial"/>
                      </a:endParaRPr>
                    </a:p>
                  </a:txBody>
                  <a:tcPr/>
                </a:tc>
                <a:tc>
                  <a:txBody>
                    <a:bodyPr/>
                    <a:lstStyle/>
                    <a:p>
                      <a:pPr>
                        <a:lnSpc>
                          <a:spcPct val="115000"/>
                        </a:lnSpc>
                        <a:spcAft>
                          <a:spcPts val="0"/>
                        </a:spcAft>
                      </a:pPr>
                      <a:r>
                        <a:rPr lang="en-US" sz="2200" b="1" dirty="0">
                          <a:effectLst/>
                        </a:rPr>
                        <a:t>    </a:t>
                      </a:r>
                      <a:endParaRPr lang="en-US" sz="2200" b="1" dirty="0">
                        <a:effectLst/>
                        <a:latin typeface="Calibri"/>
                        <a:ea typeface="Calibri"/>
                        <a:cs typeface="Arial"/>
                      </a:endParaRPr>
                    </a:p>
                  </a:txBody>
                  <a:tcPr/>
                </a:tc>
              </a:tr>
            </a:tbl>
          </a:graphicData>
        </a:graphic>
      </p:graphicFrame>
      <p:sp>
        <p:nvSpPr>
          <p:cNvPr id="2" name="Title 1"/>
          <p:cNvSpPr>
            <a:spLocks noGrp="1"/>
          </p:cNvSpPr>
          <p:nvPr>
            <p:ph type="title"/>
          </p:nvPr>
        </p:nvSpPr>
        <p:spPr>
          <a:xfrm>
            <a:off x="1835696" y="188640"/>
            <a:ext cx="5688632" cy="1296144"/>
          </a:xfrm>
        </p:spPr>
        <p:txBody>
          <a:bodyPr>
            <a:noAutofit/>
          </a:bodyPr>
          <a:lstStyle/>
          <a:p>
            <a:r>
              <a:rPr lang="en-US" sz="2600" b="1" dirty="0" smtClean="0"/>
              <a:t>Comparison between Jordan and the </a:t>
            </a:r>
            <a:r>
              <a:rPr lang="en-US" sz="2600" dirty="0" smtClean="0"/>
              <a:t>other Regional</a:t>
            </a:r>
            <a:r>
              <a:rPr lang="en-US" sz="2600" b="1" dirty="0" smtClean="0"/>
              <a:t> </a:t>
            </a:r>
            <a:r>
              <a:rPr lang="en-US" sz="2600" dirty="0" smtClean="0"/>
              <a:t>C</a:t>
            </a:r>
            <a:r>
              <a:rPr lang="en-US" sz="2600" b="1" dirty="0" smtClean="0"/>
              <a:t>ountries </a:t>
            </a:r>
            <a:endParaRPr lang="ar-JO" sz="2600" b="1" dirty="0"/>
          </a:p>
        </p:txBody>
      </p:sp>
      <p:sp>
        <p:nvSpPr>
          <p:cNvPr id="5" name="Rectangle 4"/>
          <p:cNvSpPr/>
          <p:nvPr/>
        </p:nvSpPr>
        <p:spPr>
          <a:xfrm>
            <a:off x="1547664" y="5229200"/>
            <a:ext cx="597666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 Table 1 </a:t>
            </a:r>
            <a:r>
              <a:rPr lang="en-US" dirty="0"/>
              <a:t>The fertility rare </a:t>
            </a:r>
          </a:p>
        </p:txBody>
      </p:sp>
    </p:spTree>
    <p:extLst>
      <p:ext uri="{BB962C8B-B14F-4D97-AF65-F5344CB8AC3E}">
        <p14:creationId xmlns:p14="http://schemas.microsoft.com/office/powerpoint/2010/main" val="313301124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0" y="0"/>
            <a:ext cx="9144000" cy="5949280"/>
          </a:xfrm>
          <a:prstGeom prst="rect">
            <a:avLst/>
          </a:prstGeom>
        </p:spPr>
      </p:pic>
      <p:sp>
        <p:nvSpPr>
          <p:cNvPr id="5" name="مربع نص 4"/>
          <p:cNvSpPr txBox="1"/>
          <p:nvPr/>
        </p:nvSpPr>
        <p:spPr>
          <a:xfrm>
            <a:off x="539552" y="6093296"/>
            <a:ext cx="7992888"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900" b="1" dirty="0"/>
              <a:t>Fig 1 shows fertility rate in ( Jordan , Egypt , India ,Lebanon and Saudi Arabia from 1960’s till 2011 </a:t>
            </a:r>
            <a:endParaRPr lang="en-US" sz="1900" dirty="0"/>
          </a:p>
        </p:txBody>
      </p:sp>
    </p:spTree>
    <p:extLst>
      <p:ext uri="{BB962C8B-B14F-4D97-AF65-F5344CB8AC3E}">
        <p14:creationId xmlns:p14="http://schemas.microsoft.com/office/powerpoint/2010/main" val="286455211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8705850" cy="487363"/>
          </a:xfrm>
        </p:spPr>
        <p:txBody>
          <a:bodyPr>
            <a:normAutofit fontScale="90000"/>
          </a:bodyPr>
          <a:lstStyle/>
          <a:p>
            <a:r>
              <a:rPr lang="en-US" sz="4000" b="0">
                <a:solidFill>
                  <a:srgbClr val="C00000"/>
                </a:solidFill>
                <a:latin typeface="Algerian" pitchFamily="82" charset="0"/>
              </a:rPr>
              <a:t>References</a:t>
            </a:r>
            <a:endParaRPr lang="en-US" sz="4000">
              <a:solidFill>
                <a:srgbClr val="C00000"/>
              </a:solidFill>
              <a:latin typeface="Algerian" pitchFamily="82" charset="0"/>
            </a:endParaRPr>
          </a:p>
        </p:txBody>
      </p:sp>
      <p:sp>
        <p:nvSpPr>
          <p:cNvPr id="3" name="Content Placeholder 2"/>
          <p:cNvSpPr>
            <a:spLocks noGrp="1"/>
          </p:cNvSpPr>
          <p:nvPr>
            <p:ph idx="4294967295"/>
          </p:nvPr>
        </p:nvSpPr>
        <p:spPr>
          <a:xfrm>
            <a:off x="533400" y="685800"/>
            <a:ext cx="8401050" cy="5867400"/>
          </a:xfrm>
        </p:spPr>
        <p:txBody>
          <a:bodyPr>
            <a:normAutofit lnSpcReduction="10000"/>
          </a:bodyPr>
          <a:lstStyle/>
          <a:p>
            <a:pPr>
              <a:lnSpc>
                <a:spcPct val="80000"/>
              </a:lnSpc>
            </a:pPr>
            <a:r>
              <a:rPr lang="en-US" sz="2500"/>
              <a:t>Contraceptive Updates, Reference Manual for Doctors 2009, by MOHFW &amp; UNFPA,India.</a:t>
            </a:r>
          </a:p>
          <a:p>
            <a:pPr>
              <a:lnSpc>
                <a:spcPct val="80000"/>
              </a:lnSpc>
            </a:pPr>
            <a:r>
              <a:rPr lang="en-US" sz="2500"/>
              <a:t>WHO - Medical eligibility criteria for contraceptive use –    4th ed 2009.</a:t>
            </a:r>
          </a:p>
          <a:p>
            <a:pPr>
              <a:lnSpc>
                <a:spcPct val="80000"/>
              </a:lnSpc>
            </a:pPr>
            <a:r>
              <a:rPr lang="en-US" sz="2500"/>
              <a:t>WHO, Family Planning A GLOBAL HANDBOOK FOR PROVIDERS Update 2011</a:t>
            </a:r>
          </a:p>
          <a:p>
            <a:pPr>
              <a:lnSpc>
                <a:spcPct val="80000"/>
              </a:lnSpc>
            </a:pPr>
            <a:r>
              <a:rPr lang="en-US" sz="2500"/>
              <a:t>“Guidelines for administration of emergency contraceptive pills by medical officers,” Research Studies and Standard Division, Department of Family Welfare, Government of India, June 2009.</a:t>
            </a:r>
          </a:p>
          <a:p>
            <a:pPr>
              <a:lnSpc>
                <a:spcPct val="80000"/>
              </a:lnSpc>
            </a:pPr>
            <a:r>
              <a:rPr lang="en-US" sz="2500"/>
              <a:t>The essentials of Contraceptive Technology, a handbook for clinic staff, John Hopkins Population Information Program, 2010</a:t>
            </a:r>
          </a:p>
          <a:p>
            <a:pPr>
              <a:lnSpc>
                <a:spcPct val="80000"/>
              </a:lnSpc>
            </a:pPr>
            <a:r>
              <a:rPr lang="en-US" sz="2500"/>
              <a:t>Projestin Only Injectables: Fact Sheet. UNFPA India, 2004</a:t>
            </a:r>
          </a:p>
          <a:p>
            <a:pPr>
              <a:lnSpc>
                <a:spcPct val="80000"/>
              </a:lnSpc>
            </a:pPr>
            <a:r>
              <a:rPr lang="en-US" sz="2500"/>
              <a:t>Guidelines for IUDs for medical officers, research studies and standard division, Department of Family Welfare, Government of India - June 2007</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451E62B1-D590-4314-BB0B-9BBFAE52F9DA}"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79BC7C6-38A6-45B8-A758-E0F7F4EC0C8A}" type="slidenum">
              <a:rPr lang="en-US" sz="1200">
                <a:solidFill>
                  <a:schemeClr val="tx1">
                    <a:tint val="75000"/>
                  </a:schemeClr>
                </a:solidFill>
                <a:latin typeface="+mn-lt"/>
                <a:cs typeface="+mn-cs"/>
              </a:rPr>
              <a:pPr algn="r" fontAlgn="auto">
                <a:spcBef>
                  <a:spcPts val="0"/>
                </a:spcBef>
                <a:spcAft>
                  <a:spcPts val="0"/>
                </a:spcAft>
                <a:defRPr/>
              </a:pPr>
              <a:t>166</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idx="4294967295"/>
          </p:nvPr>
        </p:nvSpPr>
        <p:spPr>
          <a:xfrm>
            <a:off x="457200" y="76200"/>
            <a:ext cx="8229600" cy="304800"/>
          </a:xfrm>
        </p:spPr>
        <p:txBody>
          <a:bodyPr/>
          <a:lstStyle/>
          <a:p>
            <a:r>
              <a:rPr lang="en-US" sz="2800">
                <a:solidFill>
                  <a:srgbClr val="C00000"/>
                </a:solidFill>
                <a:latin typeface="Algerian" pitchFamily="82" charset="0"/>
              </a:rPr>
              <a:t>References contd…</a:t>
            </a:r>
          </a:p>
        </p:txBody>
      </p:sp>
      <p:sp>
        <p:nvSpPr>
          <p:cNvPr id="3" name="Content Placeholder 2"/>
          <p:cNvSpPr>
            <a:spLocks noGrp="1"/>
          </p:cNvSpPr>
          <p:nvPr>
            <p:ph idx="4294967295"/>
          </p:nvPr>
        </p:nvSpPr>
        <p:spPr>
          <a:xfrm>
            <a:off x="457200" y="533400"/>
            <a:ext cx="8229600" cy="6019800"/>
          </a:xfrm>
        </p:spPr>
        <p:txBody>
          <a:bodyPr>
            <a:normAutofit lnSpcReduction="10000"/>
          </a:bodyPr>
          <a:lstStyle/>
          <a:p>
            <a:pPr>
              <a:lnSpc>
                <a:spcPct val="70000"/>
              </a:lnSpc>
            </a:pPr>
            <a:r>
              <a:rPr lang="en-US" sz="2200"/>
              <a:t>Westhoff C, Heartwell S, Edwards S. Initiation of Oral Contraceptives Using a Quick Start Compared With a Conventional Start: A Randomized Controlled TrialObstet Gynecol. 2007 Jun;109(6):1270-1276.</a:t>
            </a:r>
          </a:p>
          <a:p>
            <a:pPr>
              <a:lnSpc>
                <a:spcPct val="80000"/>
              </a:lnSpc>
            </a:pPr>
            <a:r>
              <a:rPr lang="en-US" sz="2200"/>
              <a:t>Jick SS et al. Risk of non fatal VTE in women using a contraceptive transdermal patch and oral contraceptives containing 35 mcg EE and norgestimate. Contraception 2006;73(3):223-8.</a:t>
            </a:r>
          </a:p>
          <a:p>
            <a:pPr>
              <a:lnSpc>
                <a:spcPct val="80000"/>
              </a:lnSpc>
            </a:pPr>
            <a:r>
              <a:rPr lang="en-US" sz="2200"/>
              <a:t>Sheng J et al. The LNG-IUS study on adenomyosis: a 3–year follow-up study on the efficacy and side effects of the use of levonorgestrel intrauterine system for the treatment of dysmenorrhea associated with adenomyosis. Contraception. 2009 Mar;79(3):189-93.</a:t>
            </a:r>
          </a:p>
          <a:p>
            <a:pPr>
              <a:lnSpc>
                <a:spcPct val="80000"/>
              </a:lnSpc>
            </a:pPr>
            <a:r>
              <a:rPr lang="en-US" sz="2200"/>
              <a:t>Grimes DA et al. Cochrane systematic reviews of IUD trials: lessons learned. Contraception. 2007 Jun;75(6 Suppl):S55-9.</a:t>
            </a:r>
          </a:p>
          <a:p>
            <a:pPr>
              <a:lnSpc>
                <a:spcPct val="80000"/>
              </a:lnSpc>
            </a:pPr>
            <a:r>
              <a:rPr lang="en-US" sz="2200"/>
              <a:t>Lethaby AE et al. Progesterone or progestogen-releasing intrauterine systems for heavy menstrual bleeding. Cochrane Database Syst Rev. 2005 Oct 19;(4)</a:t>
            </a:r>
          </a:p>
          <a:p>
            <a:pPr>
              <a:lnSpc>
                <a:spcPct val="80000"/>
              </a:lnSpc>
            </a:pPr>
            <a:r>
              <a:rPr lang="en-US" sz="2200"/>
              <a:t>K.Park, Text book of preventive and social medicine,contraceptive methods pp.457-474,21st edition,Bhanot publication,Jabalpur, India. </a:t>
            </a:r>
          </a:p>
          <a:p>
            <a:pPr>
              <a:lnSpc>
                <a:spcPct val="80000"/>
              </a:lnSpc>
            </a:pPr>
            <a:r>
              <a:rPr lang="en-US" sz="2500"/>
              <a:t>Jordan Population and Family Health Survey 1012.</a:t>
            </a:r>
          </a:p>
          <a:p>
            <a:pPr>
              <a:lnSpc>
                <a:spcPct val="80000"/>
              </a:lnSpc>
            </a:pPr>
            <a:endParaRPr lang="en-US" sz="2200"/>
          </a:p>
          <a:p>
            <a:pPr>
              <a:lnSpc>
                <a:spcPct val="80000"/>
              </a:lnSpc>
            </a:pPr>
            <a:endParaRPr lang="en-US" sz="2200"/>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8C9C008E-7A94-4487-BFE6-92F6C235627A}"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72A3E8D-5196-487B-A263-C5130ED89415}" type="slidenum">
              <a:rPr lang="en-US" sz="1200">
                <a:solidFill>
                  <a:schemeClr val="tx1">
                    <a:tint val="75000"/>
                  </a:schemeClr>
                </a:solidFill>
                <a:latin typeface="+mn-lt"/>
                <a:cs typeface="+mn-cs"/>
              </a:rPr>
              <a:pPr algn="r" fontAlgn="auto">
                <a:spcBef>
                  <a:spcPts val="0"/>
                </a:spcBef>
                <a:spcAft>
                  <a:spcPts val="0"/>
                </a:spcAft>
                <a:defRPr/>
              </a:pPr>
              <a:t>167</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idx="4294967295"/>
          </p:nvPr>
        </p:nvSpPr>
        <p:spPr/>
        <p:txBody>
          <a:bodyPr/>
          <a:lstStyle/>
          <a:p>
            <a:endParaRPr lang="ar-JO"/>
          </a:p>
        </p:txBody>
      </p:sp>
      <p:sp>
        <p:nvSpPr>
          <p:cNvPr id="308227" name="Content Placeholder 2"/>
          <p:cNvSpPr>
            <a:spLocks noGrp="1"/>
          </p:cNvSpPr>
          <p:nvPr>
            <p:ph idx="4294967295"/>
          </p:nvPr>
        </p:nvSpPr>
        <p:spPr/>
        <p:txBody>
          <a:bodyPr/>
          <a:lstStyle/>
          <a:p>
            <a:endParaRPr lang="ar-JO"/>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5E29632E-6874-4D36-9795-D5F6A3CBF70C}" type="datetime1">
              <a:rPr lang="en-US" sz="1200">
                <a:solidFill>
                  <a:schemeClr val="tx1">
                    <a:tint val="75000"/>
                  </a:schemeClr>
                </a:solidFill>
                <a:latin typeface="+mn-lt"/>
                <a:cs typeface="+mn-cs"/>
              </a:rPr>
              <a:pPr fontAlgn="auto">
                <a:spcBef>
                  <a:spcPts val="0"/>
                </a:spcBef>
                <a:spcAft>
                  <a:spcPts val="0"/>
                </a:spcAft>
                <a:defRPr/>
              </a:pPr>
              <a:t>10/21/2015</a:t>
            </a:fld>
            <a:endParaRPr lang="en-US" sz="1200">
              <a:solidFill>
                <a:schemeClr val="tx1">
                  <a:tint val="75000"/>
                </a:schemeClr>
              </a:solidFill>
              <a:latin typeface="+mn-lt"/>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2A7D355-2AC4-469D-829A-A16C99BD3080}" type="slidenum">
              <a:rPr lang="en-US" sz="1200">
                <a:solidFill>
                  <a:schemeClr val="tx1">
                    <a:tint val="75000"/>
                  </a:schemeClr>
                </a:solidFill>
                <a:latin typeface="+mn-lt"/>
                <a:cs typeface="+mn-cs"/>
              </a:rPr>
              <a:pPr algn="r" fontAlgn="auto">
                <a:spcBef>
                  <a:spcPts val="0"/>
                </a:spcBef>
                <a:spcAft>
                  <a:spcPts val="0"/>
                </a:spcAft>
                <a:defRPr/>
              </a:pPr>
              <a:t>168</a:t>
            </a:fld>
            <a:endParaRPr lang="en-US" sz="1200">
              <a:solidFill>
                <a:schemeClr val="tx1">
                  <a:tint val="75000"/>
                </a:schemeClr>
              </a:solidFill>
              <a:latin typeface="+mn-lt"/>
              <a:cs typeface="+mn-cs"/>
            </a:endParaRPr>
          </a:p>
        </p:txBody>
      </p:sp>
      <p:pic>
        <p:nvPicPr>
          <p:cNvPr id="308230" name="Picture 1"/>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7" name="Rounded Rectangle 6"/>
          <p:cNvSpPr/>
          <p:nvPr/>
        </p:nvSpPr>
        <p:spPr>
          <a:xfrm>
            <a:off x="4572000" y="4800600"/>
            <a:ext cx="4648200" cy="213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solidFill>
                  <a:srgbClr val="FFFF00"/>
                </a:solidFill>
                <a:latin typeface="Brush Script MT" pitchFamily="66"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pPr eaLnBrk="1" hangingPunct="1"/>
            <a:r>
              <a:rPr lang="ar-SA" sz="6600" smtClean="0"/>
              <a:t>تم بحمد الله</a:t>
            </a:r>
            <a:endParaRPr lang="en-US" sz="6600" smtClean="0"/>
          </a:p>
        </p:txBody>
      </p:sp>
      <p:pic>
        <p:nvPicPr>
          <p:cNvPr id="152579" name="Picture 3" descr="ATT00008?sid=7aPO7P0uKb8&amp;mbox=INBOX&amp;charset=escaped_unicode&amp;uid=6571&amp;number=11&amp;filename=ATT00008"/>
          <p:cNvPicPr>
            <a:picLocks noGrp="1" noChangeAspect="1" noChangeArrowheads="1"/>
          </p:cNvPicPr>
          <p:nvPr>
            <p:ph idx="1"/>
          </p:nvPr>
        </p:nvPicPr>
        <p:blipFill>
          <a:blip r:embed="rId3" cstate="print"/>
          <a:stretch>
            <a:fillRect/>
          </a:stretch>
        </p:blipFill>
        <p:spPr>
          <a:xfrm>
            <a:off x="3414712" y="2367756"/>
            <a:ext cx="2314575" cy="299085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10- Nutritional problems are severe among pregnant mothers and 60 to70 percent of pregnant women in developing countries are estimated to be anemic. Women with poor nutritional status are more likely to deliver a low-birth -weight infant.</a:t>
            </a:r>
          </a:p>
          <a:p>
            <a:endParaRPr lang="ar-J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11- Majority of </a:t>
            </a:r>
            <a:r>
              <a:rPr lang="en-US" dirty="0" err="1" smtClean="0"/>
              <a:t>perinatal</a:t>
            </a:r>
            <a:r>
              <a:rPr lang="en-US" dirty="0" smtClean="0"/>
              <a:t> deaths are associated with maternal complications, poor management techniques during </a:t>
            </a:r>
            <a:r>
              <a:rPr lang="en-US" dirty="0" err="1" smtClean="0"/>
              <a:t>labour</a:t>
            </a:r>
            <a:r>
              <a:rPr lang="en-US" dirty="0" smtClean="0"/>
              <a:t> and delivery, and maternal health and nutritional status before and during pregnancy</a:t>
            </a:r>
            <a:endParaRPr lang="ar-J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12-The large majority of pregnancies that end in a maternal death also result in fetal or </a:t>
            </a:r>
            <a:r>
              <a:rPr lang="en-US" dirty="0" err="1" smtClean="0"/>
              <a:t>perinatal</a:t>
            </a:r>
            <a:r>
              <a:rPr lang="en-US" dirty="0" smtClean="0"/>
              <a:t> death. Among infants who survive the death of the mother, fewer than 10 percent live beyond their first birthday.</a:t>
            </a:r>
          </a:p>
          <a:p>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and child health </a:t>
            </a:r>
            <a:endParaRPr lang="ar-JO" dirty="0"/>
          </a:p>
        </p:txBody>
      </p:sp>
      <p:sp>
        <p:nvSpPr>
          <p:cNvPr id="3" name="Content Placeholder 2"/>
          <p:cNvSpPr>
            <a:spLocks noGrp="1"/>
          </p:cNvSpPr>
          <p:nvPr>
            <p:ph idx="1"/>
          </p:nvPr>
        </p:nvSpPr>
        <p:spPr/>
        <p:txBody>
          <a:bodyPr/>
          <a:lstStyle/>
          <a:p>
            <a:r>
              <a:rPr lang="en-US" dirty="0" smtClean="0"/>
              <a:t>Maternal and child health (MCH) care is the health service provided to mothers (women in their child bearing age) and children. The targets for MCH are all women in their reproductive age groups, i.e., 15 - 49 years of age, children, school age population and adolescents.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13- Ante partum hemorrhage, </a:t>
            </a:r>
            <a:r>
              <a:rPr lang="en-US" dirty="0" err="1" smtClean="0"/>
              <a:t>eclampsia</a:t>
            </a:r>
            <a:r>
              <a:rPr lang="en-US" dirty="0" smtClean="0"/>
              <a:t>, and other complications are associated with large number of </a:t>
            </a:r>
            <a:r>
              <a:rPr lang="en-US" dirty="0" err="1" smtClean="0"/>
              <a:t>perinatal</a:t>
            </a:r>
            <a:r>
              <a:rPr lang="en-US" dirty="0" smtClean="0"/>
              <a:t> deaths each year in developing countries plus considerable suffering and poor growth and development for those infants who survive.</a:t>
            </a:r>
          </a:p>
          <a:p>
            <a:endParaRPr lang="ar-J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eaLnBrk="1" hangingPunct="1">
              <a:lnSpc>
                <a:spcPct val="90000"/>
              </a:lnSpc>
              <a:defRPr/>
            </a:pPr>
            <a:r>
              <a:rPr lang="en-US" dirty="0" smtClean="0"/>
              <a:t>14-Physiological changes that the mother and her child pass through</a:t>
            </a:r>
          </a:p>
          <a:p>
            <a:pPr eaLnBrk="1" hangingPunct="1">
              <a:lnSpc>
                <a:spcPct val="90000"/>
              </a:lnSpc>
              <a:defRPr/>
            </a:pPr>
            <a:r>
              <a:rPr lang="en-US" dirty="0" smtClean="0"/>
              <a:t>15- More sensitive to the environmental factors changes.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defRPr/>
            </a:pPr>
            <a:r>
              <a:rPr lang="ar-JO" sz="4800" smtClean="0">
                <a:solidFill>
                  <a:schemeClr val="accent2"/>
                </a:solidFill>
                <a:cs typeface="Andalus" pitchFamily="2" charset="-78"/>
              </a:rPr>
              <a:t>بسم الله الرحمن الرحيم</a:t>
            </a:r>
            <a:endParaRPr lang="en-US" sz="4800" smtClean="0">
              <a:solidFill>
                <a:schemeClr val="accent2"/>
              </a:solidFill>
              <a:cs typeface="Andalus" pitchFamily="2" charset="-78"/>
            </a:endParaRPr>
          </a:p>
        </p:txBody>
      </p:sp>
      <p:sp>
        <p:nvSpPr>
          <p:cNvPr id="81923" name="Rectangle 3"/>
          <p:cNvSpPr>
            <a:spLocks noGrp="1" noRot="1" noChangeArrowheads="1"/>
          </p:cNvSpPr>
          <p:nvPr>
            <p:ph type="body" idx="1"/>
          </p:nvPr>
        </p:nvSpPr>
        <p:spPr/>
        <p:txBody>
          <a:bodyPr/>
          <a:lstStyle/>
          <a:p>
            <a:pPr eaLnBrk="1" hangingPunct="1">
              <a:defRPr/>
            </a:pPr>
            <a:r>
              <a:rPr lang="ar-SA" sz="4400" b="1" smtClean="0">
                <a:solidFill>
                  <a:srgbClr val="000000"/>
                </a:solidFill>
                <a:effectLst>
                  <a:outerShdw blurRad="38100" dist="38100" dir="2700000" algn="tl">
                    <a:srgbClr val="FFFFFF"/>
                  </a:outerShdw>
                </a:effectLst>
                <a:cs typeface="Simplified Arabic" pitchFamily="2" charset="-78"/>
              </a:rPr>
              <a:t>الحمد لله رب العالمين والصلاة والسلام على نبينا محمد خاتم الأنبياء وسيد المرسلين وعلى آله وصحبه أجمعين وبعد</a:t>
            </a:r>
            <a:endParaRPr lang="en-US" sz="4400" b="1" smtClean="0">
              <a:solidFill>
                <a:srgbClr val="000000"/>
              </a:solidFill>
              <a:effectLst>
                <a:outerShdw blurRad="38100" dist="38100" dir="2700000" algn="tl">
                  <a:srgbClr val="FFFFFF"/>
                </a:outerShdw>
              </a:effectLst>
              <a:cs typeface="Simplified Arabic"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marL="1117600" indent="-1117600" eaLnBrk="1" hangingPunct="1">
              <a:defRPr/>
            </a:pPr>
            <a:r>
              <a:rPr lang="en-US" sz="4000" b="0" smtClean="0"/>
              <a:t>Content of MCH  Care Services and Priorities:</a:t>
            </a:r>
          </a:p>
        </p:txBody>
      </p:sp>
      <p:sp>
        <p:nvSpPr>
          <p:cNvPr id="11267" name="Rectangle 3"/>
          <p:cNvSpPr>
            <a:spLocks noGrp="1" noRot="1" noChangeArrowheads="1"/>
          </p:cNvSpPr>
          <p:nvPr>
            <p:ph type="body" idx="1"/>
          </p:nvPr>
        </p:nvSpPr>
        <p:spPr/>
        <p:txBody>
          <a:bodyPr/>
          <a:lstStyle/>
          <a:p>
            <a:pPr marL="812800" indent="-812800" eaLnBrk="1" hangingPunct="1">
              <a:defRPr/>
            </a:pPr>
            <a:r>
              <a:rPr lang="en-US" b="1" smtClean="0"/>
              <a:t>M.C.H. Care at various stages of development: (Services):</a:t>
            </a:r>
            <a:endParaRPr lang="en-US" smtClean="0"/>
          </a:p>
          <a:p>
            <a:pPr marL="812800" indent="-812800" eaLnBrk="1" hangingPunct="1">
              <a:defRPr/>
            </a:pPr>
            <a:r>
              <a:rPr lang="en-US" smtClean="0"/>
              <a:t>Maternal:</a:t>
            </a:r>
          </a:p>
          <a:p>
            <a:pPr marL="812800" indent="-812800" eaLnBrk="1" hangingPunct="1">
              <a:defRPr/>
            </a:pPr>
            <a:r>
              <a:rPr lang="en-US" smtClean="0"/>
              <a:t>Infant and Child.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Health</a:t>
            </a:r>
            <a:br>
              <a:rPr lang="en-US" dirty="0" smtClean="0"/>
            </a:br>
            <a:r>
              <a:rPr lang="en-US" dirty="0" smtClean="0"/>
              <a:t>Learning Objectives</a:t>
            </a:r>
            <a:br>
              <a:rPr lang="en-US" dirty="0" smtClean="0"/>
            </a:br>
            <a:endParaRPr lang="ar-JO" dirty="0"/>
          </a:p>
        </p:txBody>
      </p:sp>
      <p:sp>
        <p:nvSpPr>
          <p:cNvPr id="3" name="Content Placeholder 2"/>
          <p:cNvSpPr>
            <a:spLocks noGrp="1"/>
          </p:cNvSpPr>
          <p:nvPr>
            <p:ph idx="1"/>
          </p:nvPr>
        </p:nvSpPr>
        <p:spPr/>
        <p:txBody>
          <a:bodyPr/>
          <a:lstStyle/>
          <a:p>
            <a:r>
              <a:rPr lang="en-US" dirty="0" smtClean="0"/>
              <a:t>• Understand the magnitude of maternal health problems / Maternal Morbidity</a:t>
            </a:r>
          </a:p>
          <a:p>
            <a:r>
              <a:rPr lang="en-US" dirty="0" smtClean="0"/>
              <a:t>• Describe the factors that affect the health of mothers</a:t>
            </a:r>
          </a:p>
          <a:p>
            <a:r>
              <a:rPr lang="en-US" dirty="0" smtClean="0"/>
              <a:t>• Describe maternal mortality</a:t>
            </a:r>
          </a:p>
          <a:p>
            <a:r>
              <a:rPr lang="en-US" dirty="0" smtClean="0"/>
              <a:t>• Outline the major causes of maternal mortality</a:t>
            </a:r>
          </a:p>
          <a:p>
            <a:r>
              <a:rPr lang="en-US" dirty="0" smtClean="0"/>
              <a:t>• Understand effects of maternal health on children, family and community</a:t>
            </a:r>
          </a:p>
          <a:p>
            <a:endParaRPr lang="en-US" dirty="0" smtClean="0"/>
          </a:p>
          <a:p>
            <a:pPr>
              <a:buNone/>
            </a:pPr>
            <a:endParaRPr lang="ar-J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mtClean="0"/>
              <a:t>Reproductive Health</a:t>
            </a:r>
          </a:p>
        </p:txBody>
      </p:sp>
      <p:sp>
        <p:nvSpPr>
          <p:cNvPr id="15363" name="Rectangle 3"/>
          <p:cNvSpPr>
            <a:spLocks noGrp="1" noRot="1" noChangeArrowheads="1"/>
          </p:cNvSpPr>
          <p:nvPr>
            <p:ph type="body" idx="1"/>
          </p:nvPr>
        </p:nvSpPr>
        <p:spPr/>
        <p:txBody>
          <a:bodyPr/>
          <a:lstStyle/>
          <a:p>
            <a:pPr eaLnBrk="1" hangingPunct="1">
              <a:lnSpc>
                <a:spcPct val="80000"/>
              </a:lnSpc>
              <a:defRPr/>
            </a:pPr>
            <a:r>
              <a:rPr lang="en-US" sz="3600" smtClean="0"/>
              <a:t>Reproductive health care is defined as the constellation of methods, techniques and services that contribute to reproductive health and well-being through preventing and solving reproductive health problems. </a:t>
            </a:r>
            <a:r>
              <a:rPr lang="en-US" sz="2800" smtClean="0"/>
              <a:t/>
            </a:r>
            <a:br>
              <a:rPr lang="en-US" sz="2800" smtClean="0"/>
            </a:br>
            <a:r>
              <a:rPr lang="en-US" sz="2400" smtClean="0"/>
              <a:t/>
            </a:r>
            <a:br>
              <a:rPr lang="en-US" sz="2400" smtClean="0"/>
            </a:br>
            <a:endParaRPr lang="en-US"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endParaRPr lang="ar-JO" smtClean="0"/>
          </a:p>
        </p:txBody>
      </p:sp>
      <p:sp>
        <p:nvSpPr>
          <p:cNvPr id="18435" name="Rectangle 3"/>
          <p:cNvSpPr>
            <a:spLocks noGrp="1" noRot="1" noChangeArrowheads="1"/>
          </p:cNvSpPr>
          <p:nvPr>
            <p:ph type="body" idx="1"/>
          </p:nvPr>
        </p:nvSpPr>
        <p:spPr/>
        <p:txBody>
          <a:bodyPr/>
          <a:lstStyle/>
          <a:p>
            <a:pPr eaLnBrk="1" hangingPunct="1">
              <a:defRPr/>
            </a:pPr>
            <a:r>
              <a:rPr lang="en-US" sz="3600" smtClean="0"/>
              <a:t>It also includes sexual health, the purpose of which is the enhancement of life and personal relations, and not merely counseling and care related to reproduction and sexually transmitted diseases</a:t>
            </a:r>
            <a:r>
              <a:rPr lang="en-US" sz="2800" smtClean="0"/>
              <a:t>.</a:t>
            </a:r>
            <a:br>
              <a:rPr lang="en-US" sz="2800" smtClean="0"/>
            </a:br>
            <a:endParaRPr 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mtClean="0"/>
              <a:t>Reproductive health as PHC Service</a:t>
            </a:r>
          </a:p>
        </p:txBody>
      </p:sp>
      <p:sp>
        <p:nvSpPr>
          <p:cNvPr id="16387" name="Rectangle 3"/>
          <p:cNvSpPr>
            <a:spLocks noGrp="1" noRot="1" noChangeArrowheads="1"/>
          </p:cNvSpPr>
          <p:nvPr>
            <p:ph type="body" idx="1"/>
          </p:nvPr>
        </p:nvSpPr>
        <p:spPr/>
        <p:txBody>
          <a:bodyPr/>
          <a:lstStyle/>
          <a:p>
            <a:pPr eaLnBrk="1" hangingPunct="1">
              <a:defRPr/>
            </a:pPr>
            <a:r>
              <a:rPr lang="en-US" smtClean="0"/>
              <a:t>. Reproductive health care in the context of primary health care should include: family-planning counseling, information, education, communication and services;. </a:t>
            </a:r>
            <a:br>
              <a:rPr lang="en-US" smtClean="0"/>
            </a:b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endParaRPr lang="ar-JO" smtClean="0"/>
          </a:p>
        </p:txBody>
      </p:sp>
      <p:sp>
        <p:nvSpPr>
          <p:cNvPr id="55299" name="Rectangle 3"/>
          <p:cNvSpPr>
            <a:spLocks noGrp="1" noRot="1" noChangeArrowheads="1"/>
          </p:cNvSpPr>
          <p:nvPr>
            <p:ph type="body" idx="1"/>
          </p:nvPr>
        </p:nvSpPr>
        <p:spPr/>
        <p:txBody>
          <a:bodyPr/>
          <a:lstStyle/>
          <a:p>
            <a:pPr eaLnBrk="1" hangingPunct="1">
              <a:defRPr/>
            </a:pPr>
            <a:r>
              <a:rPr lang="en-US" smtClean="0"/>
              <a:t>education and services for prenatal care, safe delivery, and post-natal care, especially breast-feeding, infant and women's health care; prevention and appropriate treatment of infertility; .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endParaRPr lang="ar-JO" smtClean="0"/>
          </a:p>
        </p:txBody>
      </p:sp>
      <p:sp>
        <p:nvSpPr>
          <p:cNvPr id="17411" name="Rectangle 3"/>
          <p:cNvSpPr>
            <a:spLocks noGrp="1" noRot="1" noChangeArrowheads="1"/>
          </p:cNvSpPr>
          <p:nvPr>
            <p:ph type="body" idx="1"/>
          </p:nvPr>
        </p:nvSpPr>
        <p:spPr/>
        <p:txBody>
          <a:bodyPr/>
          <a:lstStyle/>
          <a:p>
            <a:pPr eaLnBrk="1" hangingPunct="1">
              <a:defRPr/>
            </a:pPr>
            <a:r>
              <a:rPr lang="en-US" sz="4000" smtClean="0"/>
              <a:t>prevention of abortion and the management of the consequences of abortion; treatment of reproductive tract infections; sexually transmitted diseases and other reproductive health conditions;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Throughout the world, especially in the developing countries, there is an increasing concern and interest in maternal and child health care. </a:t>
            </a:r>
            <a:endParaRPr lang="ar-J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endParaRPr lang="ar-JO" smtClean="0"/>
          </a:p>
        </p:txBody>
      </p:sp>
      <p:sp>
        <p:nvSpPr>
          <p:cNvPr id="56323" name="Rectangle 3"/>
          <p:cNvSpPr>
            <a:spLocks noGrp="1" noRot="1" noChangeArrowheads="1"/>
          </p:cNvSpPr>
          <p:nvPr>
            <p:ph type="body" idx="1"/>
          </p:nvPr>
        </p:nvSpPr>
        <p:spPr/>
        <p:txBody>
          <a:bodyPr/>
          <a:lstStyle/>
          <a:p>
            <a:pPr eaLnBrk="1" hangingPunct="1">
              <a:defRPr/>
            </a:pPr>
            <a:r>
              <a:rPr lang="en-US" sz="4000" smtClean="0"/>
              <a:t>and information, education and counseling, as appropriate, on human sexuality, reproductive health and responsible parenthood.</a:t>
            </a:r>
            <a:br>
              <a:rPr lang="en-US" sz="4000" smtClean="0"/>
            </a:br>
            <a:endParaRPr lang="en-US" sz="40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endParaRPr lang="ar-JO" smtClean="0"/>
          </a:p>
        </p:txBody>
      </p:sp>
      <p:sp>
        <p:nvSpPr>
          <p:cNvPr id="19459" name="Rectangle 3"/>
          <p:cNvSpPr>
            <a:spLocks noGrp="1" noRot="1" noChangeArrowheads="1"/>
          </p:cNvSpPr>
          <p:nvPr>
            <p:ph type="body" idx="1"/>
          </p:nvPr>
        </p:nvSpPr>
        <p:spPr/>
        <p:txBody>
          <a:bodyPr/>
          <a:lstStyle/>
          <a:p>
            <a:pPr eaLnBrk="1" hangingPunct="1">
              <a:defRPr/>
            </a:pPr>
            <a:r>
              <a:rPr lang="en-US" sz="4800" smtClean="0"/>
              <a:t>Referral</a:t>
            </a:r>
            <a:r>
              <a:rPr lang="en-US" smtClean="0"/>
              <a:t> for family-planning services and further diagnosis and treatment for complications of pregnancy, delivery and abortion, infertility, reproductive tract infections, breast cancer and cancers of the reproductive system, sexually transmitted diseases and HIV/AIDS should always be available, as required.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dirty="0" smtClean="0"/>
              <a:t>Some indicators of health status of women </a:t>
            </a:r>
            <a:endParaRPr lang="ar-JO" dirty="0" smtClean="0"/>
          </a:p>
        </p:txBody>
      </p:sp>
      <p:sp>
        <p:nvSpPr>
          <p:cNvPr id="9219" name="Rectangle 3"/>
          <p:cNvSpPr>
            <a:spLocks noGrp="1" noRot="1" noChangeArrowheads="1"/>
          </p:cNvSpPr>
          <p:nvPr>
            <p:ph type="body" idx="1"/>
          </p:nvPr>
        </p:nvSpPr>
        <p:spPr/>
        <p:txBody>
          <a:bodyPr/>
          <a:lstStyle/>
          <a:p>
            <a:pPr eaLnBrk="1" hangingPunct="1">
              <a:defRPr/>
            </a:pPr>
            <a:r>
              <a:rPr lang="en-US" dirty="0" smtClean="0"/>
              <a:t>1-Maternal Mortality Rate /100,000 (15-49 years  death duet Pregnancy , Labor and post partum period)The most sensitive indicator for maternal health..</a:t>
            </a:r>
          </a:p>
          <a:p>
            <a:pPr eaLnBrk="1" hangingPunct="1">
              <a:defRPr/>
            </a:pPr>
            <a:r>
              <a:rPr lang="en-US" dirty="0" smtClean="0"/>
              <a:t>2- Malnutrition among women in reproductive age group</a:t>
            </a:r>
          </a:p>
          <a:p>
            <a:r>
              <a:rPr lang="en-US" dirty="0" smtClean="0"/>
              <a:t>3-Teen-age pregnancy</a:t>
            </a:r>
          </a:p>
          <a:p>
            <a:pPr eaLnBrk="1" hangingPunct="1">
              <a:defRPr/>
            </a:pPr>
            <a:endParaRPr lang="en-US" dirty="0" smtClean="0"/>
          </a:p>
          <a:p>
            <a:pPr eaLnBrk="1" hangingPunct="1">
              <a:defRPr/>
            </a:pPr>
            <a:endParaRPr lang="en-US" dirty="0" smtClean="0"/>
          </a:p>
          <a:p>
            <a:pPr eaLnBrk="1" hangingPunct="1">
              <a:defRPr/>
            </a:pPr>
            <a:r>
              <a:rPr lang="en-US" dirty="0" smtClean="0"/>
              <a:t> </a:t>
            </a:r>
          </a:p>
          <a:p>
            <a:pPr eaLnBrk="1" hangingPunct="1">
              <a:defRPr/>
            </a:pPr>
            <a:endParaRPr lang="en-US" dirty="0" smtClean="0"/>
          </a:p>
        </p:txBody>
      </p:sp>
      <p:sp>
        <p:nvSpPr>
          <p:cNvPr id="4" name="Rectangle 3"/>
          <p:cNvSpPr txBox="1">
            <a:spLocks noRot="1" noChangeArrowheads="1"/>
          </p:cNvSpPr>
          <p:nvPr/>
        </p:nvSpPr>
        <p:spPr bwMode="auto">
          <a:xfrm>
            <a:off x="990600" y="20574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endParaRPr lang="ar-JO" smtClean="0"/>
          </a:p>
        </p:txBody>
      </p:sp>
      <p:sp>
        <p:nvSpPr>
          <p:cNvPr id="10243" name="Rectangle 3"/>
          <p:cNvSpPr>
            <a:spLocks noGrp="1" noRot="1" noChangeArrowheads="1"/>
          </p:cNvSpPr>
          <p:nvPr>
            <p:ph type="body" idx="1"/>
          </p:nvPr>
        </p:nvSpPr>
        <p:spPr/>
        <p:txBody>
          <a:bodyPr/>
          <a:lstStyle/>
          <a:p>
            <a:r>
              <a:rPr lang="en-US" dirty="0" smtClean="0"/>
              <a:t>4- Low birth weight deliveries (&lt;2.5kg.)</a:t>
            </a:r>
          </a:p>
          <a:p>
            <a:r>
              <a:rPr lang="en-US" dirty="0" smtClean="0"/>
              <a:t>5-Weight gains during pregnancy</a:t>
            </a:r>
          </a:p>
          <a:p>
            <a:pPr eaLnBrk="1" hangingPunct="1">
              <a:buNone/>
              <a:defRPr/>
            </a:pPr>
            <a:r>
              <a:rPr lang="en-US" dirty="0" smtClean="0"/>
              <a:t>       Normal ( 8-11 Kg.)</a:t>
            </a:r>
          </a:p>
          <a:p>
            <a:pPr eaLnBrk="1" hangingPunct="1">
              <a:defRPr/>
            </a:pPr>
            <a:r>
              <a:rPr lang="en-US" dirty="0" smtClean="0"/>
              <a:t>6-% of women visited ANC clinics.</a:t>
            </a:r>
          </a:p>
          <a:p>
            <a:pPr eaLnBrk="1" hangingPunct="1">
              <a:defRPr/>
            </a:pPr>
            <a:r>
              <a:rPr lang="en-US" dirty="0" smtClean="0"/>
              <a:t>7-% of Labor attended by Medical Staff.</a:t>
            </a:r>
          </a:p>
          <a:p>
            <a:pPr eaLnBrk="1" hangingPunct="1">
              <a:defRPr/>
            </a:pPr>
            <a:r>
              <a:rPr lang="en-US" dirty="0" smtClean="0"/>
              <a:t>8-% of women receiving family Planning Services.</a:t>
            </a:r>
          </a:p>
          <a:p>
            <a:pPr eaLnBrk="1" hangingPunct="1">
              <a:buNone/>
              <a:defRPr/>
            </a:pPr>
            <a:r>
              <a:rPr lang="en-US" dirty="0" smtClean="0"/>
              <a:t>.</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General Consideration</a:t>
            </a:r>
            <a:br>
              <a:rPr lang="en-US" dirty="0" smtClean="0"/>
            </a:br>
            <a:endParaRPr lang="ar-JO" dirty="0"/>
          </a:p>
        </p:txBody>
      </p:sp>
      <p:sp>
        <p:nvSpPr>
          <p:cNvPr id="3" name="Content Placeholder 2"/>
          <p:cNvSpPr>
            <a:spLocks noGrp="1"/>
          </p:cNvSpPr>
          <p:nvPr>
            <p:ph idx="1"/>
          </p:nvPr>
        </p:nvSpPr>
        <p:spPr/>
        <p:txBody>
          <a:bodyPr/>
          <a:lstStyle/>
          <a:p>
            <a:r>
              <a:rPr lang="en-US" dirty="0" smtClean="0"/>
              <a:t>More than </a:t>
            </a:r>
            <a:r>
              <a:rPr lang="en-US" b="1" dirty="0" smtClean="0"/>
              <a:t>150 million </a:t>
            </a:r>
            <a:r>
              <a:rPr lang="en-US" dirty="0" smtClean="0"/>
              <a:t>women become pregnant in developing countries each year and an estimated </a:t>
            </a:r>
            <a:r>
              <a:rPr lang="en-US" b="1" dirty="0" smtClean="0"/>
              <a:t>500,000</a:t>
            </a:r>
            <a:r>
              <a:rPr lang="en-US" dirty="0" smtClean="0"/>
              <a:t> of them die from pregnancy-related causes. Maternal health problems are also the causes for more than </a:t>
            </a:r>
            <a:r>
              <a:rPr lang="en-US" b="1" dirty="0" smtClean="0"/>
              <a:t>seven million </a:t>
            </a:r>
            <a:r>
              <a:rPr lang="en-US" dirty="0" smtClean="0"/>
              <a:t>pregnancies to result in stillbirths or infant deaths within the first week of life.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sz="4400" dirty="0" smtClean="0"/>
              <a:t>Maternal death, of a woman in reproductive age, has a further impact by causing grave economic and social hardship for her family and community. </a:t>
            </a:r>
            <a:endParaRPr lang="en-US"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sz="4000" dirty="0" smtClean="0"/>
              <a:t>Other than their health problems most women in the developing countries lack access to modern health care services and increases the magnitude of death from preventable problems.</a:t>
            </a:r>
          </a:p>
          <a:p>
            <a:endParaRPr lang="ar-J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p:cNvSpPr txBox="1">
            <a:spLocks noGrp="1"/>
          </p:cNvSpPr>
          <p:nvPr/>
        </p:nvSpPr>
        <p:spPr bwMode="auto">
          <a:xfrm>
            <a:off x="6553200" y="6248400"/>
            <a:ext cx="1905000" cy="457200"/>
          </a:xfrm>
          <a:prstGeom prst="rect">
            <a:avLst/>
          </a:prstGeom>
          <a:noFill/>
          <a:ln>
            <a:miter lim="800000"/>
            <a:headEnd/>
            <a:tailEnd/>
          </a:ln>
        </p:spPr>
        <p:txBody>
          <a:bodyPr wrap="none" lIns="92075" tIns="46038" rIns="92075" bIns="46038" anchor="ctr"/>
          <a:lstStyle/>
          <a:p>
            <a:pPr algn="r" eaLnBrk="0" hangingPunct="0">
              <a:defRPr/>
            </a:pPr>
            <a:fld id="{C02D5461-C7BE-4DB6-8F96-2D9AF88B37E1}" type="slidenum">
              <a:rPr lang="en-US" sz="1400">
                <a:latin typeface="+mn-lt"/>
                <a:cs typeface="+mn-cs"/>
              </a:rPr>
              <a:pPr algn="r" eaLnBrk="0" hangingPunct="0">
                <a:defRPr/>
              </a:pPr>
              <a:t>37</a:t>
            </a:fld>
            <a:endParaRPr lang="en-US" sz="1400">
              <a:latin typeface="+mn-lt"/>
              <a:cs typeface="+mn-cs"/>
            </a:endParaRPr>
          </a:p>
        </p:txBody>
      </p:sp>
      <p:sp>
        <p:nvSpPr>
          <p:cNvPr id="28" name="Footer Placeholder 3"/>
          <p:cNvSpPr txBox="1">
            <a:spLocks noGrp="1"/>
          </p:cNvSpPr>
          <p:nvPr/>
        </p:nvSpPr>
        <p:spPr bwMode="auto">
          <a:xfrm>
            <a:off x="3124200" y="6248400"/>
            <a:ext cx="2895600" cy="457200"/>
          </a:xfrm>
          <a:prstGeom prst="rect">
            <a:avLst/>
          </a:prstGeom>
          <a:noFill/>
          <a:ln>
            <a:miter lim="800000"/>
            <a:headEnd/>
            <a:tailEnd/>
          </a:ln>
        </p:spPr>
        <p:txBody>
          <a:bodyPr wrap="none" lIns="92075" tIns="46038" rIns="92075" bIns="46038" anchor="ctr"/>
          <a:lstStyle/>
          <a:p>
            <a:pPr algn="ctr" eaLnBrk="0" hangingPunct="0">
              <a:defRPr/>
            </a:pPr>
            <a:r>
              <a:rPr lang="en-US" sz="1400">
                <a:latin typeface="+mn-lt"/>
                <a:cs typeface="+mn-cs"/>
              </a:rPr>
              <a:t>Antenatal Care: Overview</a:t>
            </a:r>
          </a:p>
        </p:txBody>
      </p:sp>
      <p:sp>
        <p:nvSpPr>
          <p:cNvPr id="20484" name="Rectangle 2"/>
          <p:cNvSpPr>
            <a:spLocks noChangeArrowheads="1"/>
          </p:cNvSpPr>
          <p:nvPr/>
        </p:nvSpPr>
        <p:spPr bwMode="auto">
          <a:xfrm>
            <a:off x="2743200" y="5791200"/>
            <a:ext cx="3429000" cy="457200"/>
          </a:xfrm>
          <a:prstGeom prst="rect">
            <a:avLst/>
          </a:prstGeom>
          <a:solidFill>
            <a:srgbClr val="FFFF80"/>
          </a:solidFill>
          <a:ln w="12700">
            <a:solidFill>
              <a:srgbClr val="FF0000"/>
            </a:solidFill>
            <a:miter lim="800000"/>
            <a:headEnd/>
            <a:tailEnd/>
          </a:ln>
        </p:spPr>
        <p:txBody>
          <a:bodyPr wrap="none" anchor="ctr"/>
          <a:lstStyle/>
          <a:p>
            <a:endParaRPr lang="ar-JO" sz="2400">
              <a:latin typeface="Times New Roman" pitchFamily="18" charset="0"/>
            </a:endParaRPr>
          </a:p>
        </p:txBody>
      </p:sp>
      <p:sp>
        <p:nvSpPr>
          <p:cNvPr id="20485" name="Rectangle 3"/>
          <p:cNvSpPr>
            <a:spLocks noChangeArrowheads="1"/>
          </p:cNvSpPr>
          <p:nvPr/>
        </p:nvSpPr>
        <p:spPr bwMode="auto">
          <a:xfrm>
            <a:off x="2743200" y="5181600"/>
            <a:ext cx="3429000" cy="457200"/>
          </a:xfrm>
          <a:prstGeom prst="rect">
            <a:avLst/>
          </a:prstGeom>
          <a:solidFill>
            <a:srgbClr val="FFFF80"/>
          </a:solidFill>
          <a:ln w="12700">
            <a:solidFill>
              <a:srgbClr val="FF0000"/>
            </a:solidFill>
            <a:miter lim="800000"/>
            <a:headEnd/>
            <a:tailEnd/>
          </a:ln>
        </p:spPr>
        <p:txBody>
          <a:bodyPr wrap="none" anchor="ctr"/>
          <a:lstStyle/>
          <a:p>
            <a:endParaRPr lang="ar-JO" sz="2400">
              <a:latin typeface="Times New Roman" pitchFamily="18" charset="0"/>
            </a:endParaRPr>
          </a:p>
        </p:txBody>
      </p:sp>
      <p:sp>
        <p:nvSpPr>
          <p:cNvPr id="20486" name="Rectangle 4"/>
          <p:cNvSpPr>
            <a:spLocks noChangeArrowheads="1"/>
          </p:cNvSpPr>
          <p:nvPr/>
        </p:nvSpPr>
        <p:spPr bwMode="auto">
          <a:xfrm>
            <a:off x="2743200" y="4572000"/>
            <a:ext cx="3429000" cy="457200"/>
          </a:xfrm>
          <a:prstGeom prst="rect">
            <a:avLst/>
          </a:prstGeom>
          <a:solidFill>
            <a:srgbClr val="FFFF80"/>
          </a:solidFill>
          <a:ln w="12700">
            <a:solidFill>
              <a:srgbClr val="FF0000"/>
            </a:solidFill>
            <a:miter lim="800000"/>
            <a:headEnd/>
            <a:tailEnd/>
          </a:ln>
        </p:spPr>
        <p:txBody>
          <a:bodyPr wrap="none" anchor="ctr"/>
          <a:lstStyle/>
          <a:p>
            <a:endParaRPr lang="ar-JO" sz="2400">
              <a:latin typeface="Times New Roman" pitchFamily="18" charset="0"/>
            </a:endParaRPr>
          </a:p>
        </p:txBody>
      </p:sp>
      <p:sp>
        <p:nvSpPr>
          <p:cNvPr id="20487" name="Rectangle 5"/>
          <p:cNvSpPr>
            <a:spLocks noChangeArrowheads="1"/>
          </p:cNvSpPr>
          <p:nvPr/>
        </p:nvSpPr>
        <p:spPr bwMode="auto">
          <a:xfrm>
            <a:off x="3351213" y="2590800"/>
            <a:ext cx="382587" cy="1863725"/>
          </a:xfrm>
          <a:prstGeom prst="rect">
            <a:avLst/>
          </a:prstGeom>
          <a:solidFill>
            <a:srgbClr val="FFFFBF"/>
          </a:solidFill>
          <a:ln w="12700">
            <a:solidFill>
              <a:srgbClr val="4D45BF"/>
            </a:solidFill>
            <a:miter lim="800000"/>
            <a:headEnd/>
            <a:tailEnd/>
          </a:ln>
        </p:spPr>
        <p:txBody>
          <a:bodyPr wrap="none" anchor="ctr"/>
          <a:lstStyle/>
          <a:p>
            <a:pPr algn="ctr" eaLnBrk="0" hangingPunct="0"/>
            <a:endParaRPr lang="en-GB" sz="2400"/>
          </a:p>
        </p:txBody>
      </p:sp>
      <p:sp>
        <p:nvSpPr>
          <p:cNvPr id="20488" name="Rectangle 6"/>
          <p:cNvSpPr>
            <a:spLocks noChangeArrowheads="1"/>
          </p:cNvSpPr>
          <p:nvPr/>
        </p:nvSpPr>
        <p:spPr bwMode="auto">
          <a:xfrm>
            <a:off x="3960813" y="2590800"/>
            <a:ext cx="382587" cy="1863725"/>
          </a:xfrm>
          <a:prstGeom prst="rect">
            <a:avLst/>
          </a:prstGeom>
          <a:solidFill>
            <a:srgbClr val="FFFFBF"/>
          </a:solidFill>
          <a:ln w="12700">
            <a:solidFill>
              <a:srgbClr val="4D45BF"/>
            </a:solidFill>
            <a:miter lim="800000"/>
            <a:headEnd/>
            <a:tailEnd/>
          </a:ln>
        </p:spPr>
        <p:txBody>
          <a:bodyPr wrap="none" anchor="ctr"/>
          <a:lstStyle/>
          <a:p>
            <a:pPr algn="ctr" eaLnBrk="0" hangingPunct="0"/>
            <a:endParaRPr lang="en-GB" sz="2400"/>
          </a:p>
        </p:txBody>
      </p:sp>
      <p:sp>
        <p:nvSpPr>
          <p:cNvPr id="20489" name="Rectangle 7"/>
          <p:cNvSpPr>
            <a:spLocks noChangeArrowheads="1"/>
          </p:cNvSpPr>
          <p:nvPr/>
        </p:nvSpPr>
        <p:spPr bwMode="auto">
          <a:xfrm>
            <a:off x="4572000" y="2590800"/>
            <a:ext cx="382588" cy="1863725"/>
          </a:xfrm>
          <a:prstGeom prst="rect">
            <a:avLst/>
          </a:prstGeom>
          <a:solidFill>
            <a:srgbClr val="FFFFBF"/>
          </a:solidFill>
          <a:ln w="12700">
            <a:solidFill>
              <a:srgbClr val="4D45BF"/>
            </a:solidFill>
            <a:miter lim="800000"/>
            <a:headEnd/>
            <a:tailEnd/>
          </a:ln>
        </p:spPr>
        <p:txBody>
          <a:bodyPr wrap="none" anchor="ctr"/>
          <a:lstStyle/>
          <a:p>
            <a:pPr algn="ctr" eaLnBrk="0" hangingPunct="0"/>
            <a:endParaRPr lang="en-GB" sz="2400"/>
          </a:p>
        </p:txBody>
      </p:sp>
      <p:sp>
        <p:nvSpPr>
          <p:cNvPr id="20490" name="Rectangle 8"/>
          <p:cNvSpPr>
            <a:spLocks noChangeArrowheads="1"/>
          </p:cNvSpPr>
          <p:nvPr/>
        </p:nvSpPr>
        <p:spPr bwMode="auto">
          <a:xfrm>
            <a:off x="5183188" y="2590800"/>
            <a:ext cx="382587" cy="1863725"/>
          </a:xfrm>
          <a:prstGeom prst="rect">
            <a:avLst/>
          </a:prstGeom>
          <a:solidFill>
            <a:srgbClr val="FFFFBF"/>
          </a:solidFill>
          <a:ln w="12700">
            <a:solidFill>
              <a:srgbClr val="4D45BF"/>
            </a:solidFill>
            <a:miter lim="800000"/>
            <a:headEnd/>
            <a:tailEnd/>
          </a:ln>
        </p:spPr>
        <p:txBody>
          <a:bodyPr wrap="none" anchor="ctr"/>
          <a:lstStyle/>
          <a:p>
            <a:pPr algn="ctr" eaLnBrk="0" hangingPunct="0"/>
            <a:endParaRPr lang="en-GB" sz="2400"/>
          </a:p>
        </p:txBody>
      </p:sp>
      <p:sp>
        <p:nvSpPr>
          <p:cNvPr id="20491" name="Rectangle 9"/>
          <p:cNvSpPr>
            <a:spLocks noChangeArrowheads="1"/>
          </p:cNvSpPr>
          <p:nvPr/>
        </p:nvSpPr>
        <p:spPr bwMode="auto">
          <a:xfrm>
            <a:off x="5792788" y="2590800"/>
            <a:ext cx="382587" cy="1863725"/>
          </a:xfrm>
          <a:prstGeom prst="rect">
            <a:avLst/>
          </a:prstGeom>
          <a:solidFill>
            <a:srgbClr val="FFFFBF"/>
          </a:solidFill>
          <a:ln w="12700">
            <a:solidFill>
              <a:srgbClr val="4D45BF"/>
            </a:solidFill>
            <a:miter lim="800000"/>
            <a:headEnd/>
            <a:tailEnd/>
          </a:ln>
        </p:spPr>
        <p:txBody>
          <a:bodyPr wrap="none" anchor="ctr"/>
          <a:lstStyle/>
          <a:p>
            <a:pPr algn="ctr" eaLnBrk="0" hangingPunct="0"/>
            <a:endParaRPr lang="en-GB" sz="2400"/>
          </a:p>
        </p:txBody>
      </p:sp>
      <p:sp>
        <p:nvSpPr>
          <p:cNvPr id="171020" name="Rectangle 10"/>
          <p:cNvSpPr>
            <a:spLocks noChangeArrowheads="1"/>
          </p:cNvSpPr>
          <p:nvPr/>
        </p:nvSpPr>
        <p:spPr bwMode="auto">
          <a:xfrm>
            <a:off x="1143000" y="685800"/>
            <a:ext cx="7162800" cy="1677988"/>
          </a:xfrm>
          <a:prstGeom prst="rect">
            <a:avLst/>
          </a:prstGeom>
          <a:noFill/>
          <a:ln w="9525">
            <a:noFill/>
            <a:miter lim="800000"/>
            <a:headEnd/>
            <a:tailEnd/>
          </a:ln>
        </p:spPr>
        <p:txBody>
          <a:bodyPr>
            <a:spAutoFit/>
          </a:bodyPr>
          <a:lstStyle/>
          <a:p>
            <a:pPr algn="ctr" eaLnBrk="0" hangingPunct="0">
              <a:defRPr/>
            </a:pPr>
            <a:r>
              <a:rPr lang="en-US" sz="4800" u="sng" dirty="0" smtClean="0">
                <a:solidFill>
                  <a:schemeClr val="tx2"/>
                </a:solidFill>
                <a:effectLst>
                  <a:outerShdw blurRad="38100" dist="38100" dir="2700000" algn="tl">
                    <a:srgbClr val="000000"/>
                  </a:outerShdw>
                </a:effectLst>
              </a:rPr>
              <a:t>A-Maternal </a:t>
            </a:r>
            <a:r>
              <a:rPr lang="en-US" sz="4800" u="sng" dirty="0" err="1" smtClean="0">
                <a:solidFill>
                  <a:schemeClr val="tx2"/>
                </a:solidFill>
                <a:effectLst>
                  <a:outerShdw blurRad="38100" dist="38100" dir="2700000" algn="tl">
                    <a:srgbClr val="000000"/>
                  </a:outerShdw>
                </a:effectLst>
              </a:rPr>
              <a:t>Survices</a:t>
            </a:r>
            <a:r>
              <a:rPr lang="en-US" sz="4800" b="1" dirty="0" smtClean="0">
                <a:solidFill>
                  <a:schemeClr val="tx2"/>
                </a:solidFill>
                <a:effectLst>
                  <a:outerShdw blurRad="38100" dist="38100" dir="2700000" algn="tl">
                    <a:srgbClr val="000000"/>
                  </a:outerShdw>
                </a:effectLst>
              </a:rPr>
              <a:t>:</a:t>
            </a:r>
            <a:r>
              <a:rPr lang="en-GB" dirty="0" smtClean="0"/>
              <a:t> </a:t>
            </a:r>
            <a:r>
              <a:rPr lang="en-GB" sz="2800" b="1" dirty="0">
                <a:solidFill>
                  <a:srgbClr val="438E00"/>
                </a:solidFill>
              </a:rPr>
              <a:t>Essential Health Sector Interventions for Safe Motherhood</a:t>
            </a:r>
          </a:p>
        </p:txBody>
      </p:sp>
      <p:sp>
        <p:nvSpPr>
          <p:cNvPr id="20493" name="Text Box 11"/>
          <p:cNvSpPr txBox="1">
            <a:spLocks noChangeArrowheads="1"/>
          </p:cNvSpPr>
          <p:nvPr/>
        </p:nvSpPr>
        <p:spPr bwMode="auto">
          <a:xfrm>
            <a:off x="288925" y="6172200"/>
            <a:ext cx="184150" cy="457200"/>
          </a:xfrm>
          <a:prstGeom prst="rect">
            <a:avLst/>
          </a:prstGeom>
          <a:noFill/>
          <a:ln w="9525">
            <a:noFill/>
            <a:miter lim="800000"/>
            <a:headEnd/>
            <a:tailEnd/>
          </a:ln>
        </p:spPr>
        <p:txBody>
          <a:bodyPr wrap="none">
            <a:spAutoFit/>
          </a:bodyPr>
          <a:lstStyle/>
          <a:p>
            <a:pPr eaLnBrk="0" hangingPunct="0"/>
            <a:endParaRPr lang="en-GB" sz="2400">
              <a:latin typeface="Times New Roman" pitchFamily="18" charset="0"/>
            </a:endParaRPr>
          </a:p>
        </p:txBody>
      </p:sp>
      <p:sp>
        <p:nvSpPr>
          <p:cNvPr id="20494" name="Text Box 12"/>
          <p:cNvSpPr txBox="1">
            <a:spLocks noChangeArrowheads="1"/>
          </p:cNvSpPr>
          <p:nvPr/>
        </p:nvSpPr>
        <p:spPr bwMode="auto">
          <a:xfrm>
            <a:off x="136525" y="6248400"/>
            <a:ext cx="184150" cy="457200"/>
          </a:xfrm>
          <a:prstGeom prst="rect">
            <a:avLst/>
          </a:prstGeom>
          <a:noFill/>
          <a:ln w="9525">
            <a:noFill/>
            <a:miter lim="800000"/>
            <a:headEnd/>
            <a:tailEnd/>
          </a:ln>
        </p:spPr>
        <p:txBody>
          <a:bodyPr wrap="none">
            <a:spAutoFit/>
          </a:bodyPr>
          <a:lstStyle/>
          <a:p>
            <a:pPr eaLnBrk="0" hangingPunct="0"/>
            <a:endParaRPr lang="en-GB" sz="2400">
              <a:latin typeface="Times New Roman" pitchFamily="18" charset="0"/>
            </a:endParaRPr>
          </a:p>
        </p:txBody>
      </p:sp>
      <p:sp>
        <p:nvSpPr>
          <p:cNvPr id="20495" name="Text Box 13"/>
          <p:cNvSpPr txBox="1">
            <a:spLocks noChangeArrowheads="1"/>
          </p:cNvSpPr>
          <p:nvPr/>
        </p:nvSpPr>
        <p:spPr bwMode="auto">
          <a:xfrm>
            <a:off x="212725" y="0"/>
            <a:ext cx="184150" cy="457200"/>
          </a:xfrm>
          <a:prstGeom prst="rect">
            <a:avLst/>
          </a:prstGeom>
          <a:noFill/>
          <a:ln w="9525">
            <a:noFill/>
            <a:miter lim="800000"/>
            <a:headEnd/>
            <a:tailEnd/>
          </a:ln>
        </p:spPr>
        <p:txBody>
          <a:bodyPr wrap="none">
            <a:spAutoFit/>
          </a:bodyPr>
          <a:lstStyle/>
          <a:p>
            <a:pPr eaLnBrk="0" hangingPunct="0"/>
            <a:endParaRPr lang="en-GB" sz="2400">
              <a:latin typeface="Times New Roman" pitchFamily="18" charset="0"/>
            </a:endParaRPr>
          </a:p>
        </p:txBody>
      </p:sp>
      <p:sp>
        <p:nvSpPr>
          <p:cNvPr id="20496" name="Rectangle 14"/>
          <p:cNvSpPr>
            <a:spLocks noChangeArrowheads="1"/>
          </p:cNvSpPr>
          <p:nvPr/>
        </p:nvSpPr>
        <p:spPr bwMode="auto">
          <a:xfrm>
            <a:off x="2743200" y="2589213"/>
            <a:ext cx="382588" cy="1863725"/>
          </a:xfrm>
          <a:prstGeom prst="rect">
            <a:avLst/>
          </a:prstGeom>
          <a:solidFill>
            <a:srgbClr val="FFFFBF"/>
          </a:solidFill>
          <a:ln w="12700">
            <a:solidFill>
              <a:srgbClr val="4D45BF"/>
            </a:solidFill>
            <a:miter lim="800000"/>
            <a:headEnd/>
            <a:tailEnd/>
          </a:ln>
        </p:spPr>
        <p:txBody>
          <a:bodyPr wrap="none" anchor="ctr"/>
          <a:lstStyle/>
          <a:p>
            <a:pPr algn="ctr" eaLnBrk="0" hangingPunct="0"/>
            <a:endParaRPr lang="en-GB" sz="2400"/>
          </a:p>
        </p:txBody>
      </p:sp>
      <p:sp>
        <p:nvSpPr>
          <p:cNvPr id="20497" name="Text Box 15"/>
          <p:cNvSpPr txBox="1">
            <a:spLocks noChangeArrowheads="1"/>
          </p:cNvSpPr>
          <p:nvPr/>
        </p:nvSpPr>
        <p:spPr bwMode="auto">
          <a:xfrm rot="-5400000">
            <a:off x="2809081" y="3267869"/>
            <a:ext cx="1468438" cy="304800"/>
          </a:xfrm>
          <a:prstGeom prst="rect">
            <a:avLst/>
          </a:prstGeom>
          <a:noFill/>
          <a:ln w="9525">
            <a:noFill/>
            <a:miter lim="800000"/>
            <a:headEnd/>
            <a:tailEnd/>
          </a:ln>
        </p:spPr>
        <p:txBody>
          <a:bodyPr>
            <a:spAutoFit/>
          </a:bodyPr>
          <a:lstStyle/>
          <a:p>
            <a:pPr eaLnBrk="0" hangingPunct="0">
              <a:spcBef>
                <a:spcPct val="50000"/>
              </a:spcBef>
            </a:pPr>
            <a:r>
              <a:rPr lang="en-GB" sz="1400">
                <a:solidFill>
                  <a:srgbClr val="000099"/>
                </a:solidFill>
              </a:rPr>
              <a:t>Postabortion</a:t>
            </a:r>
          </a:p>
        </p:txBody>
      </p:sp>
      <p:sp>
        <p:nvSpPr>
          <p:cNvPr id="20498" name="Text Box 16"/>
          <p:cNvSpPr txBox="1">
            <a:spLocks noChangeArrowheads="1"/>
          </p:cNvSpPr>
          <p:nvPr/>
        </p:nvSpPr>
        <p:spPr bwMode="auto">
          <a:xfrm rot="-5400000">
            <a:off x="4583906" y="3321844"/>
            <a:ext cx="1614488" cy="304800"/>
          </a:xfrm>
          <a:prstGeom prst="rect">
            <a:avLst/>
          </a:prstGeom>
          <a:noFill/>
          <a:ln w="9525">
            <a:noFill/>
            <a:miter lim="800000"/>
            <a:headEnd/>
            <a:tailEnd/>
          </a:ln>
        </p:spPr>
        <p:txBody>
          <a:bodyPr>
            <a:spAutoFit/>
          </a:bodyPr>
          <a:lstStyle/>
          <a:p>
            <a:pPr algn="ctr" eaLnBrk="0" hangingPunct="0">
              <a:spcBef>
                <a:spcPct val="50000"/>
              </a:spcBef>
            </a:pPr>
            <a:r>
              <a:rPr lang="en-GB" sz="1400">
                <a:solidFill>
                  <a:srgbClr val="000099"/>
                </a:solidFill>
              </a:rPr>
              <a:t>Postpartum Care</a:t>
            </a:r>
          </a:p>
        </p:txBody>
      </p:sp>
      <p:sp>
        <p:nvSpPr>
          <p:cNvPr id="20499" name="Text Box 17"/>
          <p:cNvSpPr txBox="1">
            <a:spLocks noChangeArrowheads="1"/>
          </p:cNvSpPr>
          <p:nvPr/>
        </p:nvSpPr>
        <p:spPr bwMode="auto">
          <a:xfrm rot="-5400000">
            <a:off x="2199481" y="3325019"/>
            <a:ext cx="1468438" cy="304800"/>
          </a:xfrm>
          <a:prstGeom prst="rect">
            <a:avLst/>
          </a:prstGeom>
          <a:noFill/>
          <a:ln w="9525">
            <a:noFill/>
            <a:miter lim="800000"/>
            <a:headEnd/>
            <a:tailEnd/>
          </a:ln>
        </p:spPr>
        <p:txBody>
          <a:bodyPr>
            <a:spAutoFit/>
          </a:bodyPr>
          <a:lstStyle/>
          <a:p>
            <a:pPr eaLnBrk="0" hangingPunct="0">
              <a:spcBef>
                <a:spcPct val="50000"/>
              </a:spcBef>
            </a:pPr>
            <a:r>
              <a:rPr lang="en-GB" sz="1400">
                <a:solidFill>
                  <a:srgbClr val="000099"/>
                </a:solidFill>
              </a:rPr>
              <a:t>Family Planning</a:t>
            </a:r>
          </a:p>
        </p:txBody>
      </p:sp>
      <p:sp>
        <p:nvSpPr>
          <p:cNvPr id="20500" name="Text Box 18"/>
          <p:cNvSpPr txBox="1">
            <a:spLocks noChangeArrowheads="1"/>
          </p:cNvSpPr>
          <p:nvPr/>
        </p:nvSpPr>
        <p:spPr bwMode="auto">
          <a:xfrm rot="-5400000">
            <a:off x="3456781" y="3325019"/>
            <a:ext cx="1468438" cy="304800"/>
          </a:xfrm>
          <a:prstGeom prst="rect">
            <a:avLst/>
          </a:prstGeom>
          <a:noFill/>
          <a:ln w="9525">
            <a:noFill/>
            <a:miter lim="800000"/>
            <a:headEnd/>
            <a:tailEnd/>
          </a:ln>
        </p:spPr>
        <p:txBody>
          <a:bodyPr>
            <a:spAutoFit/>
          </a:bodyPr>
          <a:lstStyle/>
          <a:p>
            <a:pPr eaLnBrk="0" hangingPunct="0">
              <a:spcBef>
                <a:spcPct val="50000"/>
              </a:spcBef>
            </a:pPr>
            <a:r>
              <a:rPr lang="en-GB" sz="1400">
                <a:solidFill>
                  <a:srgbClr val="000099"/>
                </a:solidFill>
              </a:rPr>
              <a:t>Antenatal Care</a:t>
            </a:r>
          </a:p>
        </p:txBody>
      </p:sp>
      <p:sp>
        <p:nvSpPr>
          <p:cNvPr id="20501" name="Text Box 19"/>
          <p:cNvSpPr txBox="1">
            <a:spLocks noChangeArrowheads="1"/>
          </p:cNvSpPr>
          <p:nvPr/>
        </p:nvSpPr>
        <p:spPr bwMode="auto">
          <a:xfrm rot="-5400000">
            <a:off x="3867943" y="3313907"/>
            <a:ext cx="1751013" cy="304800"/>
          </a:xfrm>
          <a:prstGeom prst="rect">
            <a:avLst/>
          </a:prstGeom>
          <a:noFill/>
          <a:ln w="9525">
            <a:noFill/>
            <a:miter lim="800000"/>
            <a:headEnd/>
            <a:tailEnd/>
          </a:ln>
        </p:spPr>
        <p:txBody>
          <a:bodyPr>
            <a:spAutoFit/>
          </a:bodyPr>
          <a:lstStyle/>
          <a:p>
            <a:pPr eaLnBrk="0" hangingPunct="0">
              <a:spcBef>
                <a:spcPct val="50000"/>
              </a:spcBef>
            </a:pPr>
            <a:r>
              <a:rPr lang="en-GB" sz="1400">
                <a:solidFill>
                  <a:srgbClr val="000099"/>
                </a:solidFill>
              </a:rPr>
              <a:t>Clean/safe Delivery</a:t>
            </a:r>
          </a:p>
        </p:txBody>
      </p:sp>
      <p:sp>
        <p:nvSpPr>
          <p:cNvPr id="20502" name="Text Box 20"/>
          <p:cNvSpPr txBox="1">
            <a:spLocks noChangeArrowheads="1"/>
          </p:cNvSpPr>
          <p:nvPr/>
        </p:nvSpPr>
        <p:spPr bwMode="auto">
          <a:xfrm rot="-5400000">
            <a:off x="4946650" y="3359150"/>
            <a:ext cx="2132013" cy="290513"/>
          </a:xfrm>
          <a:prstGeom prst="rect">
            <a:avLst/>
          </a:prstGeom>
          <a:noFill/>
          <a:ln w="9525">
            <a:noFill/>
            <a:miter lim="800000"/>
            <a:headEnd/>
            <a:tailEnd/>
          </a:ln>
        </p:spPr>
        <p:txBody>
          <a:bodyPr>
            <a:spAutoFit/>
          </a:bodyPr>
          <a:lstStyle/>
          <a:p>
            <a:pPr eaLnBrk="0" hangingPunct="0">
              <a:spcBef>
                <a:spcPct val="50000"/>
              </a:spcBef>
            </a:pPr>
            <a:r>
              <a:rPr lang="en-GB" sz="1300">
                <a:solidFill>
                  <a:srgbClr val="000099"/>
                </a:solidFill>
              </a:rPr>
              <a:t>Essential Obstetric Care</a:t>
            </a:r>
          </a:p>
        </p:txBody>
      </p:sp>
      <p:sp>
        <p:nvSpPr>
          <p:cNvPr id="20503" name="Rectangle 21"/>
          <p:cNvSpPr>
            <a:spLocks noChangeArrowheads="1"/>
          </p:cNvSpPr>
          <p:nvPr/>
        </p:nvSpPr>
        <p:spPr bwMode="auto">
          <a:xfrm>
            <a:off x="3200400" y="4648200"/>
            <a:ext cx="2616200" cy="317500"/>
          </a:xfrm>
          <a:prstGeom prst="rect">
            <a:avLst/>
          </a:prstGeom>
          <a:noFill/>
          <a:ln w="12700">
            <a:noFill/>
            <a:miter lim="800000"/>
            <a:headEnd/>
            <a:tailEnd/>
          </a:ln>
        </p:spPr>
        <p:txBody>
          <a:bodyPr wrap="none" lIns="90488" tIns="44450" rIns="90488" bIns="44450">
            <a:spAutoFit/>
          </a:bodyPr>
          <a:lstStyle/>
          <a:p>
            <a:pPr eaLnBrk="0" hangingPunct="0"/>
            <a:r>
              <a:rPr lang="en-GB" sz="1500" b="1">
                <a:solidFill>
                  <a:srgbClr val="000080"/>
                </a:solidFill>
              </a:rPr>
              <a:t>BASIC HEALTH SERVICES</a:t>
            </a:r>
          </a:p>
        </p:txBody>
      </p:sp>
      <p:sp>
        <p:nvSpPr>
          <p:cNvPr id="20504" name="Rectangle 22"/>
          <p:cNvSpPr>
            <a:spLocks noChangeArrowheads="1"/>
          </p:cNvSpPr>
          <p:nvPr/>
        </p:nvSpPr>
        <p:spPr bwMode="auto">
          <a:xfrm>
            <a:off x="2590800" y="5772150"/>
            <a:ext cx="3702050" cy="546100"/>
          </a:xfrm>
          <a:prstGeom prst="rect">
            <a:avLst/>
          </a:prstGeom>
          <a:noFill/>
          <a:ln w="12700">
            <a:noFill/>
            <a:miter lim="800000"/>
            <a:headEnd/>
            <a:tailEnd/>
          </a:ln>
        </p:spPr>
        <p:txBody>
          <a:bodyPr lIns="90488" tIns="44450" rIns="90488" bIns="44450">
            <a:spAutoFit/>
          </a:bodyPr>
          <a:lstStyle/>
          <a:p>
            <a:pPr algn="ctr" eaLnBrk="0" hangingPunct="0"/>
            <a:r>
              <a:rPr lang="en-GB" sz="1500" b="1">
                <a:solidFill>
                  <a:srgbClr val="000080"/>
                </a:solidFill>
              </a:rPr>
              <a:t>EMOTIONAL AND PSYCHOLOGICAL SUPPORT</a:t>
            </a:r>
          </a:p>
        </p:txBody>
      </p:sp>
      <p:sp>
        <p:nvSpPr>
          <p:cNvPr id="20505" name="Rectangle 23"/>
          <p:cNvSpPr>
            <a:spLocks noChangeArrowheads="1"/>
          </p:cNvSpPr>
          <p:nvPr/>
        </p:nvSpPr>
        <p:spPr bwMode="auto">
          <a:xfrm>
            <a:off x="4038600" y="5257800"/>
            <a:ext cx="889000" cy="317500"/>
          </a:xfrm>
          <a:prstGeom prst="rect">
            <a:avLst/>
          </a:prstGeom>
          <a:noFill/>
          <a:ln w="12700">
            <a:noFill/>
            <a:miter lim="800000"/>
            <a:headEnd/>
            <a:tailEnd/>
          </a:ln>
        </p:spPr>
        <p:txBody>
          <a:bodyPr wrap="none" lIns="90488" tIns="44450" rIns="90488" bIns="44450">
            <a:spAutoFit/>
          </a:bodyPr>
          <a:lstStyle/>
          <a:p>
            <a:pPr eaLnBrk="0" hangingPunct="0"/>
            <a:r>
              <a:rPr lang="en-GB" sz="1500" b="1">
                <a:solidFill>
                  <a:srgbClr val="000080"/>
                </a:solidFill>
              </a:rPr>
              <a:t>EQUITY</a:t>
            </a:r>
          </a:p>
        </p:txBody>
      </p:sp>
      <p:sp>
        <p:nvSpPr>
          <p:cNvPr id="20506" name="Freeform 24"/>
          <p:cNvSpPr>
            <a:spLocks/>
          </p:cNvSpPr>
          <p:nvPr/>
        </p:nvSpPr>
        <p:spPr bwMode="auto">
          <a:xfrm>
            <a:off x="2743200" y="1727200"/>
            <a:ext cx="3398838" cy="820738"/>
          </a:xfrm>
          <a:custGeom>
            <a:avLst/>
            <a:gdLst>
              <a:gd name="T0" fmla="*/ 0 w 3942"/>
              <a:gd name="T1" fmla="*/ 1008397775 h 667"/>
              <a:gd name="T2" fmla="*/ 1465258788 w 3942"/>
              <a:gd name="T3" fmla="*/ 0 h 667"/>
              <a:gd name="T4" fmla="*/ 2147483647 w 3942"/>
              <a:gd name="T5" fmla="*/ 1008397775 h 667"/>
              <a:gd name="T6" fmla="*/ 0 w 3942"/>
              <a:gd name="T7" fmla="*/ 1008397775 h 667"/>
              <a:gd name="T8" fmla="*/ 0 60000 65536"/>
              <a:gd name="T9" fmla="*/ 0 60000 65536"/>
              <a:gd name="T10" fmla="*/ 0 60000 65536"/>
              <a:gd name="T11" fmla="*/ 0 60000 65536"/>
              <a:gd name="T12" fmla="*/ 0 w 3942"/>
              <a:gd name="T13" fmla="*/ 0 h 667"/>
              <a:gd name="T14" fmla="*/ 3942 w 3942"/>
              <a:gd name="T15" fmla="*/ 667 h 667"/>
            </a:gdLst>
            <a:ahLst/>
            <a:cxnLst>
              <a:cxn ang="T8">
                <a:pos x="T0" y="T1"/>
              </a:cxn>
              <a:cxn ang="T9">
                <a:pos x="T2" y="T3"/>
              </a:cxn>
              <a:cxn ang="T10">
                <a:pos x="T4" y="T5"/>
              </a:cxn>
              <a:cxn ang="T11">
                <a:pos x="T6" y="T7"/>
              </a:cxn>
            </a:cxnLst>
            <a:rect l="T12" t="T13" r="T14" b="T15"/>
            <a:pathLst>
              <a:path w="3942" h="667">
                <a:moveTo>
                  <a:pt x="0" y="666"/>
                </a:moveTo>
                <a:lnTo>
                  <a:pt x="1971" y="0"/>
                </a:lnTo>
                <a:lnTo>
                  <a:pt x="3941" y="666"/>
                </a:lnTo>
                <a:lnTo>
                  <a:pt x="0" y="666"/>
                </a:lnTo>
              </a:path>
            </a:pathLst>
          </a:custGeom>
          <a:solidFill>
            <a:srgbClr val="FFFF80"/>
          </a:solidFill>
          <a:ln w="12700" cap="rnd">
            <a:solidFill>
              <a:srgbClr val="800000"/>
            </a:solidFill>
            <a:round/>
            <a:headEnd/>
            <a:tailEnd/>
          </a:ln>
        </p:spPr>
        <p:txBody>
          <a:bodyPr/>
          <a:lstStyle/>
          <a:p>
            <a:endParaRPr lang="ar-JO"/>
          </a:p>
        </p:txBody>
      </p:sp>
      <p:sp>
        <p:nvSpPr>
          <p:cNvPr id="20507" name="Rectangle 25"/>
          <p:cNvSpPr>
            <a:spLocks noChangeArrowheads="1"/>
          </p:cNvSpPr>
          <p:nvPr/>
        </p:nvSpPr>
        <p:spPr bwMode="auto">
          <a:xfrm>
            <a:off x="3532188" y="1871663"/>
            <a:ext cx="1857375" cy="638175"/>
          </a:xfrm>
          <a:prstGeom prst="rect">
            <a:avLst/>
          </a:prstGeom>
          <a:noFill/>
          <a:ln w="12700">
            <a:noFill/>
            <a:miter lim="800000"/>
            <a:headEnd/>
            <a:tailEnd/>
          </a:ln>
        </p:spPr>
        <p:txBody>
          <a:bodyPr wrap="none" lIns="90488" tIns="44450" rIns="90488" bIns="44450">
            <a:spAutoFit/>
          </a:bodyPr>
          <a:lstStyle/>
          <a:p>
            <a:pPr algn="ctr" eaLnBrk="0" hangingPunct="0"/>
            <a:r>
              <a:rPr lang="en-GB" b="1">
                <a:solidFill>
                  <a:srgbClr val="000080"/>
                </a:solidFill>
              </a:rPr>
              <a:t>SAFE</a:t>
            </a:r>
          </a:p>
          <a:p>
            <a:pPr algn="ctr" eaLnBrk="0" hangingPunct="0"/>
            <a:r>
              <a:rPr lang="en-GB" b="1">
                <a:solidFill>
                  <a:srgbClr val="000080"/>
                </a:solidFill>
              </a:rPr>
              <a:t>MOTHERHOOD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smtClean="0"/>
              <a:t/>
            </a:r>
            <a:br>
              <a:rPr lang="en-US" smtClean="0"/>
            </a:br>
            <a:endParaRPr lang="en-US" smtClean="0"/>
          </a:p>
        </p:txBody>
      </p:sp>
      <p:sp>
        <p:nvSpPr>
          <p:cNvPr id="12291" name="Rectangle 3"/>
          <p:cNvSpPr>
            <a:spLocks noGrp="1" noRot="1" noChangeArrowheads="1"/>
          </p:cNvSpPr>
          <p:nvPr>
            <p:ph type="body" idx="1"/>
          </p:nvPr>
        </p:nvSpPr>
        <p:spPr/>
        <p:txBody>
          <a:bodyPr/>
          <a:lstStyle/>
          <a:p>
            <a:pPr eaLnBrk="1" hangingPunct="1">
              <a:defRPr/>
            </a:pPr>
            <a:r>
              <a:rPr lang="en-US" dirty="0" smtClean="0"/>
              <a:t>1-Premarital.</a:t>
            </a:r>
          </a:p>
          <a:p>
            <a:pPr eaLnBrk="1" hangingPunct="1">
              <a:defRPr/>
            </a:pPr>
            <a:r>
              <a:rPr lang="en-US" dirty="0" smtClean="0"/>
              <a:t>2-Preconceptional.</a:t>
            </a:r>
          </a:p>
          <a:p>
            <a:pPr eaLnBrk="1" hangingPunct="1">
              <a:defRPr/>
            </a:pPr>
            <a:r>
              <a:rPr lang="en-US" dirty="0" smtClean="0"/>
              <a:t>3-Conceptional: Care during pregnancies and labor: A.N.C. (Risky Pregnancy)</a:t>
            </a:r>
          </a:p>
          <a:p>
            <a:pPr eaLnBrk="1" hangingPunct="1">
              <a:defRPr/>
            </a:pPr>
            <a:r>
              <a:rPr lang="en-US" dirty="0" smtClean="0"/>
              <a:t>4-Delivery Care( Centers, Staff and Equipment’s)</a:t>
            </a:r>
          </a:p>
          <a:p>
            <a:pPr eaLnBrk="1" hangingPunct="1">
              <a:buFont typeface="Wingdings" pitchFamily="2" charset="2"/>
              <a:buNone/>
              <a:defRPr/>
            </a:pPr>
            <a:r>
              <a:rPr lang="en-US" dirty="0" smtClean="0"/>
              <a:t>   5-Postnatal and Family Planning Services.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smtClean="0"/>
              <a:t>Premarital</a:t>
            </a:r>
          </a:p>
        </p:txBody>
      </p:sp>
      <p:sp>
        <p:nvSpPr>
          <p:cNvPr id="160771" name="Rectangle 3"/>
          <p:cNvSpPr>
            <a:spLocks noGrp="1" noRot="1" noChangeArrowheads="1"/>
          </p:cNvSpPr>
          <p:nvPr>
            <p:ph type="body" idx="1"/>
          </p:nvPr>
        </p:nvSpPr>
        <p:spPr/>
        <p:txBody>
          <a:bodyPr/>
          <a:lstStyle/>
          <a:p>
            <a:pPr eaLnBrk="1" hangingPunct="1">
              <a:defRPr/>
            </a:pPr>
            <a:r>
              <a:rPr lang="en-US" smtClean="0"/>
              <a:t>Family health education</a:t>
            </a:r>
          </a:p>
          <a:p>
            <a:pPr eaLnBrk="1" hangingPunct="1">
              <a:defRPr/>
            </a:pPr>
            <a:r>
              <a:rPr lang="en-US" smtClean="0"/>
              <a:t>Sexuality and puberty</a:t>
            </a:r>
          </a:p>
          <a:p>
            <a:pPr eaLnBrk="1" hangingPunct="1">
              <a:defRPr/>
            </a:pPr>
            <a:r>
              <a:rPr lang="en-US" smtClean="0"/>
              <a:t>Marriage and parenthood</a:t>
            </a:r>
          </a:p>
          <a:p>
            <a:pPr eaLnBrk="1" hangingPunct="1">
              <a:defRPr/>
            </a:pPr>
            <a:r>
              <a:rPr lang="en-US" smtClean="0"/>
              <a:t>Nutrition and weight monitoring.</a:t>
            </a:r>
          </a:p>
          <a:p>
            <a:pPr eaLnBrk="1" hangingPunct="1">
              <a:defRPr/>
            </a:pPr>
            <a:r>
              <a:rPr lang="en-US" smtClean="0"/>
              <a:t>Avoiding hazards ( smoking, Alcohol,drugs.)</a:t>
            </a:r>
          </a:p>
          <a:p>
            <a:pPr eaLnBrk="1" hangingPunct="1">
              <a:defRPr/>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MCH</a:t>
            </a:r>
          </a:p>
        </p:txBody>
      </p:sp>
      <p:sp>
        <p:nvSpPr>
          <p:cNvPr id="3" name="Content Placeholder 2"/>
          <p:cNvSpPr>
            <a:spLocks noGrp="1"/>
          </p:cNvSpPr>
          <p:nvPr>
            <p:ph idx="1"/>
          </p:nvPr>
        </p:nvSpPr>
        <p:spPr/>
        <p:txBody>
          <a:bodyPr/>
          <a:lstStyle/>
          <a:p>
            <a:r>
              <a:rPr lang="en-US" sz="2000" dirty="0" smtClean="0"/>
              <a:t>• </a:t>
            </a:r>
            <a:r>
              <a:rPr lang="en-US" dirty="0" smtClean="0"/>
              <a:t>Understand the importance and role of MCH care</a:t>
            </a:r>
          </a:p>
          <a:p>
            <a:r>
              <a:rPr lang="en-US" dirty="0" smtClean="0"/>
              <a:t>• Outline the objectives of the MCH programs</a:t>
            </a:r>
          </a:p>
          <a:p>
            <a:r>
              <a:rPr lang="en-US" dirty="0" smtClean="0"/>
              <a:t>• Describe major health problems of mothers and children</a:t>
            </a:r>
          </a:p>
          <a:p>
            <a:r>
              <a:rPr lang="en-US" dirty="0" smtClean="0"/>
              <a:t>• Identify the factors that affect the health of mothers and children</a:t>
            </a:r>
          </a:p>
          <a:p>
            <a:endParaRPr lang="ar-JO"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endParaRPr lang="ar-JO" smtClean="0"/>
          </a:p>
        </p:txBody>
      </p:sp>
      <p:sp>
        <p:nvSpPr>
          <p:cNvPr id="161795" name="Rectangle 3"/>
          <p:cNvSpPr>
            <a:spLocks noGrp="1" noRot="1" noChangeArrowheads="1"/>
          </p:cNvSpPr>
          <p:nvPr>
            <p:ph type="body" idx="1"/>
          </p:nvPr>
        </p:nvSpPr>
        <p:spPr/>
        <p:txBody>
          <a:bodyPr/>
          <a:lstStyle/>
          <a:p>
            <a:pPr eaLnBrk="1" hangingPunct="1">
              <a:defRPr/>
            </a:pPr>
            <a:r>
              <a:rPr lang="en-US" smtClean="0"/>
              <a:t>Immunization.</a:t>
            </a:r>
          </a:p>
          <a:p>
            <a:pPr eaLnBrk="1" hangingPunct="1">
              <a:defRPr/>
            </a:pPr>
            <a:r>
              <a:rPr lang="en-US" smtClean="0"/>
              <a:t>Medical history , past medical history.</a:t>
            </a:r>
          </a:p>
          <a:p>
            <a:pPr eaLnBrk="1" hangingPunct="1">
              <a:defRPr/>
            </a:pPr>
            <a:r>
              <a:rPr lang="en-US" smtClean="0"/>
              <a:t>STD</a:t>
            </a:r>
          </a:p>
          <a:p>
            <a:pPr eaLnBrk="1" hangingPunct="1">
              <a:defRPr/>
            </a:pPr>
            <a:r>
              <a:rPr lang="en-US" smtClean="0"/>
              <a:t>Past Menstrual history.</a:t>
            </a:r>
          </a:p>
          <a:p>
            <a:pPr eaLnBrk="1" hangingPunct="1">
              <a:defRPr/>
            </a:pPr>
            <a:r>
              <a:rPr lang="en-US" smtClean="0"/>
              <a:t>Physical examination.</a:t>
            </a:r>
          </a:p>
          <a:p>
            <a:pPr eaLnBrk="1" hangingPunct="1">
              <a:defRPr/>
            </a:pPr>
            <a:r>
              <a:rPr lang="en-US" smtClean="0"/>
              <a:t>Genetic Counseling.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pPr eaLnBrk="1" hangingPunct="1">
              <a:defRPr/>
            </a:pPr>
            <a:endParaRPr lang="ar-JO" smtClean="0"/>
          </a:p>
        </p:txBody>
      </p:sp>
      <p:sp>
        <p:nvSpPr>
          <p:cNvPr id="162819" name="Rectangle 3"/>
          <p:cNvSpPr>
            <a:spLocks noGrp="1" noRot="1" noChangeArrowheads="1"/>
          </p:cNvSpPr>
          <p:nvPr>
            <p:ph type="body" idx="1"/>
          </p:nvPr>
        </p:nvSpPr>
        <p:spPr/>
        <p:txBody>
          <a:bodyPr/>
          <a:lstStyle/>
          <a:p>
            <a:pPr eaLnBrk="1" hangingPunct="1">
              <a:defRPr/>
            </a:pPr>
            <a:r>
              <a:rPr lang="en-US" smtClean="0"/>
              <a:t>Fertility investigation.</a:t>
            </a:r>
          </a:p>
          <a:p>
            <a:pPr eaLnBrk="1" hangingPunct="1">
              <a:defRPr/>
            </a:pPr>
            <a:r>
              <a:rPr lang="en-US" smtClean="0"/>
              <a:t>Hormonal for females.</a:t>
            </a:r>
          </a:p>
          <a:p>
            <a:pPr eaLnBrk="1" hangingPunct="1">
              <a:defRPr/>
            </a:pPr>
            <a:r>
              <a:rPr lang="en-US" smtClean="0"/>
              <a:t>Semen analyses for males.</a:t>
            </a:r>
          </a:p>
          <a:p>
            <a:pPr eaLnBrk="1" hangingPunct="1">
              <a:defRPr/>
            </a:pPr>
            <a:endParaRPr lang="en-US" smtClean="0"/>
          </a:p>
          <a:p>
            <a:pPr eaLnBrk="1" hangingPunct="1">
              <a:defRPr/>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p:txBody>
          <a:bodyPr/>
          <a:lstStyle/>
          <a:p>
            <a:pPr eaLnBrk="1" hangingPunct="1">
              <a:defRPr/>
            </a:pPr>
            <a:r>
              <a:rPr lang="en-US" smtClean="0"/>
              <a:t>Pre conception</a:t>
            </a:r>
          </a:p>
        </p:txBody>
      </p:sp>
      <p:sp>
        <p:nvSpPr>
          <p:cNvPr id="169987" name="Rectangle 3"/>
          <p:cNvSpPr>
            <a:spLocks noGrp="1" noRot="1" noChangeArrowheads="1"/>
          </p:cNvSpPr>
          <p:nvPr>
            <p:ph type="body" idx="1"/>
          </p:nvPr>
        </p:nvSpPr>
        <p:spPr/>
        <p:txBody>
          <a:bodyPr/>
          <a:lstStyle/>
          <a:p>
            <a:pPr eaLnBrk="1" hangingPunct="1">
              <a:defRPr/>
            </a:pPr>
            <a:r>
              <a:rPr lang="en-US" smtClean="0"/>
              <a:t>-Past and recent Medical history.</a:t>
            </a:r>
          </a:p>
          <a:p>
            <a:pPr eaLnBrk="1" hangingPunct="1">
              <a:defRPr/>
            </a:pPr>
            <a:r>
              <a:rPr lang="en-US" smtClean="0"/>
              <a:t>Social history.</a:t>
            </a:r>
          </a:p>
          <a:p>
            <a:pPr eaLnBrk="1" hangingPunct="1">
              <a:defRPr/>
            </a:pPr>
            <a:r>
              <a:rPr lang="en-US" smtClean="0"/>
              <a:t>Controlling risk factors.</a:t>
            </a:r>
          </a:p>
          <a:p>
            <a:pPr eaLnBrk="1" hangingPunct="1">
              <a:defRPr/>
            </a:pPr>
            <a:r>
              <a:rPr lang="en-US" smtClean="0"/>
              <a:t>Psychological and social counseling.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8400"/>
            <a:ext cx="1905000" cy="457200"/>
          </a:xfrm>
          <a:prstGeom prst="rect">
            <a:avLst/>
          </a:prstGeom>
          <a:noFill/>
          <a:ln>
            <a:miter lim="800000"/>
            <a:headEnd/>
            <a:tailEnd/>
          </a:ln>
        </p:spPr>
        <p:txBody>
          <a:bodyPr wrap="none" lIns="92075" tIns="46038" rIns="92075" bIns="46038" anchor="ctr"/>
          <a:lstStyle/>
          <a:p>
            <a:pPr algn="r" eaLnBrk="0" hangingPunct="0">
              <a:defRPr/>
            </a:pPr>
            <a:fld id="{FF46123C-1CE2-4058-8403-CD0966802EE4}" type="slidenum">
              <a:rPr lang="en-US" sz="1400">
                <a:latin typeface="+mn-lt"/>
                <a:cs typeface="+mn-cs"/>
              </a:rPr>
              <a:pPr algn="r" eaLnBrk="0" hangingPunct="0">
                <a:defRPr/>
              </a:pPr>
              <a:t>43</a:t>
            </a:fld>
            <a:endParaRPr lang="en-US" sz="1400">
              <a:latin typeface="+mn-lt"/>
              <a:cs typeface="+mn-cs"/>
            </a:endParaRPr>
          </a:p>
        </p:txBody>
      </p:sp>
      <p:sp>
        <p:nvSpPr>
          <p:cNvPr id="6" name="Footer Placeholder 5"/>
          <p:cNvSpPr txBox="1">
            <a:spLocks noGrp="1"/>
          </p:cNvSpPr>
          <p:nvPr/>
        </p:nvSpPr>
        <p:spPr bwMode="auto">
          <a:xfrm>
            <a:off x="3124200" y="6248400"/>
            <a:ext cx="2895600" cy="457200"/>
          </a:xfrm>
          <a:prstGeom prst="rect">
            <a:avLst/>
          </a:prstGeom>
          <a:noFill/>
          <a:ln>
            <a:miter lim="800000"/>
            <a:headEnd/>
            <a:tailEnd/>
          </a:ln>
        </p:spPr>
        <p:txBody>
          <a:bodyPr wrap="none" lIns="92075" tIns="46038" rIns="92075" bIns="46038" anchor="ctr"/>
          <a:lstStyle/>
          <a:p>
            <a:pPr algn="ctr" eaLnBrk="0" hangingPunct="0">
              <a:defRPr/>
            </a:pPr>
            <a:r>
              <a:rPr lang="en-US" sz="1400">
                <a:latin typeface="+mn-lt"/>
                <a:cs typeface="+mn-cs"/>
              </a:rPr>
              <a:t>Antenatal Care: Overview</a:t>
            </a:r>
          </a:p>
        </p:txBody>
      </p:sp>
      <p:sp>
        <p:nvSpPr>
          <p:cNvPr id="173060" name="Rectangle 2"/>
          <p:cNvSpPr>
            <a:spLocks noGrp="1" noChangeArrowheads="1"/>
          </p:cNvSpPr>
          <p:nvPr>
            <p:ph type="title" idx="4294967295"/>
          </p:nvPr>
        </p:nvSpPr>
        <p:spPr>
          <a:xfrm>
            <a:off x="457200" y="228600"/>
            <a:ext cx="8385175" cy="1431925"/>
          </a:xfrm>
        </p:spPr>
        <p:txBody>
          <a:bodyPr lIns="88900" tIns="44450" rIns="88900" bIns="44450"/>
          <a:lstStyle/>
          <a:p>
            <a:pPr eaLnBrk="1" hangingPunct="1">
              <a:defRPr/>
            </a:pPr>
            <a:r>
              <a:rPr lang="en-US" dirty="0" err="1" smtClean="0"/>
              <a:t>Conceptional</a:t>
            </a:r>
            <a:r>
              <a:rPr lang="en-US" dirty="0" smtClean="0"/>
              <a:t>:  Objectives                         of ANC</a:t>
            </a:r>
          </a:p>
        </p:txBody>
      </p:sp>
      <p:sp>
        <p:nvSpPr>
          <p:cNvPr id="173061" name="Rectangle 3"/>
          <p:cNvSpPr>
            <a:spLocks noGrp="1" noChangeArrowheads="1"/>
          </p:cNvSpPr>
          <p:nvPr>
            <p:ph type="body" idx="4294967295"/>
          </p:nvPr>
        </p:nvSpPr>
        <p:spPr/>
        <p:txBody>
          <a:bodyPr lIns="88900" tIns="44450" rIns="88900" bIns="44450"/>
          <a:lstStyle/>
          <a:p>
            <a:pPr marL="331788" indent="-331788" defTabSz="885825" eaLnBrk="1" hangingPunct="1">
              <a:defRPr/>
            </a:pPr>
            <a:r>
              <a:rPr lang="en-US" dirty="0" smtClean="0"/>
              <a:t>1-Promote and maintain the physical, mental and social health of mother and baby by providing education on nutrition, personal hygiene and birthing process</a:t>
            </a:r>
          </a:p>
          <a:p>
            <a:pPr marL="331788" indent="-331788" defTabSz="885825" eaLnBrk="1" hangingPunct="1">
              <a:defRPr/>
            </a:pPr>
            <a:r>
              <a:rPr lang="en-US" dirty="0" smtClean="0"/>
              <a:t>2-Detect and manage complications during pregnancy, whether medical, surgical or obstetrical</a:t>
            </a:r>
          </a:p>
          <a:p>
            <a:pPr marL="331788" indent="-331788" defTabSz="885825" eaLnBrk="1" hangingPunct="1">
              <a:defRPr/>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eaLnBrk="1" hangingPunct="1">
              <a:defRPr/>
            </a:pPr>
            <a:endParaRPr lang="ar-JO" smtClean="0"/>
          </a:p>
        </p:txBody>
      </p:sp>
      <p:sp>
        <p:nvSpPr>
          <p:cNvPr id="175107" name="Rectangle 3"/>
          <p:cNvSpPr>
            <a:spLocks noGrp="1" noRot="1" noChangeArrowheads="1"/>
          </p:cNvSpPr>
          <p:nvPr>
            <p:ph type="body" idx="1"/>
          </p:nvPr>
        </p:nvSpPr>
        <p:spPr/>
        <p:txBody>
          <a:bodyPr/>
          <a:lstStyle/>
          <a:p>
            <a:r>
              <a:rPr lang="en-US" sz="2800" dirty="0" smtClean="0"/>
              <a:t>3-Assess the risk of complications in later</a:t>
            </a:r>
          </a:p>
          <a:p>
            <a:pPr>
              <a:buNone/>
            </a:pPr>
            <a:r>
              <a:rPr lang="en-US" sz="2800" dirty="0" smtClean="0"/>
              <a:t>   pregnancy, </a:t>
            </a:r>
            <a:r>
              <a:rPr lang="en-US" sz="2800" dirty="0" err="1" smtClean="0"/>
              <a:t>labour</a:t>
            </a:r>
            <a:r>
              <a:rPr lang="en-US" sz="2800" dirty="0" smtClean="0"/>
              <a:t> or delivery and arrange for a suitable level of care.</a:t>
            </a:r>
          </a:p>
          <a:p>
            <a:pPr>
              <a:buNone/>
            </a:pPr>
            <a:r>
              <a:rPr lang="en-US" sz="2800" dirty="0" smtClean="0"/>
              <a:t>   4-Develop birth preparedness and complication readiness plan</a:t>
            </a:r>
          </a:p>
          <a:p>
            <a:r>
              <a:rPr lang="en-US" sz="2800" dirty="0" smtClean="0"/>
              <a:t>5-Help prepare mother to breastfeed successfully, experience normal </a:t>
            </a:r>
            <a:r>
              <a:rPr lang="en-US" sz="2800" dirty="0" err="1" smtClean="0"/>
              <a:t>puerperium</a:t>
            </a:r>
            <a:r>
              <a:rPr lang="en-US" sz="2800" dirty="0" smtClean="0"/>
              <a:t>, and take good care of the child physically, psychologically and socially</a:t>
            </a:r>
          </a:p>
          <a:p>
            <a:pPr eaLnBrk="1" hangingPunct="1">
              <a:defRPr/>
            </a:pP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idx="4294967295"/>
          </p:nvPr>
        </p:nvSpPr>
        <p:spPr/>
        <p:txBody>
          <a:bodyPr/>
          <a:lstStyle/>
          <a:p>
            <a:pPr eaLnBrk="1" hangingPunct="1">
              <a:defRPr/>
            </a:pPr>
            <a:r>
              <a:rPr lang="en-GB" altLang="en-US" smtClean="0"/>
              <a:t>What is antenatal care </a:t>
            </a:r>
          </a:p>
        </p:txBody>
      </p:sp>
      <p:sp>
        <p:nvSpPr>
          <p:cNvPr id="191491" name="Content Placeholder 2"/>
          <p:cNvSpPr>
            <a:spLocks noGrp="1"/>
          </p:cNvSpPr>
          <p:nvPr>
            <p:ph idx="4294967295"/>
          </p:nvPr>
        </p:nvSpPr>
        <p:spPr>
          <a:xfrm>
            <a:off x="838200" y="1905000"/>
            <a:ext cx="4799013" cy="4191000"/>
          </a:xfrm>
        </p:spPr>
        <p:txBody>
          <a:bodyPr/>
          <a:lstStyle/>
          <a:p>
            <a:pPr marL="0" indent="0" eaLnBrk="1" hangingPunct="1">
              <a:buFont typeface="Wingdings" pitchFamily="2" charset="2"/>
              <a:buNone/>
              <a:defRPr/>
            </a:pPr>
            <a:r>
              <a:rPr lang="en-GB" altLang="en-US" sz="2400" smtClean="0"/>
              <a:t>Antenatal care is a systemic supervision of a women during pregnancy to monitor the progress of foetal growth and to ascertain the well being of the mother and the foetus </a:t>
            </a:r>
          </a:p>
          <a:p>
            <a:pPr marL="0" indent="0" eaLnBrk="1" hangingPunct="1">
              <a:buFont typeface="Wingdings" pitchFamily="2" charset="2"/>
              <a:buNone/>
              <a:defRPr/>
            </a:pPr>
            <a:r>
              <a:rPr lang="en-GB" altLang="en-US" sz="2400" smtClean="0"/>
              <a:t>A proper antenatal check ups provides necessary care to the mother and to help identify any complications of pregnancy</a:t>
            </a:r>
          </a:p>
          <a:p>
            <a:pPr marL="0" indent="0" eaLnBrk="1" hangingPunct="1">
              <a:buFont typeface="Wingdings" pitchFamily="2" charset="2"/>
              <a:buNone/>
              <a:defRPr/>
            </a:pPr>
            <a:endParaRPr lang="en-US" altLang="en-US" sz="2400" i="1" smtClean="0"/>
          </a:p>
          <a:p>
            <a:pPr marL="0" indent="0" eaLnBrk="1" hangingPunct="1">
              <a:buFont typeface="Wingdings" pitchFamily="2" charset="2"/>
              <a:buNone/>
              <a:defRPr/>
            </a:pPr>
            <a:endParaRPr lang="en-GB" altLang="en-US" sz="2400" smtClean="0"/>
          </a:p>
        </p:txBody>
      </p:sp>
      <p:pic>
        <p:nvPicPr>
          <p:cNvPr id="5" name="Picture 4"/>
          <p:cNvPicPr>
            <a:picLocks noChangeAspect="1"/>
          </p:cNvPicPr>
          <p:nvPr/>
        </p:nvPicPr>
        <p:blipFill>
          <a:blip r:embed="rId2">
            <a:extLst/>
          </a:blip>
          <a:stretch>
            <a:fillRect/>
          </a:stretch>
        </p:blipFill>
        <p:spPr>
          <a:xfrm rot="411817">
            <a:off x="5354516" y="2079640"/>
            <a:ext cx="3593317" cy="326608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p:cNvPicPr>
            <a:picLocks noGrp="1" noChangeAspect="1"/>
          </p:cNvPicPr>
          <p:nvPr>
            <p:ph idx="4294967295"/>
          </p:nvPr>
        </p:nvPicPr>
        <p:blipFill>
          <a:blip r:embed="rId2"/>
          <a:srcRect/>
          <a:stretch>
            <a:fillRect/>
          </a:stretch>
        </p:blipFill>
        <p:spPr>
          <a:xfrm>
            <a:off x="968375" y="850900"/>
            <a:ext cx="7207250" cy="5462588"/>
          </a:xfrm>
        </p:spPr>
      </p:pic>
      <p:sp>
        <p:nvSpPr>
          <p:cNvPr id="192515" name="Title 1"/>
          <p:cNvSpPr>
            <a:spLocks noGrp="1"/>
          </p:cNvSpPr>
          <p:nvPr>
            <p:ph type="title" idx="4294967295"/>
          </p:nvPr>
        </p:nvSpPr>
        <p:spPr>
          <a:xfrm>
            <a:off x="628650" y="638175"/>
            <a:ext cx="7886700" cy="1325563"/>
          </a:xfrm>
          <a:solidFill>
            <a:schemeClr val="bg1"/>
          </a:solidFill>
        </p:spPr>
        <p:txBody>
          <a:bodyPr/>
          <a:lstStyle/>
          <a:p>
            <a:pPr eaLnBrk="1" hangingPunct="1">
              <a:defRPr/>
            </a:pPr>
            <a:r>
              <a:rPr lang="en-US" altLang="en-US" smtClean="0"/>
              <a:t>Why antenatal care is important </a:t>
            </a:r>
            <a:endParaRPr lang="en-GB"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idx="4294967295"/>
          </p:nvPr>
        </p:nvSpPr>
        <p:spPr>
          <a:xfrm>
            <a:off x="522288" y="244475"/>
            <a:ext cx="7886700" cy="1325563"/>
          </a:xfrm>
        </p:spPr>
        <p:txBody>
          <a:bodyPr/>
          <a:lstStyle/>
          <a:p>
            <a:pPr eaLnBrk="1" hangingPunct="1">
              <a:defRPr/>
            </a:pPr>
            <a:r>
              <a:rPr lang="en-GB" altLang="en-US" smtClean="0"/>
              <a:t>Why antenatal care is important </a:t>
            </a:r>
          </a:p>
        </p:txBody>
      </p:sp>
      <p:sp>
        <p:nvSpPr>
          <p:cNvPr id="3" name="Content Placeholder 2"/>
          <p:cNvSpPr>
            <a:spLocks noGrp="1"/>
          </p:cNvSpPr>
          <p:nvPr>
            <p:ph idx="4294967295"/>
          </p:nvPr>
        </p:nvSpPr>
        <p:spPr>
          <a:xfrm>
            <a:off x="522288" y="1663700"/>
            <a:ext cx="5781675" cy="4271963"/>
          </a:xfrm>
        </p:spPr>
        <p:txBody>
          <a:bodyPr>
            <a:normAutofit/>
          </a:bodyPr>
          <a:lstStyle/>
          <a:p>
            <a:pPr eaLnBrk="1" hangingPunct="1">
              <a:defRPr/>
            </a:pPr>
            <a:r>
              <a:rPr lang="en-GB" sz="2400" dirty="0" smtClean="0"/>
              <a:t>Prevent development of complications</a:t>
            </a:r>
          </a:p>
          <a:p>
            <a:pPr eaLnBrk="1" hangingPunct="1">
              <a:defRPr/>
            </a:pPr>
            <a:r>
              <a:rPr lang="en-GB" sz="2400" dirty="0" smtClean="0"/>
              <a:t>Decrease maternal and infant mortality and morbidity</a:t>
            </a:r>
          </a:p>
          <a:p>
            <a:pPr eaLnBrk="1" hangingPunct="1">
              <a:defRPr/>
            </a:pPr>
            <a:r>
              <a:rPr lang="en-GB" sz="2400" dirty="0" smtClean="0"/>
              <a:t>Remove the stress and worries of the mother regarding the delivery process</a:t>
            </a:r>
          </a:p>
          <a:p>
            <a:pPr eaLnBrk="1" hangingPunct="1">
              <a:defRPr/>
            </a:pPr>
            <a:r>
              <a:rPr lang="en-GB" sz="2400" dirty="0" smtClean="0"/>
              <a:t>Teach the mother about child care, nutrition, sanitation and hygiene</a:t>
            </a:r>
          </a:p>
          <a:p>
            <a:pPr eaLnBrk="1" hangingPunct="1">
              <a:defRPr/>
            </a:pPr>
            <a:r>
              <a:rPr lang="en-GB" sz="2400" dirty="0" smtClean="0"/>
              <a:t>Advice about family planning</a:t>
            </a:r>
          </a:p>
          <a:p>
            <a:pPr>
              <a:buNone/>
            </a:pPr>
            <a:endParaRPr lang="en-GB" sz="2400" dirty="0" smtClean="0"/>
          </a:p>
          <a:p>
            <a:pPr eaLnBrk="1" hangingPunct="1">
              <a:buFont typeface="Wingdings" pitchFamily="2" charset="2"/>
              <a:buNone/>
              <a:defRPr/>
            </a:pPr>
            <a:endParaRPr lang="en-GB" sz="2400" dirty="0" smtClean="0"/>
          </a:p>
        </p:txBody>
      </p:sp>
      <p:pic>
        <p:nvPicPr>
          <p:cNvPr id="6" name="Picture 5"/>
          <p:cNvPicPr>
            <a:picLocks noChangeAspect="1"/>
          </p:cNvPicPr>
          <p:nvPr/>
        </p:nvPicPr>
        <p:blipFill>
          <a:blip r:embed="rId2">
            <a:extLst/>
          </a:blip>
          <a:stretch>
            <a:fillRect/>
          </a:stretch>
        </p:blipFill>
        <p:spPr>
          <a:xfrm>
            <a:off x="6304472" y="2188214"/>
            <a:ext cx="2560233" cy="32229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GB" sz="4000" smtClean="0"/>
              <a:t/>
            </a:r>
            <a:br>
              <a:rPr lang="en-GB" sz="4000" smtClean="0"/>
            </a:br>
            <a:r>
              <a:rPr lang="en-GB" sz="4000" smtClean="0"/>
              <a:t>Antenatal checks and tests</a:t>
            </a:r>
            <a:br>
              <a:rPr lang="en-GB" sz="4000" smtClean="0"/>
            </a:br>
            <a:endParaRPr lang="en-GB" sz="4000" smtClean="0"/>
          </a:p>
        </p:txBody>
      </p:sp>
      <p:sp>
        <p:nvSpPr>
          <p:cNvPr id="3" name="Content Placeholder 2"/>
          <p:cNvSpPr>
            <a:spLocks noGrp="1"/>
          </p:cNvSpPr>
          <p:nvPr>
            <p:ph idx="4294967295"/>
          </p:nvPr>
        </p:nvSpPr>
        <p:spPr/>
        <p:txBody>
          <a:bodyPr>
            <a:normAutofit lnSpcReduction="10000"/>
          </a:bodyPr>
          <a:lstStyle/>
          <a:p>
            <a:pPr eaLnBrk="1" hangingPunct="1">
              <a:defRPr/>
            </a:pPr>
            <a:r>
              <a:rPr lang="en-GB" b="1" smtClean="0"/>
              <a:t>Weight and height checks </a:t>
            </a:r>
          </a:p>
          <a:p>
            <a:pPr eaLnBrk="1" hangingPunct="1">
              <a:buFont typeface="Wingdings" pitchFamily="2" charset="2"/>
              <a:buNone/>
              <a:defRPr/>
            </a:pPr>
            <a:r>
              <a:rPr lang="en-GB" smtClean="0"/>
              <a:t>           to calculate BMI (body mass index)</a:t>
            </a:r>
            <a:endParaRPr lang="en-GB" b="1" smtClean="0"/>
          </a:p>
          <a:p>
            <a:pPr eaLnBrk="1" hangingPunct="1">
              <a:defRPr/>
            </a:pPr>
            <a:r>
              <a:rPr lang="en-GB" b="1" smtClean="0"/>
              <a:t>urine tests</a:t>
            </a:r>
          </a:p>
          <a:p>
            <a:pPr eaLnBrk="1" hangingPunct="1">
              <a:buFont typeface="Wingdings" pitchFamily="2" charset="2"/>
              <a:buNone/>
              <a:defRPr/>
            </a:pPr>
            <a:r>
              <a:rPr lang="en-GB" smtClean="0"/>
              <a:t>           urine is checked for several things , including protein or albumin</a:t>
            </a:r>
          </a:p>
          <a:p>
            <a:pPr eaLnBrk="1" hangingPunct="1">
              <a:defRPr/>
            </a:pPr>
            <a:r>
              <a:rPr lang="en-GB" b="1" smtClean="0"/>
              <a:t>Blood pressure test</a:t>
            </a:r>
          </a:p>
          <a:p>
            <a:pPr eaLnBrk="1" hangingPunct="1">
              <a:defRPr/>
            </a:pPr>
            <a:r>
              <a:rPr lang="en-GB" b="1" smtClean="0"/>
              <a:t>Blood tests</a:t>
            </a:r>
          </a:p>
          <a:p>
            <a:pPr eaLnBrk="1" hangingPunct="1">
              <a:defRPr/>
            </a:pPr>
            <a:r>
              <a:rPr lang="en-GB" b="1" smtClean="0"/>
              <a:t>ultrasound scan</a:t>
            </a:r>
            <a:endParaRPr lang="en-GB"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idx="4294967295"/>
          </p:nvPr>
        </p:nvSpPr>
        <p:spPr/>
        <p:txBody>
          <a:bodyPr/>
          <a:lstStyle/>
          <a:p>
            <a:pPr eaLnBrk="1" hangingPunct="1">
              <a:defRPr/>
            </a:pPr>
            <a:r>
              <a:rPr lang="en-GB" altLang="en-US" smtClean="0"/>
              <a:t>What can an ultrasound scan be used for?</a:t>
            </a:r>
          </a:p>
        </p:txBody>
      </p:sp>
      <p:sp>
        <p:nvSpPr>
          <p:cNvPr id="6147" name="Content Placeholder 2"/>
          <p:cNvSpPr>
            <a:spLocks noGrp="1"/>
          </p:cNvSpPr>
          <p:nvPr>
            <p:ph idx="4294967295"/>
          </p:nvPr>
        </p:nvSpPr>
        <p:spPr/>
        <p:txBody>
          <a:bodyPr/>
          <a:lstStyle/>
          <a:p>
            <a:pPr eaLnBrk="1" hangingPunct="1">
              <a:defRPr/>
            </a:pPr>
            <a:r>
              <a:rPr lang="en-GB" altLang="en-US" smtClean="0"/>
              <a:t>To check the baby size.  </a:t>
            </a:r>
          </a:p>
          <a:p>
            <a:pPr eaLnBrk="1" hangingPunct="1">
              <a:defRPr/>
            </a:pPr>
            <a:r>
              <a:rPr lang="en-GB" altLang="en-US" smtClean="0"/>
              <a:t>To detect abnormalities.  </a:t>
            </a:r>
          </a:p>
          <a:p>
            <a:pPr eaLnBrk="1" hangingPunct="1">
              <a:defRPr/>
            </a:pPr>
            <a:r>
              <a:rPr lang="en-GB" altLang="en-US" smtClean="0"/>
              <a:t>To show the position of the baby and the placenta.                                                     For example, when the placenta is low down in late pregnancy, a caesarean section may be advised.  </a:t>
            </a:r>
          </a:p>
          <a:p>
            <a:pPr eaLnBrk="1" hangingPunct="1">
              <a:defRPr/>
            </a:pPr>
            <a:r>
              <a:rPr lang="en-GB" altLang="en-US" smtClean="0"/>
              <a:t>To check that the baby is growing normally</a:t>
            </a:r>
          </a:p>
          <a:p>
            <a:pPr eaLnBrk="1" hangingPunct="1">
              <a:buFont typeface="Wingdings" pitchFamily="2" charset="2"/>
              <a:buNone/>
              <a:defRPr/>
            </a:pPr>
            <a:endParaRPr lang="en-GB" altLang="en-US" sz="1600" smtClean="0"/>
          </a:p>
          <a:p>
            <a:pPr eaLnBrk="1" hangingPunct="1">
              <a:buFont typeface="Wingdings" pitchFamily="2" charset="2"/>
              <a:buNone/>
              <a:defRPr/>
            </a:pPr>
            <a:r>
              <a:rPr lang="en-GB" altLang="en-US" sz="1600" smtClean="0"/>
              <a:t>* http://www.nhs.uk/conditions/pregnancy-and-baby/pages/ultrasound-anomaly-baby-scans-pregnant.aspx</a:t>
            </a:r>
          </a:p>
        </p:txBody>
      </p:sp>
      <p:pic>
        <p:nvPicPr>
          <p:cNvPr id="4" name="Picture 3"/>
          <p:cNvPicPr>
            <a:picLocks noChangeAspect="1"/>
          </p:cNvPicPr>
          <p:nvPr/>
        </p:nvPicPr>
        <p:blipFill>
          <a:blip r:embed="rId2">
            <a:extLst/>
          </a:blip>
          <a:stretch>
            <a:fillRect/>
          </a:stretch>
        </p:blipFill>
        <p:spPr>
          <a:xfrm>
            <a:off x="5914636" y="4001294"/>
            <a:ext cx="2600706"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 Major causes of maternal and child mortality and prevention</a:t>
            </a:r>
          </a:p>
          <a:p>
            <a:r>
              <a:rPr lang="en-US" dirty="0" smtClean="0"/>
              <a:t>• Recognize the available maternal and child heath services</a:t>
            </a:r>
          </a:p>
          <a:p>
            <a:r>
              <a:rPr lang="en-US" dirty="0" smtClean="0"/>
              <a:t>• Describe the role of these services in preventing maternal and child morbidity and mortality</a:t>
            </a:r>
          </a:p>
          <a:p>
            <a:endParaRPr lang="ar-J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Ante natal care can also play a role in identifying danger signs or predicting complications around delivery by screening for risk factors and arranging for appropriate delivery care when indicated.</a:t>
            </a:r>
          </a:p>
          <a:p>
            <a:pPr>
              <a:buNone/>
            </a:pPr>
            <a:r>
              <a:rPr lang="en-US" dirty="0" smtClean="0"/>
              <a:t> </a:t>
            </a:r>
            <a:endParaRPr lang="ar-JO" dirty="0"/>
          </a:p>
        </p:txBody>
      </p:sp>
      <p:sp>
        <p:nvSpPr>
          <p:cNvPr id="2232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Calibri" pitchFamily="34" charset="0"/>
                <a:cs typeface="Arial" pitchFamily="34" charset="0"/>
              </a:rPr>
              <a:t>The aim of prenatal care is to assess the risk of complications in later</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Calibri" pitchFamily="34" charset="0"/>
                <a:cs typeface="Arial" pitchFamily="34" charset="0"/>
              </a:rPr>
              <a:t>pregnancy, labour or delivery and arrange for a suitable level of care.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idx="4294967295"/>
          </p:nvPr>
        </p:nvSpPr>
        <p:spPr/>
        <p:txBody>
          <a:bodyPr/>
          <a:lstStyle/>
          <a:p>
            <a:pPr eaLnBrk="1" hangingPunct="1">
              <a:defRPr/>
            </a:pPr>
            <a:r>
              <a:rPr lang="en-US" sz="3600" smtClean="0"/>
              <a:t>Pregnancy risk factors that should be considered in ANC :</a:t>
            </a:r>
          </a:p>
        </p:txBody>
      </p:sp>
      <p:sp>
        <p:nvSpPr>
          <p:cNvPr id="77827" name="Rectangle 3"/>
          <p:cNvSpPr>
            <a:spLocks noGrp="1" noRot="1" noChangeArrowheads="1"/>
          </p:cNvSpPr>
          <p:nvPr>
            <p:ph type="body" idx="4294967295"/>
          </p:nvPr>
        </p:nvSpPr>
        <p:spPr/>
        <p:txBody>
          <a:bodyPr/>
          <a:lstStyle/>
          <a:p>
            <a:pPr eaLnBrk="1" hangingPunct="1">
              <a:defRPr/>
            </a:pPr>
            <a:r>
              <a:rPr lang="en-US" sz="2800" dirty="0"/>
              <a:t/>
            </a:r>
            <a:br>
              <a:rPr lang="en-US" sz="2800" dirty="0"/>
            </a:br>
            <a:r>
              <a:rPr lang="en-US" sz="2800" dirty="0" smtClean="0"/>
              <a:t>1-Age under 18 or above 35 </a:t>
            </a:r>
            <a:r>
              <a:rPr lang="en-US" sz="2800" dirty="0"/>
              <a:t/>
            </a:r>
            <a:br>
              <a:rPr lang="en-US" sz="2800" dirty="0"/>
            </a:br>
            <a:r>
              <a:rPr lang="en-US" sz="2800" dirty="0"/>
              <a:t>2-Ht</a:t>
            </a:r>
            <a:r>
              <a:rPr lang="en-US" sz="2800" dirty="0" smtClean="0"/>
              <a:t>.( less 150 cm) </a:t>
            </a:r>
            <a:r>
              <a:rPr lang="en-US" sz="2800" dirty="0"/>
              <a:t>And Wt</a:t>
            </a:r>
            <a:r>
              <a:rPr lang="en-US" sz="2800" dirty="0" smtClean="0"/>
              <a:t>. under or over wt.</a:t>
            </a:r>
            <a:r>
              <a:rPr lang="en-US" sz="2800" dirty="0"/>
              <a:t/>
            </a:r>
            <a:br>
              <a:rPr lang="en-US" sz="2800" dirty="0"/>
            </a:br>
            <a:r>
              <a:rPr lang="en-US" sz="2800" dirty="0"/>
              <a:t>3-Residency</a:t>
            </a:r>
            <a:br>
              <a:rPr lang="en-US" sz="2800" dirty="0"/>
            </a:br>
            <a:r>
              <a:rPr lang="en-US" sz="2800" dirty="0"/>
              <a:t>4-Education</a:t>
            </a:r>
            <a:br>
              <a:rPr lang="en-US" sz="2800" dirty="0"/>
            </a:br>
            <a:r>
              <a:rPr lang="en-US" sz="2800" dirty="0"/>
              <a:t>5-Income</a:t>
            </a:r>
            <a:br>
              <a:rPr lang="en-US" sz="2800" dirty="0"/>
            </a:br>
            <a:r>
              <a:rPr lang="en-US" sz="2800" dirty="0" smtClean="0"/>
              <a:t>6-Parity (</a:t>
            </a:r>
            <a:r>
              <a:rPr lang="en-US" sz="2800" dirty="0" err="1" smtClean="0"/>
              <a:t>Primigravida</a:t>
            </a:r>
            <a:r>
              <a:rPr lang="en-US" sz="2800" dirty="0" smtClean="0"/>
              <a:t> , More than 6 pregnancies )</a:t>
            </a:r>
          </a:p>
          <a:p>
            <a:r>
              <a:rPr lang="en-US" sz="2800" dirty="0" smtClean="0"/>
              <a:t>7-Twins, </a:t>
            </a:r>
            <a:r>
              <a:rPr lang="en-US" sz="2800" dirty="0" err="1" smtClean="0"/>
              <a:t>Hydrominos</a:t>
            </a:r>
            <a:r>
              <a:rPr lang="en-US" sz="2800" dirty="0" smtClean="0"/>
              <a:t> ,Pre </a:t>
            </a:r>
            <a:r>
              <a:rPr lang="en-US" sz="2800" dirty="0" err="1" smtClean="0"/>
              <a:t>eclampsia</a:t>
            </a:r>
            <a:endParaRPr lang="en-US" sz="2800" dirty="0" smtClean="0"/>
          </a:p>
          <a:p>
            <a:pPr eaLnBrk="1" hangingPunct="1">
              <a:defRPr/>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idx="4294967295"/>
          </p:nvPr>
        </p:nvSpPr>
        <p:spPr/>
        <p:txBody>
          <a:bodyPr/>
          <a:lstStyle/>
          <a:p>
            <a:pPr eaLnBrk="1" hangingPunct="1">
              <a:defRPr/>
            </a:pPr>
            <a:endParaRPr lang="ar-JO"/>
          </a:p>
        </p:txBody>
      </p:sp>
      <p:sp>
        <p:nvSpPr>
          <p:cNvPr id="78851" name="Rectangle 3"/>
          <p:cNvSpPr>
            <a:spLocks noGrp="1" noRot="1" noChangeArrowheads="1"/>
          </p:cNvSpPr>
          <p:nvPr>
            <p:ph type="body" idx="4294967295"/>
          </p:nvPr>
        </p:nvSpPr>
        <p:spPr>
          <a:xfrm>
            <a:off x="685800" y="1905000"/>
            <a:ext cx="8007350" cy="4191000"/>
          </a:xfrm>
        </p:spPr>
        <p:txBody>
          <a:bodyPr/>
          <a:lstStyle/>
          <a:p>
            <a:pPr eaLnBrk="1" hangingPunct="1">
              <a:defRPr/>
            </a:pPr>
            <a:r>
              <a:rPr lang="en-US" sz="2800" dirty="0"/>
              <a:t>8</a:t>
            </a:r>
            <a:r>
              <a:rPr lang="en-US" sz="2800" dirty="0" smtClean="0"/>
              <a:t>-Past </a:t>
            </a:r>
            <a:r>
              <a:rPr lang="en-US" sz="2800" dirty="0"/>
              <a:t>Medical </a:t>
            </a:r>
            <a:r>
              <a:rPr lang="en-US" sz="2800" dirty="0" smtClean="0"/>
              <a:t>history:</a:t>
            </a:r>
          </a:p>
          <a:p>
            <a:pPr eaLnBrk="1" hangingPunct="1">
              <a:defRPr/>
            </a:pPr>
            <a:r>
              <a:rPr lang="en-US" sz="2800" dirty="0" smtClean="0"/>
              <a:t>Diabetes, cardiac problem, renal disease etc.</a:t>
            </a:r>
          </a:p>
          <a:p>
            <a:pPr eaLnBrk="1" hangingPunct="1">
              <a:defRPr/>
            </a:pPr>
            <a:r>
              <a:rPr lang="en-US" sz="2800" dirty="0" smtClean="0"/>
              <a:t>9-Past </a:t>
            </a:r>
            <a:r>
              <a:rPr lang="en-US" sz="2800" dirty="0"/>
              <a:t>obstetric </a:t>
            </a:r>
            <a:r>
              <a:rPr lang="en-US" sz="2800" dirty="0" smtClean="0"/>
              <a:t>history: </a:t>
            </a:r>
          </a:p>
          <a:p>
            <a:r>
              <a:rPr lang="en-US" sz="2800" dirty="0" smtClean="0"/>
              <a:t> • Previous caesarean section, vacuum, or forceps delivery</a:t>
            </a:r>
          </a:p>
          <a:p>
            <a:r>
              <a:rPr lang="en-US" sz="2800" dirty="0" smtClean="0"/>
              <a:t>• Previous </a:t>
            </a:r>
            <a:r>
              <a:rPr lang="en-US" sz="2800" dirty="0" err="1" smtClean="0"/>
              <a:t>perinatal</a:t>
            </a:r>
            <a:r>
              <a:rPr lang="en-US" sz="2800" dirty="0" smtClean="0"/>
              <a:t> death, stillbirth</a:t>
            </a:r>
          </a:p>
          <a:p>
            <a:r>
              <a:rPr lang="en-US" sz="2800" dirty="0" smtClean="0"/>
              <a:t>• Previous Post partum </a:t>
            </a:r>
            <a:r>
              <a:rPr lang="en-US" sz="2800" dirty="0" err="1" smtClean="0"/>
              <a:t>haemorrhage</a:t>
            </a:r>
            <a:endParaRPr lang="en-US" sz="2800" dirty="0" smtClean="0"/>
          </a:p>
          <a:p>
            <a:r>
              <a:rPr lang="en-US" sz="2800" dirty="0" smtClean="0"/>
              <a:t>• Previous ante partum </a:t>
            </a:r>
            <a:r>
              <a:rPr lang="en-US" sz="2800" dirty="0" err="1" smtClean="0"/>
              <a:t>haemorrhage</a:t>
            </a:r>
            <a:endParaRPr lang="en-US" sz="2800" dirty="0" smtClean="0"/>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eaLnBrk="1" hangingPunct="1">
              <a:defRPr/>
            </a:pPr>
            <a:r>
              <a:rPr lang="en-US" dirty="0" smtClean="0"/>
              <a:t>10-General condition of the woman  pre-</a:t>
            </a:r>
            <a:r>
              <a:rPr lang="en-US" dirty="0" err="1" smtClean="0"/>
              <a:t>conceptional</a:t>
            </a:r>
            <a:r>
              <a:rPr lang="en-US" dirty="0" smtClean="0"/>
              <a:t> (</a:t>
            </a:r>
            <a:r>
              <a:rPr lang="en-US" dirty="0" err="1" smtClean="0"/>
              <a:t>Hb</a:t>
            </a:r>
            <a:r>
              <a:rPr lang="en-US" dirty="0" smtClean="0"/>
              <a:t> level, nutritional, blood pressure and general condition.)</a:t>
            </a:r>
          </a:p>
          <a:p>
            <a:pPr eaLnBrk="1" hangingPunct="1">
              <a:defRPr/>
            </a:pPr>
            <a:endParaRPr lang="en-US" dirty="0" smtClean="0"/>
          </a:p>
          <a:p>
            <a:pPr eaLnBrk="1" hangingPunct="1">
              <a:defRPr/>
            </a:pPr>
            <a:r>
              <a:rPr lang="en-US" dirty="0" smtClean="0"/>
              <a:t>11- Social history : Smoking, Alcohol or any drug therapy , work load, birth attendant, economic status.</a:t>
            </a:r>
          </a:p>
          <a:p>
            <a:pPr eaLnBrk="1" hangingPunct="1">
              <a:defRPr/>
            </a:pPr>
            <a:endParaRPr lang="ar-JO"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idx="4294967295"/>
          </p:nvPr>
        </p:nvSpPr>
        <p:spPr>
          <a:xfrm>
            <a:off x="457200" y="206375"/>
            <a:ext cx="7886700" cy="1325563"/>
          </a:xfrm>
        </p:spPr>
        <p:txBody>
          <a:bodyPr/>
          <a:lstStyle/>
          <a:p>
            <a:pPr eaLnBrk="1" hangingPunct="1">
              <a:defRPr/>
            </a:pPr>
            <a:r>
              <a:rPr lang="en-GB" altLang="en-US" sz="3200" smtClean="0"/>
              <a:t>Antenatal care in Jordan (according to mother’s age ) in 2012 </a:t>
            </a:r>
            <a:r>
              <a:rPr lang="en-US" altLang="en-US" sz="3200" i="1" smtClean="0"/>
              <a:t>JPFHS</a:t>
            </a:r>
            <a:r>
              <a:rPr lang="en-GB" altLang="en-US" sz="3200" smtClean="0"/>
              <a:t> </a:t>
            </a:r>
          </a:p>
        </p:txBody>
      </p:sp>
      <p:graphicFrame>
        <p:nvGraphicFramePr>
          <p:cNvPr id="1026" name="Chart 28"/>
          <p:cNvGraphicFramePr>
            <a:graphicFrameLocks/>
          </p:cNvGraphicFramePr>
          <p:nvPr/>
        </p:nvGraphicFramePr>
        <p:xfrm>
          <a:off x="1222375" y="1249363"/>
          <a:ext cx="6172200" cy="5519737"/>
        </p:xfrm>
        <a:graphic>
          <a:graphicData uri="http://schemas.openxmlformats.org/presentationml/2006/ole">
            <mc:AlternateContent xmlns:mc="http://schemas.openxmlformats.org/markup-compatibility/2006">
              <mc:Choice xmlns:v="urn:schemas-microsoft-com:vml" Requires="v">
                <p:oleObj spid="_x0000_s1059" name="Chart" r:id="rId3" imgW="8236410" imgH="5529551" progId="Excel.Sheet.8">
                  <p:embed/>
                </p:oleObj>
              </mc:Choice>
              <mc:Fallback>
                <p:oleObj name="Chart" r:id="rId3" imgW="8236410" imgH="5529551" progId="Excel.Sheet.8">
                  <p:embed/>
                  <p:pic>
                    <p:nvPicPr>
                      <p:cNvPr id="0"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1249363"/>
                        <a:ext cx="6172200" cy="551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idx="4294967295"/>
          </p:nvPr>
        </p:nvSpPr>
        <p:spPr/>
        <p:txBody>
          <a:bodyPr/>
          <a:lstStyle/>
          <a:p>
            <a:pPr eaLnBrk="1" hangingPunct="1">
              <a:defRPr/>
            </a:pPr>
            <a:r>
              <a:rPr lang="en-GB" altLang="en-US" sz="3600" smtClean="0"/>
              <a:t>Antenatal care in Jordan( according to number of visits ) in 2012  </a:t>
            </a:r>
            <a:r>
              <a:rPr lang="en-US" altLang="en-US" sz="3600" i="1" smtClean="0"/>
              <a:t>JPFHS</a:t>
            </a:r>
            <a:endParaRPr lang="en-GB" altLang="en-US" sz="3600" smtClean="0"/>
          </a:p>
        </p:txBody>
      </p:sp>
      <p:graphicFrame>
        <p:nvGraphicFramePr>
          <p:cNvPr id="2050" name="Content Placeholder 11"/>
          <p:cNvGraphicFramePr>
            <a:graphicFrameLocks noGrp="1"/>
          </p:cNvGraphicFramePr>
          <p:nvPr>
            <p:ph idx="4294967295"/>
          </p:nvPr>
        </p:nvGraphicFramePr>
        <p:xfrm>
          <a:off x="590550" y="1203325"/>
          <a:ext cx="7962900" cy="5268913"/>
        </p:xfrm>
        <a:graphic>
          <a:graphicData uri="http://schemas.openxmlformats.org/presentationml/2006/ole">
            <mc:AlternateContent xmlns:mc="http://schemas.openxmlformats.org/markup-compatibility/2006">
              <mc:Choice xmlns:v="urn:schemas-microsoft-com:vml" Requires="v">
                <p:oleObj spid="_x0000_s2083" name="Chart" r:id="rId3" imgW="10620152" imgH="5273497" progId="Excel.Sheet.8">
                  <p:embed/>
                </p:oleObj>
              </mc:Choice>
              <mc:Fallback>
                <p:oleObj name="Chart" r:id="rId3" imgW="10620152" imgH="5273497" progId="Excel.Sheet.8">
                  <p:embed/>
                  <p:pic>
                    <p:nvPicPr>
                      <p:cNvPr id="0" name="Picture 2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1203325"/>
                        <a:ext cx="7962900" cy="526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36" name="TextBox 3"/>
          <p:cNvSpPr txBox="1">
            <a:spLocks noChangeArrowheads="1"/>
          </p:cNvSpPr>
          <p:nvPr/>
        </p:nvSpPr>
        <p:spPr bwMode="auto">
          <a:xfrm>
            <a:off x="3727450" y="6316663"/>
            <a:ext cx="1689100" cy="646112"/>
          </a:xfrm>
          <a:prstGeom prst="rect">
            <a:avLst/>
          </a:prstGeom>
          <a:noFill/>
          <a:ln w="9525">
            <a:noFill/>
            <a:miter lim="800000"/>
            <a:headEnd/>
            <a:tailEnd/>
          </a:ln>
        </p:spPr>
        <p:txBody>
          <a:bodyPr>
            <a:spAutoFit/>
          </a:bodyPr>
          <a:lstStyle/>
          <a:p>
            <a:pPr>
              <a:buClr>
                <a:schemeClr val="hlink"/>
              </a:buClr>
              <a:defRPr/>
            </a:pPr>
            <a:r>
              <a:rPr lang="en-US" altLang="en-US" sz="2000">
                <a:effectLst>
                  <a:outerShdw blurRad="38100" dist="38100" dir="2700000" algn="tl">
                    <a:srgbClr val="000000"/>
                  </a:outerShdw>
                </a:effectLst>
              </a:rPr>
              <a:t>Number of visits </a:t>
            </a:r>
          </a:p>
          <a:p>
            <a:pPr>
              <a:buClr>
                <a:schemeClr val="hlink"/>
              </a:buClr>
              <a:defRPr/>
            </a:pPr>
            <a:endParaRPr lang="en-GB" altLang="en-US" sz="20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idx="4294967295"/>
          </p:nvPr>
        </p:nvSpPr>
        <p:spPr/>
        <p:txBody>
          <a:bodyPr/>
          <a:lstStyle/>
          <a:p>
            <a:pPr eaLnBrk="1" hangingPunct="1">
              <a:defRPr/>
            </a:pPr>
            <a:r>
              <a:rPr lang="en-US" altLang="en-US" smtClean="0"/>
              <a:t>Antenatal care in Jordan in 2012  </a:t>
            </a:r>
            <a:r>
              <a:rPr lang="en-US" altLang="en-US" i="1" smtClean="0"/>
              <a:t>JPFHS</a:t>
            </a:r>
            <a:endParaRPr lang="en-GB" altLang="en-US" smtClean="0"/>
          </a:p>
        </p:txBody>
      </p:sp>
      <p:graphicFrame>
        <p:nvGraphicFramePr>
          <p:cNvPr id="3074" name="Content Placeholder 6"/>
          <p:cNvGraphicFramePr>
            <a:graphicFrameLocks noGrp="1"/>
          </p:cNvGraphicFramePr>
          <p:nvPr>
            <p:ph idx="4294967295"/>
          </p:nvPr>
        </p:nvGraphicFramePr>
        <p:xfrm>
          <a:off x="590550" y="1639888"/>
          <a:ext cx="7716838" cy="4116387"/>
        </p:xfrm>
        <a:graphic>
          <a:graphicData uri="http://schemas.openxmlformats.org/presentationml/2006/ole">
            <mc:AlternateContent xmlns:mc="http://schemas.openxmlformats.org/markup-compatibility/2006">
              <mc:Choice xmlns:v="urn:schemas-microsoft-com:vml" Requires="v">
                <p:oleObj spid="_x0000_s3107" name="Chart" r:id="rId3" imgW="10290940" imgH="4121253" progId="Excel.Sheet.8">
                  <p:embed/>
                </p:oleObj>
              </mc:Choice>
              <mc:Fallback>
                <p:oleObj name="Chart" r:id="rId3" imgW="10290940" imgH="4121253" progId="Excel.Sheet.8">
                  <p:embed/>
                  <p:pic>
                    <p:nvPicPr>
                      <p:cNvPr id="0" name="Picture 2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1639888"/>
                        <a:ext cx="7716838" cy="411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0" name="TextBox 1"/>
          <p:cNvSpPr txBox="1">
            <a:spLocks noChangeArrowheads="1"/>
          </p:cNvSpPr>
          <p:nvPr/>
        </p:nvSpPr>
        <p:spPr bwMode="auto">
          <a:xfrm>
            <a:off x="2922588" y="3697288"/>
            <a:ext cx="931862" cy="1011237"/>
          </a:xfrm>
          <a:prstGeom prst="rect">
            <a:avLst/>
          </a:prstGeom>
          <a:noFill/>
          <a:ln w="9525">
            <a:noFill/>
            <a:miter lim="800000"/>
            <a:headEnd/>
            <a:tailEnd/>
          </a:ln>
        </p:spPr>
        <p:txBody>
          <a:bodyPr/>
          <a:lstStyle/>
          <a:p>
            <a:pPr algn="ctr">
              <a:buClr>
                <a:schemeClr val="hlink"/>
              </a:buClr>
              <a:defRPr/>
            </a:pPr>
            <a:r>
              <a:rPr lang="en-US" altLang="en-US" sz="2800" b="1">
                <a:solidFill>
                  <a:schemeClr val="bg1"/>
                </a:solidFill>
                <a:effectLst>
                  <a:outerShdw blurRad="38100" dist="38100" dir="2700000" algn="tl">
                    <a:srgbClr val="000000"/>
                  </a:outerShdw>
                </a:effectLst>
              </a:rPr>
              <a:t>High </a:t>
            </a:r>
            <a:endParaRPr lang="en-GB" altLang="en-US" sz="13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lstStyle/>
          <a:p>
            <a:pPr eaLnBrk="1" hangingPunct="1">
              <a:defRPr/>
            </a:pPr>
            <a:r>
              <a:rPr lang="en-US" altLang="en-US" smtClean="0">
                <a:solidFill>
                  <a:srgbClr val="002060"/>
                </a:solidFill>
              </a:rPr>
              <a:t>Antenatal care centers should provide programs </a:t>
            </a:r>
            <a:r>
              <a:rPr lang="en-GB" altLang="en-US" smtClean="0">
                <a:solidFill>
                  <a:srgbClr val="002060"/>
                </a:solidFill>
              </a:rPr>
              <a:t>to seek out women unable or unwilling to attend a clinic and take the services to them, and so attaining a</a:t>
            </a:r>
            <a:r>
              <a:rPr lang="en-US" altLang="en-US" smtClean="0">
                <a:solidFill>
                  <a:srgbClr val="002060"/>
                </a:solidFill>
              </a:rPr>
              <a:t> coverage of 100% as we are not far from reaching this number </a:t>
            </a:r>
            <a:endParaRPr lang="en-GB" altLang="en-US" smtClean="0">
              <a:solidFill>
                <a:srgbClr val="002060"/>
              </a:solidFill>
            </a:endParaRPr>
          </a:p>
        </p:txBody>
      </p:sp>
      <p:pic>
        <p:nvPicPr>
          <p:cNvPr id="35843" name="Picture 2"/>
          <p:cNvPicPr>
            <a:picLocks noChangeAspect="1" noChangeArrowheads="1"/>
          </p:cNvPicPr>
          <p:nvPr/>
        </p:nvPicPr>
        <p:blipFill>
          <a:blip r:embed="rId2"/>
          <a:srcRect/>
          <a:stretch>
            <a:fillRect/>
          </a:stretch>
        </p:blipFill>
        <p:spPr bwMode="auto">
          <a:xfrm>
            <a:off x="5487988" y="5029200"/>
            <a:ext cx="2163762"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idx="4294967295"/>
          </p:nvPr>
        </p:nvSpPr>
        <p:spPr/>
        <p:txBody>
          <a:bodyPr/>
          <a:lstStyle/>
          <a:p>
            <a:pPr eaLnBrk="1" hangingPunct="1">
              <a:defRPr/>
            </a:pPr>
            <a:r>
              <a:rPr lang="en-GB" altLang="en-US" smtClean="0"/>
              <a:t>Antenatal classes in Europe </a:t>
            </a:r>
          </a:p>
        </p:txBody>
      </p:sp>
      <p:sp>
        <p:nvSpPr>
          <p:cNvPr id="3" name="Content Placeholder 2"/>
          <p:cNvSpPr>
            <a:spLocks noGrp="1"/>
          </p:cNvSpPr>
          <p:nvPr>
            <p:ph idx="4294967295"/>
          </p:nvPr>
        </p:nvSpPr>
        <p:spPr>
          <a:xfrm>
            <a:off x="628650" y="1431925"/>
            <a:ext cx="7886700" cy="4351338"/>
          </a:xfrm>
        </p:spPr>
        <p:txBody>
          <a:bodyPr>
            <a:noAutofit/>
          </a:bodyPr>
          <a:lstStyle/>
          <a:p>
            <a:pPr marL="0" indent="0" eaLnBrk="1" hangingPunct="1">
              <a:buFont typeface="Wingdings" pitchFamily="2" charset="2"/>
              <a:buNone/>
              <a:defRPr/>
            </a:pPr>
            <a:endParaRPr lang="en-GB" sz="2400" smtClean="0"/>
          </a:p>
          <a:p>
            <a:pPr marL="0" indent="0" eaLnBrk="1" hangingPunct="1">
              <a:buFont typeface="Wingdings" pitchFamily="2" charset="2"/>
              <a:buNone/>
              <a:defRPr/>
            </a:pPr>
            <a:r>
              <a:rPr lang="en-GB" sz="2400" smtClean="0"/>
              <a:t> </a:t>
            </a:r>
            <a:r>
              <a:rPr lang="en-GB" sz="2000" smtClean="0"/>
              <a:t>topics covered by antenatal classes are:</a:t>
            </a:r>
          </a:p>
          <a:p>
            <a:pPr marL="0" indent="0" eaLnBrk="1" hangingPunct="1">
              <a:defRPr/>
            </a:pPr>
            <a:r>
              <a:rPr lang="en-GB" sz="2000" smtClean="0"/>
              <a:t>health in pregnancy, including a healthy diet </a:t>
            </a:r>
          </a:p>
          <a:p>
            <a:pPr marL="0" indent="0" eaLnBrk="1" hangingPunct="1">
              <a:defRPr/>
            </a:pPr>
            <a:r>
              <a:rPr lang="en-GB" sz="2000" smtClean="0"/>
              <a:t>exercises to keep fit and active during pregnancy </a:t>
            </a:r>
          </a:p>
          <a:p>
            <a:pPr marL="0" indent="0" eaLnBrk="1" hangingPunct="1">
              <a:defRPr/>
            </a:pPr>
            <a:r>
              <a:rPr lang="en-GB" sz="2000" smtClean="0"/>
              <a:t>what happens during labour and birth </a:t>
            </a:r>
          </a:p>
          <a:p>
            <a:pPr marL="0" indent="0" eaLnBrk="1" hangingPunct="1">
              <a:defRPr/>
            </a:pPr>
            <a:r>
              <a:rPr lang="en-GB" sz="2000" smtClean="0"/>
              <a:t>coping with labour and information about different types of pain relief </a:t>
            </a:r>
          </a:p>
          <a:p>
            <a:pPr marL="0" indent="0" eaLnBrk="1" hangingPunct="1">
              <a:defRPr/>
            </a:pPr>
            <a:r>
              <a:rPr lang="en-GB" sz="2000" smtClean="0"/>
              <a:t>relaxation techniques during labour and birth </a:t>
            </a:r>
          </a:p>
          <a:p>
            <a:pPr marL="0" indent="0" eaLnBrk="1" hangingPunct="1">
              <a:defRPr/>
            </a:pPr>
            <a:r>
              <a:rPr lang="en-GB" sz="2000" smtClean="0"/>
              <a:t>information about different kinds of birth and interventions</a:t>
            </a:r>
          </a:p>
          <a:p>
            <a:pPr marL="0" indent="0" eaLnBrk="1" hangingPunct="1">
              <a:defRPr/>
            </a:pPr>
            <a:r>
              <a:rPr lang="en-GB" sz="2000" smtClean="0"/>
              <a:t>caring for the baby, including feeding </a:t>
            </a:r>
          </a:p>
          <a:p>
            <a:pPr marL="0" indent="0" eaLnBrk="1" hangingPunct="1">
              <a:defRPr/>
            </a:pPr>
            <a:r>
              <a:rPr lang="en-GB" sz="2000" smtClean="0"/>
              <a:t> health after birth </a:t>
            </a:r>
          </a:p>
          <a:p>
            <a:pPr marL="0" indent="0" eaLnBrk="1" hangingPunct="1">
              <a:defRPr/>
            </a:pPr>
            <a:r>
              <a:rPr lang="en-GB" sz="2000" smtClean="0"/>
              <a:t>"refresher classes" for those who've already had a baby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idx="4294967295"/>
          </p:nvPr>
        </p:nvSpPr>
        <p:spPr/>
        <p:txBody>
          <a:bodyPr/>
          <a:lstStyle/>
          <a:p>
            <a:pPr eaLnBrk="1" hangingPunct="1">
              <a:defRPr/>
            </a:pPr>
            <a:r>
              <a:rPr lang="en-GB" altLang="en-US" smtClean="0"/>
              <a:t>Antenatal care and pregnancy complications </a:t>
            </a:r>
          </a:p>
        </p:txBody>
      </p:sp>
      <p:graphicFrame>
        <p:nvGraphicFramePr>
          <p:cNvPr id="202777" name="Group 25"/>
          <p:cNvGraphicFramePr>
            <a:graphicFrameLocks noGrp="1"/>
          </p:cNvGraphicFramePr>
          <p:nvPr>
            <p:ph idx="4294967295"/>
          </p:nvPr>
        </p:nvGraphicFramePr>
        <p:xfrm>
          <a:off x="1143000" y="1676400"/>
          <a:ext cx="7259638" cy="4443762"/>
        </p:xfrm>
        <a:graphic>
          <a:graphicData uri="http://schemas.openxmlformats.org/drawingml/2006/table">
            <a:tbl>
              <a:tblPr/>
              <a:tblGrid>
                <a:gridCol w="3492500"/>
                <a:gridCol w="3767138"/>
              </a:tblGrid>
              <a:tr h="290513">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GB"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Problem</a:t>
                      </a:r>
                    </a:p>
                  </a:txBody>
                  <a:tcPr marL="72003" marR="12687" marT="6342" marB="6342"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GB"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Symptoms</a:t>
                      </a:r>
                    </a:p>
                  </a:txBody>
                  <a:tcPr marL="12687" marR="12687" marT="6342" marB="6342"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r>
              <a:tr h="12779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Anemia Hb.&lt; 10</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endPar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L="12687" marR="12687" marT="6342" marB="6342"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Char char="§"/>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Feel tired or weak</a:t>
                      </a:r>
                    </a:p>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Char char="§"/>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Look pale</a:t>
                      </a:r>
                    </a:p>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Char char="§"/>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Feel faint</a:t>
                      </a:r>
                    </a:p>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Char char="§"/>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Shortness of breath</a:t>
                      </a:r>
                    </a:p>
                  </a:txBody>
                  <a:tcPr marL="288012" marR="144006" marT="143976" marB="71988"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r>
              <a:tr h="142875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Gestational diabetes </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Too high blood sugar levels during pregnancy</a:t>
                      </a:r>
                    </a:p>
                  </a:txBody>
                  <a:tcPr marL="12687" marR="12687" marT="6342" marB="6342"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Char char="§"/>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Usually, there are no symptoms. Sometimes, extreme thirst, hunger, or fatigue</a:t>
                      </a:r>
                    </a:p>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Char char="§"/>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Screening test shows high blood sugar levels</a:t>
                      </a:r>
                    </a:p>
                  </a:txBody>
                  <a:tcPr marL="360015" marR="12687" marT="35994" marB="6342"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r>
              <a:tr h="1146175">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High blood pressure (pregnancy related) </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High blood pressure that starts after 20 weeks of pregnancy and goes away after birth</a:t>
                      </a:r>
                    </a:p>
                  </a:txBody>
                  <a:tcPr marL="12687" marR="12687" marT="6342" marB="6342"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Char char="§"/>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High blood pressure without other signs and symptoms of preeclampsia</a:t>
                      </a:r>
                    </a:p>
                  </a:txBody>
                  <a:tcPr marL="252011" marR="12687" marT="6342" marB="6342" anchor="ctr"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b="0" dirty="0" smtClean="0"/>
              <a:t>Objectives of </a:t>
            </a:r>
            <a:r>
              <a:rPr lang="en-US" dirty="0" smtClean="0"/>
              <a:t>Maternal Child Health Services</a:t>
            </a:r>
          </a:p>
        </p:txBody>
      </p:sp>
      <p:sp>
        <p:nvSpPr>
          <p:cNvPr id="39939" name="Rectangle 3"/>
          <p:cNvSpPr>
            <a:spLocks noGrp="1" noRot="1" noChangeArrowheads="1"/>
          </p:cNvSpPr>
          <p:nvPr>
            <p:ph type="body" idx="1"/>
          </p:nvPr>
        </p:nvSpPr>
        <p:spPr/>
        <p:txBody>
          <a:bodyPr/>
          <a:lstStyle/>
          <a:p>
            <a:pPr eaLnBrk="1" hangingPunct="1">
              <a:lnSpc>
                <a:spcPct val="90000"/>
              </a:lnSpc>
              <a:defRPr/>
            </a:pPr>
            <a:r>
              <a:rPr lang="en-US" dirty="0" smtClean="0"/>
              <a:t>1-To reduce morbidity and mortality among mothers and children, through health promotion activities rather than curative interventions. </a:t>
            </a:r>
          </a:p>
          <a:p>
            <a:pPr eaLnBrk="1" hangingPunct="1">
              <a:lnSpc>
                <a:spcPct val="90000"/>
              </a:lnSpc>
              <a:defRPr/>
            </a:pPr>
            <a:r>
              <a:rPr lang="en-US" dirty="0" smtClean="0"/>
              <a:t>2-To improve the health of women and children through expanded use of fertility regulation methods, adequate antenatal coverage, and care during and after delivery.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12800" y="703263"/>
          <a:ext cx="7627938" cy="7132344"/>
        </p:xfrm>
        <a:graphic>
          <a:graphicData uri="http://schemas.openxmlformats.org/drawingml/2006/table">
            <a:tbl>
              <a:tblPr/>
              <a:tblGrid>
                <a:gridCol w="3814763"/>
                <a:gridCol w="3813175"/>
              </a:tblGrid>
              <a:tr h="2112963">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Miscarriage </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Pregnancy loss from natural causes before 20 weeks. As many as 20 percent of pregnancies end in miscarriage. Often, miscarriage occurs before a woman even knows she is pregnant</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endParaRPr kumimoji="0" lang="en-GB" sz="1800" b="0" i="0" u="none" strike="noStrike" cap="none" normalizeH="0" baseline="0" smtClean="0">
                        <a:ln>
                          <a:noFill/>
                        </a:ln>
                        <a:solidFill>
                          <a:srgbClr val="000000"/>
                        </a:solidFill>
                        <a:effectLst>
                          <a:outerShdw blurRad="38100" dist="38100" dir="2700000" algn="tl">
                            <a:srgbClr val="FFFFFF"/>
                          </a:outerShdw>
                        </a:effectLst>
                        <a:latin typeface="Calibri Light" pitchFamily="34" charset="0"/>
                        <a:cs typeface="Arial" pitchFamily="34" charset="0"/>
                      </a:endParaRPr>
                    </a:p>
                  </a:txBody>
                  <a:tcPr marL="91442" marR="91442" marT="45724" marB="45724"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Signs of a miscarriage can include:</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Vaginal spotting or bleeding*</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Cramping or abdominal pain</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Fluid or tissue passing from the vagina</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Spotting early in pregnancy doesn't mean miscarriage is certain. Still, contact your doctor right away if you have any bleeding.</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endParaRPr kumimoji="0" lang="en-GB" sz="1800" b="0" i="0" u="none" strike="noStrike" cap="none" normalizeH="0" baseline="0" smtClean="0">
                        <a:ln>
                          <a:noFill/>
                        </a:ln>
                        <a:solidFill>
                          <a:srgbClr val="000000"/>
                        </a:solidFill>
                        <a:effectLst>
                          <a:outerShdw blurRad="38100" dist="38100" dir="2700000" algn="tl">
                            <a:srgbClr val="FFFFFF"/>
                          </a:outerShdw>
                        </a:effectLst>
                        <a:latin typeface="Calibri Light" pitchFamily="34" charset="0"/>
                        <a:cs typeface="Arial" pitchFamily="34" charset="0"/>
                      </a:endParaRPr>
                    </a:p>
                  </a:txBody>
                  <a:tcPr marL="91442" marR="91442" marT="45724" marB="45724"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r>
              <a:tr h="2043113">
                <a:tc>
                  <a:txBody>
                    <a:bodyPr/>
                    <a:lstStyle/>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Preeclampsia </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 condition starting after 20 weeks of pregnancy that causes high blood pressure and problems with the kidneys and other organs. Also called toxemia.</a:t>
                      </a:r>
                      <a:endParaRPr kumimoji="0" lang="en-GB" sz="1800" b="0" i="0" u="none" strike="noStrike" cap="none" normalizeH="0" baseline="0" smtClean="0">
                        <a:ln>
                          <a:noFill/>
                        </a:ln>
                        <a:solidFill>
                          <a:srgbClr val="000000"/>
                        </a:solidFill>
                        <a:effectLst>
                          <a:outerShdw blurRad="38100" dist="38100" dir="2700000" algn="tl">
                            <a:srgbClr val="FFFFFF"/>
                          </a:outerShdw>
                        </a:effectLst>
                        <a:latin typeface="Calibri Light" pitchFamily="34" charset="0"/>
                        <a:cs typeface="Arial" pitchFamily="34" charset="0"/>
                      </a:endParaRPr>
                    </a:p>
                  </a:txBody>
                  <a:tcPr marL="91442" marR="91442" marT="45724" marB="45724"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High blood pressure</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Swelling of hands and face</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Too much protein in urine</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Stomach pain</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Blurred vision</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Dizziness</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Headaches</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endParaRPr kumimoji="0" lang="en-GB" sz="1800" b="0" i="0" u="none" strike="noStrike" cap="none" normalizeH="0" baseline="0" smtClean="0">
                        <a:ln>
                          <a:noFill/>
                        </a:ln>
                        <a:solidFill>
                          <a:srgbClr val="000000"/>
                        </a:solidFill>
                        <a:effectLst>
                          <a:outerShdw blurRad="38100" dist="38100" dir="2700000" algn="tl">
                            <a:srgbClr val="FFFFFF"/>
                          </a:outerShdw>
                        </a:effectLst>
                        <a:latin typeface="Calibri Light" pitchFamily="34" charset="0"/>
                        <a:cs typeface="Arial" pitchFamily="34" charset="0"/>
                      </a:endParaRPr>
                    </a:p>
                  </a:txBody>
                  <a:tcPr marL="91442" marR="91442" marT="45724" marB="45724"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CFD5EA"/>
                    </a:solidFill>
                  </a:tcPr>
                </a:tc>
              </a:tr>
              <a:tr h="1311275">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Preterm labour – Going into labour before 37 weeks of pregnancy</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endParaRPr kumimoji="0" lang="en-GB" sz="1800" b="0" i="0" u="none" strike="noStrike" cap="none" normalizeH="0" baseline="0" smtClean="0">
                        <a:ln>
                          <a:noFill/>
                        </a:ln>
                        <a:solidFill>
                          <a:srgbClr val="000000"/>
                        </a:solidFill>
                        <a:effectLst>
                          <a:outerShdw blurRad="38100" dist="38100" dir="2700000" algn="tl">
                            <a:srgbClr val="FFFFFF"/>
                          </a:outerShdw>
                        </a:effectLst>
                        <a:latin typeface="Calibri Light" pitchFamily="34" charset="0"/>
                        <a:cs typeface="Arial" pitchFamily="34" charset="0"/>
                      </a:endParaRPr>
                    </a:p>
                  </a:txBody>
                  <a:tcPr marL="91442" marR="91442" marT="45724" marB="45724"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Increased vaginal discharge</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Pelvic pressure and cramping</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Back pain radiating to the abdomen</a:t>
                      </a:r>
                    </a:p>
                    <a:p>
                      <a:pPr marL="0" marR="0" lvl="0" indent="0" algn="l" defTabSz="914400" rtl="0" eaLnBrk="1" fontAlgn="t" latinLnBrk="0" hangingPunct="1">
                        <a:lnSpc>
                          <a:spcPct val="100000"/>
                        </a:lnSpc>
                        <a:spcBef>
                          <a:spcPct val="0"/>
                        </a:spcBef>
                        <a:spcAft>
                          <a:spcPct val="0"/>
                        </a:spcAft>
                        <a:buClr>
                          <a:schemeClr val="hlink"/>
                        </a:buClr>
                        <a:buSzTx/>
                        <a:buFontTx/>
                        <a:buNone/>
                        <a:tabLst/>
                      </a:pPr>
                      <a:r>
                        <a:rPr kumimoji="0" lang="en-GB" sz="18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Contractions</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endParaRPr kumimoji="0" lang="en-GB" sz="1800" b="0" i="0" u="none" strike="noStrike" cap="none" normalizeH="0" baseline="0" smtClean="0">
                        <a:ln>
                          <a:noFill/>
                        </a:ln>
                        <a:solidFill>
                          <a:srgbClr val="000000"/>
                        </a:solidFill>
                        <a:effectLst>
                          <a:outerShdw blurRad="38100" dist="38100" dir="2700000" algn="tl">
                            <a:srgbClr val="FFFFFF"/>
                          </a:outerShdw>
                        </a:effectLst>
                        <a:latin typeface="Calibri Light" pitchFamily="34" charset="0"/>
                        <a:cs typeface="Arial" pitchFamily="34" charset="0"/>
                      </a:endParaRPr>
                    </a:p>
                  </a:txBody>
                  <a:tcPr marL="91442" marR="91442" marT="45724" marB="45724" horzOverflow="overflow">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a:noFill/>
                    </a:lnTlToBr>
                    <a:lnBlToTr>
                      <a:noFill/>
                    </a:lnBlToTr>
                    <a:solidFill>
                      <a:srgbClr val="E9EBF5"/>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b="0" smtClean="0"/>
              <a:t>• WHAT IS MATERNAL MORBIDITY??</a:t>
            </a:r>
          </a:p>
        </p:txBody>
      </p:sp>
      <p:sp>
        <p:nvSpPr>
          <p:cNvPr id="43011" name="Rectangle 3"/>
          <p:cNvSpPr>
            <a:spLocks noGrp="1" noRot="1" noChangeArrowheads="1"/>
          </p:cNvSpPr>
          <p:nvPr>
            <p:ph type="body" idx="1"/>
          </p:nvPr>
        </p:nvSpPr>
        <p:spPr/>
        <p:txBody>
          <a:bodyPr/>
          <a:lstStyle/>
          <a:p>
            <a:pPr eaLnBrk="1" hangingPunct="1">
              <a:buFont typeface="Wingdings" pitchFamily="2" charset="2"/>
              <a:buNone/>
              <a:defRPr/>
            </a:pPr>
            <a:endParaRPr lang="en-US" smtClean="0"/>
          </a:p>
          <a:p>
            <a:pPr eaLnBrk="1" hangingPunct="1">
              <a:defRPr/>
            </a:pPr>
            <a:r>
              <a:rPr lang="en-US" smtClean="0"/>
              <a:t>Any departure, subjective or objective, from a state of physiological or psychological maternal well-being; during pregnancy, childbirth and the postpartum period up to 42 days of delivery, related to changes taking place in these periods.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endParaRPr lang="ar-JO" smtClean="0"/>
          </a:p>
        </p:txBody>
      </p:sp>
      <p:sp>
        <p:nvSpPr>
          <p:cNvPr id="44035" name="Rectangle 3"/>
          <p:cNvSpPr>
            <a:spLocks noGrp="1" noRot="1" noChangeArrowheads="1"/>
          </p:cNvSpPr>
          <p:nvPr>
            <p:ph type="body" idx="1"/>
          </p:nvPr>
        </p:nvSpPr>
        <p:spPr/>
        <p:txBody>
          <a:bodyPr/>
          <a:lstStyle/>
          <a:p>
            <a:pPr eaLnBrk="1" hangingPunct="1">
              <a:defRPr/>
            </a:pPr>
            <a:r>
              <a:rPr lang="en-US" b="1" smtClean="0"/>
              <a:t>*Most frequently reported maternal morbidities "from the most to the least common</a:t>
            </a:r>
            <a:r>
              <a:rPr lang="en-US" smtClean="0"/>
              <a:t>“ (taken from WHO's systematic review of maternal mortality and morbidity (2003) that covered all published and unpublished reports on maternal mortality and morbidities from 1997 to 2002)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endParaRPr lang="ar-JO" smtClean="0"/>
          </a:p>
        </p:txBody>
      </p:sp>
      <p:sp>
        <p:nvSpPr>
          <p:cNvPr id="45059" name="Rectangle 3"/>
          <p:cNvSpPr>
            <a:spLocks noGrp="1" noRot="1" noChangeArrowheads="1"/>
          </p:cNvSpPr>
          <p:nvPr>
            <p:ph type="body" idx="1"/>
          </p:nvPr>
        </p:nvSpPr>
        <p:spPr/>
        <p:txBody>
          <a:bodyPr/>
          <a:lstStyle/>
          <a:p>
            <a:pPr eaLnBrk="1" hangingPunct="1">
              <a:lnSpc>
                <a:spcPct val="80000"/>
              </a:lnSpc>
              <a:defRPr/>
            </a:pPr>
            <a:r>
              <a:rPr lang="en-US" sz="2000" smtClean="0"/>
              <a:t>l.Hypertensive disorders   </a:t>
            </a:r>
          </a:p>
          <a:p>
            <a:pPr eaLnBrk="1" hangingPunct="1">
              <a:lnSpc>
                <a:spcPct val="80000"/>
              </a:lnSpc>
              <a:defRPr/>
            </a:pPr>
            <a:r>
              <a:rPr lang="en-US" sz="2000" smtClean="0"/>
              <a:t>2.Stillbirth   </a:t>
            </a:r>
          </a:p>
          <a:p>
            <a:pPr eaLnBrk="1" hangingPunct="1">
              <a:lnSpc>
                <a:spcPct val="80000"/>
              </a:lnSpc>
              <a:defRPr/>
            </a:pPr>
            <a:r>
              <a:rPr lang="en-US" sz="2000" smtClean="0"/>
              <a:t>3.Abortion   </a:t>
            </a:r>
          </a:p>
          <a:p>
            <a:pPr eaLnBrk="1" hangingPunct="1">
              <a:lnSpc>
                <a:spcPct val="80000"/>
              </a:lnSpc>
              <a:defRPr/>
            </a:pPr>
            <a:r>
              <a:rPr lang="en-US" sz="2000" smtClean="0"/>
              <a:t>4.Hemorrhage   </a:t>
            </a:r>
          </a:p>
          <a:p>
            <a:pPr eaLnBrk="1" hangingPunct="1">
              <a:lnSpc>
                <a:spcPct val="80000"/>
              </a:lnSpc>
              <a:defRPr/>
            </a:pPr>
            <a:r>
              <a:rPr lang="en-US" sz="2000" smtClean="0"/>
              <a:t>5.Preterm delivery   </a:t>
            </a:r>
          </a:p>
          <a:p>
            <a:pPr eaLnBrk="1" hangingPunct="1">
              <a:lnSpc>
                <a:spcPct val="80000"/>
              </a:lnSpc>
              <a:defRPr/>
            </a:pPr>
            <a:r>
              <a:rPr lang="en-US" sz="2000" smtClean="0"/>
              <a:t>6.Anemia in pregnancy   </a:t>
            </a:r>
          </a:p>
          <a:p>
            <a:pPr eaLnBrk="1" hangingPunct="1">
              <a:lnSpc>
                <a:spcPct val="80000"/>
              </a:lnSpc>
              <a:defRPr/>
            </a:pPr>
            <a:r>
              <a:rPr lang="en-US" sz="2000" smtClean="0"/>
              <a:t>7.Diabetes in pregnancy   </a:t>
            </a:r>
          </a:p>
          <a:p>
            <a:pPr eaLnBrk="1" hangingPunct="1">
              <a:lnSpc>
                <a:spcPct val="80000"/>
              </a:lnSpc>
              <a:defRPr/>
            </a:pPr>
            <a:r>
              <a:rPr lang="en-US" sz="2000" smtClean="0"/>
              <a:t>8.Ectopic pregnancy   </a:t>
            </a:r>
          </a:p>
          <a:p>
            <a:pPr eaLnBrk="1" hangingPunct="1">
              <a:lnSpc>
                <a:spcPct val="80000"/>
              </a:lnSpc>
              <a:defRPr/>
            </a:pPr>
            <a:r>
              <a:rPr lang="en-US" sz="2000" smtClean="0"/>
              <a:t>9. Perineal tears   </a:t>
            </a:r>
          </a:p>
          <a:p>
            <a:pPr eaLnBrk="1" hangingPunct="1">
              <a:lnSpc>
                <a:spcPct val="80000"/>
              </a:lnSpc>
              <a:buFont typeface="Wingdings" pitchFamily="2" charset="2"/>
              <a:buNone/>
              <a:defRPr/>
            </a:pPr>
            <a:r>
              <a:rPr lang="en-US" sz="2000" smtClean="0"/>
              <a:t>    10. Uterine rupture   </a:t>
            </a:r>
          </a:p>
          <a:p>
            <a:pPr eaLnBrk="1" hangingPunct="1">
              <a:lnSpc>
                <a:spcPct val="80000"/>
              </a:lnSpc>
              <a:defRPr/>
            </a:pPr>
            <a:r>
              <a:rPr lang="en-US" sz="2000" smtClean="0"/>
              <a:t>11. Depression   </a:t>
            </a:r>
          </a:p>
          <a:p>
            <a:pPr eaLnBrk="1" hangingPunct="1">
              <a:lnSpc>
                <a:spcPct val="80000"/>
              </a:lnSpc>
              <a:defRPr/>
            </a:pPr>
            <a:r>
              <a:rPr lang="en-US" sz="2000" smtClean="0"/>
              <a:t>12.0bstructed labour   </a:t>
            </a:r>
          </a:p>
          <a:p>
            <a:pPr eaLnBrk="1" hangingPunct="1">
              <a:lnSpc>
                <a:spcPct val="80000"/>
              </a:lnSpc>
              <a:defRPr/>
            </a:pPr>
            <a:r>
              <a:rPr lang="en-US" sz="2000" smtClean="0"/>
              <a:t>13. Postpartum sepsis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z="4000" b="0" smtClean="0"/>
              <a:t>HYPERTENSIVE DISORDERS OF PREGNANCY</a:t>
            </a:r>
          </a:p>
        </p:txBody>
      </p:sp>
      <p:sp>
        <p:nvSpPr>
          <p:cNvPr id="46083" name="Rectangle 3"/>
          <p:cNvSpPr>
            <a:spLocks noGrp="1" noRot="1" noChangeArrowheads="1"/>
          </p:cNvSpPr>
          <p:nvPr>
            <p:ph type="body" idx="1"/>
          </p:nvPr>
        </p:nvSpPr>
        <p:spPr/>
        <p:txBody>
          <a:bodyPr/>
          <a:lstStyle/>
          <a:p>
            <a:pPr eaLnBrk="1" hangingPunct="1">
              <a:lnSpc>
                <a:spcPct val="90000"/>
              </a:lnSpc>
              <a:defRPr/>
            </a:pPr>
            <a:endParaRPr lang="en-US" smtClean="0"/>
          </a:p>
          <a:p>
            <a:pPr eaLnBrk="1" hangingPunct="1">
              <a:lnSpc>
                <a:spcPct val="90000"/>
              </a:lnSpc>
              <a:defRPr/>
            </a:pPr>
            <a:r>
              <a:rPr lang="en-US" smtClean="0"/>
              <a:t>• Chronic hypertension is defined as blood pressure exceeding 140/90 mm Hg before pregnancy or before 20 weeks' gestation. When hypertension first is identified during a woman's pregnancy and she is at less than 20 weeks' gestation, blood pressure elevations usually represent chronic hypertension.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endParaRPr lang="ar-JO" smtClean="0"/>
          </a:p>
        </p:txBody>
      </p:sp>
      <p:sp>
        <p:nvSpPr>
          <p:cNvPr id="47107" name="Rectangle 3"/>
          <p:cNvSpPr>
            <a:spLocks noGrp="1" noRot="1" noChangeArrowheads="1"/>
          </p:cNvSpPr>
          <p:nvPr>
            <p:ph type="body" idx="1"/>
          </p:nvPr>
        </p:nvSpPr>
        <p:spPr/>
        <p:txBody>
          <a:bodyPr/>
          <a:lstStyle/>
          <a:p>
            <a:pPr eaLnBrk="1" hangingPunct="1">
              <a:lnSpc>
                <a:spcPct val="90000"/>
              </a:lnSpc>
              <a:defRPr/>
            </a:pPr>
            <a:r>
              <a:rPr lang="en-US" sz="2800" smtClean="0"/>
              <a:t>In contrast, new onset of elevated blood pressure readings after 20 weeks' gestation mandates the consideration and exclusion of preeclampsia. Preeclampsia occurs in approximately 5% of all pregnancies, 10% of first pregnancies, and 20-25% of women with a history of chronic hypertension. Hypertensive disorders in pregnancy may cause maternal and fetal morbidity and remain a leading source of maternal mortality. </a:t>
            </a:r>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endParaRPr lang="ar-JO" smtClean="0"/>
          </a:p>
        </p:txBody>
      </p:sp>
      <p:sp>
        <p:nvSpPr>
          <p:cNvPr id="48131" name="Rectangle 3"/>
          <p:cNvSpPr>
            <a:spLocks noGrp="1" noRot="1" noChangeArrowheads="1"/>
          </p:cNvSpPr>
          <p:nvPr>
            <p:ph type="body" idx="1"/>
          </p:nvPr>
        </p:nvSpPr>
        <p:spPr/>
        <p:txBody>
          <a:bodyPr/>
          <a:lstStyle/>
          <a:p>
            <a:pPr eaLnBrk="1" hangingPunct="1">
              <a:lnSpc>
                <a:spcPct val="90000"/>
              </a:lnSpc>
              <a:defRPr/>
            </a:pPr>
            <a:r>
              <a:rPr lang="en-US" smtClean="0"/>
              <a:t>Although the exact path physiologic mechanism is not clearly understood, preeclampsia can be thought of as a disorder of endothelial function with vasospasm. (Fetal ischemia)</a:t>
            </a:r>
          </a:p>
          <a:p>
            <a:pPr eaLnBrk="1" hangingPunct="1">
              <a:lnSpc>
                <a:spcPct val="90000"/>
              </a:lnSpc>
              <a:defRPr/>
            </a:pPr>
            <a:r>
              <a:rPr lang="en-US" smtClean="0"/>
              <a:t>Evidence also indicates that an altered maternal immune response to fetal/placental tissue may contribute to the development of preeclampsia.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n-US" b="0" smtClean="0"/>
              <a:t>RISK FACTORS</a:t>
            </a:r>
          </a:p>
        </p:txBody>
      </p:sp>
      <p:sp>
        <p:nvSpPr>
          <p:cNvPr id="49155" name="Rectangle 3"/>
          <p:cNvSpPr>
            <a:spLocks noGrp="1" noRot="1" noChangeArrowheads="1"/>
          </p:cNvSpPr>
          <p:nvPr>
            <p:ph type="body" idx="1"/>
          </p:nvPr>
        </p:nvSpPr>
        <p:spPr/>
        <p:txBody>
          <a:bodyPr/>
          <a:lstStyle/>
          <a:p>
            <a:pPr eaLnBrk="1" hangingPunct="1">
              <a:lnSpc>
                <a:spcPct val="80000"/>
              </a:lnSpc>
              <a:defRPr/>
            </a:pPr>
            <a:endParaRPr lang="en-US" sz="2800" b="1" smtClean="0"/>
          </a:p>
          <a:p>
            <a:pPr eaLnBrk="1" hangingPunct="1">
              <a:lnSpc>
                <a:spcPct val="80000"/>
              </a:lnSpc>
              <a:defRPr/>
            </a:pPr>
            <a:r>
              <a:rPr lang="en-US" sz="2800" b="1" smtClean="0"/>
              <a:t>Maternal risk factors:</a:t>
            </a:r>
            <a:endParaRPr lang="en-US" sz="2800" smtClean="0"/>
          </a:p>
          <a:p>
            <a:pPr eaLnBrk="1" hangingPunct="1">
              <a:lnSpc>
                <a:spcPct val="80000"/>
              </a:lnSpc>
              <a:defRPr/>
            </a:pPr>
            <a:r>
              <a:rPr lang="en-US" sz="2800" smtClean="0"/>
              <a:t>First pregnancy </a:t>
            </a:r>
          </a:p>
          <a:p>
            <a:pPr eaLnBrk="1" hangingPunct="1">
              <a:lnSpc>
                <a:spcPct val="80000"/>
              </a:lnSpc>
              <a:defRPr/>
            </a:pPr>
            <a:r>
              <a:rPr lang="en-US" sz="2800" smtClean="0"/>
              <a:t>New partner/paternity </a:t>
            </a:r>
          </a:p>
          <a:p>
            <a:pPr eaLnBrk="1" hangingPunct="1">
              <a:lnSpc>
                <a:spcPct val="80000"/>
              </a:lnSpc>
              <a:defRPr/>
            </a:pPr>
            <a:r>
              <a:rPr lang="en-US" sz="2800" smtClean="0"/>
              <a:t>Age younger than 18 years or older than 35 years </a:t>
            </a:r>
          </a:p>
          <a:p>
            <a:pPr eaLnBrk="1" hangingPunct="1">
              <a:lnSpc>
                <a:spcPct val="80000"/>
              </a:lnSpc>
              <a:defRPr/>
            </a:pPr>
            <a:r>
              <a:rPr lang="en-US" sz="2800" smtClean="0"/>
              <a:t>History of preeclampsia </a:t>
            </a:r>
          </a:p>
          <a:p>
            <a:pPr eaLnBrk="1" hangingPunct="1">
              <a:lnSpc>
                <a:spcPct val="80000"/>
              </a:lnSpc>
              <a:defRPr/>
            </a:pPr>
            <a:r>
              <a:rPr lang="en-US" sz="2800" smtClean="0"/>
              <a:t>Family history of preeclampsia in a first-degree relative </a:t>
            </a:r>
          </a:p>
          <a:p>
            <a:pPr eaLnBrk="1" hangingPunct="1">
              <a:lnSpc>
                <a:spcPct val="80000"/>
              </a:lnSpc>
              <a:defRPr/>
            </a:pPr>
            <a:r>
              <a:rPr lang="en-US" sz="2800" smtClean="0"/>
              <a:t>Black race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noFill/>
        </p:spPr>
        <p:txBody>
          <a:bodyPr/>
          <a:lstStyle/>
          <a:p>
            <a:r>
              <a:rPr lang="en-US" b="0" smtClean="0">
                <a:effectLst/>
              </a:rPr>
              <a:t>Medical risk factors:</a:t>
            </a:r>
          </a:p>
        </p:txBody>
      </p:sp>
      <p:sp>
        <p:nvSpPr>
          <p:cNvPr id="10243" name="Rectangle 3"/>
          <p:cNvSpPr>
            <a:spLocks noGrp="1" noRot="1" noChangeArrowheads="1"/>
          </p:cNvSpPr>
          <p:nvPr>
            <p:ph type="body" idx="1"/>
          </p:nvPr>
        </p:nvSpPr>
        <p:spPr>
          <a:noFill/>
        </p:spPr>
        <p:txBody>
          <a:bodyPr/>
          <a:lstStyle/>
          <a:p>
            <a:pPr>
              <a:lnSpc>
                <a:spcPct val="80000"/>
              </a:lnSpc>
            </a:pPr>
            <a:endParaRPr lang="en-US" sz="2800" smtClean="0">
              <a:effectLst/>
            </a:endParaRPr>
          </a:p>
          <a:p>
            <a:pPr>
              <a:lnSpc>
                <a:spcPct val="80000"/>
              </a:lnSpc>
            </a:pPr>
            <a:r>
              <a:rPr lang="en-US" sz="2800" smtClean="0">
                <a:effectLst/>
              </a:rPr>
              <a:t>Chronic hypertension </a:t>
            </a:r>
          </a:p>
          <a:p>
            <a:pPr>
              <a:lnSpc>
                <a:spcPct val="80000"/>
              </a:lnSpc>
            </a:pPr>
            <a:r>
              <a:rPr lang="en-US" sz="2800" smtClean="0">
                <a:effectLst/>
              </a:rPr>
              <a:t>Secondary causes of chronic hypertension such as hypercortisolism, hyperaldosteronism, pheochromocytoma, or renal artery stenosis </a:t>
            </a:r>
          </a:p>
          <a:p>
            <a:pPr>
              <a:lnSpc>
                <a:spcPct val="80000"/>
              </a:lnSpc>
            </a:pPr>
            <a:r>
              <a:rPr lang="en-US" sz="2800" smtClean="0">
                <a:effectLst/>
              </a:rPr>
              <a:t>Preexisting diabetes (type 1 or type 2), especially with microvascular disease </a:t>
            </a:r>
          </a:p>
          <a:p>
            <a:pPr>
              <a:lnSpc>
                <a:spcPct val="80000"/>
              </a:lnSpc>
            </a:pPr>
            <a:r>
              <a:rPr lang="en-US" sz="2800" smtClean="0">
                <a:effectLst/>
              </a:rPr>
              <a:t>Renal disease </a:t>
            </a:r>
          </a:p>
          <a:p>
            <a:pPr>
              <a:lnSpc>
                <a:spcPct val="80000"/>
              </a:lnSpc>
            </a:pPr>
            <a:r>
              <a:rPr lang="en-US" sz="2800" smtClean="0">
                <a:effectLst/>
              </a:rPr>
              <a:t>Systemic lupus erythematosus </a:t>
            </a:r>
          </a:p>
          <a:p>
            <a:pPr>
              <a:lnSpc>
                <a:spcPct val="80000"/>
              </a:lnSpc>
            </a:pPr>
            <a:r>
              <a:rPr lang="en-US" sz="2800" smtClean="0">
                <a:effectLst/>
              </a:rPr>
              <a:t>Obesity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b="0" smtClean="0"/>
              <a:t>Anemia of pregnancy</a:t>
            </a:r>
          </a:p>
        </p:txBody>
      </p:sp>
      <p:sp>
        <p:nvSpPr>
          <p:cNvPr id="53251" name="Rectangle 3"/>
          <p:cNvSpPr>
            <a:spLocks noGrp="1" noRot="1" noChangeArrowheads="1"/>
          </p:cNvSpPr>
          <p:nvPr>
            <p:ph type="body" idx="1"/>
          </p:nvPr>
        </p:nvSpPr>
        <p:spPr/>
        <p:txBody>
          <a:bodyPr/>
          <a:lstStyle/>
          <a:p>
            <a:pPr eaLnBrk="1" hangingPunct="1">
              <a:lnSpc>
                <a:spcPct val="90000"/>
              </a:lnSpc>
              <a:defRPr/>
            </a:pPr>
            <a:endParaRPr lang="en-US" sz="2800" smtClean="0"/>
          </a:p>
          <a:p>
            <a:pPr eaLnBrk="1" hangingPunct="1">
              <a:lnSpc>
                <a:spcPct val="90000"/>
              </a:lnSpc>
              <a:defRPr/>
            </a:pPr>
            <a:r>
              <a:rPr lang="en-US" sz="2800" smtClean="0"/>
              <a:t>• Anaemia is defined during pregnancy as a haemoglobin (Hb) level below 11 Ogr/L (WHO, 1992). During pregnancy, the Hb level is lower than normal, and it varies according to gestational age. Most women with Hb levels below this limit have normal pregnancies. Using the above definition, 20 to 50% of women, and even more in some areas, are considered as anemic.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endParaRPr lang="ar-JO" smtClean="0"/>
          </a:p>
        </p:txBody>
      </p:sp>
      <p:sp>
        <p:nvSpPr>
          <p:cNvPr id="41987" name="Rectangle 3"/>
          <p:cNvSpPr>
            <a:spLocks noGrp="1" noRot="1" noChangeArrowheads="1"/>
          </p:cNvSpPr>
          <p:nvPr>
            <p:ph type="body" idx="1"/>
          </p:nvPr>
        </p:nvSpPr>
        <p:spPr/>
        <p:txBody>
          <a:bodyPr/>
          <a:lstStyle/>
          <a:p>
            <a:pPr eaLnBrk="1" hangingPunct="1">
              <a:lnSpc>
                <a:spcPct val="90000"/>
              </a:lnSpc>
              <a:defRPr/>
            </a:pPr>
            <a:r>
              <a:rPr lang="en-US" dirty="0" smtClean="0"/>
              <a:t>3-To reduce unplanned or unwanted pregnancies through sex education and the wider use of effective contraceptives. </a:t>
            </a:r>
          </a:p>
          <a:p>
            <a:pPr eaLnBrk="1" hangingPunct="1">
              <a:lnSpc>
                <a:spcPct val="90000"/>
              </a:lnSpc>
              <a:defRPr/>
            </a:pPr>
            <a:r>
              <a:rPr lang="en-US" dirty="0" smtClean="0"/>
              <a:t>4-To reduce </a:t>
            </a:r>
            <a:r>
              <a:rPr lang="en-US" dirty="0" err="1" smtClean="0"/>
              <a:t>perinatal</a:t>
            </a:r>
            <a:r>
              <a:rPr lang="en-US" dirty="0" smtClean="0"/>
              <a:t> and neonatal morbidity and mortality.</a:t>
            </a:r>
          </a:p>
          <a:p>
            <a:pPr eaLnBrk="1" hangingPunct="1">
              <a:lnSpc>
                <a:spcPct val="90000"/>
              </a:lnSpc>
              <a:defRPr/>
            </a:pPr>
            <a:r>
              <a:rPr lang="en-US" dirty="0" smtClean="0"/>
              <a:t>5-.Promotion of reproductive health  and the physical and psychosocial development of the child and adolescent within the family.</a:t>
            </a:r>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Anaemia</a:t>
            </a:r>
            <a:endParaRPr lang="en-US" dirty="0" smtClean="0"/>
          </a:p>
        </p:txBody>
      </p:sp>
      <p:sp>
        <p:nvSpPr>
          <p:cNvPr id="3" name="Content Placeholder 2"/>
          <p:cNvSpPr>
            <a:spLocks noGrp="1"/>
          </p:cNvSpPr>
          <p:nvPr>
            <p:ph idx="1"/>
          </p:nvPr>
        </p:nvSpPr>
        <p:spPr/>
        <p:txBody>
          <a:bodyPr/>
          <a:lstStyle/>
          <a:p>
            <a:r>
              <a:rPr lang="en-US" sz="2800" dirty="0" err="1" smtClean="0"/>
              <a:t>Anaemia</a:t>
            </a:r>
            <a:r>
              <a:rPr lang="en-US" sz="2800" dirty="0" smtClean="0"/>
              <a:t> is very prevalent among women in developing countries, as a result of iron and/or </a:t>
            </a:r>
            <a:r>
              <a:rPr lang="en-US" sz="2800" dirty="0" err="1" smtClean="0"/>
              <a:t>folate</a:t>
            </a:r>
            <a:r>
              <a:rPr lang="en-US" sz="2800" dirty="0" smtClean="0"/>
              <a:t> deficiency and of malaria and other parasitic diseases. WHO estimated that around 60 percent of pregnant women in developing countries (other than China) had nutritional </a:t>
            </a:r>
            <a:r>
              <a:rPr lang="en-US" sz="2800" dirty="0" err="1" smtClean="0"/>
              <a:t>anaemia</a:t>
            </a:r>
            <a:r>
              <a:rPr lang="en-US" sz="2800" dirty="0" smtClean="0"/>
              <a:t> despite efforts in iron supplementation, fortification and dietary modification?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sz="2800" dirty="0" err="1" smtClean="0"/>
              <a:t>Anaemia</a:t>
            </a:r>
            <a:r>
              <a:rPr lang="en-US" sz="2800" dirty="0" smtClean="0"/>
              <a:t> contributes to maternal mortality by making women more susceptible to infection and less able to withstand infection or the effects of </a:t>
            </a:r>
            <a:r>
              <a:rPr lang="en-US" sz="2800" dirty="0" err="1" smtClean="0"/>
              <a:t>haemorrhage</a:t>
            </a:r>
            <a:r>
              <a:rPr lang="en-US" sz="2800" dirty="0" smtClean="0"/>
              <a:t>. </a:t>
            </a:r>
            <a:r>
              <a:rPr lang="en-US" sz="2800" dirty="0" err="1" smtClean="0"/>
              <a:t>Anaemia</a:t>
            </a:r>
            <a:r>
              <a:rPr lang="en-US" sz="2800" dirty="0" smtClean="0"/>
              <a:t> is known to give rise to considerable long term morbidity in women, and at extreme levels may be associated with low birth weight. </a:t>
            </a:r>
          </a:p>
          <a:p>
            <a:endParaRPr lang="ar-JO"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noFill/>
        </p:spPr>
        <p:txBody>
          <a:bodyPr/>
          <a:lstStyle/>
          <a:p>
            <a:r>
              <a:rPr lang="en-US" sz="4000" b="0" smtClean="0">
                <a:effectLst/>
              </a:rPr>
              <a:t>PATHOPHYSIOLOGIC CAUSES</a:t>
            </a:r>
            <a:r>
              <a:rPr lang="en-US" sz="4000" smtClean="0">
                <a:effectLst/>
              </a:rPr>
              <a:t/>
            </a:r>
            <a:br>
              <a:rPr lang="en-US" sz="4000" smtClean="0">
                <a:effectLst/>
              </a:rPr>
            </a:br>
            <a:endParaRPr lang="en-US" sz="4000" smtClean="0">
              <a:effectLst/>
            </a:endParaRPr>
          </a:p>
        </p:txBody>
      </p:sp>
      <p:sp>
        <p:nvSpPr>
          <p:cNvPr id="12291" name="Rectangle 3"/>
          <p:cNvSpPr>
            <a:spLocks noGrp="1" noRot="1" noChangeArrowheads="1"/>
          </p:cNvSpPr>
          <p:nvPr>
            <p:ph type="body" idx="1"/>
          </p:nvPr>
        </p:nvSpPr>
        <p:spPr>
          <a:noFill/>
        </p:spPr>
        <p:txBody>
          <a:bodyPr/>
          <a:lstStyle/>
          <a:p>
            <a:pPr>
              <a:lnSpc>
                <a:spcPct val="90000"/>
              </a:lnSpc>
            </a:pPr>
            <a:r>
              <a:rPr lang="en-US" sz="2400" smtClean="0">
                <a:effectLst/>
              </a:rPr>
              <a:t>~ HEMODILUTION: Anemia during pregnancy can be thought of as a physiologic process of hemodilution; i.e. this anemia is relative and is not associated with a total decrease in oxygen carrying capacity. </a:t>
            </a:r>
          </a:p>
          <a:p>
            <a:pPr>
              <a:lnSpc>
                <a:spcPct val="90000"/>
              </a:lnSpc>
            </a:pPr>
            <a:r>
              <a:rPr lang="en-US" sz="2400" smtClean="0">
                <a:effectLst/>
              </a:rPr>
              <a:t>~ IRON DEFICIENCY is responsible for 95% of anemia of pregnancy. </a:t>
            </a:r>
          </a:p>
          <a:p>
            <a:pPr>
              <a:lnSpc>
                <a:spcPct val="90000"/>
              </a:lnSpc>
            </a:pPr>
            <a:r>
              <a:rPr lang="en-US" sz="2400" smtClean="0">
                <a:effectLst/>
              </a:rPr>
              <a:t>~ FOLATE DEFICIENC1 due to Increased turnover or requirements of folate can occur during pregnancy - because of the transfer of folate to the fetus- and during lactation; giving rise to Megaloblastic anemia.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b="0" smtClean="0"/>
              <a:t>RISK FACTORS</a:t>
            </a:r>
          </a:p>
        </p:txBody>
      </p:sp>
      <p:sp>
        <p:nvSpPr>
          <p:cNvPr id="54275" name="Rectangle 3"/>
          <p:cNvSpPr>
            <a:spLocks noGrp="1" noRot="1" noChangeArrowheads="1"/>
          </p:cNvSpPr>
          <p:nvPr>
            <p:ph type="body" idx="1"/>
          </p:nvPr>
        </p:nvSpPr>
        <p:spPr/>
        <p:txBody>
          <a:bodyPr/>
          <a:lstStyle/>
          <a:p>
            <a:pPr eaLnBrk="1" hangingPunct="1">
              <a:defRPr/>
            </a:pPr>
            <a:endParaRPr lang="en-US" sz="2800" smtClean="0"/>
          </a:p>
          <a:p>
            <a:pPr eaLnBrk="1" hangingPunct="1">
              <a:defRPr/>
            </a:pPr>
            <a:r>
              <a:rPr lang="en-US" sz="2800" smtClean="0"/>
              <a:t>Twin or multiple pregnancy</a:t>
            </a:r>
          </a:p>
          <a:p>
            <a:pPr eaLnBrk="1" hangingPunct="1">
              <a:defRPr/>
            </a:pPr>
            <a:r>
              <a:rPr lang="en-US" sz="2800" smtClean="0"/>
              <a:t>Poor nutrition, especially multiple vitamin deficiencies Smoking, which reduces</a:t>
            </a:r>
          </a:p>
          <a:p>
            <a:pPr eaLnBrk="1" hangingPunct="1">
              <a:defRPr/>
            </a:pPr>
            <a:r>
              <a:rPr lang="en-US" sz="2800" smtClean="0"/>
              <a:t>absorption of important nutrients Excess alcohol consumption, leading to poor </a:t>
            </a:r>
          </a:p>
          <a:p>
            <a:pPr eaLnBrk="1" hangingPunct="1">
              <a:defRPr/>
            </a:pPr>
            <a:r>
              <a:rPr lang="en-US" sz="2800" smtClean="0"/>
              <a:t>nutrition Any disorder that reduces absorption of nutrients Use of anticonvulsant medications </a:t>
            </a:r>
            <a:endParaRPr lang="en-US" sz="2800" b="1"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r>
              <a:rPr lang="en-US" b="0" dirty="0" smtClean="0"/>
              <a:t>EPIDEMOLOGY</a:t>
            </a:r>
            <a:br>
              <a:rPr lang="en-US" b="0" dirty="0" smtClean="0"/>
            </a:br>
            <a:endParaRPr lang="en-US" b="0" dirty="0" smtClean="0"/>
          </a:p>
        </p:txBody>
      </p:sp>
      <p:sp>
        <p:nvSpPr>
          <p:cNvPr id="55299" name="Rectangle 3"/>
          <p:cNvSpPr>
            <a:spLocks noGrp="1" noRot="1" noChangeArrowheads="1"/>
          </p:cNvSpPr>
          <p:nvPr>
            <p:ph type="body" idx="1"/>
          </p:nvPr>
        </p:nvSpPr>
        <p:spPr/>
        <p:txBody>
          <a:bodyPr/>
          <a:lstStyle/>
          <a:p>
            <a:pPr eaLnBrk="1" hangingPunct="1">
              <a:lnSpc>
                <a:spcPct val="80000"/>
              </a:lnSpc>
            </a:pPr>
            <a:r>
              <a:rPr lang="en-US" sz="2800" b="1" dirty="0" smtClean="0"/>
              <a:t>Region </a:t>
            </a:r>
            <a:r>
              <a:rPr lang="en-US" sz="2800" dirty="0" smtClean="0"/>
              <a:t>	</a:t>
            </a:r>
            <a:r>
              <a:rPr lang="en-US" sz="2800" b="1" dirty="0" smtClean="0"/>
              <a:t>% of women </a:t>
            </a:r>
            <a:r>
              <a:rPr lang="en-US" sz="2800" b="1" dirty="0" err="1" smtClean="0"/>
              <a:t>Hb</a:t>
            </a:r>
            <a:r>
              <a:rPr lang="en-US" sz="2800" b="1" dirty="0" smtClean="0"/>
              <a:t> &lt;11</a:t>
            </a:r>
            <a:endParaRPr lang="en-US" sz="2800" dirty="0" smtClean="0"/>
          </a:p>
          <a:p>
            <a:pPr eaLnBrk="1" hangingPunct="1">
              <a:lnSpc>
                <a:spcPct val="80000"/>
              </a:lnSpc>
            </a:pPr>
            <a:r>
              <a:rPr lang="en-US" sz="2800" dirty="0" smtClean="0"/>
              <a:t>World	51</a:t>
            </a:r>
          </a:p>
          <a:p>
            <a:pPr eaLnBrk="1" hangingPunct="1">
              <a:lnSpc>
                <a:spcPct val="80000"/>
              </a:lnSpc>
            </a:pPr>
            <a:r>
              <a:rPr lang="en-US" sz="2800" dirty="0" smtClean="0"/>
              <a:t>Developing	56</a:t>
            </a:r>
          </a:p>
          <a:p>
            <a:pPr eaLnBrk="1" hangingPunct="1">
              <a:lnSpc>
                <a:spcPct val="80000"/>
              </a:lnSpc>
            </a:pPr>
            <a:r>
              <a:rPr lang="en-US" sz="2800" dirty="0" smtClean="0"/>
              <a:t>Developed	18</a:t>
            </a:r>
          </a:p>
          <a:p>
            <a:pPr eaLnBrk="1" hangingPunct="1">
              <a:lnSpc>
                <a:spcPct val="80000"/>
              </a:lnSpc>
            </a:pPr>
            <a:r>
              <a:rPr lang="en-US" sz="2800" dirty="0" smtClean="0"/>
              <a:t>Africa 	52</a:t>
            </a:r>
          </a:p>
          <a:p>
            <a:pPr eaLnBrk="1" hangingPunct="1">
              <a:lnSpc>
                <a:spcPct val="80000"/>
              </a:lnSpc>
            </a:pPr>
            <a:r>
              <a:rPr lang="en-US" sz="2800" dirty="0" smtClean="0"/>
              <a:t>Asia (except Japan .. )	60</a:t>
            </a:r>
          </a:p>
          <a:p>
            <a:pPr eaLnBrk="1" hangingPunct="1">
              <a:lnSpc>
                <a:spcPct val="80000"/>
              </a:lnSpc>
            </a:pPr>
            <a:r>
              <a:rPr lang="en-US" sz="2800" dirty="0" smtClean="0"/>
              <a:t>Latin America	39</a:t>
            </a:r>
          </a:p>
          <a:p>
            <a:pPr eaLnBrk="1" hangingPunct="1">
              <a:lnSpc>
                <a:spcPct val="80000"/>
              </a:lnSpc>
            </a:pPr>
            <a:r>
              <a:rPr lang="en-US" sz="2800" dirty="0" smtClean="0"/>
              <a:t>North America	17</a:t>
            </a:r>
          </a:p>
          <a:p>
            <a:pPr eaLnBrk="1" hangingPunct="1">
              <a:lnSpc>
                <a:spcPct val="80000"/>
              </a:lnSpc>
            </a:pPr>
            <a:r>
              <a:rPr lang="en-US" sz="2800" dirty="0" smtClean="0"/>
              <a:t>Europe 	17</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noFill/>
          <a:ln/>
        </p:spPr>
        <p:txBody>
          <a:bodyPr/>
          <a:lstStyle/>
          <a:p>
            <a:r>
              <a:rPr lang="en-US" sz="4000" smtClean="0">
                <a:effectLst/>
              </a:rPr>
              <a:t>Trends in prevalence of anemia, 2002, 2009 and 2012 </a:t>
            </a:r>
          </a:p>
        </p:txBody>
      </p:sp>
      <p:sp>
        <p:nvSpPr>
          <p:cNvPr id="130051" name="Rectangle 3"/>
          <p:cNvSpPr>
            <a:spLocks noGrp="1" noRot="1" noChangeArrowheads="1"/>
          </p:cNvSpPr>
          <p:nvPr>
            <p:ph type="body" idx="1"/>
          </p:nvPr>
        </p:nvSpPr>
        <p:spPr>
          <a:noFill/>
          <a:ln/>
        </p:spPr>
        <p:txBody>
          <a:bodyPr/>
          <a:lstStyle/>
          <a:p>
            <a:endParaRPr lang="ar-JO" dirty="0" smtClean="0">
              <a:effectLst/>
            </a:endParaRPr>
          </a:p>
        </p:txBody>
      </p:sp>
      <p:pic>
        <p:nvPicPr>
          <p:cNvPr id="4" name="Picture 2"/>
          <p:cNvPicPr>
            <a:picLocks noChangeAspect="1" noChangeArrowheads="1"/>
          </p:cNvPicPr>
          <p:nvPr/>
        </p:nvPicPr>
        <p:blipFill>
          <a:blip r:embed="rId2"/>
          <a:srcRect/>
          <a:stretch>
            <a:fillRect/>
          </a:stretch>
        </p:blipFill>
        <p:spPr bwMode="auto">
          <a:xfrm>
            <a:off x="1" y="1905000"/>
            <a:ext cx="9144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Reproductive Tract Infections:</a:t>
            </a:r>
            <a:br>
              <a:rPr lang="en-US" dirty="0" smtClean="0"/>
            </a:br>
            <a:endParaRPr lang="ar-JO" dirty="0"/>
          </a:p>
        </p:txBody>
      </p:sp>
      <p:sp>
        <p:nvSpPr>
          <p:cNvPr id="3" name="Content Placeholder 2"/>
          <p:cNvSpPr>
            <a:spLocks noGrp="1"/>
          </p:cNvSpPr>
          <p:nvPr>
            <p:ph idx="1"/>
          </p:nvPr>
        </p:nvSpPr>
        <p:spPr/>
        <p:txBody>
          <a:bodyPr/>
          <a:lstStyle/>
          <a:p>
            <a:pPr>
              <a:defRPr/>
            </a:pPr>
            <a:r>
              <a:rPr lang="en-US" dirty="0" err="1" smtClean="0"/>
              <a:t>Vulvovaginitis</a:t>
            </a:r>
            <a:r>
              <a:rPr lang="en-US" dirty="0" smtClean="0"/>
              <a:t> </a:t>
            </a:r>
          </a:p>
          <a:p>
            <a:pPr>
              <a:defRPr/>
            </a:pPr>
            <a:r>
              <a:rPr lang="en-US" dirty="0" err="1" smtClean="0"/>
              <a:t>Endometritis</a:t>
            </a:r>
            <a:r>
              <a:rPr lang="en-US" dirty="0" smtClean="0"/>
              <a:t> (infection of the uterus) </a:t>
            </a:r>
          </a:p>
          <a:p>
            <a:pPr>
              <a:defRPr/>
            </a:pPr>
            <a:r>
              <a:rPr lang="en-US" dirty="0" smtClean="0"/>
              <a:t>Pelvic Inflammatory disease (PID)  an infection of the upper genital tract </a:t>
            </a:r>
          </a:p>
          <a:p>
            <a:pPr>
              <a:buFont typeface="Wingdings" pitchFamily="2" charset="2"/>
              <a:buNone/>
              <a:defRPr/>
            </a:pPr>
            <a:r>
              <a:rPr lang="en-US" dirty="0" smtClean="0"/>
              <a:t> </a:t>
            </a:r>
          </a:p>
          <a:p>
            <a:pPr>
              <a:defRPr/>
            </a:pPr>
            <a:endParaRPr lang="ar-JO"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Urinary Tract Infection : </a:t>
            </a:r>
            <a:br>
              <a:rPr lang="en-US" dirty="0" smtClean="0"/>
            </a:br>
            <a:endParaRPr lang="ar-JO" dirty="0"/>
          </a:p>
        </p:txBody>
      </p:sp>
      <p:sp>
        <p:nvSpPr>
          <p:cNvPr id="3" name="Content Placeholder 2"/>
          <p:cNvSpPr>
            <a:spLocks noGrp="1"/>
          </p:cNvSpPr>
          <p:nvPr>
            <p:ph idx="1"/>
          </p:nvPr>
        </p:nvSpPr>
        <p:spPr/>
        <p:txBody>
          <a:bodyPr/>
          <a:lstStyle/>
          <a:p>
            <a:pPr>
              <a:defRPr/>
            </a:pPr>
            <a:r>
              <a:rPr lang="en-US" dirty="0" smtClean="0"/>
              <a:t>The short urethra &amp; its intimate relationship with the vagina considerably increase the risk of a woman developing UTI.</a:t>
            </a:r>
          </a:p>
          <a:p>
            <a:pPr>
              <a:defRPr/>
            </a:pPr>
            <a:endParaRPr lang="ar-JO"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lstStyle/>
          <a:p>
            <a:pPr>
              <a:defRPr/>
            </a:pPr>
            <a:r>
              <a:rPr lang="en-US" dirty="0" smtClean="0"/>
              <a:t> Symptoms are </a:t>
            </a:r>
            <a:r>
              <a:rPr lang="en-US" dirty="0" err="1" smtClean="0"/>
              <a:t>dysuria</a:t>
            </a:r>
            <a:r>
              <a:rPr lang="en-US" dirty="0" smtClean="0"/>
              <a:t>, frequency &amp; urgency of </a:t>
            </a:r>
            <a:r>
              <a:rPr lang="en-US" dirty="0" err="1" smtClean="0"/>
              <a:t>micturition</a:t>
            </a:r>
            <a:r>
              <a:rPr lang="en-US" dirty="0" smtClean="0"/>
              <a:t> It has been estimated that about 20% of women may complain of an episode of </a:t>
            </a:r>
            <a:r>
              <a:rPr lang="en-US" dirty="0" err="1" smtClean="0"/>
              <a:t>dysuria</a:t>
            </a:r>
            <a:r>
              <a:rPr lang="en-US" dirty="0" smtClean="0"/>
              <a:t> each year. </a:t>
            </a:r>
          </a:p>
          <a:p>
            <a:pPr>
              <a:defRPr/>
            </a:pPr>
            <a:r>
              <a:rPr lang="en-US" dirty="0" smtClean="0"/>
              <a:t>In over 80% of cases, E. coli is the infecting organism treatment is by antibiotics .</a:t>
            </a:r>
          </a:p>
          <a:p>
            <a:pPr>
              <a:defRPr/>
            </a:pPr>
            <a:endParaRPr lang="ar-JO"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Sexually transmitted diseases: </a:t>
            </a:r>
            <a:br>
              <a:rPr lang="en-US" dirty="0" smtClean="0"/>
            </a:br>
            <a:endParaRPr lang="ar-JO"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These are diseases that are transmitted through sexual contact. Can cause pain, infertility &amp; death if not treated .</a:t>
            </a:r>
          </a:p>
          <a:p>
            <a:pPr>
              <a:defRPr/>
            </a:pPr>
            <a:r>
              <a:rPr lang="en-US" dirty="0" smtClean="0"/>
              <a:t>Each year, there are about 330 million new cases of STD  &amp; 1 million case of AIDS in the world .</a:t>
            </a:r>
          </a:p>
          <a:p>
            <a:pPr>
              <a:defRPr/>
            </a:pPr>
            <a:endParaRPr lang="en-US" dirty="0" smtClean="0"/>
          </a:p>
          <a:p>
            <a:pPr>
              <a:defRPr/>
            </a:pPr>
            <a:endParaRPr lang="ar-J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6. To reduce the incidence and prevalence of sexually transmitted</a:t>
            </a:r>
          </a:p>
          <a:p>
            <a:pPr>
              <a:buNone/>
            </a:pPr>
            <a:r>
              <a:rPr lang="en-US" dirty="0" smtClean="0"/>
              <a:t>   infections, in order to reduce the transmission of HIV infection.</a:t>
            </a:r>
          </a:p>
          <a:p>
            <a:r>
              <a:rPr lang="en-US" dirty="0" smtClean="0"/>
              <a:t>7. To reduce the incidence and prevalence of cervical cancer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Examples of STDs:</a:t>
            </a:r>
            <a:endParaRPr lang="ar-JO" dirty="0"/>
          </a:p>
        </p:txBody>
      </p:sp>
      <p:sp>
        <p:nvSpPr>
          <p:cNvPr id="3" name="Content Placeholder 2"/>
          <p:cNvSpPr>
            <a:spLocks noGrp="1"/>
          </p:cNvSpPr>
          <p:nvPr>
            <p:ph idx="1"/>
          </p:nvPr>
        </p:nvSpPr>
        <p:spPr/>
        <p:txBody>
          <a:bodyPr/>
          <a:lstStyle/>
          <a:p>
            <a:pPr>
              <a:defRPr/>
            </a:pPr>
            <a:r>
              <a:rPr lang="en-US" dirty="0" smtClean="0"/>
              <a:t>1) Gonorrhea </a:t>
            </a:r>
          </a:p>
          <a:p>
            <a:pPr>
              <a:defRPr/>
            </a:pPr>
            <a:r>
              <a:rPr lang="en-US" dirty="0" smtClean="0"/>
              <a:t>2) syphilis</a:t>
            </a:r>
          </a:p>
          <a:p>
            <a:pPr>
              <a:defRPr/>
            </a:pPr>
            <a:r>
              <a:rPr lang="en-US" dirty="0" smtClean="0"/>
              <a:t>3) </a:t>
            </a:r>
            <a:r>
              <a:rPr lang="en-US" dirty="0" err="1" smtClean="0"/>
              <a:t>chlamydia</a:t>
            </a:r>
            <a:r>
              <a:rPr lang="en-US" dirty="0" smtClean="0"/>
              <a:t>. </a:t>
            </a:r>
          </a:p>
          <a:p>
            <a:pPr>
              <a:defRPr/>
            </a:pPr>
            <a:r>
              <a:rPr lang="en-US" dirty="0" smtClean="0"/>
              <a:t>4) genital herpes </a:t>
            </a:r>
          </a:p>
          <a:p>
            <a:pPr>
              <a:defRPr/>
            </a:pPr>
            <a:r>
              <a:rPr lang="en-US" dirty="0" smtClean="0"/>
              <a:t>5) </a:t>
            </a:r>
            <a:r>
              <a:rPr lang="en-US" dirty="0" err="1" smtClean="0"/>
              <a:t>trichomonas</a:t>
            </a:r>
            <a:r>
              <a:rPr lang="en-US" dirty="0" smtClean="0"/>
              <a:t> </a:t>
            </a:r>
            <a:r>
              <a:rPr lang="en-US" dirty="0" err="1" smtClean="0"/>
              <a:t>vaginatis</a:t>
            </a:r>
            <a:endParaRPr lang="ar-JO"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Maternal Morbidity In Jordan</a:t>
            </a:r>
            <a:br>
              <a:rPr lang="en-US" dirty="0" smtClean="0"/>
            </a:br>
            <a:endParaRPr lang="ar-JO" dirty="0"/>
          </a:p>
        </p:txBody>
      </p:sp>
      <p:sp>
        <p:nvSpPr>
          <p:cNvPr id="5" name="Content Placeholder 4"/>
          <p:cNvSpPr>
            <a:spLocks noGrp="1"/>
          </p:cNvSpPr>
          <p:nvPr>
            <p:ph idx="1"/>
          </p:nvPr>
        </p:nvSpPr>
        <p:spPr/>
        <p:txBody>
          <a:bodyPr>
            <a:normAutofit fontScale="85000" lnSpcReduction="10000"/>
          </a:bodyPr>
          <a:lstStyle/>
          <a:p>
            <a:pPr>
              <a:defRPr/>
            </a:pPr>
            <a:endParaRPr lang="en-US" b="1" dirty="0"/>
          </a:p>
          <a:p>
            <a:pPr>
              <a:buFont typeface="Wingdings" pitchFamily="2" charset="2"/>
              <a:buNone/>
              <a:defRPr/>
            </a:pPr>
            <a:r>
              <a:rPr lang="en-US" dirty="0"/>
              <a:t>Maternal Morbidity is a challenging social and health issue worldwide. All countries have been</a:t>
            </a:r>
          </a:p>
          <a:p>
            <a:pPr>
              <a:defRPr/>
            </a:pPr>
            <a:r>
              <a:rPr lang="en-US" dirty="0"/>
              <a:t>trying to identify and resolve maternal morbidities to promote better maternal health and </a:t>
            </a:r>
            <a:r>
              <a:rPr lang="en-US" dirty="0" smtClean="0"/>
              <a:t>prevent maternal </a:t>
            </a:r>
            <a:r>
              <a:rPr lang="en-US" dirty="0"/>
              <a:t>mortality. The fact that each case of maternal death carries with it at least 16 cases </a:t>
            </a:r>
            <a:r>
              <a:rPr lang="en-US" dirty="0" smtClean="0"/>
              <a:t>of maternal </a:t>
            </a:r>
            <a:r>
              <a:rPr lang="en-US" dirty="0"/>
              <a:t>morbidity makes it an important public health problem</a:t>
            </a:r>
            <a:r>
              <a:rPr lang="en-US" dirty="0" smtClean="0"/>
              <a:t>..</a:t>
            </a:r>
            <a:endParaRPr lang="ar-JO" dirty="0"/>
          </a:p>
        </p:txBody>
      </p:sp>
      <p:sp>
        <p:nvSpPr>
          <p:cNvPr id="6" name="Rectangle 5"/>
          <p:cNvSpPr/>
          <p:nvPr/>
        </p:nvSpPr>
        <p:spPr>
          <a:xfrm>
            <a:off x="-1692275" y="227647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normAutofit lnSpcReduction="10000"/>
          </a:bodyPr>
          <a:lstStyle/>
          <a:p>
            <a:pPr>
              <a:defRPr/>
            </a:pPr>
            <a:r>
              <a:rPr lang="en-US" dirty="0" smtClean="0"/>
              <a:t>In developing countries, it is estimated that maternal morbidities are five times greater than that of developed ones. Jordan, which is one of the developing countries has been facing many challenges related to maternal morbidities. Studies on the contributing factors related to maternal morbidities</a:t>
            </a:r>
          </a:p>
          <a:p>
            <a:pPr>
              <a:defRPr/>
            </a:pPr>
            <a:r>
              <a:rPr lang="en-US" dirty="0" smtClean="0"/>
              <a:t>are very rare</a:t>
            </a:r>
            <a:endParaRPr lang="ar-JO" dirty="0" smtClean="0"/>
          </a:p>
          <a:p>
            <a:pPr>
              <a:defRPr/>
            </a:pPr>
            <a:endParaRPr lang="ar-JO"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normAutofit lnSpcReduction="10000"/>
          </a:bodyPr>
          <a:lstStyle/>
          <a:p>
            <a:pPr>
              <a:defRPr/>
            </a:pPr>
            <a:r>
              <a:rPr lang="en-US" dirty="0"/>
              <a:t>In developing countries, it is estimated that maternal morbidities are five times greater than that </a:t>
            </a:r>
            <a:r>
              <a:rPr lang="en-US" dirty="0" smtClean="0"/>
              <a:t>of developed </a:t>
            </a:r>
            <a:r>
              <a:rPr lang="en-US" dirty="0"/>
              <a:t>ones. Jordan, which is one of the developing countries has been facing many </a:t>
            </a:r>
            <a:r>
              <a:rPr lang="en-US" dirty="0" smtClean="0"/>
              <a:t>challenges related </a:t>
            </a:r>
            <a:r>
              <a:rPr lang="en-US" dirty="0"/>
              <a:t>to maternal morbidities. Studies on the contributing factors related to maternal morbidities</a:t>
            </a:r>
          </a:p>
          <a:p>
            <a:pPr>
              <a:defRPr/>
            </a:pPr>
            <a:r>
              <a:rPr lang="en-US" dirty="0"/>
              <a:t>are very rare. </a:t>
            </a:r>
            <a:endParaRPr lang="ar-JO"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normAutofit lnSpcReduction="10000"/>
          </a:bodyPr>
          <a:lstStyle/>
          <a:p>
            <a:pPr>
              <a:defRPr/>
            </a:pPr>
            <a:r>
              <a:rPr lang="en-US" dirty="0" smtClean="0"/>
              <a:t>Realizing the importance of such a study, the Higher Population Council, with technical and financial support from UNFPA, initiated an explorative study on maternal morbidities in 2005, and followed up on its recommendation to conduct a more in-depth national</a:t>
            </a:r>
          </a:p>
          <a:p>
            <a:pPr>
              <a:defRPr/>
            </a:pPr>
            <a:r>
              <a:rPr lang="en-US" dirty="0" smtClean="0"/>
              <a:t>Maternal Morbidity Study covering all governorates and health sectors.</a:t>
            </a:r>
            <a:endParaRPr lang="ar-JO" dirty="0" smtClean="0"/>
          </a:p>
          <a:p>
            <a:pPr>
              <a:defRPr/>
            </a:pPr>
            <a:endParaRPr lang="ar-JO"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Causes of maternal morbidities in Jordan</a:t>
            </a:r>
            <a:endParaRPr lang="ar-JO" dirty="0"/>
          </a:p>
        </p:txBody>
      </p:sp>
      <p:sp>
        <p:nvSpPr>
          <p:cNvPr id="3" name="Content Placeholder 2"/>
          <p:cNvSpPr>
            <a:spLocks noGrp="1"/>
          </p:cNvSpPr>
          <p:nvPr>
            <p:ph idx="1"/>
          </p:nvPr>
        </p:nvSpPr>
        <p:spPr/>
        <p:txBody>
          <a:bodyPr>
            <a:normAutofit fontScale="62500" lnSpcReduction="20000"/>
          </a:bodyPr>
          <a:lstStyle/>
          <a:p>
            <a:pPr>
              <a:defRPr/>
            </a:pPr>
            <a:r>
              <a:rPr lang="en-US" dirty="0"/>
              <a:t>Urinary tract infections</a:t>
            </a:r>
          </a:p>
          <a:p>
            <a:pPr>
              <a:defRPr/>
            </a:pPr>
            <a:r>
              <a:rPr lang="en-US" dirty="0"/>
              <a:t>Vaginal infections</a:t>
            </a:r>
          </a:p>
          <a:p>
            <a:pPr>
              <a:defRPr/>
            </a:pPr>
            <a:r>
              <a:rPr lang="en-US" dirty="0"/>
              <a:t>Anemia</a:t>
            </a:r>
          </a:p>
          <a:p>
            <a:pPr>
              <a:defRPr/>
            </a:pPr>
            <a:r>
              <a:rPr lang="en-US" dirty="0"/>
              <a:t>Early bleeding</a:t>
            </a:r>
          </a:p>
          <a:p>
            <a:pPr>
              <a:defRPr/>
            </a:pPr>
            <a:r>
              <a:rPr lang="en-US" dirty="0"/>
              <a:t>Hypertension</a:t>
            </a:r>
          </a:p>
          <a:p>
            <a:pPr>
              <a:defRPr/>
            </a:pPr>
            <a:r>
              <a:rPr lang="en-US" dirty="0"/>
              <a:t>Gestational diabetes</a:t>
            </a:r>
          </a:p>
          <a:p>
            <a:pPr>
              <a:defRPr/>
            </a:pPr>
            <a:r>
              <a:rPr lang="en-US" dirty="0"/>
              <a:t>Pre-</a:t>
            </a:r>
            <a:r>
              <a:rPr lang="en-US" dirty="0" err="1"/>
              <a:t>eclampsia</a:t>
            </a:r>
            <a:endParaRPr lang="en-US" dirty="0"/>
          </a:p>
          <a:p>
            <a:pPr>
              <a:defRPr/>
            </a:pPr>
            <a:r>
              <a:rPr lang="en-US" dirty="0"/>
              <a:t>Late bleeding</a:t>
            </a:r>
          </a:p>
          <a:p>
            <a:pPr>
              <a:defRPr/>
            </a:pPr>
            <a:r>
              <a:rPr lang="en-US" dirty="0"/>
              <a:t>Multiple pregnancy</a:t>
            </a:r>
          </a:p>
          <a:p>
            <a:pPr>
              <a:defRPr/>
            </a:pPr>
            <a:r>
              <a:rPr lang="en-US" dirty="0"/>
              <a:t>Kidney diseases</a:t>
            </a:r>
          </a:p>
          <a:p>
            <a:pPr>
              <a:defRPr/>
            </a:pPr>
            <a:r>
              <a:rPr lang="en-US" dirty="0"/>
              <a:t>Thyroid disorders</a:t>
            </a:r>
          </a:p>
          <a:p>
            <a:pPr>
              <a:defRPr/>
            </a:pPr>
            <a:r>
              <a:rPr lang="en-US" dirty="0"/>
              <a:t>Disseminated intravascular </a:t>
            </a:r>
            <a:r>
              <a:rPr lang="en-US" dirty="0" err="1"/>
              <a:t>coagulopathy</a:t>
            </a:r>
            <a:endParaRPr lang="en-US" dirty="0"/>
          </a:p>
          <a:p>
            <a:pPr>
              <a:defRPr/>
            </a:pPr>
            <a:r>
              <a:rPr lang="en-US" dirty="0"/>
              <a:t>Heart Disease</a:t>
            </a:r>
          </a:p>
          <a:p>
            <a:pPr>
              <a:defRPr/>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Results:</a:t>
            </a:r>
            <a:br>
              <a:rPr lang="en-US" dirty="0" smtClean="0"/>
            </a:br>
            <a:endParaRPr lang="ar-JO" dirty="0"/>
          </a:p>
        </p:txBody>
      </p:sp>
      <p:sp>
        <p:nvSpPr>
          <p:cNvPr id="3" name="Content Placeholder 2"/>
          <p:cNvSpPr>
            <a:spLocks noGrp="1"/>
          </p:cNvSpPr>
          <p:nvPr>
            <p:ph idx="1"/>
          </p:nvPr>
        </p:nvSpPr>
        <p:spPr/>
        <p:txBody>
          <a:bodyPr/>
          <a:lstStyle/>
          <a:p>
            <a:r>
              <a:rPr lang="en-US" smtClean="0"/>
              <a:t>The study main findings indicated that the overall morbidity rate during all current pregnancy,labor, delivery, and post partum, was 60.8%. Morbidities ranged from mild conditions to severe</a:t>
            </a:r>
          </a:p>
          <a:p>
            <a:r>
              <a:rPr lang="en-US" smtClean="0"/>
              <a:t>life threatening complications.</a:t>
            </a:r>
          </a:p>
          <a:p>
            <a:r>
              <a:rPr lang="en-US" smtClean="0"/>
              <a:t>potential confounders using</a:t>
            </a:r>
            <a:endParaRPr lang="ar-JO"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lstStyle/>
          <a:p>
            <a:pPr>
              <a:defRPr/>
            </a:pPr>
            <a:r>
              <a:rPr lang="en-US" dirty="0" smtClean="0"/>
              <a:t>- The total morbidity rate during current pregnancy was 41.3%.</a:t>
            </a:r>
          </a:p>
          <a:p>
            <a:pPr>
              <a:defRPr/>
            </a:pPr>
            <a:r>
              <a:rPr lang="en-US" dirty="0" smtClean="0"/>
              <a:t>- A total of 34.5% of women suffered from at least one morbidity during current labor and delivery.</a:t>
            </a:r>
          </a:p>
          <a:p>
            <a:pPr>
              <a:defRPr/>
            </a:pPr>
            <a:r>
              <a:rPr lang="en-US" dirty="0" smtClean="0"/>
              <a:t>- During current post partum, 18.7% of women suffered from one or more morbidities.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lstStyle/>
          <a:p>
            <a:pPr>
              <a:defRPr/>
            </a:pPr>
            <a:r>
              <a:rPr lang="en-US" dirty="0" smtClean="0"/>
              <a:t>- The rate of cesarean sections was higher in this study (27.7%) compared to previous reports, and also the 2007 Jordan Population and Family Health Survey (18.5%).</a:t>
            </a:r>
          </a:p>
          <a:p>
            <a:pPr>
              <a:defRPr/>
            </a:pPr>
            <a:r>
              <a:rPr lang="en-US" dirty="0" smtClean="0"/>
              <a:t>- Prevalence rates of anemia (</a:t>
            </a:r>
            <a:r>
              <a:rPr lang="en-US" dirty="0" err="1" smtClean="0"/>
              <a:t>Hb</a:t>
            </a:r>
            <a:r>
              <a:rPr lang="en-US" dirty="0" smtClean="0"/>
              <a:t> &lt;11 gm/dl) at enrollment and delivery were 20.1% and 26.3%, respectively. </a:t>
            </a:r>
            <a:endParaRPr lang="ar-JO"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lstStyle/>
          <a:p>
            <a:pPr>
              <a:defRPr/>
            </a:pPr>
            <a:r>
              <a:rPr lang="en-US" dirty="0" smtClean="0"/>
              <a:t>Although still high, these rates are well below previously reported national figures (about 35% in 2002, MOH) and suggest that progress has been achieved in this regard. The national flour fortification with iron and folic acid and the supplementation of pregnant women</a:t>
            </a:r>
          </a:p>
          <a:p>
            <a:pPr>
              <a:buNone/>
              <a:defRPr/>
            </a:pPr>
            <a:r>
              <a:rPr lang="en-US" dirty="0" smtClean="0"/>
              <a:t>   with iron and folic acid could among of contributing factors to this decline in anemia. </a:t>
            </a:r>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8. To reduce female genital mutilation and provide appropriate care for</a:t>
            </a:r>
          </a:p>
          <a:p>
            <a:pPr>
              <a:buNone/>
            </a:pPr>
            <a:r>
              <a:rPr lang="en-US" dirty="0" smtClean="0"/>
              <a:t>   females who have already undergone genital mutilation</a:t>
            </a:r>
          </a:p>
          <a:p>
            <a:r>
              <a:rPr lang="en-US" dirty="0" smtClean="0"/>
              <a:t>9. To reduce domestic and sexual violence and ensure proper management of the victims.</a:t>
            </a:r>
          </a:p>
          <a:p>
            <a:endParaRPr lang="ar-JO" dirty="0" smtClean="0"/>
          </a:p>
          <a:p>
            <a:endParaRPr lang="ar-JO"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lstStyle/>
          <a:p>
            <a:r>
              <a:rPr lang="en-US" smtClean="0"/>
              <a:t>It should be noted that most cases of anemia were mild anemia which means Hb between 10-12mg/dl with only 5.9% of women having hemoglobin levels less than 10 gm/dl.</a:t>
            </a:r>
          </a:p>
          <a:p>
            <a:endParaRPr lang="ar-JO"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JO"/>
          </a:p>
        </p:txBody>
      </p:sp>
      <p:sp>
        <p:nvSpPr>
          <p:cNvPr id="3" name="Content Placeholder 2"/>
          <p:cNvSpPr>
            <a:spLocks noGrp="1"/>
          </p:cNvSpPr>
          <p:nvPr>
            <p:ph idx="1"/>
          </p:nvPr>
        </p:nvSpPr>
        <p:spPr/>
        <p:txBody>
          <a:bodyPr/>
          <a:lstStyle/>
          <a:p>
            <a:pPr>
              <a:defRPr/>
            </a:pPr>
            <a:r>
              <a:rPr lang="en-US" dirty="0" smtClean="0"/>
              <a:t>- Urinary tract infections (20.2%) and genital infections (19.4%) were the commonest morbidities during current pregnancy.</a:t>
            </a:r>
          </a:p>
          <a:p>
            <a:pPr>
              <a:defRPr/>
            </a:pPr>
            <a:endParaRPr lang="ar-JO" dirty="0" smtClean="0"/>
          </a:p>
          <a:p>
            <a:pPr>
              <a:defRPr/>
            </a:pPr>
            <a:endParaRPr lang="ar-JO"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txBox="1">
            <a:spLocks noGrp="1" noChangeArrowheads="1"/>
          </p:cNvSpPr>
          <p:nvPr/>
        </p:nvSpPr>
        <p:spPr bwMode="auto">
          <a:xfrm>
            <a:off x="304800" y="6248400"/>
            <a:ext cx="1905000" cy="457200"/>
          </a:xfrm>
          <a:prstGeom prst="rect">
            <a:avLst/>
          </a:prstGeom>
          <a:noFill/>
          <a:ln>
            <a:miter lim="800000"/>
            <a:headEnd/>
            <a:tailEnd/>
          </a:ln>
        </p:spPr>
        <p:txBody>
          <a:bodyPr lIns="92075" tIns="46038" rIns="92075" bIns="46038" anchor="ctr"/>
          <a:lstStyle/>
          <a:p>
            <a:pPr>
              <a:defRPr/>
            </a:pPr>
            <a:fld id="{4D41BC53-C582-4A14-9D9A-BADC41CCDEF4}" type="datetime1">
              <a:rPr lang="en-US" sz="1400">
                <a:latin typeface="+mn-lt"/>
                <a:cs typeface="+mn-cs"/>
              </a:rPr>
              <a:pPr>
                <a:defRPr/>
              </a:pPr>
              <a:t>10/21/2015</a:t>
            </a:fld>
            <a:endParaRPr lang="en-US" sz="1400">
              <a:latin typeface="+mn-lt"/>
              <a:cs typeface="+mn-cs"/>
            </a:endParaRPr>
          </a:p>
        </p:txBody>
      </p:sp>
      <p:sp>
        <p:nvSpPr>
          <p:cNvPr id="6" name="Rectangle 8"/>
          <p:cNvSpPr txBox="1">
            <a:spLocks noGrp="1" noChangeArrowheads="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fld id="{A828AD10-3E87-4723-846F-1C07FEF97B6C}" type="slidenum">
              <a:rPr lang="en-US" sz="1400">
                <a:latin typeface="+mn-lt"/>
                <a:cs typeface="+mn-cs"/>
              </a:rPr>
              <a:pPr algn="r">
                <a:defRPr/>
              </a:pPr>
              <a:t>92</a:t>
            </a:fld>
            <a:endParaRPr lang="en-US" sz="1400">
              <a:latin typeface="+mn-lt"/>
              <a:cs typeface="+mn-cs"/>
            </a:endParaRPr>
          </a:p>
        </p:txBody>
      </p:sp>
      <p:sp>
        <p:nvSpPr>
          <p:cNvPr id="210948" name="Rectangle 2"/>
          <p:cNvSpPr>
            <a:spLocks noGrp="1" noChangeArrowheads="1"/>
          </p:cNvSpPr>
          <p:nvPr>
            <p:ph type="ctrTitle" idx="4294967295"/>
          </p:nvPr>
        </p:nvSpPr>
        <p:spPr>
          <a:xfrm>
            <a:off x="2743200" y="588963"/>
            <a:ext cx="6399213" cy="1182687"/>
          </a:xfrm>
        </p:spPr>
        <p:txBody>
          <a:bodyPr lIns="92075" tIns="46038" rIns="92075" bIns="46038" anchor="b"/>
          <a:lstStyle/>
          <a:p>
            <a:pPr>
              <a:lnSpc>
                <a:spcPct val="80000"/>
              </a:lnSpc>
            </a:pPr>
            <a:r>
              <a:rPr lang="ar-JO" sz="5400">
                <a:solidFill>
                  <a:schemeClr val="accent2"/>
                </a:solidFill>
                <a:cs typeface="Andalus" pitchFamily="2" charset="-78"/>
              </a:rPr>
              <a:t>بسم الله الرحمن الرحيم</a:t>
            </a:r>
            <a:r>
              <a:rPr lang="en-US" sz="7200">
                <a:solidFill>
                  <a:schemeClr val="accent2"/>
                </a:solidFill>
                <a:cs typeface="Andalus" pitchFamily="2" charset="-78"/>
              </a:rPr>
              <a:t/>
            </a:r>
            <a:br>
              <a:rPr lang="en-US" sz="7200">
                <a:solidFill>
                  <a:schemeClr val="accent2"/>
                </a:solidFill>
                <a:cs typeface="Andalus" pitchFamily="2" charset="-78"/>
              </a:rPr>
            </a:br>
            <a:endParaRPr lang="en-US" sz="7200">
              <a:solidFill>
                <a:schemeClr val="accent2"/>
              </a:solidFill>
              <a:cs typeface="Andalus" pitchFamily="2" charset="-78"/>
            </a:endParaRPr>
          </a:p>
        </p:txBody>
      </p:sp>
      <p:sp>
        <p:nvSpPr>
          <p:cNvPr id="94211" name="Rectangle 3"/>
          <p:cNvSpPr>
            <a:spLocks noGrp="1" noChangeArrowheads="1"/>
          </p:cNvSpPr>
          <p:nvPr>
            <p:ph type="subTitle" idx="4294967295"/>
          </p:nvPr>
        </p:nvSpPr>
        <p:spPr>
          <a:xfrm>
            <a:off x="1371600" y="2819400"/>
            <a:ext cx="6400800" cy="2819400"/>
          </a:xfrm>
        </p:spPr>
        <p:txBody>
          <a:bodyPr lIns="92075" tIns="46038" rIns="92075" bIns="46038"/>
          <a:lstStyle/>
          <a:p>
            <a:pPr marL="0" indent="0">
              <a:buFont typeface="Wingdings" pitchFamily="2" charset="2"/>
              <a:buNone/>
            </a:pPr>
            <a:r>
              <a:rPr lang="ar-SA" sz="2800" b="1"/>
              <a:t>الحمد لله رب العالمين والصلاة والسلام علي </a:t>
            </a:r>
            <a:r>
              <a:rPr lang="ar-SA" sz="2400" b="1"/>
              <a:t>سيدنا</a:t>
            </a:r>
            <a:r>
              <a:rPr lang="ar-SA" sz="2800" b="1"/>
              <a:t> محمد الصادق الوعد الأمين ، اللهم أخرجنا من ظلمات الجهل والوهم ، إلى نور المعرفة والعلم..</a:t>
            </a:r>
            <a:r>
              <a:rPr lang="ar-SA" sz="2800"/>
              <a:t> </a:t>
            </a:r>
            <a:r>
              <a:rPr lang="ar-SA" sz="4000" b="1">
                <a:solidFill>
                  <a:srgbClr val="000000"/>
                </a:solidFill>
                <a:effectLst>
                  <a:outerShdw blurRad="38100" dist="38100" dir="2700000" algn="tl">
                    <a:srgbClr val="FFFFFF"/>
                  </a:outerShdw>
                </a:effectLst>
                <a:cs typeface="Simplified Arabic" pitchFamily="2" charset="-78"/>
              </a:rPr>
              <a:t> </a:t>
            </a:r>
            <a:endParaRPr lang="en-US" sz="4000" b="1">
              <a:solidFill>
                <a:srgbClr val="000000"/>
              </a:solidFill>
              <a:effectLst>
                <a:outerShdw blurRad="38100" dist="38100" dir="2700000" algn="tl">
                  <a:srgbClr val="FFFFFF"/>
                </a:outerShdw>
              </a:effectLst>
              <a:cs typeface="Simplified Arabic" pitchFamily="2" charset="-78"/>
            </a:endParaRPr>
          </a:p>
          <a:p>
            <a:pPr marL="0" indent="0">
              <a:buFont typeface="Wingdings" pitchFamily="2" charset="2"/>
              <a:buNone/>
            </a:pPr>
            <a:endParaRPr lang="en-US" sz="4000" b="1">
              <a:solidFill>
                <a:srgbClr val="000000"/>
              </a:solidFill>
              <a:effectLst>
                <a:outerShdw blurRad="38100" dist="38100" dir="2700000" algn="tl">
                  <a:srgbClr val="FFFFFF"/>
                </a:outerShdw>
              </a:effectLst>
              <a:cs typeface="Simplified Arabic" pitchFamily="2" charset="-78"/>
            </a:endParaRPr>
          </a:p>
        </p:txBody>
      </p:sp>
      <p:sp>
        <p:nvSpPr>
          <p:cNvPr id="94212" name="Rectangle 4"/>
          <p:cNvSpPr>
            <a:spLocks noChangeArrowheads="1"/>
          </p:cNvSpPr>
          <p:nvPr/>
        </p:nvSpPr>
        <p:spPr bwMode="auto">
          <a:xfrm>
            <a:off x="6083300" y="6567488"/>
            <a:ext cx="184150" cy="366712"/>
          </a:xfrm>
          <a:prstGeom prst="rect">
            <a:avLst/>
          </a:prstGeom>
          <a:noFill/>
          <a:ln w="9525">
            <a:noFill/>
            <a:miter lim="800000"/>
            <a:headEnd/>
            <a:tailEnd/>
          </a:ln>
          <a:effectLst/>
        </p:spPr>
        <p:txBody>
          <a:bodyPr wrap="none">
            <a:spAutoFit/>
          </a:bodyPr>
          <a:lstStyle/>
          <a:p>
            <a:pPr algn="r" rtl="1">
              <a:defRPr/>
            </a:pPr>
            <a:endParaRPr lang="en-US" b="1">
              <a:effectLst>
                <a:outerShdw blurRad="38100" dist="38100" dir="2700000" algn="tl">
                  <a:srgbClr val="800000"/>
                </a:outerShdw>
              </a:effectLst>
              <a:latin typeface="Tahoma"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eaLnBrk="1" hangingPunct="1">
              <a:defRPr/>
            </a:pPr>
            <a:r>
              <a:rPr lang="en-US" smtClean="0"/>
              <a:t>Delivery</a:t>
            </a:r>
          </a:p>
        </p:txBody>
      </p:sp>
      <p:sp>
        <p:nvSpPr>
          <p:cNvPr id="165891" name="Rectangle 3"/>
          <p:cNvSpPr>
            <a:spLocks noGrp="1" noRot="1" noChangeArrowheads="1"/>
          </p:cNvSpPr>
          <p:nvPr>
            <p:ph type="body" idx="1"/>
          </p:nvPr>
        </p:nvSpPr>
        <p:spPr/>
        <p:txBody>
          <a:bodyPr/>
          <a:lstStyle/>
          <a:p>
            <a:pPr eaLnBrk="1" hangingPunct="1">
              <a:defRPr/>
            </a:pPr>
            <a:r>
              <a:rPr lang="en-US" dirty="0" smtClean="0"/>
              <a:t>3W When, Where and Who</a:t>
            </a:r>
          </a:p>
          <a:p>
            <a:pPr eaLnBrk="1" hangingPunct="1">
              <a:defRPr/>
            </a:pPr>
            <a:r>
              <a:rPr lang="en-US" dirty="0" smtClean="0"/>
              <a:t>3 </a:t>
            </a:r>
            <a:r>
              <a:rPr lang="en-US" dirty="0" err="1" smtClean="0"/>
              <a:t>c’s</a:t>
            </a:r>
            <a:endParaRPr lang="en-US" dirty="0" smtClean="0"/>
          </a:p>
          <a:p>
            <a:r>
              <a:rPr lang="en-US" dirty="0" smtClean="0"/>
              <a:t>• Clean hands</a:t>
            </a:r>
          </a:p>
          <a:p>
            <a:r>
              <a:rPr lang="en-US" dirty="0" smtClean="0"/>
              <a:t>• Clean delivery service</a:t>
            </a:r>
          </a:p>
          <a:p>
            <a:r>
              <a:rPr lang="en-US" dirty="0" smtClean="0"/>
              <a:t>• Clean cutting of the cord</a:t>
            </a:r>
          </a:p>
          <a:p>
            <a:r>
              <a:rPr lang="en-US" dirty="0" smtClean="0"/>
              <a:t>How :Normal or CS</a:t>
            </a:r>
          </a:p>
          <a:p>
            <a:pPr eaLnBrk="1" hangingPunct="1">
              <a:defRPr/>
            </a:pPr>
            <a:endParaRPr lang="en-US" dirty="0" smtClean="0"/>
          </a:p>
          <a:p>
            <a:pPr eaLnBrk="1" hangingPunct="1">
              <a:defRPr/>
            </a:pPr>
            <a:endParaRPr lang="en-US" dirty="0" smtClean="0"/>
          </a:p>
          <a:p>
            <a:pPr eaLnBrk="1" hangingPunct="1">
              <a:buFont typeface="Wingdings" pitchFamily="2" charset="2"/>
              <a:buNone/>
              <a:defRPr/>
            </a:pPr>
            <a:endParaRPr lang="en-US" dirty="0" smtClean="0"/>
          </a:p>
        </p:txBody>
      </p:sp>
    </p:spTree>
    <p:extLst>
      <p:ext uri="{BB962C8B-B14F-4D97-AF65-F5344CB8AC3E}">
        <p14:creationId xmlns:p14="http://schemas.microsoft.com/office/powerpoint/2010/main" val="26484499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Maternal Mortality</a:t>
            </a:r>
            <a:br>
              <a:rPr lang="en-US" dirty="0" smtClean="0"/>
            </a:br>
            <a:r>
              <a:rPr lang="en-US" dirty="0" smtClean="0"/>
              <a:t> General Consideration</a:t>
            </a:r>
          </a:p>
        </p:txBody>
      </p:sp>
      <p:sp>
        <p:nvSpPr>
          <p:cNvPr id="3" name="Content Placeholder 2"/>
          <p:cNvSpPr>
            <a:spLocks noGrp="1"/>
          </p:cNvSpPr>
          <p:nvPr>
            <p:ph idx="1"/>
          </p:nvPr>
        </p:nvSpPr>
        <p:spPr/>
        <p:txBody>
          <a:bodyPr/>
          <a:lstStyle/>
          <a:p>
            <a:r>
              <a:rPr lang="en-US" sz="3600" dirty="0" smtClean="0"/>
              <a:t>Maternal mortality is defined as the death of a woman while pregnant or within 42 days of termination of pregnancy irrespective of the site and duration of pregnancy from any acutely related to or aggravated by the pregnancy or its management but not from accidental or incidental causes.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Maternal mortality is the leading cause of death among women of reproductive age in most of the developing world. Globally, an estimated </a:t>
            </a:r>
            <a:r>
              <a:rPr lang="en-US" b="1" dirty="0" smtClean="0"/>
              <a:t>500,000</a:t>
            </a:r>
            <a:r>
              <a:rPr lang="en-US" dirty="0" smtClean="0"/>
              <a:t> women die as a result of pregnancy each year. It is the statistical indicator, which shows the greatest disparity between developed, and developing countries.</a:t>
            </a:r>
          </a:p>
          <a:p>
            <a:endParaRPr lang="ar-JO"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sz="2800" dirty="0" smtClean="0"/>
              <a:t>Maternal mortality in developing countries is given least attention, despite the, fact that almost all of the suffering and death is preventable with proper management.</a:t>
            </a:r>
          </a:p>
          <a:p>
            <a:r>
              <a:rPr lang="en-US" sz="2800" dirty="0" smtClean="0"/>
              <a:t>Maternal mortality constitutes a small part of the larger maternal morbidity and suffering, because for every maternal death there are a lot of women suffering from acute and chronic illnesses during pregnancy, delivery and 6 weeks after.</a:t>
            </a:r>
          </a:p>
          <a:p>
            <a:endParaRPr lang="ar-JO"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Most of the deaths, 99%, are in developing countries the magnitude of</a:t>
            </a:r>
          </a:p>
          <a:p>
            <a:pPr>
              <a:buNone/>
            </a:pPr>
            <a:r>
              <a:rPr lang="en-US" dirty="0" smtClean="0"/>
              <a:t>   maternal death is very high in Sub-Saharan Africa and South Asia, where</a:t>
            </a:r>
          </a:p>
          <a:p>
            <a:pPr>
              <a:buNone/>
            </a:pPr>
            <a:r>
              <a:rPr lang="en-US" dirty="0" smtClean="0"/>
              <a:t>   material mortality ratios (material deaths per 100,000 live births) may be</a:t>
            </a:r>
          </a:p>
          <a:p>
            <a:pPr>
              <a:buNone/>
            </a:pPr>
            <a:r>
              <a:rPr lang="en-US" dirty="0" smtClean="0"/>
              <a:t>   as much as 200 times higher than those in industrial countries. </a:t>
            </a:r>
            <a:endParaRPr lang="ar-JO"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b="1" dirty="0" smtClean="0"/>
              <a:t>This is widest disparity in human development indicators yet reported.</a:t>
            </a:r>
            <a:endParaRPr lang="en-US" dirty="0" smtClean="0"/>
          </a:p>
          <a:p>
            <a:r>
              <a:rPr lang="en-US" dirty="0" smtClean="0"/>
              <a:t>This difference is further expressed when comparing lifetime risk of women</a:t>
            </a:r>
            <a:r>
              <a:rPr lang="en-US" b="1" dirty="0" smtClean="0"/>
              <a:t>: </a:t>
            </a:r>
            <a:r>
              <a:rPr lang="en-US" dirty="0" smtClean="0"/>
              <a:t>one in every 21 women in Africa dies of complications of pregnancy, delivery, or abortion, while with only one in every 10,000 in Northern Europe. </a:t>
            </a:r>
            <a:endParaRPr lang="ar-JO"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sz="2800" dirty="0" smtClean="0"/>
              <a:t>The maternal mortality rate in Western Europe, a century ago, was less than most developing countries.</a:t>
            </a:r>
          </a:p>
          <a:p>
            <a:r>
              <a:rPr lang="en-US" sz="2800" dirty="0" smtClean="0"/>
              <a:t>Poverty, though not a disease in biological sense, it affects maternal health adversely and is reflected by maternal death. The difference in maternal mortality between developed and developing countries strengthen the above fact.</a:t>
            </a:r>
          </a:p>
          <a:p>
            <a:endParaRPr lang="ar-J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1932</TotalTime>
  <Words>6923</Words>
  <Application>Microsoft Office PowerPoint</Application>
  <PresentationFormat>On-screen Show (4:3)</PresentationFormat>
  <Paragraphs>938</Paragraphs>
  <Slides>169</Slides>
  <Notes>60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169</vt:i4>
      </vt:variant>
    </vt:vector>
  </HeadingPairs>
  <TitlesOfParts>
    <vt:vector size="172" baseType="lpstr">
      <vt:lpstr>Glass Layers</vt:lpstr>
      <vt:lpstr>Chart</vt:lpstr>
      <vt:lpstr>Microsoft Excel 97-2003 Worksheet</vt:lpstr>
      <vt:lpstr>بسم الله الرحمن الرحيم</vt:lpstr>
      <vt:lpstr>Maternal and child health </vt:lpstr>
      <vt:lpstr>PowerPoint Presentation</vt:lpstr>
      <vt:lpstr>Learning Objectives MCH</vt:lpstr>
      <vt:lpstr>PowerPoint Presentation</vt:lpstr>
      <vt:lpstr>Objectives of Maternal Child Health Services</vt:lpstr>
      <vt:lpstr>PowerPoint Presentation</vt:lpstr>
      <vt:lpstr>PowerPoint Presentation</vt:lpstr>
      <vt:lpstr>PowerPoint Presentation</vt:lpstr>
      <vt:lpstr>PowerPoint Presentation</vt:lpstr>
      <vt:lpstr>Justifications for the provision of MCH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بسم الله الرحمن الرحيم</vt:lpstr>
      <vt:lpstr>Content of MCH  Care Services and Priorities:</vt:lpstr>
      <vt:lpstr>Maternal Health Learning Objectives </vt:lpstr>
      <vt:lpstr>Reproductive Health</vt:lpstr>
      <vt:lpstr>PowerPoint Presentation</vt:lpstr>
      <vt:lpstr>Reproductive health as PHC Service</vt:lpstr>
      <vt:lpstr>PowerPoint Presentation</vt:lpstr>
      <vt:lpstr>PowerPoint Presentation</vt:lpstr>
      <vt:lpstr>PowerPoint Presentation</vt:lpstr>
      <vt:lpstr>PowerPoint Presentation</vt:lpstr>
      <vt:lpstr>Some indicators of health status of women </vt:lpstr>
      <vt:lpstr>PowerPoint Presentation</vt:lpstr>
      <vt:lpstr> General Consideration </vt:lpstr>
      <vt:lpstr>PowerPoint Presentation</vt:lpstr>
      <vt:lpstr>PowerPoint Presentation</vt:lpstr>
      <vt:lpstr>PowerPoint Presentation</vt:lpstr>
      <vt:lpstr> </vt:lpstr>
      <vt:lpstr>Premarital</vt:lpstr>
      <vt:lpstr>PowerPoint Presentation</vt:lpstr>
      <vt:lpstr>PowerPoint Presentation</vt:lpstr>
      <vt:lpstr>Pre conception</vt:lpstr>
      <vt:lpstr>Conceptional:  Objectives                         of ANC</vt:lpstr>
      <vt:lpstr>PowerPoint Presentation</vt:lpstr>
      <vt:lpstr>What is antenatal care </vt:lpstr>
      <vt:lpstr>Why antenatal care is important </vt:lpstr>
      <vt:lpstr>Why antenatal care is important </vt:lpstr>
      <vt:lpstr> Antenatal checks and tests </vt:lpstr>
      <vt:lpstr>What can an ultrasound scan be used for?</vt:lpstr>
      <vt:lpstr>PowerPoint Presentation</vt:lpstr>
      <vt:lpstr>Pregnancy risk factors that should be considered in ANC :</vt:lpstr>
      <vt:lpstr>PowerPoint Presentation</vt:lpstr>
      <vt:lpstr>PowerPoint Presentation</vt:lpstr>
      <vt:lpstr>Antenatal care in Jordan (according to mother’s age ) in 2012 JPFHS </vt:lpstr>
      <vt:lpstr>Antenatal care in Jordan( according to number of visits ) in 2012  JPFHS</vt:lpstr>
      <vt:lpstr>Antenatal care in Jordan in 2012  JPFHS</vt:lpstr>
      <vt:lpstr>PowerPoint Presentation</vt:lpstr>
      <vt:lpstr>Antenatal classes in Europe </vt:lpstr>
      <vt:lpstr>Antenatal care and pregnancy complications </vt:lpstr>
      <vt:lpstr>PowerPoint Presentation</vt:lpstr>
      <vt:lpstr>• WHAT IS MATERNAL MORBIDITY??</vt:lpstr>
      <vt:lpstr>PowerPoint Presentation</vt:lpstr>
      <vt:lpstr>PowerPoint Presentation</vt:lpstr>
      <vt:lpstr>HYPERTENSIVE DISORDERS OF PREGNANCY</vt:lpstr>
      <vt:lpstr>PowerPoint Presentation</vt:lpstr>
      <vt:lpstr>PowerPoint Presentation</vt:lpstr>
      <vt:lpstr>RISK FACTORS</vt:lpstr>
      <vt:lpstr>Medical risk factors:</vt:lpstr>
      <vt:lpstr>Anemia of pregnancy</vt:lpstr>
      <vt:lpstr>Anaemia</vt:lpstr>
      <vt:lpstr>PowerPoint Presentation</vt:lpstr>
      <vt:lpstr>PATHOPHYSIOLOGIC CAUSES </vt:lpstr>
      <vt:lpstr>RISK FACTORS</vt:lpstr>
      <vt:lpstr>EPIDEMOLOGY </vt:lpstr>
      <vt:lpstr>Trends in prevalence of anemia, 2002, 2009 and 2012 </vt:lpstr>
      <vt:lpstr> Reproductive Tract Infections: </vt:lpstr>
      <vt:lpstr>Urinary Tract Infection :  </vt:lpstr>
      <vt:lpstr>PowerPoint Presentation</vt:lpstr>
      <vt:lpstr> Sexually transmitted diseases:  </vt:lpstr>
      <vt:lpstr>Examples of STDs:</vt:lpstr>
      <vt:lpstr>Maternal Morbidity In Jordan </vt:lpstr>
      <vt:lpstr>PowerPoint Presentation</vt:lpstr>
      <vt:lpstr>PowerPoint Presentation</vt:lpstr>
      <vt:lpstr>PowerPoint Presentation</vt:lpstr>
      <vt:lpstr>Causes of maternal morbidities in Jordan</vt:lpstr>
      <vt:lpstr> Results: </vt:lpstr>
      <vt:lpstr>PowerPoint Presentation</vt:lpstr>
      <vt:lpstr>PowerPoint Presentation</vt:lpstr>
      <vt:lpstr>PowerPoint Presentation</vt:lpstr>
      <vt:lpstr>PowerPoint Presentation</vt:lpstr>
      <vt:lpstr>PowerPoint Presentation</vt:lpstr>
      <vt:lpstr>بسم الله الرحمن الرحيم </vt:lpstr>
      <vt:lpstr>Delivery</vt:lpstr>
      <vt:lpstr> Maternal Mortality  General Consideration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Causes of Maternal Mortality</vt:lpstr>
      <vt:lpstr>Maternal Mortality, by Region</vt:lpstr>
      <vt:lpstr>Notes on Maternal Mortality, by Region</vt:lpstr>
      <vt:lpstr>PowerPoint Presentation</vt:lpstr>
      <vt:lpstr>Maternal Mortality in Jordan</vt:lpstr>
      <vt:lpstr> Improve maternal health Targets and Indicators</vt:lpstr>
      <vt:lpstr>Millennium development goal 5 (MDG5) Target 5A</vt:lpstr>
      <vt:lpstr>What does that mean for Jordan?</vt:lpstr>
      <vt:lpstr>اتجاهات معدل وفيات الأمهات عالميا</vt:lpstr>
      <vt:lpstr> معدل وفيات الأمهات في الأردن</vt:lpstr>
      <vt:lpstr>وفيات الأمهات في الأردن مقارنة بالدول العربية</vt:lpstr>
      <vt:lpstr>Causes of Maternal Mortality </vt:lpstr>
      <vt:lpstr>أسباب وفيات الأمهات في الأردن(2007-2008) (الاسباب  غير المباشرة)</vt:lpstr>
      <vt:lpstr>بسم الله الرحمن الرحيم </vt:lpstr>
      <vt:lpstr>Post Natal</vt:lpstr>
      <vt:lpstr>Family Planning Services</vt:lpstr>
      <vt:lpstr>What is family planning? </vt:lpstr>
      <vt:lpstr>  Goals of Family Planning services    </vt:lpstr>
      <vt:lpstr>PowerPoint Presentation</vt:lpstr>
      <vt:lpstr>Counseling</vt:lpstr>
      <vt:lpstr>Counseling  </vt:lpstr>
      <vt:lpstr> </vt:lpstr>
      <vt:lpstr>Contraceptive efficiency:</vt:lpstr>
      <vt:lpstr>Contraceptive Methods:</vt:lpstr>
      <vt:lpstr>Traditional Methods </vt:lpstr>
      <vt:lpstr>Lactational Amenorrhea Method Algorithm</vt:lpstr>
      <vt:lpstr> Abstinence : Safe Period</vt:lpstr>
      <vt:lpstr>2-Hormonal methods</vt:lpstr>
      <vt:lpstr>Classification of hormonal contraceptives</vt:lpstr>
      <vt:lpstr>Oral Contraceptives</vt:lpstr>
      <vt:lpstr>Combined pills</vt:lpstr>
      <vt:lpstr>PowerPoint Presentation</vt:lpstr>
      <vt:lpstr>Untoward Effects with Combination Oral Contraceptives</vt:lpstr>
      <vt:lpstr>Contraindications to OCP Use</vt:lpstr>
      <vt:lpstr>Progesterone only pills</vt:lpstr>
      <vt:lpstr>Pop (contd...)</vt:lpstr>
      <vt:lpstr>Post coital pills</vt:lpstr>
      <vt:lpstr>Depot preparations</vt:lpstr>
      <vt:lpstr>PowerPoint Presentation</vt:lpstr>
      <vt:lpstr>PowerPoint Presentation</vt:lpstr>
      <vt:lpstr>Terminal methods</vt:lpstr>
      <vt:lpstr>PowerPoint Presentation</vt:lpstr>
      <vt:lpstr>Mechanical Methods</vt:lpstr>
      <vt:lpstr>PowerPoint Presentation</vt:lpstr>
      <vt:lpstr>PowerPoint Presentation</vt:lpstr>
      <vt:lpstr>Why Family planning  is needed In Jordan ?</vt:lpstr>
      <vt:lpstr>PowerPoint Presentation</vt:lpstr>
      <vt:lpstr>Family Planning in Jordan</vt:lpstr>
      <vt:lpstr>PowerPoint Presentation</vt:lpstr>
      <vt:lpstr>Fertility Rates in Jordan: The figure shows the overall fertility rates in Jordan from 1990(5.6)-2012(3.5).</vt:lpstr>
      <vt:lpstr>Decrease of infant and child mortality/1000 live birth with decrease of fertility rate</vt:lpstr>
      <vt:lpstr>PowerPoint Presentation</vt:lpstr>
      <vt:lpstr>Family planning in Jordan: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between Jordan and the other Regional Countries </vt:lpstr>
      <vt:lpstr>PowerPoint Presentation</vt:lpstr>
      <vt:lpstr>References</vt:lpstr>
      <vt:lpstr>References contd…</vt:lpstr>
      <vt:lpstr>PowerPoint Presentation</vt:lpstr>
      <vt:lpstr>تم بحمد الله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heba</dc:creator>
  <cp:lastModifiedBy>samar sharif</cp:lastModifiedBy>
  <cp:revision>198</cp:revision>
  <dcterms:created xsi:type="dcterms:W3CDTF">2004-09-26T18:15:02Z</dcterms:created>
  <dcterms:modified xsi:type="dcterms:W3CDTF">2015-10-21T04:57:33Z</dcterms:modified>
</cp:coreProperties>
</file>