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sldIdLst>
    <p:sldId id="256" r:id="rId2"/>
    <p:sldId id="266" r:id="rId3"/>
    <p:sldId id="281" r:id="rId4"/>
    <p:sldId id="267" r:id="rId5"/>
    <p:sldId id="282" r:id="rId6"/>
    <p:sldId id="268" r:id="rId7"/>
    <p:sldId id="283" r:id="rId8"/>
    <p:sldId id="269" r:id="rId9"/>
    <p:sldId id="284" r:id="rId10"/>
    <p:sldId id="270" r:id="rId11"/>
    <p:sldId id="285" r:id="rId12"/>
    <p:sldId id="271" r:id="rId13"/>
    <p:sldId id="286" r:id="rId14"/>
    <p:sldId id="272" r:id="rId15"/>
    <p:sldId id="287" r:id="rId16"/>
    <p:sldId id="273" r:id="rId17"/>
    <p:sldId id="288" r:id="rId18"/>
    <p:sldId id="274" r:id="rId19"/>
    <p:sldId id="289" r:id="rId20"/>
    <p:sldId id="275" r:id="rId21"/>
    <p:sldId id="280" r:id="rId22"/>
    <p:sldId id="262" r:id="rId23"/>
    <p:sldId id="277" r:id="rId24"/>
    <p:sldId id="278" r:id="rId25"/>
    <p:sldId id="279"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45" autoAdjust="0"/>
    <p:restoredTop sz="79749" autoAdjust="0"/>
  </p:normalViewPr>
  <p:slideViewPr>
    <p:cSldViewPr snapToGrid="0">
      <p:cViewPr varScale="1">
        <p:scale>
          <a:sx n="54" d="100"/>
          <a:sy n="54" d="100"/>
        </p:scale>
        <p:origin x="-648"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B8A6F-6914-4AA1-865A-FCE92A2CC10A}" type="datetimeFigureOut">
              <a:rPr lang="sv-SE" smtClean="0"/>
              <a:pPr/>
              <a:t>2016-05-13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565FF-9C80-4FEE-B8E0-1A79254E6C78}" type="slidenum">
              <a:rPr lang="sv-SE" smtClean="0"/>
              <a:pPr/>
              <a:t>‹#›</a:t>
            </a:fld>
            <a:endParaRPr lang="sv-SE"/>
          </a:p>
        </p:txBody>
      </p:sp>
    </p:spTree>
    <p:extLst>
      <p:ext uri="{BB962C8B-B14F-4D97-AF65-F5344CB8AC3E}">
        <p14:creationId xmlns:p14="http://schemas.microsoft.com/office/powerpoint/2010/main" xmlns="" val="332093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effectLst/>
              </a:rPr>
              <a:t>There has been numerous inputs to the agenda, notably a set of Sustainable Development Goals (SDGs) proposed by an open working group of the General Assembly, the report of an intergovernmental committee of experts on sustainable development financing, GA dialogues on technology facilitation and many others. </a:t>
            </a:r>
            <a:endParaRPr lang="sv-SE" dirty="0"/>
          </a:p>
        </p:txBody>
      </p:sp>
      <p:sp>
        <p:nvSpPr>
          <p:cNvPr id="4" name="Platshållare för bildnummer 3"/>
          <p:cNvSpPr>
            <a:spLocks noGrp="1"/>
          </p:cNvSpPr>
          <p:nvPr>
            <p:ph type="sldNum" sz="quarter" idx="10"/>
          </p:nvPr>
        </p:nvSpPr>
        <p:spPr/>
        <p:txBody>
          <a:bodyPr/>
          <a:lstStyle/>
          <a:p>
            <a:fld id="{F158D9F3-349F-4F75-8713-10C6E38D6F2D}" type="slidenum">
              <a:rPr lang="sv-SE" smtClean="0"/>
              <a:pPr/>
              <a:t>2</a:t>
            </a:fld>
            <a:endParaRPr lang="sv-SE"/>
          </a:p>
        </p:txBody>
      </p:sp>
    </p:spTree>
    <p:extLst>
      <p:ext uri="{BB962C8B-B14F-4D97-AF65-F5344CB8AC3E}">
        <p14:creationId xmlns:p14="http://schemas.microsoft.com/office/powerpoint/2010/main" xmlns="" val="2637825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158D9F3-349F-4F75-8713-10C6E38D6F2D}" type="slidenum">
              <a:rPr lang="sv-SE" smtClean="0"/>
              <a:pPr/>
              <a:t>12</a:t>
            </a:fld>
            <a:endParaRPr lang="sv-SE"/>
          </a:p>
        </p:txBody>
      </p:sp>
    </p:spTree>
    <p:extLst>
      <p:ext uri="{BB962C8B-B14F-4D97-AF65-F5344CB8AC3E}">
        <p14:creationId xmlns:p14="http://schemas.microsoft.com/office/powerpoint/2010/main" xmlns="" val="349449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effectLst/>
              </a:rPr>
              <a:t>5a - The maternal mortality ratio dropped by 45 per cent between 1990 and 2013, from 380 to 210 deaths per 100,000 live births. All regions have made progress but accelerated interventions are required in order meet the target.</a:t>
            </a:r>
          </a:p>
          <a:p>
            <a:r>
              <a:rPr lang="en-US" dirty="0" smtClean="0">
                <a:effectLst/>
              </a:rPr>
              <a:t>In Eastern Asia, Northern Africa and Southern Asia, maternal mortality has declined by around two-thirds.</a:t>
            </a:r>
          </a:p>
          <a:p>
            <a:r>
              <a:rPr lang="en-US" dirty="0" smtClean="0">
                <a:effectLst/>
              </a:rPr>
              <a:t>The proportion of deliveries in developing regions attended by skilled health personnel rose from 56 in 1990 to 68 per cent in 2012. </a:t>
            </a:r>
          </a:p>
          <a:p>
            <a:r>
              <a:rPr lang="en-US" dirty="0" smtClean="0">
                <a:effectLst/>
              </a:rPr>
              <a:t>The maternal mortality ratio in developing regions is still 14 times higher than in the developed regions.</a:t>
            </a:r>
          </a:p>
          <a:p>
            <a:r>
              <a:rPr lang="en-US" dirty="0" smtClean="0">
                <a:effectLst/>
              </a:rPr>
              <a:t>The rural-urban gap in skilled care during childbirth has narrowed.</a:t>
            </a:r>
          </a:p>
          <a:p>
            <a:endParaRPr lang="en-US" dirty="0" smtClean="0">
              <a:effectLst/>
            </a:endParaRPr>
          </a:p>
          <a:p>
            <a:r>
              <a:rPr lang="en-US" dirty="0" smtClean="0">
                <a:effectLst/>
              </a:rPr>
              <a:t>5b - More women are receiving antenatal care. In developing regions, antenatal care increased from 65  per cent in 1990 to 83 per cent in 2012.</a:t>
            </a:r>
          </a:p>
          <a:p>
            <a:r>
              <a:rPr lang="en-US" dirty="0" smtClean="0">
                <a:effectLst/>
              </a:rPr>
              <a:t>Only half of women in developing regions receive the recommended amount of health care they need.</a:t>
            </a:r>
          </a:p>
          <a:p>
            <a:r>
              <a:rPr lang="en-US" dirty="0" smtClean="0">
                <a:effectLst/>
              </a:rPr>
              <a:t>Fewer teens are having children in most developing regions, but progress has slowed.</a:t>
            </a:r>
          </a:p>
          <a:p>
            <a:r>
              <a:rPr lang="en-US" dirty="0" smtClean="0">
                <a:effectLst/>
              </a:rPr>
              <a:t>The large increase in contraceptive use in the 1990s was not matched in the 2000s.</a:t>
            </a:r>
          </a:p>
          <a:p>
            <a:r>
              <a:rPr lang="en-US" dirty="0" smtClean="0">
                <a:effectLst/>
              </a:rPr>
              <a:t>The need for family planning is slowly being met for more women, but demand is increasing at a rapid pace.</a:t>
            </a:r>
          </a:p>
          <a:p>
            <a:r>
              <a:rPr lang="en-US" dirty="0" smtClean="0">
                <a:effectLst/>
              </a:rPr>
              <a:t>Official Development Assistance for reproductive health care and family planning remains low.</a:t>
            </a:r>
          </a:p>
          <a:p>
            <a:endParaRPr lang="en-US" dirty="0">
              <a:effectLst/>
            </a:endParaRPr>
          </a:p>
        </p:txBody>
      </p:sp>
      <p:sp>
        <p:nvSpPr>
          <p:cNvPr id="4" name="Platshållare för bildnummer 3"/>
          <p:cNvSpPr>
            <a:spLocks noGrp="1"/>
          </p:cNvSpPr>
          <p:nvPr>
            <p:ph type="sldNum" sz="quarter" idx="10"/>
          </p:nvPr>
        </p:nvSpPr>
        <p:spPr/>
        <p:txBody>
          <a:bodyPr/>
          <a:lstStyle/>
          <a:p>
            <a:fld id="{F158D9F3-349F-4F75-8713-10C6E38D6F2D}" type="slidenum">
              <a:rPr lang="sv-SE" smtClean="0"/>
              <a:pPr/>
              <a:t>13</a:t>
            </a:fld>
            <a:endParaRPr lang="sv-SE"/>
          </a:p>
        </p:txBody>
      </p:sp>
    </p:spTree>
    <p:extLst>
      <p:ext uri="{BB962C8B-B14F-4D97-AF65-F5344CB8AC3E}">
        <p14:creationId xmlns:p14="http://schemas.microsoft.com/office/powerpoint/2010/main" xmlns="" val="3238877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6a - </a:t>
            </a:r>
            <a:r>
              <a:rPr lang="en-US" dirty="0" smtClean="0">
                <a:effectLst/>
              </a:rPr>
              <a:t>New HIV infections continue to decline in most regions.</a:t>
            </a:r>
          </a:p>
          <a:p>
            <a:r>
              <a:rPr lang="en-US" dirty="0" smtClean="0">
                <a:effectLst/>
              </a:rPr>
              <a:t>The number of new HIV infections per 100 adults (aged 15 to 49) declined by 44 per cent between 2001 and 2012. </a:t>
            </a:r>
          </a:p>
          <a:p>
            <a:r>
              <a:rPr lang="en-US" dirty="0" smtClean="0">
                <a:effectLst/>
              </a:rPr>
              <a:t>An estimated 2.3 million cases of people of all ages are newly infected and 1.6 million people died from AID-related causes. </a:t>
            </a:r>
          </a:p>
          <a:p>
            <a:r>
              <a:rPr lang="en-US" dirty="0" smtClean="0">
                <a:effectLst/>
              </a:rPr>
              <a:t>Comprehensive knowledge of HIV transmission remains low among young people, along with condom use.</a:t>
            </a:r>
          </a:p>
          <a:p>
            <a:r>
              <a:rPr lang="en-US" dirty="0" smtClean="0">
                <a:effectLst/>
              </a:rPr>
              <a:t>About 210,000 children died of AIDS-related causes in 2012, compared to 320,000 in 2005. </a:t>
            </a:r>
          </a:p>
          <a:p>
            <a:endParaRPr lang="sv-SE" dirty="0" smtClean="0"/>
          </a:p>
          <a:p>
            <a:r>
              <a:rPr lang="sv-SE" dirty="0" smtClean="0"/>
              <a:t>6b</a:t>
            </a:r>
            <a:r>
              <a:rPr lang="sv-SE" baseline="0" dirty="0" smtClean="0"/>
              <a:t> - </a:t>
            </a:r>
            <a:r>
              <a:rPr lang="en-US" dirty="0" smtClean="0">
                <a:effectLst/>
              </a:rPr>
              <a:t>Antiretroviral medicines to treat HIV were delivered to 9.5 million people in developing regions in 2012. </a:t>
            </a:r>
          </a:p>
          <a:p>
            <a:r>
              <a:rPr lang="en-US" dirty="0" smtClean="0">
                <a:effectLst/>
              </a:rPr>
              <a:t>Over 900,000 pregnant women living with HIV globally were receiving antiretroviral prophylaxis or treatment by December 2012.</a:t>
            </a:r>
          </a:p>
          <a:p>
            <a:endParaRPr lang="sv-SE" dirty="0" smtClean="0"/>
          </a:p>
          <a:p>
            <a:r>
              <a:rPr lang="sv-SE" dirty="0" smtClean="0"/>
              <a:t>6c – </a:t>
            </a:r>
            <a:r>
              <a:rPr lang="en-US" dirty="0" smtClean="0">
                <a:effectLst/>
              </a:rPr>
              <a:t>Between 2000 and 2012, the substantial expansion of malaria interventions led to a 42 per cent decline in malaria mortality rates globally. </a:t>
            </a:r>
          </a:p>
          <a:p>
            <a:r>
              <a:rPr lang="en-US" dirty="0" smtClean="0">
                <a:effectLst/>
              </a:rPr>
              <a:t>In the decade since 2000, 3.3 million deaths from malaria were averted, and the lives of three million young children were saved. </a:t>
            </a:r>
          </a:p>
          <a:p>
            <a:r>
              <a:rPr lang="en-US" dirty="0" smtClean="0">
                <a:effectLst/>
              </a:rPr>
              <a:t>Thanks to increased funding, more children are sleeping under insecticide-treated bed nets in sub-Saharan Africa.</a:t>
            </a:r>
          </a:p>
          <a:p>
            <a:r>
              <a:rPr lang="en-US" dirty="0" smtClean="0">
                <a:effectLst/>
              </a:rPr>
              <a:t>Treatment for tuberculosis has saved some 22  million lives between 1995 and 2012. </a:t>
            </a:r>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F158D9F3-349F-4F75-8713-10C6E38D6F2D}" type="slidenum">
              <a:rPr lang="sv-SE" smtClean="0"/>
              <a:pPr/>
              <a:t>15</a:t>
            </a:fld>
            <a:endParaRPr lang="sv-SE"/>
          </a:p>
        </p:txBody>
      </p:sp>
    </p:spTree>
    <p:extLst>
      <p:ext uri="{BB962C8B-B14F-4D97-AF65-F5344CB8AC3E}">
        <p14:creationId xmlns:p14="http://schemas.microsoft.com/office/powerpoint/2010/main" xmlns="" val="938448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158D9F3-349F-4F75-8713-10C6E38D6F2D}" type="slidenum">
              <a:rPr lang="sv-SE" smtClean="0"/>
              <a:pPr/>
              <a:t>16</a:t>
            </a:fld>
            <a:endParaRPr lang="sv-SE"/>
          </a:p>
        </p:txBody>
      </p:sp>
    </p:spTree>
    <p:extLst>
      <p:ext uri="{BB962C8B-B14F-4D97-AF65-F5344CB8AC3E}">
        <p14:creationId xmlns:p14="http://schemas.microsoft.com/office/powerpoint/2010/main" xmlns="" val="3435281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7a – </a:t>
            </a:r>
            <a:r>
              <a:rPr lang="en-US" dirty="0" smtClean="0">
                <a:effectLst/>
              </a:rPr>
              <a:t>Forests are a safety net for the poor, but they continue to disappear at an alarming rate.</a:t>
            </a:r>
          </a:p>
          <a:p>
            <a:r>
              <a:rPr lang="en-US" dirty="0" smtClean="0">
                <a:effectLst/>
              </a:rPr>
              <a:t>Global emissions of carbon dioxide (CO2) have increased by more than 50  per cent since 1990.</a:t>
            </a:r>
          </a:p>
          <a:p>
            <a:r>
              <a:rPr lang="en-US" dirty="0" smtClean="0">
                <a:effectLst/>
              </a:rPr>
              <a:t>In the 26 years since the adoption of the Montreal Protocol on Substances that Deplete the Ozone Layer, there has been a reduction of over 98 per cent in the consumption of ozone-depleting substances.</a:t>
            </a:r>
          </a:p>
          <a:p>
            <a:r>
              <a:rPr lang="en-US" dirty="0" smtClean="0">
                <a:effectLst/>
              </a:rPr>
              <a:t>Afforestation and the natural expansion of forests have reduced the net loss of forest from an average of 8.3 million hectares annually in the 1990s to an average of 5.2 million hectares annually between 2000 and 2010. </a:t>
            </a:r>
          </a:p>
          <a:p>
            <a:endParaRPr lang="sv-SE" dirty="0" smtClean="0"/>
          </a:p>
          <a:p>
            <a:r>
              <a:rPr lang="sv-SE" dirty="0" smtClean="0"/>
              <a:t>7b – </a:t>
            </a:r>
            <a:r>
              <a:rPr lang="en-US" dirty="0" smtClean="0">
                <a:effectLst/>
              </a:rPr>
              <a:t>Protected ecosystems covered 14 per cent of land and coastal marine areas worldwide by 2012. </a:t>
            </a:r>
            <a:endParaRPr lang="sv-SE" dirty="0" smtClean="0"/>
          </a:p>
          <a:p>
            <a:endParaRPr lang="sv-SE" dirty="0" smtClean="0"/>
          </a:p>
          <a:p>
            <a:r>
              <a:rPr lang="sv-SE" dirty="0" smtClean="0"/>
              <a:t>7c – </a:t>
            </a:r>
            <a:r>
              <a:rPr lang="en-US" dirty="0" smtClean="0">
                <a:effectLst/>
              </a:rPr>
              <a:t>The world has met the target of halving the proportion of people without access to improved sources of water, five years ahead of schedule.</a:t>
            </a:r>
          </a:p>
          <a:p>
            <a:r>
              <a:rPr lang="en-US" dirty="0" smtClean="0">
                <a:effectLst/>
              </a:rPr>
              <a:t>Between 1990 and 2012, 2.3 billion people gained access to improved drinking water sources.</a:t>
            </a:r>
          </a:p>
          <a:p>
            <a:r>
              <a:rPr lang="en-US" dirty="0" smtClean="0">
                <a:effectLst/>
              </a:rPr>
              <a:t>Over a quarter of the world’s population has gained access to improved sanitation since 1990, yet one billion people still resort to open defecation.</a:t>
            </a:r>
          </a:p>
          <a:p>
            <a:r>
              <a:rPr lang="en-US" dirty="0" smtClean="0">
                <a:effectLst/>
              </a:rPr>
              <a:t>The vast majority – 82 per cent – of people practicing open defecation now live in middle-income, populous countries. </a:t>
            </a:r>
          </a:p>
          <a:p>
            <a:r>
              <a:rPr lang="en-US" dirty="0" smtClean="0">
                <a:effectLst/>
              </a:rPr>
              <a:t>In 2012, 748 million people remained without access to an improved source of drinking water.</a:t>
            </a:r>
          </a:p>
          <a:p>
            <a:r>
              <a:rPr lang="en-US" dirty="0" smtClean="0">
                <a:effectLst/>
              </a:rPr>
              <a:t>Despite progress, 2.5 billion in developing countries still lack access to improved sanitation facilities.</a:t>
            </a:r>
          </a:p>
          <a:p>
            <a:endParaRPr lang="sv-SE" dirty="0" smtClean="0"/>
          </a:p>
          <a:p>
            <a:r>
              <a:rPr lang="sv-SE" dirty="0" smtClean="0"/>
              <a:t>7d – </a:t>
            </a:r>
            <a:r>
              <a:rPr lang="en-US" dirty="0" smtClean="0">
                <a:effectLst/>
              </a:rPr>
              <a:t>The target was met well in advance of the 2020 deadline. More than 200 million of these people gained access to improved water sources, improved sanitation facilities, or durable or less crowded housing, thereby exceeding the MDG target</a:t>
            </a:r>
          </a:p>
          <a:p>
            <a:r>
              <a:rPr lang="en-US" dirty="0" smtClean="0">
                <a:effectLst/>
              </a:rPr>
              <a:t>863 million people are estimated to be living in slums in 2012 compared to 650 million in 1990 and 760 million in 2000</a:t>
            </a:r>
          </a:p>
          <a:p>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F158D9F3-349F-4F75-8713-10C6E38D6F2D}" type="slidenum">
              <a:rPr lang="sv-SE" smtClean="0"/>
              <a:pPr/>
              <a:t>17</a:t>
            </a:fld>
            <a:endParaRPr lang="sv-SE"/>
          </a:p>
        </p:txBody>
      </p:sp>
    </p:spTree>
    <p:extLst>
      <p:ext uri="{BB962C8B-B14F-4D97-AF65-F5344CB8AC3E}">
        <p14:creationId xmlns:p14="http://schemas.microsoft.com/office/powerpoint/2010/main" xmlns="" val="2844048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158D9F3-349F-4F75-8713-10C6E38D6F2D}" type="slidenum">
              <a:rPr lang="sv-SE" smtClean="0"/>
              <a:pPr/>
              <a:t>18</a:t>
            </a:fld>
            <a:endParaRPr lang="sv-SE"/>
          </a:p>
        </p:txBody>
      </p:sp>
    </p:spTree>
    <p:extLst>
      <p:ext uri="{BB962C8B-B14F-4D97-AF65-F5344CB8AC3E}">
        <p14:creationId xmlns:p14="http://schemas.microsoft.com/office/powerpoint/2010/main" xmlns="" val="1039533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effectLst/>
              </a:rPr>
              <a:t>8a - Official development assistance hit a record high of $134.8 billion in 2013.</a:t>
            </a:r>
          </a:p>
          <a:p>
            <a:r>
              <a:rPr lang="en-US" dirty="0" smtClean="0">
                <a:effectLst/>
              </a:rPr>
              <a:t>Aid shifted away from the poorest countries where attainment of the MDGs often lags the most.</a:t>
            </a:r>
          </a:p>
          <a:p>
            <a:endParaRPr lang="sv-SE" dirty="0" smtClean="0"/>
          </a:p>
          <a:p>
            <a:r>
              <a:rPr lang="sv-SE" dirty="0" smtClean="0"/>
              <a:t>8b</a:t>
            </a:r>
            <a:r>
              <a:rPr lang="sv-SE" baseline="0" dirty="0" smtClean="0"/>
              <a:t> – </a:t>
            </a:r>
            <a:r>
              <a:rPr lang="en-US" dirty="0" smtClean="0">
                <a:effectLst/>
              </a:rPr>
              <a:t>Net bilateral aid to Africa (where 34 of the 48 least developed countries are located) fell by 5.6 per cent in 2013, to $28.9 billion in real terms.</a:t>
            </a:r>
          </a:p>
          <a:p>
            <a:r>
              <a:rPr lang="en-US" dirty="0" smtClean="0">
                <a:effectLst/>
              </a:rPr>
              <a:t>Eighty per cent of imports from developing countries enter developed countries duty-free.</a:t>
            </a:r>
          </a:p>
          <a:p>
            <a:endParaRPr lang="sv-SE" baseline="0" dirty="0" smtClean="0"/>
          </a:p>
          <a:p>
            <a:r>
              <a:rPr lang="sv-SE" baseline="0" dirty="0" smtClean="0"/>
              <a:t>8c – </a:t>
            </a:r>
            <a:r>
              <a:rPr lang="en-US" dirty="0" smtClean="0">
                <a:effectLst/>
              </a:rPr>
              <a:t>Aid to landlocked developing countries fell in 2010 for the first time in a decade, while aid to small island developing States increased substantially.</a:t>
            </a:r>
            <a:endParaRPr lang="sv-SE" baseline="0" dirty="0" smtClean="0"/>
          </a:p>
          <a:p>
            <a:endParaRPr lang="sv-SE" baseline="0" dirty="0" smtClean="0"/>
          </a:p>
          <a:p>
            <a:r>
              <a:rPr lang="sv-SE" baseline="0" dirty="0" smtClean="0"/>
              <a:t>8d – </a:t>
            </a:r>
            <a:r>
              <a:rPr lang="en-US" dirty="0" smtClean="0">
                <a:effectLst/>
              </a:rPr>
              <a:t>The debt burden on developing countries remains stable at about 3 per cent of export revenue, which was a near 75 per cent drop since 2000. </a:t>
            </a:r>
            <a:endParaRPr lang="sv-SE" baseline="0" dirty="0" smtClean="0"/>
          </a:p>
          <a:p>
            <a:endParaRPr lang="sv-SE" baseline="0" dirty="0" smtClean="0"/>
          </a:p>
          <a:p>
            <a:r>
              <a:rPr lang="sv-SE" baseline="0" dirty="0" smtClean="0"/>
              <a:t>8e – </a:t>
            </a:r>
            <a:r>
              <a:rPr lang="en-US" dirty="0" smtClean="0">
                <a:effectLst/>
              </a:rPr>
              <a:t>Resources available for providing essential medicines through some disease-specific global health funds increased in 2011, despite the global economic downturn. </a:t>
            </a:r>
          </a:p>
          <a:p>
            <a:r>
              <a:rPr lang="en-US" dirty="0" smtClean="0">
                <a:effectLst/>
              </a:rPr>
              <a:t>There has been little improvement in recent years in improving availability and affordability of essential medicines in developing countries.</a:t>
            </a:r>
          </a:p>
          <a:p>
            <a:endParaRPr lang="sv-SE" baseline="0" dirty="0" smtClean="0"/>
          </a:p>
          <a:p>
            <a:r>
              <a:rPr lang="sv-SE" baseline="0" dirty="0" smtClean="0"/>
              <a:t>8f - </a:t>
            </a:r>
            <a:r>
              <a:rPr lang="en-US" dirty="0" smtClean="0">
                <a:effectLst/>
              </a:rPr>
              <a:t>Two-thirds of the world’s Internet users are in developing regions, where the number of Internet users doubled between 2009 and 2014.</a:t>
            </a:r>
          </a:p>
          <a:p>
            <a:r>
              <a:rPr lang="en-US" dirty="0" smtClean="0">
                <a:effectLst/>
              </a:rPr>
              <a:t>In 2014, Internet use penetration in developing countries grew by 8.7 per cent, twice as fast as in the developed world where its usage rose by 3.3 per cent. </a:t>
            </a:r>
          </a:p>
          <a:p>
            <a:r>
              <a:rPr lang="en-US" dirty="0" smtClean="0">
                <a:effectLst/>
              </a:rPr>
              <a:t>In Africa, almost 20 per cent of the population are online, up from 10 per cent in 2010. </a:t>
            </a:r>
          </a:p>
          <a:p>
            <a:r>
              <a:rPr lang="en-US" dirty="0" smtClean="0">
                <a:effectLst/>
              </a:rPr>
              <a:t>Thirty per cent of the world’s youth are digital natives, active online for at least five years. </a:t>
            </a:r>
          </a:p>
          <a:p>
            <a:r>
              <a:rPr lang="en-US" dirty="0" smtClean="0">
                <a:effectLst/>
              </a:rPr>
              <a:t>More than four billion people do not use the Internet, and 90 per cent of them are from the developing world. </a:t>
            </a:r>
          </a:p>
          <a:p>
            <a:endParaRPr lang="sv-SE" baseline="0" dirty="0" smtClean="0"/>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F158D9F3-349F-4F75-8713-10C6E38D6F2D}" type="slidenum">
              <a:rPr lang="sv-SE" smtClean="0"/>
              <a:pPr/>
              <a:t>19</a:t>
            </a:fld>
            <a:endParaRPr lang="sv-SE"/>
          </a:p>
        </p:txBody>
      </p:sp>
    </p:spTree>
    <p:extLst>
      <p:ext uri="{BB962C8B-B14F-4D97-AF65-F5344CB8AC3E}">
        <p14:creationId xmlns:p14="http://schemas.microsoft.com/office/powerpoint/2010/main" xmlns="" val="4169752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noProof="0" dirty="0" smtClean="0"/>
              <a:t>“</a:t>
            </a:r>
            <a:r>
              <a:rPr lang="en-US" b="1" i="1" noProof="0" dirty="0" smtClean="0"/>
              <a:t>Breaking Down the Silos: Integrating Environmental Sustainability in the Post-2015 Agenda </a:t>
            </a:r>
            <a:r>
              <a:rPr lang="en-US" i="1" noProof="0" dirty="0" smtClean="0"/>
              <a:t>: </a:t>
            </a:r>
            <a:r>
              <a:rPr lang="en-US" noProof="0" dirty="0" smtClean="0">
                <a:effectLst/>
              </a:rPr>
              <a:t>eight-month consultation process that engaged academia, think tanks, representatives of civil society </a:t>
            </a:r>
          </a:p>
          <a:p>
            <a:r>
              <a:rPr lang="en-US" b="1" noProof="0" dirty="0" smtClean="0">
                <a:effectLst/>
              </a:rPr>
              <a:t>Integrated development </a:t>
            </a:r>
            <a:r>
              <a:rPr lang="en-US" noProof="0" dirty="0" smtClean="0">
                <a:effectLst/>
              </a:rPr>
              <a:t>(</a:t>
            </a:r>
            <a:r>
              <a:rPr lang="en-US" sz="1200" b="0" i="0" u="none" strike="noStrike" kern="1200" baseline="0" dirty="0" smtClean="0">
                <a:solidFill>
                  <a:schemeClr val="tx1"/>
                </a:solidFill>
                <a:latin typeface="+mn-lt"/>
                <a:ea typeface="+mn-ea"/>
                <a:cs typeface="+mn-cs"/>
              </a:rPr>
              <a:t>advances multiple benefits across the three</a:t>
            </a:r>
          </a:p>
          <a:p>
            <a:r>
              <a:rPr lang="en-US" sz="1200" b="0" i="0" u="none" strike="noStrike" kern="1200" baseline="0" dirty="0" smtClean="0">
                <a:solidFill>
                  <a:schemeClr val="tx1"/>
                </a:solidFill>
                <a:latin typeface="+mn-lt"/>
                <a:ea typeface="+mn-ea"/>
                <a:cs typeface="+mn-cs"/>
              </a:rPr>
              <a:t>dimensions of sustainable development (social, environmental, and economic) ensures that</a:t>
            </a:r>
          </a:p>
          <a:p>
            <a:r>
              <a:rPr lang="en-US" sz="1200" b="0" i="0" u="none" strike="noStrike" kern="1200" baseline="0" dirty="0" smtClean="0">
                <a:solidFill>
                  <a:schemeClr val="tx1"/>
                </a:solidFill>
                <a:latin typeface="+mn-lt"/>
                <a:ea typeface="+mn-ea"/>
                <a:cs typeface="+mn-cs"/>
              </a:rPr>
              <a:t>poverty eradication and environmental sustainability go hand-in-hand;</a:t>
            </a:r>
            <a:r>
              <a:rPr lang="en-US" sz="1200" b="0" i="1" u="none" strike="noStrike" kern="1200" baseline="0" dirty="0" smtClean="0">
                <a:solidFill>
                  <a:schemeClr val="tx1"/>
                </a:solidFill>
                <a:latin typeface="+mn-lt"/>
                <a:ea typeface="+mn-ea"/>
                <a:cs typeface="+mn-cs"/>
              </a:rPr>
              <a:t>)</a:t>
            </a:r>
          </a:p>
          <a:p>
            <a:r>
              <a:rPr lang="en-US" sz="1200" b="1" i="0" u="none" strike="noStrike" kern="1200" baseline="0" noProof="0" dirty="0" smtClean="0">
                <a:solidFill>
                  <a:schemeClr val="tx1"/>
                </a:solidFill>
                <a:effectLst/>
                <a:latin typeface="+mn-lt"/>
                <a:ea typeface="+mn-ea"/>
                <a:cs typeface="+mn-cs"/>
              </a:rPr>
              <a:t>Equality</a:t>
            </a:r>
            <a:r>
              <a:rPr lang="en-US" sz="1200" b="0" i="1" u="none" strike="noStrike" kern="1200" baseline="0" noProof="0" dirty="0" smtClean="0">
                <a:solidFill>
                  <a:schemeClr val="tx1"/>
                </a:solidFill>
                <a:effectLst/>
                <a:latin typeface="+mn-lt"/>
                <a:ea typeface="+mn-ea"/>
                <a:cs typeface="+mn-cs"/>
              </a:rPr>
              <a:t> </a:t>
            </a:r>
            <a:r>
              <a:rPr lang="en-US" sz="1200" b="0" i="0" u="none" strike="noStrike" kern="1200" baseline="0" noProof="0" dirty="0" smtClean="0">
                <a:solidFill>
                  <a:schemeClr val="tx1"/>
                </a:solidFill>
                <a:effectLst/>
                <a:latin typeface="+mn-lt"/>
                <a:ea typeface="+mn-ea"/>
                <a:cs typeface="+mn-cs"/>
              </a:rPr>
              <a:t>(</a:t>
            </a:r>
            <a:r>
              <a:rPr lang="en-US" sz="1200" b="0" i="0" u="none" strike="noStrike" kern="1200" baseline="0" dirty="0" smtClean="0">
                <a:solidFill>
                  <a:schemeClr val="tx1"/>
                </a:solidFill>
                <a:latin typeface="+mn-lt"/>
                <a:ea typeface="+mn-ea"/>
                <a:cs typeface="+mn-cs"/>
              </a:rPr>
              <a:t>in relation to access to natural resources and the benefits of a healthy environment</a:t>
            </a:r>
          </a:p>
          <a:p>
            <a:r>
              <a:rPr lang="en-US" sz="1200" b="0" i="0" u="none" strike="noStrike" kern="1200" baseline="0" dirty="0" smtClean="0">
                <a:solidFill>
                  <a:schemeClr val="tx1"/>
                </a:solidFill>
                <a:latin typeface="+mn-lt"/>
                <a:ea typeface="+mn-ea"/>
                <a:cs typeface="+mn-cs"/>
              </a:rPr>
              <a:t>as well as engagement in related decision-making processes is fundamental for both</a:t>
            </a:r>
          </a:p>
          <a:p>
            <a:r>
              <a:rPr lang="en-US" sz="1200" b="0" i="0" u="none" strike="noStrike" kern="1200" baseline="0" dirty="0" smtClean="0">
                <a:solidFill>
                  <a:schemeClr val="tx1"/>
                </a:solidFill>
                <a:latin typeface="+mn-lt"/>
                <a:ea typeface="+mn-ea"/>
                <a:cs typeface="+mn-cs"/>
              </a:rPr>
              <a:t>environmental sustainability and human development)</a:t>
            </a:r>
          </a:p>
          <a:p>
            <a:r>
              <a:rPr lang="en-US" sz="1200" b="1" i="0" u="none" strike="noStrike" kern="1200" baseline="0" dirty="0" smtClean="0">
                <a:solidFill>
                  <a:schemeClr val="tx1"/>
                </a:solidFill>
                <a:latin typeface="+mn-lt"/>
                <a:ea typeface="+mn-ea"/>
                <a:cs typeface="+mn-cs"/>
              </a:rPr>
              <a:t>Human rights </a:t>
            </a:r>
            <a:r>
              <a:rPr lang="en-US" sz="1200" b="0" i="0" u="none" strike="noStrike" kern="1200" baseline="0" dirty="0" smtClean="0">
                <a:solidFill>
                  <a:schemeClr val="tx1"/>
                </a:solidFill>
                <a:latin typeface="+mn-lt"/>
                <a:ea typeface="+mn-ea"/>
                <a:cs typeface="+mn-cs"/>
              </a:rPr>
              <a:t>(A human rights-based approach to environmental sustainability recognizes that the realization</a:t>
            </a:r>
          </a:p>
          <a:p>
            <a:r>
              <a:rPr lang="en-US" sz="1200" b="0" i="0" u="none" strike="noStrike" kern="1200" baseline="0" dirty="0" smtClean="0">
                <a:solidFill>
                  <a:schemeClr val="tx1"/>
                </a:solidFill>
                <a:latin typeface="+mn-lt"/>
                <a:ea typeface="+mn-ea"/>
                <a:cs typeface="+mn-cs"/>
              </a:rPr>
              <a:t>of human rights depends on a healthy environment)</a:t>
            </a:r>
          </a:p>
          <a:p>
            <a:r>
              <a:rPr lang="en-US" sz="1200" b="1" i="0" u="none" strike="noStrike" kern="1200" baseline="0" dirty="0" smtClean="0">
                <a:solidFill>
                  <a:schemeClr val="tx1"/>
                </a:solidFill>
                <a:latin typeface="+mn-lt"/>
                <a:ea typeface="+mn-ea"/>
                <a:cs typeface="+mn-cs"/>
              </a:rPr>
              <a:t>Resilience</a:t>
            </a:r>
            <a:r>
              <a:rPr lang="en-US" sz="1200" b="0" i="0" u="none" strike="noStrike" kern="1200" baseline="0" dirty="0" smtClean="0">
                <a:solidFill>
                  <a:schemeClr val="tx1"/>
                </a:solidFill>
                <a:latin typeface="+mn-lt"/>
                <a:ea typeface="+mn-ea"/>
                <a:cs typeface="+mn-cs"/>
              </a:rPr>
              <a:t> (The resilience</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communities to resist tomorrow’s shocks without reversing today’s</a:t>
            </a:r>
          </a:p>
          <a:p>
            <a:r>
              <a:rPr lang="en-US" sz="1200" b="0" i="0" u="none" strike="noStrike" kern="1200" baseline="0" dirty="0" smtClean="0">
                <a:solidFill>
                  <a:schemeClr val="tx1"/>
                </a:solidFill>
                <a:latin typeface="+mn-lt"/>
                <a:ea typeface="+mn-ea"/>
                <a:cs typeface="+mn-cs"/>
              </a:rPr>
              <a:t>achievements in human well-being depends on the vital role of natural resources</a:t>
            </a:r>
          </a:p>
          <a:p>
            <a:r>
              <a:rPr lang="sv-SE" sz="1200" b="0" i="0" u="none" strike="noStrike" kern="1200" baseline="0" dirty="0" smtClean="0">
                <a:solidFill>
                  <a:schemeClr val="tx1"/>
                </a:solidFill>
                <a:latin typeface="+mn-lt"/>
                <a:ea typeface="+mn-ea"/>
                <a:cs typeface="+mn-cs"/>
              </a:rPr>
              <a:t>and ecosystems)</a:t>
            </a:r>
            <a:endParaRPr lang="en-US" i="0" noProof="0" dirty="0" smtClean="0">
              <a:effectLst/>
            </a:endParaRPr>
          </a:p>
          <a:p>
            <a:endParaRPr lang="en-US" noProof="0" dirty="0" smtClean="0">
              <a:effectLst/>
            </a:endParaRPr>
          </a:p>
          <a:p>
            <a:r>
              <a:rPr lang="en-US" b="1" i="1" noProof="0" dirty="0" smtClean="0"/>
              <a:t>A Million</a:t>
            </a:r>
            <a:r>
              <a:rPr lang="en-US" b="1" i="1" baseline="0" noProof="0" dirty="0" smtClean="0"/>
              <a:t> </a:t>
            </a:r>
            <a:r>
              <a:rPr lang="en-US" b="1" i="1" noProof="0" dirty="0" smtClean="0"/>
              <a:t>Voices: The World We Want </a:t>
            </a:r>
            <a:r>
              <a:rPr lang="en-US" i="1" noProof="0" dirty="0" smtClean="0"/>
              <a:t>- </a:t>
            </a:r>
            <a:r>
              <a:rPr lang="en-US" noProof="0" dirty="0" smtClean="0">
                <a:effectLst/>
              </a:rPr>
              <a:t>88 national consultations, 11 thematic dialogues, and through the MY World global survey. Around 1 million participated one</a:t>
            </a:r>
            <a:r>
              <a:rPr lang="en-US" baseline="0" noProof="0" dirty="0" smtClean="0">
                <a:effectLst/>
              </a:rPr>
              <a:t> way or another to give their views</a:t>
            </a:r>
            <a:endParaRPr lang="en-US" noProof="0" dirty="0" smtClean="0">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to finish what the MDGs started</a:t>
            </a:r>
            <a:r>
              <a:rPr lang="en-US" dirty="0" smtClean="0"/>
              <a:t>:</a:t>
            </a:r>
            <a:r>
              <a:rPr lang="en-US" baseline="0" dirty="0" smtClean="0"/>
              <a:t> that is there are still important goals to be achieved from the MDGs, also not just halve the amount of poor people it should be reduced to none</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combat growing inequalities and insecurities</a:t>
            </a:r>
            <a:r>
              <a:rPr lang="en-US" dirty="0" smtClean="0"/>
              <a:t>:</a:t>
            </a:r>
            <a:r>
              <a:rPr lang="en-US" baseline="0" dirty="0" smtClean="0"/>
              <a:t> particularly for poor and marginalized people and groups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create an integrated, holistic sustainable development agenda</a:t>
            </a:r>
            <a:r>
              <a:rPr lang="en-US" dirty="0" smtClean="0"/>
              <a:t>: because the challenges are complex and interlinked they require integrated approaches with holistic</a:t>
            </a:r>
            <a:r>
              <a:rPr lang="en-US" baseline="0" dirty="0" smtClean="0"/>
              <a:t> views and universal to all countries and people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human rights approach with values of equality and justice</a:t>
            </a:r>
            <a:r>
              <a:rPr lang="en-US" dirty="0" smtClean="0"/>
              <a:t>: the agenda should have</a:t>
            </a:r>
            <a:r>
              <a:rPr lang="en-US" baseline="0" dirty="0" smtClean="0"/>
              <a:t> values base underpinned by </a:t>
            </a:r>
            <a:r>
              <a:rPr lang="en-US" b="0" baseline="0" dirty="0" smtClean="0"/>
              <a:t>human rights and equality and justice</a:t>
            </a:r>
            <a:endParaRPr lang="en-US" b="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keep concrete goals but improve measurement of progress</a:t>
            </a:r>
            <a:r>
              <a:rPr lang="en-US" dirty="0" smtClean="0"/>
              <a:t>: important</a:t>
            </a:r>
            <a:r>
              <a:rPr lang="en-US" baseline="0" dirty="0" smtClean="0"/>
              <a:t> that the goals are measurable but the improvement of measurements of progress is needed. </a:t>
            </a:r>
            <a:r>
              <a:rPr lang="en-US" dirty="0" smtClean="0"/>
              <a:t> </a:t>
            </a: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1" noProof="0" dirty="0" smtClean="0"/>
              <a:t>SDGs</a:t>
            </a:r>
            <a:r>
              <a:rPr lang="en-US" baseline="0" noProof="0" dirty="0" smtClean="0"/>
              <a:t> – conference created SDGs to emphasize the needed focus on environmental issues and sustainability (something that the thought was lacking in the MDGs) </a:t>
            </a:r>
          </a:p>
          <a:p>
            <a:pPr marL="228600" indent="-228600">
              <a:buFont typeface="+mj-lt"/>
              <a:buAutoNum type="arabicPeriod"/>
            </a:pPr>
            <a:r>
              <a:rPr lang="en-US" dirty="0" smtClean="0">
                <a:effectLst/>
              </a:rPr>
              <a:t>Be based on Agenda 21 and the Johannesburg Plan of Implementation. – agenda 21 – a program of action for sustainable</a:t>
            </a:r>
            <a:r>
              <a:rPr lang="en-US" baseline="0" dirty="0" smtClean="0">
                <a:effectLst/>
              </a:rPr>
              <a:t> development for the 21</a:t>
            </a:r>
            <a:r>
              <a:rPr lang="en-US" baseline="30000" dirty="0" smtClean="0">
                <a:effectLst/>
              </a:rPr>
              <a:t>st</a:t>
            </a:r>
            <a:r>
              <a:rPr lang="en-US" baseline="0" dirty="0" smtClean="0">
                <a:effectLst/>
              </a:rPr>
              <a:t> century</a:t>
            </a:r>
            <a:endParaRPr lang="en-US" dirty="0" smtClean="0">
              <a:effectLst/>
            </a:endParaRPr>
          </a:p>
          <a:p>
            <a:pPr marL="228600" indent="-228600">
              <a:buFont typeface="+mj-lt"/>
              <a:buAutoNum type="arabicPeriod"/>
            </a:pPr>
            <a:r>
              <a:rPr lang="en-US" dirty="0" smtClean="0">
                <a:effectLst/>
              </a:rPr>
              <a:t>Fully respect all the Rio Principles. – 27 principles proclaimed at the Rio</a:t>
            </a:r>
            <a:r>
              <a:rPr lang="en-US" baseline="0" dirty="0" smtClean="0">
                <a:effectLst/>
              </a:rPr>
              <a:t> conference 92. e.g. </a:t>
            </a:r>
            <a:r>
              <a:rPr lang="en-US" dirty="0" smtClean="0">
                <a:effectLst/>
              </a:rPr>
              <a:t>Human beings are at the </a:t>
            </a:r>
            <a:r>
              <a:rPr lang="en-US" dirty="0" err="1" smtClean="0">
                <a:effectLst/>
              </a:rPr>
              <a:t>centre</a:t>
            </a:r>
            <a:r>
              <a:rPr lang="en-US" dirty="0" smtClean="0">
                <a:effectLst/>
              </a:rPr>
              <a:t> of concerns for sustainable development,</a:t>
            </a:r>
            <a:r>
              <a:rPr lang="en-US" baseline="0" dirty="0" smtClean="0">
                <a:effectLst/>
              </a:rPr>
              <a:t> </a:t>
            </a:r>
            <a:r>
              <a:rPr lang="en-US" b="0" i="1" baseline="0" dirty="0" smtClean="0">
                <a:effectLst/>
              </a:rPr>
              <a:t>t</a:t>
            </a:r>
            <a:r>
              <a:rPr lang="en-US" b="0" i="1" dirty="0" smtClean="0">
                <a:effectLst/>
              </a:rPr>
              <a:t>hey are entitled to a healthy and productive life in harmony with nature</a:t>
            </a:r>
            <a:r>
              <a:rPr lang="en-US" dirty="0" smtClean="0">
                <a:effectLst/>
              </a:rPr>
              <a:t>.</a:t>
            </a:r>
            <a:r>
              <a:rPr lang="en-US" baseline="0" dirty="0" smtClean="0">
                <a:effectLst/>
              </a:rPr>
              <a:t> </a:t>
            </a:r>
            <a:r>
              <a:rPr lang="en-US" dirty="0" smtClean="0">
                <a:effectLst/>
              </a:rPr>
              <a:t>To achieve sustainable development and a higher quality of life for all people, </a:t>
            </a:r>
            <a:r>
              <a:rPr lang="en-US" b="0" i="1" dirty="0" smtClean="0">
                <a:effectLst/>
              </a:rPr>
              <a:t>states should reduce and eliminate unsustainable patterns of production and consumption and promote appropriate demographic policies</a:t>
            </a:r>
            <a:r>
              <a:rPr lang="en-US" dirty="0" smtClean="0">
                <a:effectLst/>
              </a:rPr>
              <a:t>. </a:t>
            </a:r>
          </a:p>
          <a:p>
            <a:pPr marL="228600" indent="-228600">
              <a:buFont typeface="+mj-lt"/>
              <a:buAutoNum type="arabicPeriod"/>
            </a:pPr>
            <a:r>
              <a:rPr lang="en-US" dirty="0" smtClean="0">
                <a:effectLst/>
              </a:rPr>
              <a:t>Be consistent with international law.</a:t>
            </a:r>
          </a:p>
          <a:p>
            <a:pPr marL="228600" indent="-228600">
              <a:buFont typeface="+mj-lt"/>
              <a:buAutoNum type="arabicPeriod"/>
            </a:pPr>
            <a:r>
              <a:rPr lang="en-US" dirty="0" smtClean="0">
                <a:effectLst/>
              </a:rPr>
              <a:t>Build upon commitments already made.</a:t>
            </a:r>
          </a:p>
          <a:p>
            <a:pPr marL="228600" indent="-228600">
              <a:buFont typeface="+mj-lt"/>
              <a:buAutoNum type="arabicPeriod"/>
            </a:pPr>
            <a:r>
              <a:rPr lang="en-US" dirty="0" smtClean="0">
                <a:effectLst/>
              </a:rPr>
              <a:t>Contribute to the full implementation of the outcomes of all major summits in the economic, social and environmental fields.</a:t>
            </a:r>
          </a:p>
          <a:p>
            <a:pPr marL="228600" indent="-228600">
              <a:buFont typeface="+mj-lt"/>
              <a:buAutoNum type="arabicPeriod"/>
            </a:pPr>
            <a:r>
              <a:rPr lang="en-US" dirty="0" smtClean="0">
                <a:effectLst/>
              </a:rPr>
              <a:t>Focus on priority areas for the achievement of sustainable development, being guided by the outcome document.</a:t>
            </a:r>
          </a:p>
          <a:p>
            <a:pPr marL="228600" indent="-228600">
              <a:buFont typeface="+mj-lt"/>
              <a:buAutoNum type="arabicPeriod"/>
            </a:pPr>
            <a:r>
              <a:rPr lang="en-US" dirty="0" smtClean="0">
                <a:effectLst/>
              </a:rPr>
              <a:t>Address and incorporate in a balanced way all three dimensions of sustainable development and their </a:t>
            </a:r>
            <a:r>
              <a:rPr lang="en-US" dirty="0" err="1" smtClean="0">
                <a:effectLst/>
              </a:rPr>
              <a:t>interlinkages</a:t>
            </a:r>
            <a:r>
              <a:rPr lang="en-US" dirty="0" smtClean="0">
                <a:effectLst/>
              </a:rPr>
              <a:t>.</a:t>
            </a:r>
          </a:p>
          <a:p>
            <a:pPr marL="228600" indent="-228600">
              <a:buFont typeface="+mj-lt"/>
              <a:buAutoNum type="arabicPeriod"/>
            </a:pPr>
            <a:r>
              <a:rPr lang="en-US" dirty="0" smtClean="0">
                <a:effectLst/>
              </a:rPr>
              <a:t>Be coherent with and integrated into the United Nations development agenda beyond 2015.</a:t>
            </a:r>
          </a:p>
          <a:p>
            <a:pPr marL="228600" indent="-228600">
              <a:buFont typeface="+mj-lt"/>
              <a:buAutoNum type="arabicPeriod"/>
            </a:pPr>
            <a:r>
              <a:rPr lang="en-US" dirty="0" smtClean="0">
                <a:effectLst/>
              </a:rPr>
              <a:t>Not divert focus or effort from the achievement of the Millennium Development Goals.</a:t>
            </a:r>
          </a:p>
          <a:p>
            <a:pPr marL="228600" indent="-228600">
              <a:buFont typeface="+mj-lt"/>
              <a:buAutoNum type="arabicPeriod"/>
            </a:pPr>
            <a:r>
              <a:rPr lang="en-US" dirty="0" smtClean="0">
                <a:effectLst/>
              </a:rPr>
              <a:t>Include active involvement of all relevant stakeholders, as appropriate, in the process. </a:t>
            </a:r>
          </a:p>
          <a:p>
            <a:endParaRPr lang="en-US" baseline="0" noProof="0" dirty="0" smtClean="0"/>
          </a:p>
          <a:p>
            <a:endParaRPr lang="en-US" noProof="0" dirty="0" smtClean="0"/>
          </a:p>
          <a:p>
            <a:endParaRPr lang="sv-SE" i="1" dirty="0"/>
          </a:p>
        </p:txBody>
      </p:sp>
      <p:sp>
        <p:nvSpPr>
          <p:cNvPr id="4" name="Platshållare för bildnummer 3"/>
          <p:cNvSpPr>
            <a:spLocks noGrp="1"/>
          </p:cNvSpPr>
          <p:nvPr>
            <p:ph type="sldNum" sz="quarter" idx="10"/>
          </p:nvPr>
        </p:nvSpPr>
        <p:spPr/>
        <p:txBody>
          <a:bodyPr/>
          <a:lstStyle/>
          <a:p>
            <a:fld id="{F158D9F3-349F-4F75-8713-10C6E38D6F2D}" type="slidenum">
              <a:rPr lang="sv-SE" smtClean="0"/>
              <a:pPr/>
              <a:t>20</a:t>
            </a:fld>
            <a:endParaRPr lang="sv-SE"/>
          </a:p>
        </p:txBody>
      </p:sp>
    </p:spTree>
    <p:extLst>
      <p:ext uri="{BB962C8B-B14F-4D97-AF65-F5344CB8AC3E}">
        <p14:creationId xmlns:p14="http://schemas.microsoft.com/office/powerpoint/2010/main" xmlns="" val="106955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718017B-C281-4AA5-98E4-69DF0F31CAEB}" type="slidenum">
              <a:rPr lang="sv-SE" smtClean="0"/>
              <a:pPr/>
              <a:t>4</a:t>
            </a:fld>
            <a:endParaRPr lang="sv-SE"/>
          </a:p>
        </p:txBody>
      </p:sp>
    </p:spTree>
    <p:extLst>
      <p:ext uri="{BB962C8B-B14F-4D97-AF65-F5344CB8AC3E}">
        <p14:creationId xmlns:p14="http://schemas.microsoft.com/office/powerpoint/2010/main" xmlns="" val="26713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1a - </a:t>
            </a:r>
            <a:r>
              <a:rPr lang="en-US" dirty="0" smtClean="0">
                <a:effectLst/>
              </a:rPr>
              <a:t>The target of reducing extreme poverty rates by half was met five years ahead of the 2015 deadline.</a:t>
            </a:r>
          </a:p>
          <a:p>
            <a:r>
              <a:rPr lang="en-US" dirty="0" smtClean="0">
                <a:effectLst/>
              </a:rPr>
              <a:t>The global poverty rate at $1.25 a day fell in 2010 to less than half the 1990 rate. 700 million fewer people lived in conditions of extreme poverty in 2010 than in 1990. However, at the global level 1.2 billion people are still living in extreme poverty. </a:t>
            </a:r>
          </a:p>
          <a:p>
            <a:endParaRPr lang="sv-SE" dirty="0" smtClean="0"/>
          </a:p>
          <a:p>
            <a:r>
              <a:rPr lang="sv-SE" dirty="0" smtClean="0"/>
              <a:t>1b – </a:t>
            </a:r>
            <a:r>
              <a:rPr lang="en-US" dirty="0" smtClean="0">
                <a:effectLst/>
              </a:rPr>
              <a:t>Globally, 384 million workers lived below the $1.25 a day poverty line in 2011—a reduction of 294 million since 2001.</a:t>
            </a:r>
          </a:p>
          <a:p>
            <a:r>
              <a:rPr lang="en-US" dirty="0" smtClean="0">
                <a:effectLst/>
              </a:rPr>
              <a:t>The gender gap in employment persists, with a 24.8 percentage point difference between men and women in the employment-to-population ratio in 2012. </a:t>
            </a:r>
          </a:p>
          <a:p>
            <a:endParaRPr lang="sv-SE" dirty="0" smtClean="0"/>
          </a:p>
          <a:p>
            <a:endParaRPr lang="sv-SE" dirty="0" smtClean="0"/>
          </a:p>
          <a:p>
            <a:r>
              <a:rPr lang="sv-SE" dirty="0" smtClean="0"/>
              <a:t>1c - </a:t>
            </a:r>
            <a:r>
              <a:rPr lang="en-US" dirty="0" smtClean="0">
                <a:effectLst/>
              </a:rPr>
              <a:t>The hunger reduction target should be almost met by 2015. </a:t>
            </a:r>
          </a:p>
          <a:p>
            <a:r>
              <a:rPr lang="en-US" dirty="0" smtClean="0">
                <a:effectLst/>
              </a:rPr>
              <a:t>Globally, about 842 million people are estimated to be undernourished.</a:t>
            </a:r>
          </a:p>
          <a:p>
            <a:r>
              <a:rPr lang="en-US" dirty="0" smtClean="0">
                <a:effectLst/>
              </a:rPr>
              <a:t>More than 99 million children under age five are still undernourished and underweight.</a:t>
            </a:r>
          </a:p>
          <a:p>
            <a:endParaRPr lang="sv-SE" dirty="0"/>
          </a:p>
        </p:txBody>
      </p:sp>
      <p:sp>
        <p:nvSpPr>
          <p:cNvPr id="4" name="Platshållare för bildnummer 3"/>
          <p:cNvSpPr>
            <a:spLocks noGrp="1"/>
          </p:cNvSpPr>
          <p:nvPr>
            <p:ph type="sldNum" sz="quarter" idx="10"/>
          </p:nvPr>
        </p:nvSpPr>
        <p:spPr/>
        <p:txBody>
          <a:bodyPr/>
          <a:lstStyle/>
          <a:p>
            <a:fld id="{F158D9F3-349F-4F75-8713-10C6E38D6F2D}" type="slidenum">
              <a:rPr lang="sv-SE" smtClean="0"/>
              <a:pPr/>
              <a:t>5</a:t>
            </a:fld>
            <a:endParaRPr lang="sv-SE"/>
          </a:p>
        </p:txBody>
      </p:sp>
    </p:spTree>
    <p:extLst>
      <p:ext uri="{BB962C8B-B14F-4D97-AF65-F5344CB8AC3E}">
        <p14:creationId xmlns:p14="http://schemas.microsoft.com/office/powerpoint/2010/main" xmlns="" val="4232864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718017B-C281-4AA5-98E4-69DF0F31CAEB}" type="slidenum">
              <a:rPr lang="sv-SE" smtClean="0"/>
              <a:pPr/>
              <a:t>6</a:t>
            </a:fld>
            <a:endParaRPr lang="sv-SE"/>
          </a:p>
        </p:txBody>
      </p:sp>
    </p:spTree>
    <p:extLst>
      <p:ext uri="{BB962C8B-B14F-4D97-AF65-F5344CB8AC3E}">
        <p14:creationId xmlns:p14="http://schemas.microsoft.com/office/powerpoint/2010/main" xmlns="" val="72324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effectLst/>
              </a:rPr>
              <a:t>Enrolment in primary education in developing regions reached 90 per cent in 2010, up from 82 per cent in 1999, which means more kids than ever are attending primary school. </a:t>
            </a:r>
          </a:p>
          <a:p>
            <a:endParaRPr lang="en-US" noProof="0" dirty="0" smtClean="0">
              <a:effectLst/>
            </a:endParaRPr>
          </a:p>
          <a:p>
            <a:r>
              <a:rPr lang="en-US" dirty="0" smtClean="0">
                <a:effectLst/>
              </a:rPr>
              <a:t>In 2011, 57 million children of primary school age were out of school. </a:t>
            </a:r>
          </a:p>
          <a:p>
            <a:endParaRPr lang="en-US" dirty="0" smtClean="0">
              <a:effectLst/>
            </a:endParaRPr>
          </a:p>
          <a:p>
            <a:r>
              <a:rPr lang="en-US" dirty="0" smtClean="0">
                <a:effectLst/>
              </a:rPr>
              <a:t>Even as countries with the toughest challenges have made large strides, progress on primary school enrolment has slowed. One in ten children of primary school age was still out of school in 2012. </a:t>
            </a:r>
          </a:p>
          <a:p>
            <a:endParaRPr lang="en-US" dirty="0" smtClean="0">
              <a:effectLst/>
            </a:endParaRPr>
          </a:p>
          <a:p>
            <a:r>
              <a:rPr lang="en-US" dirty="0" smtClean="0">
                <a:effectLst/>
              </a:rPr>
              <a:t>Gender gaps in youth literacy rates are also narrowing. Globally, 781 million adults and 126 million youth (aged 15 to 24) worldwide lack basic reading and writing skills, and more than 60 per cent of them are women. </a:t>
            </a:r>
          </a:p>
          <a:p>
            <a:endParaRPr lang="sv-SE" dirty="0"/>
          </a:p>
        </p:txBody>
      </p:sp>
      <p:sp>
        <p:nvSpPr>
          <p:cNvPr id="4" name="Platshållare för bildnummer 3"/>
          <p:cNvSpPr>
            <a:spLocks noGrp="1"/>
          </p:cNvSpPr>
          <p:nvPr>
            <p:ph type="sldNum" sz="quarter" idx="10"/>
          </p:nvPr>
        </p:nvSpPr>
        <p:spPr/>
        <p:txBody>
          <a:bodyPr/>
          <a:lstStyle/>
          <a:p>
            <a:fld id="{F158D9F3-349F-4F75-8713-10C6E38D6F2D}" type="slidenum">
              <a:rPr lang="sv-SE" smtClean="0"/>
              <a:pPr/>
              <a:t>7</a:t>
            </a:fld>
            <a:endParaRPr lang="sv-SE"/>
          </a:p>
        </p:txBody>
      </p:sp>
    </p:spTree>
    <p:extLst>
      <p:ext uri="{BB962C8B-B14F-4D97-AF65-F5344CB8AC3E}">
        <p14:creationId xmlns:p14="http://schemas.microsoft.com/office/powerpoint/2010/main" xmlns="" val="496368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718017B-C281-4AA5-98E4-69DF0F31CAEB}" type="slidenum">
              <a:rPr lang="sv-SE" smtClean="0"/>
              <a:pPr/>
              <a:t>8</a:t>
            </a:fld>
            <a:endParaRPr lang="sv-SE"/>
          </a:p>
        </p:txBody>
      </p:sp>
    </p:spTree>
    <p:extLst>
      <p:ext uri="{BB962C8B-B14F-4D97-AF65-F5344CB8AC3E}">
        <p14:creationId xmlns:p14="http://schemas.microsoft.com/office/powerpoint/2010/main" xmlns="" val="125806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effectLst/>
              </a:rPr>
              <a:t>The world has achieved equality in primary education between girls and boys, but few countries have achieved that target at all levels of education.</a:t>
            </a:r>
          </a:p>
          <a:p>
            <a:endParaRPr lang="en-US" dirty="0" smtClean="0">
              <a:effectLst/>
            </a:endParaRPr>
          </a:p>
          <a:p>
            <a:r>
              <a:rPr lang="en-US" dirty="0" smtClean="0">
                <a:effectLst/>
              </a:rPr>
              <a:t>The political participation of women keeps increasing. In January 2014, in 46 countries more than 30 per cent of members of parliament in at least one chamber were women.</a:t>
            </a:r>
          </a:p>
          <a:p>
            <a:endParaRPr lang="en-US" dirty="0" smtClean="0">
              <a:effectLst/>
            </a:endParaRPr>
          </a:p>
          <a:p>
            <a:r>
              <a:rPr lang="en-US" dirty="0" smtClean="0">
                <a:effectLst/>
              </a:rPr>
              <a:t>In many countries, gender inequality persists and women continue to face discrimination in access to education, work and economic assets, and participation in government. For example, in every developing region, women tend to hold less secure jobs than men, with fewer social benefits. </a:t>
            </a:r>
          </a:p>
          <a:p>
            <a:endParaRPr lang="en-US" dirty="0" smtClean="0">
              <a:effectLst/>
            </a:endParaRPr>
          </a:p>
          <a:p>
            <a:r>
              <a:rPr lang="en-US" dirty="0" smtClean="0">
                <a:effectLst/>
              </a:rPr>
              <a:t>Violence against women continues to undermine efforts to reach all goals.</a:t>
            </a:r>
          </a:p>
          <a:p>
            <a:endParaRPr lang="en-US" dirty="0" smtClean="0">
              <a:effectLst/>
            </a:endParaRPr>
          </a:p>
          <a:p>
            <a:r>
              <a:rPr lang="en-US" dirty="0" smtClean="0">
                <a:effectLst/>
              </a:rPr>
              <a:t>Poverty is a major barrier to secondary education, especially among older girls.</a:t>
            </a:r>
          </a:p>
          <a:p>
            <a:endParaRPr lang="en-US" dirty="0" smtClean="0">
              <a:effectLst/>
            </a:endParaRPr>
          </a:p>
          <a:p>
            <a:r>
              <a:rPr lang="en-US" dirty="0" smtClean="0">
                <a:effectLst/>
              </a:rPr>
              <a:t>Women are largely relegated to more vulnerable forms of employment.</a:t>
            </a:r>
          </a:p>
          <a:p>
            <a:endParaRPr lang="sv-SE" dirty="0"/>
          </a:p>
        </p:txBody>
      </p:sp>
      <p:sp>
        <p:nvSpPr>
          <p:cNvPr id="4" name="Platshållare för bildnummer 3"/>
          <p:cNvSpPr>
            <a:spLocks noGrp="1"/>
          </p:cNvSpPr>
          <p:nvPr>
            <p:ph type="sldNum" sz="quarter" idx="10"/>
          </p:nvPr>
        </p:nvSpPr>
        <p:spPr/>
        <p:txBody>
          <a:bodyPr/>
          <a:lstStyle/>
          <a:p>
            <a:fld id="{F158D9F3-349F-4F75-8713-10C6E38D6F2D}" type="slidenum">
              <a:rPr lang="sv-SE" smtClean="0"/>
              <a:pPr/>
              <a:t>9</a:t>
            </a:fld>
            <a:endParaRPr lang="sv-SE"/>
          </a:p>
        </p:txBody>
      </p:sp>
    </p:spTree>
    <p:extLst>
      <p:ext uri="{BB962C8B-B14F-4D97-AF65-F5344CB8AC3E}">
        <p14:creationId xmlns:p14="http://schemas.microsoft.com/office/powerpoint/2010/main" xmlns="" val="2103430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718017B-C281-4AA5-98E4-69DF0F31CAEB}" type="slidenum">
              <a:rPr lang="sv-SE" smtClean="0"/>
              <a:pPr/>
              <a:t>10</a:t>
            </a:fld>
            <a:endParaRPr lang="sv-SE"/>
          </a:p>
        </p:txBody>
      </p:sp>
    </p:spTree>
    <p:extLst>
      <p:ext uri="{BB962C8B-B14F-4D97-AF65-F5344CB8AC3E}">
        <p14:creationId xmlns:p14="http://schemas.microsoft.com/office/powerpoint/2010/main" xmlns="" val="1730083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effectLst/>
              </a:rPr>
              <a:t>Despite population growth, the number of deaths in children under five worldwide declined from 12.6 million in 1990 to 6.6 million in 2012, which translates into about 17,000 fewer children dying each day.</a:t>
            </a:r>
          </a:p>
          <a:p>
            <a:endParaRPr lang="en-US" dirty="0" smtClean="0">
              <a:effectLst/>
            </a:endParaRPr>
          </a:p>
          <a:p>
            <a:r>
              <a:rPr lang="en-US" dirty="0" smtClean="0">
                <a:effectLst/>
              </a:rPr>
              <a:t>Since 2000, measles vaccines have averted over 14 million deaths.</a:t>
            </a:r>
          </a:p>
          <a:p>
            <a:endParaRPr lang="en-US" dirty="0" smtClean="0">
              <a:effectLst/>
            </a:endParaRPr>
          </a:p>
          <a:p>
            <a:r>
              <a:rPr lang="en-US" dirty="0" smtClean="0">
                <a:effectLst/>
              </a:rPr>
              <a:t>Despite determined global progress in reducing child deaths, an increasing proportion of child deaths are in sub-Saharan Africa and Southern Asia. Four out of every five deaths of children under age five occur in these regions. </a:t>
            </a:r>
          </a:p>
          <a:p>
            <a:endParaRPr lang="en-US" dirty="0" smtClean="0">
              <a:effectLst/>
            </a:endParaRPr>
          </a:p>
          <a:p>
            <a:r>
              <a:rPr lang="en-US" dirty="0" smtClean="0">
                <a:effectLst/>
              </a:rPr>
              <a:t>As the rate of under-five deaths overall declines, the proportion that occurs during the first month after birth is increasing.</a:t>
            </a:r>
          </a:p>
          <a:p>
            <a:endParaRPr lang="en-US" dirty="0" smtClean="0">
              <a:effectLst/>
            </a:endParaRPr>
          </a:p>
          <a:p>
            <a:r>
              <a:rPr lang="en-US" dirty="0" smtClean="0">
                <a:effectLst/>
              </a:rPr>
              <a:t>Children born into poverty are almost twice as likely to die before the age of five as those from wealthier families.</a:t>
            </a:r>
          </a:p>
          <a:p>
            <a:endParaRPr lang="en-US" dirty="0" smtClean="0">
              <a:effectLst/>
            </a:endParaRPr>
          </a:p>
          <a:p>
            <a:r>
              <a:rPr lang="en-US" dirty="0" smtClean="0">
                <a:effectLst/>
              </a:rPr>
              <a:t>Children of educated mothers—even mothers with only primary schooling—are more likely to survive than children of mothers with no education.</a:t>
            </a:r>
          </a:p>
          <a:p>
            <a:endParaRPr lang="sv-SE" dirty="0"/>
          </a:p>
        </p:txBody>
      </p:sp>
      <p:sp>
        <p:nvSpPr>
          <p:cNvPr id="4" name="Platshållare för bildnummer 3"/>
          <p:cNvSpPr>
            <a:spLocks noGrp="1"/>
          </p:cNvSpPr>
          <p:nvPr>
            <p:ph type="sldNum" sz="quarter" idx="10"/>
          </p:nvPr>
        </p:nvSpPr>
        <p:spPr/>
        <p:txBody>
          <a:bodyPr/>
          <a:lstStyle/>
          <a:p>
            <a:fld id="{F158D9F3-349F-4F75-8713-10C6E38D6F2D}" type="slidenum">
              <a:rPr lang="sv-SE" smtClean="0"/>
              <a:pPr/>
              <a:t>11</a:t>
            </a:fld>
            <a:endParaRPr lang="sv-SE"/>
          </a:p>
        </p:txBody>
      </p:sp>
    </p:spTree>
    <p:extLst>
      <p:ext uri="{BB962C8B-B14F-4D97-AF65-F5344CB8AC3E}">
        <p14:creationId xmlns:p14="http://schemas.microsoft.com/office/powerpoint/2010/main" xmlns="" val="3762035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v-SE" smtClean="0"/>
              <a:t>Klicka här för att ändra format</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B7108AE8-4091-49A7-94CC-C64CAEF2B8F7}" type="datetimeFigureOut">
              <a:rPr lang="sv-SE" smtClean="0"/>
              <a:pPr/>
              <a:t>2016-05-13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1F5FD9C-6E56-4029-957D-5AB071A65272}" type="slidenum">
              <a:rPr lang="sv-SE" smtClean="0"/>
              <a:pPr/>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5929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B7108AE8-4091-49A7-94CC-C64CAEF2B8F7}" type="datetimeFigureOut">
              <a:rPr lang="sv-SE" smtClean="0"/>
              <a:pPr/>
              <a:t>2016-05-13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1F5FD9C-6E56-4029-957D-5AB071A65272}" type="slidenum">
              <a:rPr lang="sv-SE" smtClean="0"/>
              <a:pPr/>
              <a:t>‹#›</a:t>
            </a:fld>
            <a:endParaRPr lang="sv-SE"/>
          </a:p>
        </p:txBody>
      </p:sp>
    </p:spTree>
    <p:extLst>
      <p:ext uri="{BB962C8B-B14F-4D97-AF65-F5344CB8AC3E}">
        <p14:creationId xmlns:p14="http://schemas.microsoft.com/office/powerpoint/2010/main" xmlns="" val="900156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B7108AE8-4091-49A7-94CC-C64CAEF2B8F7}" type="datetimeFigureOut">
              <a:rPr lang="sv-SE" smtClean="0"/>
              <a:pPr/>
              <a:t>2016-05-13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1F5FD9C-6E56-4029-957D-5AB071A65272}" type="slidenum">
              <a:rPr lang="sv-SE" smtClean="0"/>
              <a:pPr/>
              <a:t>‹#›</a:t>
            </a:fld>
            <a:endParaRPr lang="sv-SE"/>
          </a:p>
        </p:txBody>
      </p:sp>
    </p:spTree>
    <p:extLst>
      <p:ext uri="{BB962C8B-B14F-4D97-AF65-F5344CB8AC3E}">
        <p14:creationId xmlns:p14="http://schemas.microsoft.com/office/powerpoint/2010/main" xmlns="" val="69001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sv-SE" smtClean="0"/>
              <a:t>Klicka här för att ändra format</a:t>
            </a:r>
            <a:endParaRPr lang="en-US" dirty="0"/>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B7108AE8-4091-49A7-94CC-C64CAEF2B8F7}" type="datetimeFigureOut">
              <a:rPr lang="sv-SE" smtClean="0"/>
              <a:pPr/>
              <a:t>2016-05-13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1F5FD9C-6E56-4029-957D-5AB071A65272}" type="slidenum">
              <a:rPr lang="sv-SE" smtClean="0"/>
              <a:pPr/>
              <a:t>‹#›</a:t>
            </a:fld>
            <a:endParaRPr lang="sv-SE"/>
          </a:p>
        </p:txBody>
      </p:sp>
    </p:spTree>
    <p:extLst>
      <p:ext uri="{BB962C8B-B14F-4D97-AF65-F5344CB8AC3E}">
        <p14:creationId xmlns:p14="http://schemas.microsoft.com/office/powerpoint/2010/main" xmlns="" val="401217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v-SE" smtClean="0"/>
              <a:t>Klicka här för att ändra format</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B7108AE8-4091-49A7-94CC-C64CAEF2B8F7}" type="datetimeFigureOut">
              <a:rPr lang="sv-SE" smtClean="0"/>
              <a:pPr/>
              <a:t>2016-05-13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1F5FD9C-6E56-4029-957D-5AB071A65272}" type="slidenum">
              <a:rPr lang="sv-SE" smtClean="0"/>
              <a:pPr/>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0857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B7108AE8-4091-49A7-94CC-C64CAEF2B8F7}" type="datetimeFigureOut">
              <a:rPr lang="sv-SE" smtClean="0"/>
              <a:pPr/>
              <a:t>2016-05-13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E1F5FD9C-6E56-4029-957D-5AB071A65272}" type="slidenum">
              <a:rPr lang="sv-SE" smtClean="0"/>
              <a:pPr/>
              <a:t>‹#›</a:t>
            </a:fld>
            <a:endParaRPr lang="sv-SE"/>
          </a:p>
        </p:txBody>
      </p:sp>
    </p:spTree>
    <p:extLst>
      <p:ext uri="{BB962C8B-B14F-4D97-AF65-F5344CB8AC3E}">
        <p14:creationId xmlns:p14="http://schemas.microsoft.com/office/powerpoint/2010/main" xmlns="" val="305141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v-SE" smtClean="0"/>
              <a:t>Klicka här för att ändra format</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1097280" y="2582334"/>
            <a:ext cx="4937760" cy="3378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6217920" y="2582334"/>
            <a:ext cx="4937760" cy="3378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B7108AE8-4091-49A7-94CC-C64CAEF2B8F7}" type="datetimeFigureOut">
              <a:rPr lang="sv-SE" smtClean="0"/>
              <a:pPr/>
              <a:t>2016-05-13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E1F5FD9C-6E56-4029-957D-5AB071A65272}" type="slidenum">
              <a:rPr lang="sv-SE" smtClean="0"/>
              <a:pPr/>
              <a:t>‹#›</a:t>
            </a:fld>
            <a:endParaRPr lang="sv-SE"/>
          </a:p>
        </p:txBody>
      </p:sp>
    </p:spTree>
    <p:extLst>
      <p:ext uri="{BB962C8B-B14F-4D97-AF65-F5344CB8AC3E}">
        <p14:creationId xmlns:p14="http://schemas.microsoft.com/office/powerpoint/2010/main" xmlns="" val="2185541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B7108AE8-4091-49A7-94CC-C64CAEF2B8F7}" type="datetimeFigureOut">
              <a:rPr lang="sv-SE" smtClean="0"/>
              <a:pPr/>
              <a:t>2016-05-13</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E1F5FD9C-6E56-4029-957D-5AB071A65272}" type="slidenum">
              <a:rPr lang="sv-SE" smtClean="0"/>
              <a:pPr/>
              <a:t>‹#›</a:t>
            </a:fld>
            <a:endParaRPr lang="sv-SE"/>
          </a:p>
        </p:txBody>
      </p:sp>
    </p:spTree>
    <p:extLst>
      <p:ext uri="{BB962C8B-B14F-4D97-AF65-F5344CB8AC3E}">
        <p14:creationId xmlns:p14="http://schemas.microsoft.com/office/powerpoint/2010/main" xmlns="" val="1963637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7108AE8-4091-49A7-94CC-C64CAEF2B8F7}" type="datetimeFigureOut">
              <a:rPr lang="sv-SE" smtClean="0"/>
              <a:pPr/>
              <a:t>2016-05-13</a:t>
            </a:fld>
            <a:endParaRPr lang="sv-S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v-SE"/>
          </a:p>
        </p:txBody>
      </p:sp>
      <p:sp>
        <p:nvSpPr>
          <p:cNvPr id="9" name="Slide Number Placeholder 8"/>
          <p:cNvSpPr>
            <a:spLocks noGrp="1"/>
          </p:cNvSpPr>
          <p:nvPr>
            <p:ph type="sldNum" sz="quarter" idx="12"/>
          </p:nvPr>
        </p:nvSpPr>
        <p:spPr/>
        <p:txBody>
          <a:bodyPr/>
          <a:lstStyle/>
          <a:p>
            <a:fld id="{E1F5FD9C-6E56-4029-957D-5AB071A65272}" type="slidenum">
              <a:rPr lang="sv-SE" smtClean="0"/>
              <a:pPr/>
              <a:t>‹#›</a:t>
            </a:fld>
            <a:endParaRPr lang="sv-SE"/>
          </a:p>
        </p:txBody>
      </p:sp>
    </p:spTree>
    <p:extLst>
      <p:ext uri="{BB962C8B-B14F-4D97-AF65-F5344CB8AC3E}">
        <p14:creationId xmlns:p14="http://schemas.microsoft.com/office/powerpoint/2010/main" xmlns="" val="2345895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v-SE" smtClean="0"/>
              <a:t>Klicka här för att ändra format</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7108AE8-4091-49A7-94CC-C64CAEF2B8F7}" type="datetimeFigureOut">
              <a:rPr lang="sv-SE" smtClean="0"/>
              <a:pPr/>
              <a:t>2016-05-13</a:t>
            </a:fld>
            <a:endParaRPr lang="sv-S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v-S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1F5FD9C-6E56-4029-957D-5AB071A65272}" type="slidenum">
              <a:rPr lang="sv-SE" smtClean="0"/>
              <a:pPr/>
              <a:t>‹#›</a:t>
            </a:fld>
            <a:endParaRPr lang="sv-SE"/>
          </a:p>
        </p:txBody>
      </p:sp>
    </p:spTree>
    <p:extLst>
      <p:ext uri="{BB962C8B-B14F-4D97-AF65-F5344CB8AC3E}">
        <p14:creationId xmlns:p14="http://schemas.microsoft.com/office/powerpoint/2010/main" xmlns="" val="1323818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B7108AE8-4091-49A7-94CC-C64CAEF2B8F7}" type="datetimeFigureOut">
              <a:rPr lang="sv-SE" smtClean="0"/>
              <a:pPr/>
              <a:t>2016-05-13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E1F5FD9C-6E56-4029-957D-5AB071A65272}" type="slidenum">
              <a:rPr lang="sv-SE" smtClean="0"/>
              <a:pPr/>
              <a:t>‹#›</a:t>
            </a:fld>
            <a:endParaRPr lang="sv-SE"/>
          </a:p>
        </p:txBody>
      </p:sp>
    </p:spTree>
    <p:extLst>
      <p:ext uri="{BB962C8B-B14F-4D97-AF65-F5344CB8AC3E}">
        <p14:creationId xmlns:p14="http://schemas.microsoft.com/office/powerpoint/2010/main" xmlns="" val="422708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7108AE8-4091-49A7-94CC-C64CAEF2B8F7}" type="datetimeFigureOut">
              <a:rPr lang="sv-SE" smtClean="0"/>
              <a:pPr/>
              <a:t>2016-05-13</a:t>
            </a:fld>
            <a:endParaRPr lang="sv-S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v-S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1F5FD9C-6E56-4029-957D-5AB071A65272}" type="slidenum">
              <a:rPr lang="sv-SE" smtClean="0"/>
              <a:pPr/>
              <a:t>‹#›</a:t>
            </a:fld>
            <a:endParaRPr lang="sv-S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7077656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www.youtube.com/watch?v=v3p2VLTowAA"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sustainabledevelopment.un.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5.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image" Target="../media/image19.jpeg"/><Relationship Id="rId16"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167619" y="1617081"/>
            <a:ext cx="10058400" cy="3566160"/>
          </a:xfrm>
        </p:spPr>
        <p:txBody>
          <a:bodyPr>
            <a:noAutofit/>
          </a:bodyPr>
          <a:lstStyle/>
          <a:p>
            <a:pPr algn="ctr"/>
            <a:r>
              <a:rPr lang="sv-SE" sz="6000" b="1" dirty="0" smtClean="0"/>
              <a:t>Millinium Developement Goals  (MDGs)</a:t>
            </a:r>
            <a:r>
              <a:rPr lang="sv-SE" sz="6000" b="1" dirty="0" smtClean="0"/>
              <a:t/>
            </a:r>
            <a:br>
              <a:rPr lang="sv-SE" sz="6000" b="1" dirty="0" smtClean="0"/>
            </a:br>
            <a:r>
              <a:rPr lang="sv-SE" sz="6000" b="1" dirty="0"/>
              <a:t>&amp;</a:t>
            </a:r>
            <a:r>
              <a:rPr lang="sv-SE" sz="6000" b="1" dirty="0" smtClean="0"/>
              <a:t/>
            </a:r>
            <a:br>
              <a:rPr lang="sv-SE" sz="6000" b="1" dirty="0" smtClean="0"/>
            </a:br>
            <a:r>
              <a:rPr lang="sv-SE" sz="6000" b="1" dirty="0" smtClean="0"/>
              <a:t>Sustainable Developement Goals  </a:t>
            </a:r>
            <a:r>
              <a:rPr lang="sv-SE" sz="6000" b="1" dirty="0" smtClean="0"/>
              <a:t>(SDGs</a:t>
            </a:r>
            <a:r>
              <a:rPr lang="sv-SE" sz="6000" b="1" dirty="0" smtClean="0"/>
              <a:t>)</a:t>
            </a:r>
            <a:endParaRPr lang="sv-SE" sz="6000" b="1" dirty="0"/>
          </a:p>
        </p:txBody>
      </p:sp>
    </p:spTree>
    <p:extLst>
      <p:ext uri="{BB962C8B-B14F-4D97-AF65-F5344CB8AC3E}">
        <p14:creationId xmlns:p14="http://schemas.microsoft.com/office/powerpoint/2010/main" xmlns="" val="4210948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dirty="0" err="1" smtClean="0"/>
              <a:t>Atika</a:t>
            </a:r>
            <a:r>
              <a:rPr lang="sv-SE" dirty="0" smtClean="0"/>
              <a:t> </a:t>
            </a:r>
            <a:r>
              <a:rPr lang="sv-SE" dirty="0" err="1" smtClean="0"/>
              <a:t>Khalaf</a:t>
            </a:r>
            <a:r>
              <a:rPr lang="sv-SE" dirty="0" smtClean="0"/>
              <a:t>, HT13</a:t>
            </a:r>
            <a:endParaRPr lang="sv-SE" dirty="0"/>
          </a:p>
        </p:txBody>
      </p:sp>
      <p:pic>
        <p:nvPicPr>
          <p:cNvPr id="2" name="Bildobjekt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4934" y="102842"/>
            <a:ext cx="8715023" cy="6739617"/>
          </a:xfrm>
          <a:prstGeom prst="rect">
            <a:avLst/>
          </a:prstGeom>
        </p:spPr>
      </p:pic>
      <p:pic>
        <p:nvPicPr>
          <p:cNvPr id="5" name="Bildobjekt 4"/>
          <p:cNvPicPr>
            <a:picLocks noChangeAspect="1"/>
          </p:cNvPicPr>
          <p:nvPr/>
        </p:nvPicPr>
        <p:blipFill>
          <a:blip r:embed="rId4" cstate="print"/>
          <a:stretch>
            <a:fillRect/>
          </a:stretch>
        </p:blipFill>
        <p:spPr>
          <a:xfrm>
            <a:off x="329682" y="102842"/>
            <a:ext cx="1219200" cy="1228725"/>
          </a:xfrm>
          <a:prstGeom prst="rect">
            <a:avLst/>
          </a:prstGeom>
        </p:spPr>
      </p:pic>
    </p:spTree>
    <p:extLst>
      <p:ext uri="{BB962C8B-B14F-4D97-AF65-F5344CB8AC3E}">
        <p14:creationId xmlns:p14="http://schemas.microsoft.com/office/powerpoint/2010/main" xmlns="" val="108264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b="1" dirty="0" smtClean="0"/>
              <a:t>Reduce child mortality</a:t>
            </a:r>
            <a:endParaRPr lang="en-US" dirty="0"/>
          </a:p>
        </p:txBody>
      </p:sp>
      <p:sp>
        <p:nvSpPr>
          <p:cNvPr id="3" name="Platshållare för innehåll 2"/>
          <p:cNvSpPr>
            <a:spLocks noGrp="1"/>
          </p:cNvSpPr>
          <p:nvPr>
            <p:ph idx="1"/>
          </p:nvPr>
        </p:nvSpPr>
        <p:spPr/>
        <p:txBody>
          <a:bodyPr/>
          <a:lstStyle/>
          <a:p>
            <a:r>
              <a:rPr lang="en-US" b="1" dirty="0"/>
              <a:t>Target 4.A: </a:t>
            </a:r>
            <a:br>
              <a:rPr lang="en-US" b="1" dirty="0"/>
            </a:br>
            <a:r>
              <a:rPr lang="en-US" b="1" dirty="0"/>
              <a:t>Reduce by two thirds, between 1990 and 2015, the under-five mortality rate</a:t>
            </a:r>
            <a:endParaRPr lang="sv-SE" dirty="0"/>
          </a:p>
        </p:txBody>
      </p:sp>
      <p:pic>
        <p:nvPicPr>
          <p:cNvPr id="4" name="Bildobjekt 3"/>
          <p:cNvPicPr>
            <a:picLocks noChangeAspect="1"/>
          </p:cNvPicPr>
          <p:nvPr/>
        </p:nvPicPr>
        <p:blipFill>
          <a:blip r:embed="rId3" cstate="print"/>
          <a:stretch>
            <a:fillRect/>
          </a:stretch>
        </p:blipFill>
        <p:spPr>
          <a:xfrm>
            <a:off x="10566400" y="237091"/>
            <a:ext cx="1625600" cy="1228725"/>
          </a:xfrm>
          <a:prstGeom prst="rect">
            <a:avLst/>
          </a:prstGeom>
        </p:spPr>
      </p:pic>
    </p:spTree>
    <p:extLst>
      <p:ext uri="{BB962C8B-B14F-4D97-AF65-F5344CB8AC3E}">
        <p14:creationId xmlns:p14="http://schemas.microsoft.com/office/powerpoint/2010/main" xmlns="" val="1106505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61068" y="76652"/>
            <a:ext cx="8647289" cy="6687237"/>
          </a:xfrm>
          <a:prstGeom prst="rect">
            <a:avLst/>
          </a:prstGeom>
        </p:spPr>
      </p:pic>
      <p:pic>
        <p:nvPicPr>
          <p:cNvPr id="3" name="Bildobjekt 2"/>
          <p:cNvPicPr>
            <a:picLocks noChangeAspect="1"/>
          </p:cNvPicPr>
          <p:nvPr/>
        </p:nvPicPr>
        <p:blipFill>
          <a:blip r:embed="rId4" cstate="print"/>
          <a:stretch>
            <a:fillRect/>
          </a:stretch>
        </p:blipFill>
        <p:spPr>
          <a:xfrm>
            <a:off x="255814" y="76652"/>
            <a:ext cx="1181100" cy="1200150"/>
          </a:xfrm>
          <a:prstGeom prst="rect">
            <a:avLst/>
          </a:prstGeom>
        </p:spPr>
      </p:pic>
    </p:spTree>
    <p:extLst>
      <p:ext uri="{BB962C8B-B14F-4D97-AF65-F5344CB8AC3E}">
        <p14:creationId xmlns:p14="http://schemas.microsoft.com/office/powerpoint/2010/main" xmlns="" val="3786918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Improve maternal </a:t>
            </a:r>
            <a:r>
              <a:rPr lang="en-US" b="1" dirty="0" smtClean="0"/>
              <a:t>health</a:t>
            </a:r>
            <a:endParaRPr lang="en-US" dirty="0"/>
          </a:p>
        </p:txBody>
      </p:sp>
      <p:sp>
        <p:nvSpPr>
          <p:cNvPr id="3" name="Platshållare för innehåll 2"/>
          <p:cNvSpPr>
            <a:spLocks noGrp="1"/>
          </p:cNvSpPr>
          <p:nvPr>
            <p:ph idx="1"/>
          </p:nvPr>
        </p:nvSpPr>
        <p:spPr>
          <a:xfrm>
            <a:off x="1024128" y="2286000"/>
            <a:ext cx="9900545" cy="4023360"/>
          </a:xfrm>
        </p:spPr>
        <p:txBody>
          <a:bodyPr/>
          <a:lstStyle/>
          <a:p>
            <a:r>
              <a:rPr lang="en-US" b="1" dirty="0"/>
              <a:t>Target 5.A: </a:t>
            </a:r>
            <a:br>
              <a:rPr lang="en-US" b="1" dirty="0"/>
            </a:br>
            <a:r>
              <a:rPr lang="en-US" b="1" dirty="0"/>
              <a:t>Reduce by three quarters, between 1990 and 2015, the maternal mortality </a:t>
            </a:r>
            <a:r>
              <a:rPr lang="en-US" b="1" dirty="0" smtClean="0"/>
              <a:t>ratio</a:t>
            </a:r>
          </a:p>
          <a:p>
            <a:r>
              <a:rPr lang="en-US" b="1" dirty="0"/>
              <a:t>Target 5.B:</a:t>
            </a:r>
            <a:br>
              <a:rPr lang="en-US" b="1" dirty="0"/>
            </a:br>
            <a:r>
              <a:rPr lang="en-US" b="1" dirty="0"/>
              <a:t>Achieve, by 2015, universal access to reproductive health</a:t>
            </a:r>
            <a:endParaRPr lang="sv-SE" dirty="0"/>
          </a:p>
        </p:txBody>
      </p:sp>
      <p:pic>
        <p:nvPicPr>
          <p:cNvPr id="4" name="Bildobjekt 3"/>
          <p:cNvPicPr>
            <a:picLocks noChangeAspect="1"/>
          </p:cNvPicPr>
          <p:nvPr/>
        </p:nvPicPr>
        <p:blipFill>
          <a:blip r:embed="rId3" cstate="print"/>
          <a:stretch>
            <a:fillRect/>
          </a:stretch>
        </p:blipFill>
        <p:spPr>
          <a:xfrm>
            <a:off x="10617200" y="237090"/>
            <a:ext cx="1574800" cy="1200150"/>
          </a:xfrm>
          <a:prstGeom prst="rect">
            <a:avLst/>
          </a:prstGeom>
        </p:spPr>
      </p:pic>
    </p:spTree>
    <p:extLst>
      <p:ext uri="{BB962C8B-B14F-4D97-AF65-F5344CB8AC3E}">
        <p14:creationId xmlns:p14="http://schemas.microsoft.com/office/powerpoint/2010/main" xmlns="" val="3279146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72356" y="85382"/>
            <a:ext cx="8658577" cy="6695966"/>
          </a:xfrm>
          <a:prstGeom prst="rect">
            <a:avLst/>
          </a:prstGeom>
        </p:spPr>
      </p:pic>
      <p:pic>
        <p:nvPicPr>
          <p:cNvPr id="4" name="Bildobjekt 3"/>
          <p:cNvPicPr>
            <a:picLocks noChangeAspect="1"/>
          </p:cNvPicPr>
          <p:nvPr/>
        </p:nvPicPr>
        <p:blipFill>
          <a:blip r:embed="rId3" cstate="print"/>
          <a:stretch>
            <a:fillRect/>
          </a:stretch>
        </p:blipFill>
        <p:spPr>
          <a:xfrm>
            <a:off x="264562" y="85382"/>
            <a:ext cx="1209675" cy="1200150"/>
          </a:xfrm>
          <a:prstGeom prst="rect">
            <a:avLst/>
          </a:prstGeom>
        </p:spPr>
      </p:pic>
    </p:spTree>
    <p:extLst>
      <p:ext uri="{BB962C8B-B14F-4D97-AF65-F5344CB8AC3E}">
        <p14:creationId xmlns:p14="http://schemas.microsoft.com/office/powerpoint/2010/main" xmlns="" val="2304734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24129" y="228403"/>
            <a:ext cx="9720072" cy="1499616"/>
          </a:xfrm>
        </p:spPr>
        <p:txBody>
          <a:bodyPr>
            <a:normAutofit/>
          </a:bodyPr>
          <a:lstStyle/>
          <a:p>
            <a:r>
              <a:rPr lang="en-US" b="1" dirty="0"/>
              <a:t>Combat HIV/AIDS, malaria and other diseases</a:t>
            </a:r>
            <a:endParaRPr lang="sv-SE" dirty="0"/>
          </a:p>
        </p:txBody>
      </p:sp>
      <p:sp>
        <p:nvSpPr>
          <p:cNvPr id="3" name="Platshållare för innehåll 2"/>
          <p:cNvSpPr>
            <a:spLocks noGrp="1"/>
          </p:cNvSpPr>
          <p:nvPr>
            <p:ph idx="1"/>
          </p:nvPr>
        </p:nvSpPr>
        <p:spPr>
          <a:xfrm>
            <a:off x="1024129" y="2286000"/>
            <a:ext cx="9720073" cy="4023360"/>
          </a:xfrm>
        </p:spPr>
        <p:txBody>
          <a:bodyPr/>
          <a:lstStyle/>
          <a:p>
            <a:r>
              <a:rPr lang="en-US" b="1" dirty="0"/>
              <a:t>Target 6.A: </a:t>
            </a:r>
            <a:br>
              <a:rPr lang="en-US" b="1" dirty="0"/>
            </a:br>
            <a:r>
              <a:rPr lang="en-US" b="1" dirty="0"/>
              <a:t>Have halted by 2015 and begun to reverse the spread of </a:t>
            </a:r>
            <a:r>
              <a:rPr lang="en-US" b="1" dirty="0" smtClean="0"/>
              <a:t>HIV/AIDS</a:t>
            </a:r>
          </a:p>
          <a:p>
            <a:r>
              <a:rPr lang="en-US" b="1" dirty="0" smtClean="0"/>
              <a:t>Target </a:t>
            </a:r>
            <a:r>
              <a:rPr lang="en-US" b="1" dirty="0"/>
              <a:t>6.B:</a:t>
            </a:r>
            <a:br>
              <a:rPr lang="en-US" b="1" dirty="0"/>
            </a:br>
            <a:r>
              <a:rPr lang="en-US" b="1" dirty="0"/>
              <a:t>Achieve, by 2010, universal access to treatment for HIV/AIDS for all those who need </a:t>
            </a:r>
            <a:r>
              <a:rPr lang="en-US" b="1" dirty="0" smtClean="0"/>
              <a:t>it</a:t>
            </a:r>
          </a:p>
          <a:p>
            <a:r>
              <a:rPr lang="en-US" b="1" dirty="0"/>
              <a:t>Target 6.C:</a:t>
            </a:r>
            <a:br>
              <a:rPr lang="en-US" b="1" dirty="0"/>
            </a:br>
            <a:r>
              <a:rPr lang="en-US" b="1" dirty="0"/>
              <a:t>Have halted by 2015 and begun to reverse the incidence of malaria and other major diseases</a:t>
            </a:r>
          </a:p>
          <a:p>
            <a:endParaRPr lang="sv-SE" dirty="0"/>
          </a:p>
        </p:txBody>
      </p:sp>
      <p:pic>
        <p:nvPicPr>
          <p:cNvPr id="4" name="Bildobjekt 3"/>
          <p:cNvPicPr>
            <a:picLocks noChangeAspect="1"/>
          </p:cNvPicPr>
          <p:nvPr/>
        </p:nvPicPr>
        <p:blipFill>
          <a:blip r:embed="rId3" cstate="print"/>
          <a:stretch>
            <a:fillRect/>
          </a:stretch>
        </p:blipFill>
        <p:spPr>
          <a:xfrm>
            <a:off x="10579101" y="228403"/>
            <a:ext cx="1612900" cy="1200150"/>
          </a:xfrm>
          <a:prstGeom prst="rect">
            <a:avLst/>
          </a:prstGeom>
        </p:spPr>
      </p:pic>
    </p:spTree>
    <p:extLst>
      <p:ext uri="{BB962C8B-B14F-4D97-AF65-F5344CB8AC3E}">
        <p14:creationId xmlns:p14="http://schemas.microsoft.com/office/powerpoint/2010/main" xmlns="" val="3958404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15911" y="59192"/>
            <a:ext cx="8782756" cy="6714142"/>
          </a:xfrm>
          <a:prstGeom prst="rect">
            <a:avLst/>
          </a:prstGeom>
        </p:spPr>
      </p:pic>
      <p:pic>
        <p:nvPicPr>
          <p:cNvPr id="4" name="Bildobjekt 3"/>
          <p:cNvPicPr>
            <a:picLocks noChangeAspect="1"/>
          </p:cNvPicPr>
          <p:nvPr/>
        </p:nvPicPr>
        <p:blipFill>
          <a:blip r:embed="rId4" cstate="print"/>
          <a:stretch>
            <a:fillRect/>
          </a:stretch>
        </p:blipFill>
        <p:spPr>
          <a:xfrm>
            <a:off x="170672" y="59192"/>
            <a:ext cx="1238250" cy="1209675"/>
          </a:xfrm>
          <a:prstGeom prst="rect">
            <a:avLst/>
          </a:prstGeom>
        </p:spPr>
      </p:pic>
    </p:spTree>
    <p:extLst>
      <p:ext uri="{BB962C8B-B14F-4D97-AF65-F5344CB8AC3E}">
        <p14:creationId xmlns:p14="http://schemas.microsoft.com/office/powerpoint/2010/main" xmlns="" val="964917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24129" y="242909"/>
            <a:ext cx="9720072" cy="1499616"/>
          </a:xfrm>
        </p:spPr>
        <p:txBody>
          <a:bodyPr>
            <a:normAutofit/>
          </a:bodyPr>
          <a:lstStyle/>
          <a:p>
            <a:r>
              <a:rPr lang="en-US" b="1" dirty="0" smtClean="0"/>
              <a:t>Ensure environmental sustainability</a:t>
            </a:r>
            <a:endParaRPr lang="en-US" dirty="0"/>
          </a:p>
        </p:txBody>
      </p:sp>
      <p:sp>
        <p:nvSpPr>
          <p:cNvPr id="3" name="Platshållare för innehåll 2"/>
          <p:cNvSpPr>
            <a:spLocks noGrp="1"/>
          </p:cNvSpPr>
          <p:nvPr>
            <p:ph idx="1"/>
          </p:nvPr>
        </p:nvSpPr>
        <p:spPr/>
        <p:txBody>
          <a:bodyPr>
            <a:normAutofit/>
          </a:bodyPr>
          <a:lstStyle/>
          <a:p>
            <a:r>
              <a:rPr lang="en-US" b="1" dirty="0"/>
              <a:t>Target 7.A: </a:t>
            </a:r>
            <a:br>
              <a:rPr lang="en-US" b="1" dirty="0"/>
            </a:br>
            <a:r>
              <a:rPr lang="en-US" b="1" dirty="0"/>
              <a:t>Integrate the principles of sustainable development into country policies and </a:t>
            </a:r>
            <a:r>
              <a:rPr lang="en-US" b="1" dirty="0" err="1"/>
              <a:t>programmes</a:t>
            </a:r>
            <a:r>
              <a:rPr lang="en-US" b="1" dirty="0"/>
              <a:t> and reverse the loss of environmental </a:t>
            </a:r>
            <a:r>
              <a:rPr lang="en-US" b="1" dirty="0" smtClean="0"/>
              <a:t>resources</a:t>
            </a:r>
          </a:p>
          <a:p>
            <a:r>
              <a:rPr lang="en-US" b="1" dirty="0"/>
              <a:t>Target 7.B:</a:t>
            </a:r>
            <a:br>
              <a:rPr lang="en-US" b="1" dirty="0"/>
            </a:br>
            <a:r>
              <a:rPr lang="en-US" b="1" dirty="0"/>
              <a:t>Reduce biodiversity loss, achieving, by 2010, a significant reduction in the rate of </a:t>
            </a:r>
            <a:r>
              <a:rPr lang="en-US" b="1" dirty="0" smtClean="0"/>
              <a:t>loss</a:t>
            </a:r>
          </a:p>
          <a:p>
            <a:r>
              <a:rPr lang="en-US" b="1" dirty="0"/>
              <a:t>Target 7.C:</a:t>
            </a:r>
            <a:br>
              <a:rPr lang="en-US" b="1" dirty="0"/>
            </a:br>
            <a:r>
              <a:rPr lang="en-US" b="1" dirty="0"/>
              <a:t>Halve, by 2015, the proportion of the population without sustainable access to safe drinking water and basic </a:t>
            </a:r>
            <a:r>
              <a:rPr lang="en-US" b="1" dirty="0" smtClean="0"/>
              <a:t>sanitation</a:t>
            </a:r>
          </a:p>
          <a:p>
            <a:r>
              <a:rPr lang="en-US" b="1" dirty="0"/>
              <a:t>Target 7.D: </a:t>
            </a:r>
            <a:br>
              <a:rPr lang="en-US" b="1" dirty="0"/>
            </a:br>
            <a:r>
              <a:rPr lang="en-US" b="1" dirty="0"/>
              <a:t>Achieve, by 2020, a significant improvement in the lives of at least 100 million slum dwellers</a:t>
            </a:r>
            <a:endParaRPr lang="sv-SE" dirty="0"/>
          </a:p>
        </p:txBody>
      </p:sp>
      <p:pic>
        <p:nvPicPr>
          <p:cNvPr id="4" name="Bildobjekt 3"/>
          <p:cNvPicPr>
            <a:picLocks noChangeAspect="1"/>
          </p:cNvPicPr>
          <p:nvPr/>
        </p:nvPicPr>
        <p:blipFill>
          <a:blip r:embed="rId3" cstate="print"/>
          <a:stretch>
            <a:fillRect/>
          </a:stretch>
        </p:blipFill>
        <p:spPr>
          <a:xfrm>
            <a:off x="10541000" y="242910"/>
            <a:ext cx="1651000" cy="1209675"/>
          </a:xfrm>
          <a:prstGeom prst="rect">
            <a:avLst/>
          </a:prstGeom>
        </p:spPr>
      </p:pic>
    </p:spTree>
    <p:extLst>
      <p:ext uri="{BB962C8B-B14F-4D97-AF65-F5344CB8AC3E}">
        <p14:creationId xmlns:p14="http://schemas.microsoft.com/office/powerpoint/2010/main" xmlns="" val="3552718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93333" y="65871"/>
            <a:ext cx="8728961" cy="6750397"/>
          </a:xfrm>
          <a:prstGeom prst="rect">
            <a:avLst/>
          </a:prstGeom>
        </p:spPr>
      </p:pic>
      <p:pic>
        <p:nvPicPr>
          <p:cNvPr id="4" name="Bildobjekt 3"/>
          <p:cNvPicPr>
            <a:picLocks noChangeAspect="1"/>
          </p:cNvPicPr>
          <p:nvPr/>
        </p:nvPicPr>
        <p:blipFill>
          <a:blip r:embed="rId4" cstate="print"/>
          <a:stretch>
            <a:fillRect/>
          </a:stretch>
        </p:blipFill>
        <p:spPr>
          <a:xfrm>
            <a:off x="209162" y="65871"/>
            <a:ext cx="1181100" cy="1181100"/>
          </a:xfrm>
          <a:prstGeom prst="rect">
            <a:avLst/>
          </a:prstGeom>
        </p:spPr>
      </p:pic>
    </p:spTree>
    <p:extLst>
      <p:ext uri="{BB962C8B-B14F-4D97-AF65-F5344CB8AC3E}">
        <p14:creationId xmlns:p14="http://schemas.microsoft.com/office/powerpoint/2010/main" xmlns="" val="43741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24129" y="237090"/>
            <a:ext cx="9720072" cy="1499616"/>
          </a:xfrm>
        </p:spPr>
        <p:txBody>
          <a:bodyPr>
            <a:normAutofit/>
          </a:bodyPr>
          <a:lstStyle/>
          <a:p>
            <a:r>
              <a:rPr lang="en-US" b="1" dirty="0"/>
              <a:t>A global partnership for development</a:t>
            </a:r>
            <a:endParaRPr lang="sv-SE" dirty="0"/>
          </a:p>
        </p:txBody>
      </p:sp>
      <p:sp>
        <p:nvSpPr>
          <p:cNvPr id="3" name="Platshållare för innehåll 2"/>
          <p:cNvSpPr>
            <a:spLocks noGrp="1"/>
          </p:cNvSpPr>
          <p:nvPr>
            <p:ph idx="1"/>
          </p:nvPr>
        </p:nvSpPr>
        <p:spPr/>
        <p:txBody>
          <a:bodyPr>
            <a:normAutofit fontScale="92500" lnSpcReduction="20000"/>
          </a:bodyPr>
          <a:lstStyle/>
          <a:p>
            <a:r>
              <a:rPr lang="en-US" b="1" dirty="0"/>
              <a:t>Target 8.A:</a:t>
            </a:r>
            <a:br>
              <a:rPr lang="en-US" b="1" dirty="0"/>
            </a:br>
            <a:r>
              <a:rPr lang="en-US" b="1" dirty="0"/>
              <a:t>Develop further an open, rule-based, predictable, non-discriminatory trading and financial </a:t>
            </a:r>
            <a:r>
              <a:rPr lang="en-US" b="1" dirty="0" smtClean="0"/>
              <a:t>system</a:t>
            </a:r>
          </a:p>
          <a:p>
            <a:r>
              <a:rPr lang="en-US" b="1" dirty="0"/>
              <a:t>Target 8.B: </a:t>
            </a:r>
            <a:br>
              <a:rPr lang="en-US" b="1" dirty="0"/>
            </a:br>
            <a:r>
              <a:rPr lang="en-US" b="1" dirty="0"/>
              <a:t>Address the special needs of least developed </a:t>
            </a:r>
            <a:r>
              <a:rPr lang="en-US" b="1" dirty="0" smtClean="0"/>
              <a:t>countries</a:t>
            </a:r>
          </a:p>
          <a:p>
            <a:r>
              <a:rPr lang="en-US" b="1" dirty="0"/>
              <a:t>Target 8.C: </a:t>
            </a:r>
            <a:br>
              <a:rPr lang="en-US" b="1" dirty="0"/>
            </a:br>
            <a:r>
              <a:rPr lang="en-US" b="1" dirty="0"/>
              <a:t>Address the special needs of landlocked developing countries and small island developing </a:t>
            </a:r>
            <a:r>
              <a:rPr lang="en-US" b="1" dirty="0" smtClean="0"/>
              <a:t>States</a:t>
            </a:r>
          </a:p>
          <a:p>
            <a:r>
              <a:rPr lang="en-US" b="1" dirty="0"/>
              <a:t>Target 8.D:</a:t>
            </a:r>
            <a:br>
              <a:rPr lang="en-US" b="1" dirty="0"/>
            </a:br>
            <a:r>
              <a:rPr lang="en-US" b="1" dirty="0"/>
              <a:t>Deal comprehensively with the debt problems of developing </a:t>
            </a:r>
            <a:r>
              <a:rPr lang="en-US" b="1" dirty="0" smtClean="0"/>
              <a:t>countries</a:t>
            </a:r>
          </a:p>
          <a:p>
            <a:r>
              <a:rPr lang="en-US" b="1" dirty="0"/>
              <a:t>Target 8.E:</a:t>
            </a:r>
            <a:br>
              <a:rPr lang="en-US" b="1" dirty="0"/>
            </a:br>
            <a:r>
              <a:rPr lang="en-US" b="1" dirty="0"/>
              <a:t>In cooperation with pharmaceutical companies, provide access to affordable essential drugs in developing </a:t>
            </a:r>
            <a:r>
              <a:rPr lang="en-US" b="1" dirty="0" smtClean="0"/>
              <a:t>countries</a:t>
            </a:r>
          </a:p>
          <a:p>
            <a:r>
              <a:rPr lang="en-US" b="1" dirty="0"/>
              <a:t>Target 8.F: </a:t>
            </a:r>
            <a:br>
              <a:rPr lang="en-US" b="1" dirty="0"/>
            </a:br>
            <a:r>
              <a:rPr lang="en-US" b="1" dirty="0"/>
              <a:t>In cooperation with the private sector, make available benefits of new technologies, especially information and communications</a:t>
            </a:r>
          </a:p>
        </p:txBody>
      </p:sp>
      <p:pic>
        <p:nvPicPr>
          <p:cNvPr id="4" name="Bildobjekt 3"/>
          <p:cNvPicPr>
            <a:picLocks noChangeAspect="1"/>
          </p:cNvPicPr>
          <p:nvPr/>
        </p:nvPicPr>
        <p:blipFill>
          <a:blip r:embed="rId3" cstate="print"/>
          <a:stretch>
            <a:fillRect/>
          </a:stretch>
        </p:blipFill>
        <p:spPr>
          <a:xfrm>
            <a:off x="10617200" y="237090"/>
            <a:ext cx="1574800" cy="1181100"/>
          </a:xfrm>
          <a:prstGeom prst="rect">
            <a:avLst/>
          </a:prstGeom>
        </p:spPr>
      </p:pic>
    </p:spTree>
    <p:extLst>
      <p:ext uri="{BB962C8B-B14F-4D97-AF65-F5344CB8AC3E}">
        <p14:creationId xmlns:p14="http://schemas.microsoft.com/office/powerpoint/2010/main" xmlns="" val="2571696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sz="half" idx="1"/>
          </p:nvPr>
        </p:nvPicPr>
        <p:blipFill>
          <a:blip r:embed="rId3" cstate="print"/>
          <a:stretch>
            <a:fillRect/>
          </a:stretch>
        </p:blipFill>
        <p:spPr>
          <a:xfrm>
            <a:off x="2492524" y="1846263"/>
            <a:ext cx="2147590" cy="4022725"/>
          </a:xfrm>
          <a:prstGeom prst="rect">
            <a:avLst/>
          </a:prstGeom>
        </p:spPr>
      </p:pic>
      <p:sp>
        <p:nvSpPr>
          <p:cNvPr id="4" name="Platshållare för innehåll 3"/>
          <p:cNvSpPr>
            <a:spLocks noGrp="1"/>
          </p:cNvSpPr>
          <p:nvPr>
            <p:ph sz="half" idx="2"/>
          </p:nvPr>
        </p:nvSpPr>
        <p:spPr>
          <a:xfrm>
            <a:off x="5465384" y="1676400"/>
            <a:ext cx="3566160" cy="4023360"/>
          </a:xfrm>
        </p:spPr>
        <p:txBody>
          <a:bodyPr>
            <a:normAutofit/>
          </a:bodyPr>
          <a:lstStyle/>
          <a:p>
            <a:pPr>
              <a:buNone/>
              <a:defRPr/>
            </a:pPr>
            <a:r>
              <a:rPr lang="en-US" dirty="0" smtClean="0"/>
              <a:t>189 (193/244) UN member states and 23 international organizations signed the United Nations Millennium Declaration. </a:t>
            </a:r>
          </a:p>
          <a:p>
            <a:pPr>
              <a:buNone/>
              <a:defRPr/>
            </a:pPr>
            <a:r>
              <a:rPr lang="en-US" dirty="0" smtClean="0"/>
              <a:t> These nations agreed to achieve 8 goals by 2015 to eliminate extreme poverty. </a:t>
            </a:r>
          </a:p>
          <a:p>
            <a:r>
              <a:rPr lang="en-US" dirty="0" smtClean="0">
                <a:hlinkClick r:id="rId4"/>
              </a:rPr>
              <a:t>Millennium Development Goals</a:t>
            </a:r>
            <a:endParaRPr lang="en-US" dirty="0"/>
          </a:p>
        </p:txBody>
      </p:sp>
      <p:sp>
        <p:nvSpPr>
          <p:cNvPr id="7" name="Rubrik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mtClean="0"/>
              <a:t>MDG – brief background</a:t>
            </a:r>
            <a:endParaRPr lang="sv-SE" dirty="0"/>
          </a:p>
        </p:txBody>
      </p:sp>
    </p:spTree>
    <p:extLst>
      <p:ext uri="{BB962C8B-B14F-4D97-AF65-F5344CB8AC3E}">
        <p14:creationId xmlns:p14="http://schemas.microsoft.com/office/powerpoint/2010/main" xmlns="" val="2291029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199" y="173071"/>
            <a:ext cx="9845351" cy="1499616"/>
          </a:xfrm>
        </p:spPr>
        <p:txBody>
          <a:bodyPr>
            <a:normAutofit/>
          </a:bodyPr>
          <a:lstStyle/>
          <a:p>
            <a:r>
              <a:rPr lang="en-US" b="1" dirty="0" smtClean="0"/>
              <a:t>Transforming our world – The 2030 Agenda for Sustainable Development</a:t>
            </a:r>
            <a:endParaRPr lang="en-US" b="1" dirty="0"/>
          </a:p>
        </p:txBody>
      </p:sp>
      <p:sp>
        <p:nvSpPr>
          <p:cNvPr id="3" name="Platshållare för innehåll 2"/>
          <p:cNvSpPr>
            <a:spLocks noGrp="1"/>
          </p:cNvSpPr>
          <p:nvPr>
            <p:ph idx="1"/>
          </p:nvPr>
        </p:nvSpPr>
        <p:spPr>
          <a:xfrm>
            <a:off x="838199" y="2320148"/>
            <a:ext cx="10515600" cy="3455502"/>
          </a:xfrm>
        </p:spPr>
        <p:txBody>
          <a:bodyPr>
            <a:normAutofit/>
          </a:bodyPr>
          <a:lstStyle/>
          <a:p>
            <a:r>
              <a:rPr lang="en-US" sz="3600" b="1" dirty="0"/>
              <a:t>What happens after 2015?</a:t>
            </a:r>
          </a:p>
          <a:p>
            <a:pPr lvl="1"/>
            <a:r>
              <a:rPr lang="en-US" sz="3600" dirty="0" smtClean="0"/>
              <a:t>Need for a new agenda</a:t>
            </a:r>
          </a:p>
          <a:p>
            <a:pPr lvl="1"/>
            <a:r>
              <a:rPr lang="en-US" sz="3600" dirty="0" smtClean="0">
                <a:hlinkClick r:id="rId3"/>
              </a:rPr>
              <a:t>Sustainable Development Knowledge Platform</a:t>
            </a:r>
            <a:endParaRPr lang="en-US" sz="3600" dirty="0" smtClean="0"/>
          </a:p>
          <a:p>
            <a:pPr lvl="1"/>
            <a:r>
              <a:rPr lang="en-US" sz="3600" dirty="0" smtClean="0"/>
              <a:t>On September 25-27, UN member states will meet at the UN General Assembly in NY to adopt a new roadmap.</a:t>
            </a:r>
          </a:p>
          <a:p>
            <a:pPr marL="457200" lvl="1" indent="0">
              <a:buNone/>
            </a:pPr>
            <a:endParaRPr lang="en-US" sz="3600" dirty="0" smtClean="0"/>
          </a:p>
          <a:p>
            <a:pPr lvl="1"/>
            <a:endParaRPr lang="en-US" sz="3600" dirty="0"/>
          </a:p>
        </p:txBody>
      </p:sp>
    </p:spTree>
    <p:extLst>
      <p:ext uri="{BB962C8B-B14F-4D97-AF65-F5344CB8AC3E}">
        <p14:creationId xmlns:p14="http://schemas.microsoft.com/office/powerpoint/2010/main" xmlns="" val="3110977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SDGs</a:t>
            </a:r>
            <a:endParaRPr lang="sv-SE" dirty="0"/>
          </a:p>
        </p:txBody>
      </p:sp>
      <p:sp>
        <p:nvSpPr>
          <p:cNvPr id="3" name="Platshållare för innehåll 2"/>
          <p:cNvSpPr>
            <a:spLocks noGrp="1"/>
          </p:cNvSpPr>
          <p:nvPr>
            <p:ph idx="1"/>
          </p:nvPr>
        </p:nvSpPr>
        <p:spPr/>
        <p:txBody>
          <a:bodyPr/>
          <a:lstStyle/>
          <a:p>
            <a:pPr>
              <a:buFont typeface="Wingdings" panose="05000000000000000000" pitchFamily="2" charset="2"/>
              <a:buChar char="§"/>
            </a:pPr>
            <a:r>
              <a:rPr lang="sv-SE" dirty="0" smtClean="0"/>
              <a:t> </a:t>
            </a:r>
            <a:r>
              <a:rPr lang="en-US" dirty="0"/>
              <a:t>UN Secretary general appointed a “High Level Panel of Eminent Persons” to advise on the Post-15 development agenda.</a:t>
            </a:r>
            <a:endParaRPr lang="sv-SE" dirty="0" smtClean="0"/>
          </a:p>
          <a:p>
            <a:pPr>
              <a:buFont typeface="Wingdings" panose="05000000000000000000" pitchFamily="2" charset="2"/>
              <a:buChar char="§"/>
            </a:pPr>
            <a:r>
              <a:rPr lang="sv-SE" dirty="0" smtClean="0"/>
              <a:t> </a:t>
            </a:r>
            <a:r>
              <a:rPr lang="sv-SE" dirty="0" err="1" smtClean="0"/>
              <a:t>Every</a:t>
            </a:r>
            <a:r>
              <a:rPr lang="sv-SE" dirty="0" smtClean="0"/>
              <a:t> </a:t>
            </a:r>
            <a:r>
              <a:rPr lang="sv-SE" dirty="0" err="1" smtClean="0"/>
              <a:t>goal</a:t>
            </a:r>
            <a:r>
              <a:rPr lang="sv-SE" dirty="0" smtClean="0"/>
              <a:t> </a:t>
            </a:r>
            <a:r>
              <a:rPr lang="sv-SE" dirty="0" err="1" smtClean="0"/>
              <a:t>consists</a:t>
            </a:r>
            <a:r>
              <a:rPr lang="sv-SE" dirty="0" smtClean="0"/>
              <a:t> </a:t>
            </a:r>
            <a:r>
              <a:rPr lang="sv-SE" dirty="0" err="1" smtClean="0"/>
              <a:t>of</a:t>
            </a:r>
            <a:r>
              <a:rPr lang="sv-SE" dirty="0" smtClean="0"/>
              <a:t> </a:t>
            </a:r>
            <a:r>
              <a:rPr lang="sv-SE" dirty="0" err="1" smtClean="0"/>
              <a:t>several</a:t>
            </a:r>
            <a:r>
              <a:rPr lang="sv-SE" dirty="0" smtClean="0"/>
              <a:t> </a:t>
            </a:r>
            <a:r>
              <a:rPr lang="sv-SE" dirty="0" err="1" smtClean="0"/>
              <a:t>main</a:t>
            </a:r>
            <a:r>
              <a:rPr lang="sv-SE" dirty="0" smtClean="0"/>
              <a:t> </a:t>
            </a:r>
            <a:r>
              <a:rPr lang="sv-SE" dirty="0" err="1" smtClean="0"/>
              <a:t>targets</a:t>
            </a:r>
            <a:r>
              <a:rPr lang="sv-SE" dirty="0" smtClean="0"/>
              <a:t>.</a:t>
            </a:r>
          </a:p>
          <a:p>
            <a:pPr marL="0" indent="0">
              <a:buNone/>
            </a:pPr>
            <a:endParaRPr lang="sv-SE" dirty="0"/>
          </a:p>
        </p:txBody>
      </p:sp>
      <p:grpSp>
        <p:nvGrpSpPr>
          <p:cNvPr id="22" name="Grupp 21"/>
          <p:cNvGrpSpPr/>
          <p:nvPr/>
        </p:nvGrpSpPr>
        <p:grpSpPr>
          <a:xfrm>
            <a:off x="3476586" y="3209870"/>
            <a:ext cx="7496213" cy="2659224"/>
            <a:chOff x="1227909" y="2409164"/>
            <a:chExt cx="7916091" cy="2946607"/>
          </a:xfrm>
        </p:grpSpPr>
        <p:pic>
          <p:nvPicPr>
            <p:cNvPr id="4" name="Bildobjekt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27909" y="2409164"/>
              <a:ext cx="783240" cy="783240"/>
            </a:xfrm>
            <a:prstGeom prst="rect">
              <a:avLst/>
            </a:prstGeom>
          </p:spPr>
        </p:pic>
        <p:pic>
          <p:nvPicPr>
            <p:cNvPr id="5" name="Bildobjekt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15973" y="2412240"/>
              <a:ext cx="780164" cy="780164"/>
            </a:xfrm>
            <a:prstGeom prst="rect">
              <a:avLst/>
            </a:prstGeom>
          </p:spPr>
        </p:pic>
        <p:pic>
          <p:nvPicPr>
            <p:cNvPr id="6" name="Bildobjekt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00961" y="2409164"/>
              <a:ext cx="783240" cy="783240"/>
            </a:xfrm>
            <a:prstGeom prst="rect">
              <a:avLst/>
            </a:prstGeom>
          </p:spPr>
        </p:pic>
        <p:pic>
          <p:nvPicPr>
            <p:cNvPr id="7" name="Bildobjekt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85949" y="2409164"/>
              <a:ext cx="783240" cy="783240"/>
            </a:xfrm>
            <a:prstGeom prst="rect">
              <a:avLst/>
            </a:prstGeom>
          </p:spPr>
        </p:pic>
        <p:pic>
          <p:nvPicPr>
            <p:cNvPr id="8" name="Bildobjekt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970937" y="2409164"/>
              <a:ext cx="783240" cy="783240"/>
            </a:xfrm>
            <a:prstGeom prst="rect">
              <a:avLst/>
            </a:prstGeom>
          </p:spPr>
        </p:pic>
        <p:pic>
          <p:nvPicPr>
            <p:cNvPr id="9" name="Bildobjekt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155925" y="2409164"/>
              <a:ext cx="783240" cy="783240"/>
            </a:xfrm>
            <a:prstGeom prst="rect">
              <a:avLst/>
            </a:prstGeom>
          </p:spPr>
        </p:pic>
        <p:pic>
          <p:nvPicPr>
            <p:cNvPr id="10" name="Bildobjekt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340913" y="2409164"/>
              <a:ext cx="803087" cy="803087"/>
            </a:xfrm>
            <a:prstGeom prst="rect">
              <a:avLst/>
            </a:prstGeom>
          </p:spPr>
        </p:pic>
        <p:pic>
          <p:nvPicPr>
            <p:cNvPr id="11" name="Bildobjekt 10"/>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227909" y="3418612"/>
              <a:ext cx="783240" cy="783240"/>
            </a:xfrm>
            <a:prstGeom prst="rect">
              <a:avLst/>
            </a:prstGeom>
          </p:spPr>
        </p:pic>
        <p:pic>
          <p:nvPicPr>
            <p:cNvPr id="12" name="Bildobjekt 11"/>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415973" y="3421688"/>
              <a:ext cx="780164" cy="780164"/>
            </a:xfrm>
            <a:prstGeom prst="rect">
              <a:avLst/>
            </a:prstGeom>
          </p:spPr>
        </p:pic>
        <p:pic>
          <p:nvPicPr>
            <p:cNvPr id="13" name="Bildobjekt 12"/>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600962" y="3418613"/>
              <a:ext cx="783240" cy="783240"/>
            </a:xfrm>
            <a:prstGeom prst="rect">
              <a:avLst/>
            </a:prstGeom>
          </p:spPr>
        </p:pic>
        <p:pic>
          <p:nvPicPr>
            <p:cNvPr id="14" name="Bildobjekt 13"/>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4785949" y="3418612"/>
              <a:ext cx="783240" cy="783240"/>
            </a:xfrm>
            <a:prstGeom prst="rect">
              <a:avLst/>
            </a:prstGeom>
          </p:spPr>
        </p:pic>
        <p:pic>
          <p:nvPicPr>
            <p:cNvPr id="15" name="Bildobjekt 14"/>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5970936" y="3418612"/>
              <a:ext cx="783241" cy="783241"/>
            </a:xfrm>
            <a:prstGeom prst="rect">
              <a:avLst/>
            </a:prstGeom>
          </p:spPr>
        </p:pic>
        <p:pic>
          <p:nvPicPr>
            <p:cNvPr id="16" name="Bildobjekt 15"/>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7149670" y="3418612"/>
              <a:ext cx="789495" cy="789495"/>
            </a:xfrm>
            <a:prstGeom prst="rect">
              <a:avLst/>
            </a:prstGeom>
          </p:spPr>
        </p:pic>
        <p:pic>
          <p:nvPicPr>
            <p:cNvPr id="17" name="Bildobjekt 16"/>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8343989" y="3418612"/>
              <a:ext cx="800011" cy="800011"/>
            </a:xfrm>
            <a:prstGeom prst="rect">
              <a:avLst/>
            </a:prstGeom>
          </p:spPr>
        </p:pic>
        <p:pic>
          <p:nvPicPr>
            <p:cNvPr id="18" name="Bildobjekt 17"/>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3600961" y="4428975"/>
              <a:ext cx="875551" cy="926796"/>
            </a:xfrm>
            <a:prstGeom prst="rect">
              <a:avLst/>
            </a:prstGeom>
          </p:spPr>
        </p:pic>
        <p:pic>
          <p:nvPicPr>
            <p:cNvPr id="19" name="Bildobjekt 18"/>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4738929" y="4428060"/>
              <a:ext cx="876415" cy="927711"/>
            </a:xfrm>
            <a:prstGeom prst="rect">
              <a:avLst/>
            </a:prstGeom>
          </p:spPr>
        </p:pic>
        <p:pic>
          <p:nvPicPr>
            <p:cNvPr id="20" name="Bildobjekt 19"/>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5877762" y="4428060"/>
              <a:ext cx="876415" cy="927711"/>
            </a:xfrm>
            <a:prstGeom prst="rect">
              <a:avLst/>
            </a:prstGeom>
          </p:spPr>
        </p:pic>
      </p:grpSp>
    </p:spTree>
    <p:extLst>
      <p:ext uri="{BB962C8B-B14F-4D97-AF65-F5344CB8AC3E}">
        <p14:creationId xmlns:p14="http://schemas.microsoft.com/office/powerpoint/2010/main" xmlns="" val="998572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6600" b="1" dirty="0" smtClean="0"/>
              <a:t>SDGs</a:t>
            </a:r>
            <a:endParaRPr lang="sv-SE" sz="6600" b="1" dirty="0"/>
          </a:p>
        </p:txBody>
      </p:sp>
      <p:sp>
        <p:nvSpPr>
          <p:cNvPr id="3" name="Platshållare för innehåll 2"/>
          <p:cNvSpPr>
            <a:spLocks noGrp="1"/>
          </p:cNvSpPr>
          <p:nvPr>
            <p:ph idx="1"/>
          </p:nvPr>
        </p:nvSpPr>
        <p:spPr>
          <a:xfrm>
            <a:off x="1097280" y="1845734"/>
            <a:ext cx="10058400" cy="3108821"/>
          </a:xfrm>
        </p:spPr>
        <p:txBody>
          <a:bodyPr>
            <a:noAutofit/>
          </a:bodyPr>
          <a:lstStyle/>
          <a:p>
            <a:pPr marL="0" indent="0">
              <a:buNone/>
            </a:pPr>
            <a:r>
              <a:rPr lang="en-US" sz="3200" dirty="0" smtClean="0"/>
              <a:t>Goal 1. End </a:t>
            </a:r>
            <a:r>
              <a:rPr lang="en-US" sz="3200" dirty="0"/>
              <a:t>poverty in all its forms </a:t>
            </a:r>
            <a:r>
              <a:rPr lang="en-US" sz="3200" dirty="0" smtClean="0"/>
              <a:t>everywhere</a:t>
            </a:r>
          </a:p>
          <a:p>
            <a:pPr marL="0" indent="0">
              <a:buNone/>
            </a:pPr>
            <a:r>
              <a:rPr lang="en-US" sz="3200" dirty="0"/>
              <a:t>Goal </a:t>
            </a:r>
            <a:r>
              <a:rPr lang="en-US" sz="3200" dirty="0" smtClean="0"/>
              <a:t>2. End </a:t>
            </a:r>
            <a:r>
              <a:rPr lang="en-US" sz="3200" dirty="0"/>
              <a:t>hunger, achieve food security and improved nutrition, and </a:t>
            </a:r>
            <a:r>
              <a:rPr lang="en-US" sz="3200" dirty="0" smtClean="0"/>
              <a:t>promote </a:t>
            </a:r>
            <a:r>
              <a:rPr lang="sv-SE" sz="3200" dirty="0" err="1" smtClean="0"/>
              <a:t>sustainable</a:t>
            </a:r>
            <a:r>
              <a:rPr lang="sv-SE" sz="3200" dirty="0" smtClean="0"/>
              <a:t> </a:t>
            </a:r>
            <a:r>
              <a:rPr lang="sv-SE" sz="3200" dirty="0" err="1"/>
              <a:t>agriculture</a:t>
            </a:r>
            <a:endParaRPr lang="sv-SE" sz="3200" dirty="0"/>
          </a:p>
          <a:p>
            <a:pPr marL="0" indent="0">
              <a:buNone/>
            </a:pPr>
            <a:r>
              <a:rPr lang="en-US" sz="3200" dirty="0"/>
              <a:t>Goal </a:t>
            </a:r>
            <a:r>
              <a:rPr lang="en-US" sz="3200" dirty="0" smtClean="0"/>
              <a:t>3. </a:t>
            </a:r>
            <a:r>
              <a:rPr lang="en-US" sz="3200" dirty="0"/>
              <a:t>Ensure healthy lives and promote wellbeing for all at all </a:t>
            </a:r>
            <a:r>
              <a:rPr lang="en-US" sz="3200" dirty="0" smtClean="0"/>
              <a:t>age</a:t>
            </a:r>
          </a:p>
          <a:p>
            <a:pPr marL="0" indent="0">
              <a:buNone/>
            </a:pPr>
            <a:r>
              <a:rPr lang="en-US" sz="3200" dirty="0"/>
              <a:t>Goal </a:t>
            </a:r>
            <a:r>
              <a:rPr lang="en-US" sz="3200" dirty="0" smtClean="0"/>
              <a:t>4. </a:t>
            </a:r>
            <a:r>
              <a:rPr lang="en-US" sz="3200" dirty="0"/>
              <a:t>Ensure inclusive and equitable quality education and promote </a:t>
            </a:r>
            <a:r>
              <a:rPr lang="en-US" sz="3200" dirty="0" smtClean="0"/>
              <a:t>lifelong </a:t>
            </a:r>
            <a:r>
              <a:rPr lang="sv-SE" sz="3200" dirty="0" err="1" smtClean="0"/>
              <a:t>learning</a:t>
            </a:r>
            <a:r>
              <a:rPr lang="sv-SE" sz="3200" dirty="0" smtClean="0"/>
              <a:t> </a:t>
            </a:r>
            <a:r>
              <a:rPr lang="sv-SE" sz="3200" dirty="0" err="1" smtClean="0"/>
              <a:t>opportunities</a:t>
            </a:r>
            <a:r>
              <a:rPr lang="sv-SE" sz="3200" dirty="0" smtClean="0"/>
              <a:t> </a:t>
            </a:r>
            <a:r>
              <a:rPr lang="sv-SE" sz="3200" dirty="0"/>
              <a:t>for </a:t>
            </a:r>
            <a:r>
              <a:rPr lang="sv-SE" sz="3200" dirty="0" smtClean="0"/>
              <a:t>all</a:t>
            </a:r>
          </a:p>
        </p:txBody>
      </p:sp>
    </p:spTree>
    <p:extLst>
      <p:ext uri="{BB962C8B-B14F-4D97-AF65-F5344CB8AC3E}">
        <p14:creationId xmlns:p14="http://schemas.microsoft.com/office/powerpoint/2010/main" xmlns="" val="2083101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6000" b="1" dirty="0" smtClean="0"/>
              <a:t>SDGs</a:t>
            </a:r>
            <a:endParaRPr lang="sv-SE" sz="6000" b="1" dirty="0"/>
          </a:p>
        </p:txBody>
      </p:sp>
      <p:sp>
        <p:nvSpPr>
          <p:cNvPr id="3" name="Platshållare för innehåll 2"/>
          <p:cNvSpPr>
            <a:spLocks noGrp="1"/>
          </p:cNvSpPr>
          <p:nvPr>
            <p:ph idx="1"/>
          </p:nvPr>
        </p:nvSpPr>
        <p:spPr/>
        <p:txBody>
          <a:bodyPr>
            <a:normAutofit/>
          </a:bodyPr>
          <a:lstStyle/>
          <a:p>
            <a:r>
              <a:rPr lang="en-US" sz="2800" dirty="0" smtClean="0"/>
              <a:t>Goal 5. Achieve gender equality and empower all women and girls</a:t>
            </a:r>
          </a:p>
          <a:p>
            <a:r>
              <a:rPr lang="en-US" sz="2800" dirty="0" smtClean="0"/>
              <a:t>Goal 6. Ensure availability and sustainable management of water and sanitation for all</a:t>
            </a:r>
          </a:p>
          <a:p>
            <a:r>
              <a:rPr lang="en-US" sz="2800" dirty="0" smtClean="0"/>
              <a:t>Goal 7. Ensure access to </a:t>
            </a:r>
            <a:r>
              <a:rPr lang="en-US" sz="2800" dirty="0" err="1" smtClean="0"/>
              <a:t>aff</a:t>
            </a:r>
            <a:r>
              <a:rPr lang="en-US" sz="2800" dirty="0" smtClean="0"/>
              <a:t> </a:t>
            </a:r>
            <a:r>
              <a:rPr lang="en-US" sz="2800" dirty="0" err="1" smtClean="0"/>
              <a:t>ordable</a:t>
            </a:r>
            <a:r>
              <a:rPr lang="en-US" sz="2800" dirty="0" smtClean="0"/>
              <a:t>, reliable, sustainable, and modern energy for all</a:t>
            </a:r>
          </a:p>
          <a:p>
            <a:r>
              <a:rPr lang="en-US" sz="2800" dirty="0" smtClean="0"/>
              <a:t>Goal 8. Promote sustained, inclusive and sustainable economic growth, full and productive employment, and decent work for all</a:t>
            </a:r>
          </a:p>
          <a:p>
            <a:endParaRPr lang="sv-SE" sz="2800" dirty="0"/>
          </a:p>
        </p:txBody>
      </p:sp>
    </p:spTree>
    <p:extLst>
      <p:ext uri="{BB962C8B-B14F-4D97-AF65-F5344CB8AC3E}">
        <p14:creationId xmlns:p14="http://schemas.microsoft.com/office/powerpoint/2010/main" xmlns="" val="172503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6000" b="1" dirty="0" smtClean="0"/>
              <a:t>SDGs</a:t>
            </a:r>
            <a:endParaRPr lang="sv-SE" sz="6000" b="1" dirty="0"/>
          </a:p>
        </p:txBody>
      </p:sp>
      <p:sp>
        <p:nvSpPr>
          <p:cNvPr id="3" name="Platshållare för innehåll 2"/>
          <p:cNvSpPr>
            <a:spLocks noGrp="1"/>
          </p:cNvSpPr>
          <p:nvPr>
            <p:ph idx="1"/>
          </p:nvPr>
        </p:nvSpPr>
        <p:spPr/>
        <p:txBody>
          <a:bodyPr>
            <a:normAutofit/>
          </a:bodyPr>
          <a:lstStyle/>
          <a:p>
            <a:r>
              <a:rPr lang="en-US" sz="2800" dirty="0" smtClean="0"/>
              <a:t>Goal 9. Build resilient infrastructure, promote inclusive and sustainable </a:t>
            </a:r>
            <a:r>
              <a:rPr lang="sv-SE" sz="2800" dirty="0" err="1" smtClean="0"/>
              <a:t>industrialisation</a:t>
            </a:r>
            <a:r>
              <a:rPr lang="sv-SE" sz="2800" dirty="0" smtClean="0"/>
              <a:t>, and foster innovation</a:t>
            </a:r>
          </a:p>
          <a:p>
            <a:r>
              <a:rPr lang="en-US" sz="2800" dirty="0" smtClean="0"/>
              <a:t>Goal 10. Reduce inequality within and among countries</a:t>
            </a:r>
          </a:p>
          <a:p>
            <a:r>
              <a:rPr lang="en-US" sz="2800" dirty="0" smtClean="0"/>
              <a:t>Goal 11. Make cities and human settlements inclusive, safe, resilient, and sustainable</a:t>
            </a:r>
          </a:p>
          <a:p>
            <a:r>
              <a:rPr lang="en-US" sz="2800" dirty="0" smtClean="0"/>
              <a:t>Goal 12. Ensure sustainable consumption and production patterns</a:t>
            </a:r>
          </a:p>
          <a:p>
            <a:r>
              <a:rPr lang="en-US" sz="2800" dirty="0" smtClean="0"/>
              <a:t>Goal 13. Take urgent action to combat climate change and its impacts</a:t>
            </a:r>
          </a:p>
          <a:p>
            <a:pPr marL="0" indent="0">
              <a:buNone/>
            </a:pPr>
            <a:endParaRPr lang="sv-SE" sz="2800" dirty="0"/>
          </a:p>
        </p:txBody>
      </p:sp>
    </p:spTree>
    <p:extLst>
      <p:ext uri="{BB962C8B-B14F-4D97-AF65-F5344CB8AC3E}">
        <p14:creationId xmlns:p14="http://schemas.microsoft.com/office/powerpoint/2010/main" xmlns="" val="2243020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6000" b="1" dirty="0" smtClean="0"/>
              <a:t>SDGs</a:t>
            </a:r>
            <a:endParaRPr lang="sv-SE" sz="6000" b="1" dirty="0"/>
          </a:p>
        </p:txBody>
      </p:sp>
      <p:sp>
        <p:nvSpPr>
          <p:cNvPr id="3" name="Platshållare för innehåll 2"/>
          <p:cNvSpPr>
            <a:spLocks noGrp="1"/>
          </p:cNvSpPr>
          <p:nvPr>
            <p:ph idx="1"/>
          </p:nvPr>
        </p:nvSpPr>
        <p:spPr/>
        <p:txBody>
          <a:bodyPr>
            <a:normAutofit/>
          </a:bodyPr>
          <a:lstStyle/>
          <a:p>
            <a:r>
              <a:rPr lang="en-US" sz="2400" dirty="0" smtClean="0"/>
              <a:t>Goal 14. Conserve and sustainably use the oceans, seas, and marine resources for </a:t>
            </a:r>
            <a:r>
              <a:rPr lang="sv-SE" sz="2400" dirty="0" err="1" smtClean="0"/>
              <a:t>sustainable</a:t>
            </a:r>
            <a:r>
              <a:rPr lang="sv-SE" sz="2400" dirty="0" smtClean="0"/>
              <a:t> </a:t>
            </a:r>
            <a:r>
              <a:rPr lang="sv-SE" sz="2400" dirty="0" err="1" smtClean="0"/>
              <a:t>development</a:t>
            </a:r>
            <a:endParaRPr lang="sv-SE" sz="2400" dirty="0" smtClean="0"/>
          </a:p>
          <a:p>
            <a:r>
              <a:rPr lang="en-US" sz="2400" dirty="0" smtClean="0"/>
              <a:t>Goal 15. Protect, restore, and promote sustainable use of terrestrial ecosystems, sustainably manage forests, combat </a:t>
            </a:r>
            <a:r>
              <a:rPr lang="en-US" sz="2400" dirty="0" err="1" smtClean="0"/>
              <a:t>desertifi</a:t>
            </a:r>
            <a:r>
              <a:rPr lang="en-US" sz="2400" dirty="0" smtClean="0"/>
              <a:t> cation, and halt and reverse land degradation and halt biodiversity loss</a:t>
            </a:r>
          </a:p>
          <a:p>
            <a:r>
              <a:rPr lang="en-US" sz="2400" dirty="0" smtClean="0"/>
              <a:t>Goal 16. Promote peaceful and inclusive societies for sustainable development, provide access to justice for all and build eff </a:t>
            </a:r>
            <a:r>
              <a:rPr lang="en-US" sz="2400" dirty="0" err="1" smtClean="0"/>
              <a:t>ective</a:t>
            </a:r>
            <a:r>
              <a:rPr lang="en-US" sz="2400" dirty="0" smtClean="0"/>
              <a:t>, accountable, and inclusive </a:t>
            </a:r>
            <a:r>
              <a:rPr lang="sv-SE" sz="2400" dirty="0" smtClean="0"/>
              <a:t>institutions at all </a:t>
            </a:r>
            <a:r>
              <a:rPr lang="sv-SE" sz="2400" dirty="0" err="1" smtClean="0"/>
              <a:t>levels</a:t>
            </a:r>
            <a:endParaRPr lang="sv-SE" sz="2400" dirty="0" smtClean="0"/>
          </a:p>
          <a:p>
            <a:r>
              <a:rPr lang="en-US" sz="2400" dirty="0" smtClean="0"/>
              <a:t>Goal 17. Strengthen the means of implementation and </a:t>
            </a:r>
            <a:r>
              <a:rPr lang="en-US" sz="2400" dirty="0" err="1" smtClean="0"/>
              <a:t>revitalise</a:t>
            </a:r>
            <a:r>
              <a:rPr lang="en-US" sz="2400" dirty="0" smtClean="0"/>
              <a:t> the global </a:t>
            </a:r>
            <a:r>
              <a:rPr lang="sv-SE" sz="2400" dirty="0" smtClean="0"/>
              <a:t>partnership for </a:t>
            </a:r>
            <a:r>
              <a:rPr lang="sv-SE" sz="2400" dirty="0" err="1" smtClean="0"/>
              <a:t>sustainable</a:t>
            </a:r>
            <a:r>
              <a:rPr lang="sv-SE" sz="2400" dirty="0" smtClean="0"/>
              <a:t> </a:t>
            </a:r>
            <a:r>
              <a:rPr lang="sv-SE" sz="2400" dirty="0" err="1" smtClean="0"/>
              <a:t>development</a:t>
            </a:r>
            <a:endParaRPr lang="sv-SE" sz="2400" dirty="0" smtClean="0"/>
          </a:p>
          <a:p>
            <a:endParaRPr lang="sv-SE" sz="2400" dirty="0"/>
          </a:p>
        </p:txBody>
      </p:sp>
    </p:spTree>
    <p:extLst>
      <p:ext uri="{BB962C8B-B14F-4D97-AF65-F5344CB8AC3E}">
        <p14:creationId xmlns:p14="http://schemas.microsoft.com/office/powerpoint/2010/main" xmlns="" val="1039646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solidFill>
            <a:schemeClr val="bg1"/>
          </a:solidFill>
          <a:ln>
            <a:solidFill>
              <a:schemeClr val="bg1"/>
            </a:solidFill>
          </a:ln>
        </p:spPr>
        <p:txBody>
          <a:bodyPr>
            <a:normAutofit/>
          </a:bodyPr>
          <a:lstStyle/>
          <a:p>
            <a:pPr eaLnBrk="1" hangingPunct="1"/>
            <a:r>
              <a:rPr lang="en-US" sz="4000" dirty="0" smtClean="0"/>
              <a:t>A global compact: The Millennium Development Goals</a:t>
            </a:r>
          </a:p>
        </p:txBody>
      </p:sp>
      <p:sp>
        <p:nvSpPr>
          <p:cNvPr id="60420" name="Rectangle 3"/>
          <p:cNvSpPr>
            <a:spLocks noGrp="1" noChangeArrowheads="1"/>
          </p:cNvSpPr>
          <p:nvPr>
            <p:ph idx="1"/>
          </p:nvPr>
        </p:nvSpPr>
        <p:spPr/>
        <p:txBody>
          <a:bodyPr>
            <a:normAutofit fontScale="92500" lnSpcReduction="10000"/>
          </a:bodyPr>
          <a:lstStyle/>
          <a:p>
            <a:pPr marL="457200" indent="-457200" eaLnBrk="1" hangingPunct="1">
              <a:lnSpc>
                <a:spcPct val="80000"/>
              </a:lnSpc>
              <a:buClr>
                <a:schemeClr val="tx1"/>
              </a:buClr>
            </a:pPr>
            <a:r>
              <a:rPr lang="en-US" sz="2200" dirty="0" smtClean="0">
                <a:solidFill>
                  <a:srgbClr val="CC3300"/>
                </a:solidFill>
              </a:rPr>
              <a:t>The Millennium Development Goals are time-bound and measurable goals and targets to be achieved between 1990 and 2015, they include: </a:t>
            </a:r>
            <a:br>
              <a:rPr lang="en-US" sz="2200" dirty="0" smtClean="0">
                <a:solidFill>
                  <a:srgbClr val="CC3300"/>
                </a:solidFill>
              </a:rPr>
            </a:br>
            <a:endParaRPr lang="en-US" sz="2200" dirty="0" smtClean="0">
              <a:solidFill>
                <a:srgbClr val="CC3300"/>
              </a:solidFill>
            </a:endParaRPr>
          </a:p>
          <a:p>
            <a:pPr marL="457200" indent="-457200" eaLnBrk="1" hangingPunct="1">
              <a:lnSpc>
                <a:spcPct val="80000"/>
              </a:lnSpc>
              <a:buClr>
                <a:schemeClr val="tx1"/>
              </a:buClr>
              <a:buFontTx/>
              <a:buAutoNum type="arabicPeriod"/>
            </a:pPr>
            <a:r>
              <a:rPr lang="en-US" sz="2200" dirty="0" smtClean="0"/>
              <a:t>halving extreme poverty and hunger </a:t>
            </a:r>
          </a:p>
          <a:p>
            <a:pPr marL="457200" indent="-457200" eaLnBrk="1" hangingPunct="1">
              <a:lnSpc>
                <a:spcPct val="80000"/>
              </a:lnSpc>
              <a:buClr>
                <a:schemeClr val="tx1"/>
              </a:buClr>
              <a:buFontTx/>
              <a:buAutoNum type="arabicPeriod"/>
            </a:pPr>
            <a:r>
              <a:rPr lang="en-US" sz="2200" dirty="0" smtClean="0"/>
              <a:t>achieving universal primary education</a:t>
            </a:r>
          </a:p>
          <a:p>
            <a:pPr marL="457200" indent="-457200" eaLnBrk="1" hangingPunct="1">
              <a:lnSpc>
                <a:spcPct val="80000"/>
              </a:lnSpc>
              <a:buClr>
                <a:schemeClr val="tx1"/>
              </a:buClr>
              <a:buFontTx/>
              <a:buAutoNum type="arabicPeriod"/>
            </a:pPr>
            <a:r>
              <a:rPr lang="en-US" sz="2200" dirty="0" smtClean="0"/>
              <a:t>promoting gender equality </a:t>
            </a:r>
          </a:p>
          <a:p>
            <a:pPr marL="457200" indent="-457200" eaLnBrk="1" hangingPunct="1">
              <a:lnSpc>
                <a:spcPct val="80000"/>
              </a:lnSpc>
              <a:buClr>
                <a:schemeClr val="tx1"/>
              </a:buClr>
              <a:buFontTx/>
              <a:buAutoNum type="arabicPeriod"/>
            </a:pPr>
            <a:r>
              <a:rPr lang="en-US" sz="2200" dirty="0" smtClean="0"/>
              <a:t>reducing under-five mortality by two-thirds</a:t>
            </a:r>
          </a:p>
          <a:p>
            <a:pPr marL="457200" indent="-457200" eaLnBrk="1" hangingPunct="1">
              <a:lnSpc>
                <a:spcPct val="80000"/>
              </a:lnSpc>
              <a:buClr>
                <a:schemeClr val="tx1"/>
              </a:buClr>
              <a:buFontTx/>
              <a:buAutoNum type="arabicPeriod"/>
            </a:pPr>
            <a:r>
              <a:rPr lang="en-US" sz="2200" dirty="0" smtClean="0"/>
              <a:t>reducing maternal mortality by three-quarters</a:t>
            </a:r>
          </a:p>
          <a:p>
            <a:pPr marL="457200" indent="-457200" eaLnBrk="1" hangingPunct="1">
              <a:lnSpc>
                <a:spcPct val="80000"/>
              </a:lnSpc>
              <a:buClr>
                <a:schemeClr val="tx1"/>
              </a:buClr>
              <a:buFontTx/>
              <a:buAutoNum type="arabicPeriod"/>
            </a:pPr>
            <a:r>
              <a:rPr lang="en-US" sz="2200" dirty="0" smtClean="0"/>
              <a:t>reversing the spread of HIV/AIDS, malaria and TB</a:t>
            </a:r>
          </a:p>
          <a:p>
            <a:pPr marL="457200" indent="-457200" eaLnBrk="1" hangingPunct="1">
              <a:lnSpc>
                <a:spcPct val="80000"/>
              </a:lnSpc>
              <a:buClr>
                <a:schemeClr val="tx1"/>
              </a:buClr>
              <a:buFontTx/>
              <a:buAutoNum type="arabicPeriod"/>
            </a:pPr>
            <a:r>
              <a:rPr lang="en-US" sz="2200" dirty="0" smtClean="0"/>
              <a:t>ensuring environmental sustainability</a:t>
            </a:r>
          </a:p>
          <a:p>
            <a:pPr marL="457200" indent="-457200" eaLnBrk="1" hangingPunct="1">
              <a:lnSpc>
                <a:spcPct val="80000"/>
              </a:lnSpc>
              <a:buClr>
                <a:schemeClr val="tx1"/>
              </a:buClr>
              <a:buFontTx/>
              <a:buAutoNum type="arabicPeriod"/>
            </a:pPr>
            <a:r>
              <a:rPr lang="en-US" sz="2200" dirty="0" smtClean="0"/>
              <a:t>developing a global partnership for development, with targets for aid, trade and debt relief</a:t>
            </a:r>
          </a:p>
        </p:txBody>
      </p:sp>
      <p:sp>
        <p:nvSpPr>
          <p:cNvPr id="60418" name="Footer Placeholder 4"/>
          <p:cNvSpPr>
            <a:spLocks noGrp="1"/>
          </p:cNvSpPr>
          <p:nvPr>
            <p:ph type="ftr" sz="quarter" idx="11"/>
          </p:nvPr>
        </p:nvSpPr>
        <p:spPr>
          <a:noFill/>
        </p:spPr>
        <p:txBody>
          <a:bodyPr/>
          <a:lstStyle/>
          <a:p>
            <a:r>
              <a:rPr lang="de-DE"/>
              <a:t>Kickbusch Introduction Health Diplomacy 2008</a:t>
            </a:r>
          </a:p>
        </p:txBody>
      </p:sp>
      <p:sp>
        <p:nvSpPr>
          <p:cNvPr id="60421" name="Text Box 4"/>
          <p:cNvSpPr txBox="1">
            <a:spLocks noChangeArrowheads="1"/>
          </p:cNvSpPr>
          <p:nvPr/>
        </p:nvSpPr>
        <p:spPr bwMode="auto">
          <a:xfrm>
            <a:off x="690034" y="5675313"/>
            <a:ext cx="184731" cy="369332"/>
          </a:xfrm>
          <a:prstGeom prst="rect">
            <a:avLst/>
          </a:prstGeom>
          <a:noFill/>
          <a:ln w="9525">
            <a:noFill/>
            <a:miter lim="800000"/>
            <a:headEnd/>
            <a:tailEnd/>
          </a:ln>
        </p:spPr>
        <p:txBody>
          <a:bodyPr wrap="none">
            <a:spAutoFit/>
          </a:bodyPr>
          <a:lstStyle/>
          <a:p>
            <a:pPr eaLnBrk="1" hangingPunct="1"/>
            <a:endParaRPr lang="sv-S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dirty="0" err="1" smtClean="0"/>
              <a:t>Atika</a:t>
            </a:r>
            <a:r>
              <a:rPr lang="sv-SE" dirty="0" smtClean="0"/>
              <a:t> </a:t>
            </a:r>
            <a:r>
              <a:rPr lang="sv-SE" dirty="0" err="1" smtClean="0"/>
              <a:t>Khalaf</a:t>
            </a:r>
            <a:r>
              <a:rPr lang="sv-SE" dirty="0" smtClean="0"/>
              <a:t>, HT13</a:t>
            </a:r>
            <a:endParaRPr lang="sv-SE" dirty="0"/>
          </a:p>
        </p:txBody>
      </p:sp>
      <p:pic>
        <p:nvPicPr>
          <p:cNvPr id="2" name="Bildobjekt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38490" y="59191"/>
            <a:ext cx="8748889" cy="6765808"/>
          </a:xfrm>
          <a:prstGeom prst="rect">
            <a:avLst/>
          </a:prstGeom>
        </p:spPr>
      </p:pic>
      <p:pic>
        <p:nvPicPr>
          <p:cNvPr id="5" name="Bildobjekt 4"/>
          <p:cNvPicPr>
            <a:picLocks noChangeAspect="1"/>
          </p:cNvPicPr>
          <p:nvPr/>
        </p:nvPicPr>
        <p:blipFill>
          <a:blip r:embed="rId4" cstate="print"/>
          <a:stretch>
            <a:fillRect/>
          </a:stretch>
        </p:blipFill>
        <p:spPr>
          <a:xfrm>
            <a:off x="198081" y="59191"/>
            <a:ext cx="1266825" cy="1247775"/>
          </a:xfrm>
          <a:prstGeom prst="rect">
            <a:avLst/>
          </a:prstGeom>
        </p:spPr>
      </p:pic>
    </p:spTree>
    <p:extLst>
      <p:ext uri="{BB962C8B-B14F-4D97-AF65-F5344CB8AC3E}">
        <p14:creationId xmlns:p14="http://schemas.microsoft.com/office/powerpoint/2010/main" xmlns="" val="64094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24129" y="244612"/>
            <a:ext cx="9720072" cy="1499616"/>
          </a:xfrm>
        </p:spPr>
        <p:txBody>
          <a:bodyPr>
            <a:normAutofit/>
          </a:bodyPr>
          <a:lstStyle/>
          <a:p>
            <a:r>
              <a:rPr lang="en-US" b="1" dirty="0"/>
              <a:t>Eradicate extreme poverty and hunger</a:t>
            </a:r>
            <a:endParaRPr lang="sv-SE" b="1" dirty="0"/>
          </a:p>
        </p:txBody>
      </p:sp>
      <p:sp>
        <p:nvSpPr>
          <p:cNvPr id="3" name="Platshållare för innehåll 2"/>
          <p:cNvSpPr>
            <a:spLocks noGrp="1"/>
          </p:cNvSpPr>
          <p:nvPr>
            <p:ph idx="1"/>
          </p:nvPr>
        </p:nvSpPr>
        <p:spPr/>
        <p:txBody>
          <a:bodyPr/>
          <a:lstStyle/>
          <a:p>
            <a:r>
              <a:rPr lang="en-US" b="1" dirty="0"/>
              <a:t>Target 1.A: </a:t>
            </a:r>
            <a:br>
              <a:rPr lang="en-US" b="1" dirty="0"/>
            </a:br>
            <a:r>
              <a:rPr lang="en-US" b="1" dirty="0"/>
              <a:t>Halve, between 1990 and 2015, the proportion of people whose income is less than $1.25 a </a:t>
            </a:r>
            <a:r>
              <a:rPr lang="en-US" b="1" dirty="0" smtClean="0"/>
              <a:t>day</a:t>
            </a:r>
          </a:p>
          <a:p>
            <a:r>
              <a:rPr lang="en-US" b="1" dirty="0" smtClean="0"/>
              <a:t>Target </a:t>
            </a:r>
            <a:r>
              <a:rPr lang="en-US" b="1" dirty="0"/>
              <a:t>1.B: </a:t>
            </a:r>
            <a:br>
              <a:rPr lang="en-US" b="1" dirty="0"/>
            </a:br>
            <a:r>
              <a:rPr lang="en-US" b="1" dirty="0"/>
              <a:t>Achieve full and productive employment and decent work for all, including women and young </a:t>
            </a:r>
            <a:r>
              <a:rPr lang="en-US" b="1" dirty="0" smtClean="0"/>
              <a:t>people</a:t>
            </a:r>
          </a:p>
          <a:p>
            <a:r>
              <a:rPr lang="en-US" b="1" dirty="0"/>
              <a:t>Target 1.C: </a:t>
            </a:r>
            <a:br>
              <a:rPr lang="en-US" b="1" dirty="0"/>
            </a:br>
            <a:r>
              <a:rPr lang="en-US" b="1" dirty="0"/>
              <a:t>Halve, between 1990 and 2015, the proportion of people who suffer from hunger</a:t>
            </a:r>
            <a:endParaRPr lang="sv-SE" dirty="0"/>
          </a:p>
        </p:txBody>
      </p:sp>
      <p:pic>
        <p:nvPicPr>
          <p:cNvPr id="4" name="Bildobjekt 3"/>
          <p:cNvPicPr>
            <a:picLocks noChangeAspect="1"/>
          </p:cNvPicPr>
          <p:nvPr/>
        </p:nvPicPr>
        <p:blipFill>
          <a:blip r:embed="rId3" cstate="print"/>
          <a:stretch>
            <a:fillRect/>
          </a:stretch>
        </p:blipFill>
        <p:spPr>
          <a:xfrm>
            <a:off x="10502901" y="244612"/>
            <a:ext cx="1689100" cy="1247775"/>
          </a:xfrm>
          <a:prstGeom prst="rect">
            <a:avLst/>
          </a:prstGeom>
        </p:spPr>
      </p:pic>
    </p:spTree>
    <p:extLst>
      <p:ext uri="{BB962C8B-B14F-4D97-AF65-F5344CB8AC3E}">
        <p14:creationId xmlns:p14="http://schemas.microsoft.com/office/powerpoint/2010/main" xmlns="" val="1423843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dirty="0" err="1" smtClean="0"/>
              <a:t>Atika</a:t>
            </a:r>
            <a:r>
              <a:rPr lang="sv-SE" dirty="0" smtClean="0"/>
              <a:t> </a:t>
            </a:r>
            <a:r>
              <a:rPr lang="sv-SE" dirty="0" err="1" smtClean="0"/>
              <a:t>Khalaf</a:t>
            </a:r>
            <a:r>
              <a:rPr lang="sv-SE" dirty="0" smtClean="0"/>
              <a:t>, HT13</a:t>
            </a:r>
            <a:endParaRPr lang="sv-SE" dirty="0"/>
          </a:p>
        </p:txBody>
      </p:sp>
      <p:pic>
        <p:nvPicPr>
          <p:cNvPr id="2" name="Bildobjekt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49779" y="67922"/>
            <a:ext cx="8715022" cy="6739617"/>
          </a:xfrm>
          <a:prstGeom prst="rect">
            <a:avLst/>
          </a:prstGeom>
        </p:spPr>
      </p:pic>
      <p:pic>
        <p:nvPicPr>
          <p:cNvPr id="5" name="Bildobjekt 4"/>
          <p:cNvPicPr>
            <a:picLocks noChangeAspect="1"/>
          </p:cNvPicPr>
          <p:nvPr/>
        </p:nvPicPr>
        <p:blipFill>
          <a:blip r:embed="rId4" cstate="print"/>
          <a:stretch>
            <a:fillRect/>
          </a:stretch>
        </p:blipFill>
        <p:spPr>
          <a:xfrm>
            <a:off x="292553" y="67922"/>
            <a:ext cx="1209675" cy="1228725"/>
          </a:xfrm>
          <a:prstGeom prst="rect">
            <a:avLst/>
          </a:prstGeom>
        </p:spPr>
      </p:pic>
    </p:spTree>
    <p:extLst>
      <p:ext uri="{BB962C8B-B14F-4D97-AF65-F5344CB8AC3E}">
        <p14:creationId xmlns:p14="http://schemas.microsoft.com/office/powerpoint/2010/main" xmlns="" val="2533381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24129" y="264941"/>
            <a:ext cx="9720072" cy="1499616"/>
          </a:xfrm>
        </p:spPr>
        <p:txBody>
          <a:bodyPr/>
          <a:lstStyle/>
          <a:p>
            <a:r>
              <a:rPr lang="en-US" b="1" dirty="0" smtClean="0"/>
              <a:t>Achieve universal primary education</a:t>
            </a:r>
            <a:endParaRPr lang="en-US" dirty="0"/>
          </a:p>
        </p:txBody>
      </p:sp>
      <p:sp>
        <p:nvSpPr>
          <p:cNvPr id="3" name="Platshållare för innehåll 2"/>
          <p:cNvSpPr>
            <a:spLocks noGrp="1"/>
          </p:cNvSpPr>
          <p:nvPr>
            <p:ph idx="1"/>
          </p:nvPr>
        </p:nvSpPr>
        <p:spPr/>
        <p:txBody>
          <a:bodyPr/>
          <a:lstStyle/>
          <a:p>
            <a:r>
              <a:rPr lang="en-US" b="1" dirty="0"/>
              <a:t>Target 2.A: </a:t>
            </a:r>
            <a:br>
              <a:rPr lang="en-US" b="1" dirty="0"/>
            </a:br>
            <a:r>
              <a:rPr lang="en-US" b="1" dirty="0"/>
              <a:t>Ensure that, by 2015, children everywhere, boys and girls alike, will be able to complete a full course of primary schooling</a:t>
            </a:r>
            <a:endParaRPr lang="sv-SE" dirty="0"/>
          </a:p>
        </p:txBody>
      </p:sp>
      <p:pic>
        <p:nvPicPr>
          <p:cNvPr id="4" name="Bildobjekt 3"/>
          <p:cNvPicPr>
            <a:picLocks noChangeAspect="1"/>
          </p:cNvPicPr>
          <p:nvPr/>
        </p:nvPicPr>
        <p:blipFill>
          <a:blip r:embed="rId3" cstate="print"/>
          <a:stretch>
            <a:fillRect/>
          </a:stretch>
        </p:blipFill>
        <p:spPr>
          <a:xfrm>
            <a:off x="10579101" y="264942"/>
            <a:ext cx="1612900" cy="1228725"/>
          </a:xfrm>
          <a:prstGeom prst="rect">
            <a:avLst/>
          </a:prstGeom>
        </p:spPr>
      </p:pic>
    </p:spTree>
    <p:extLst>
      <p:ext uri="{BB962C8B-B14F-4D97-AF65-F5344CB8AC3E}">
        <p14:creationId xmlns:p14="http://schemas.microsoft.com/office/powerpoint/2010/main" xmlns="" val="3007769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r>
              <a:rPr lang="sv-SE" dirty="0" err="1" smtClean="0"/>
              <a:t>Atika</a:t>
            </a:r>
            <a:r>
              <a:rPr lang="sv-SE" dirty="0" smtClean="0"/>
              <a:t> </a:t>
            </a:r>
            <a:r>
              <a:rPr lang="sv-SE" dirty="0" err="1" smtClean="0"/>
              <a:t>Khalaf</a:t>
            </a:r>
            <a:r>
              <a:rPr lang="sv-SE" dirty="0" smtClean="0"/>
              <a:t>, HT13</a:t>
            </a:r>
            <a:endParaRPr lang="sv-SE" dirty="0"/>
          </a:p>
        </p:txBody>
      </p:sp>
      <p:pic>
        <p:nvPicPr>
          <p:cNvPr id="2" name="Bildobjekt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04622" y="102000"/>
            <a:ext cx="8605705" cy="6655078"/>
          </a:xfrm>
          <a:prstGeom prst="rect">
            <a:avLst/>
          </a:prstGeom>
        </p:spPr>
      </p:pic>
      <p:pic>
        <p:nvPicPr>
          <p:cNvPr id="5" name="Bildobjekt 4"/>
          <p:cNvPicPr>
            <a:picLocks noChangeAspect="1"/>
          </p:cNvPicPr>
          <p:nvPr/>
        </p:nvPicPr>
        <p:blipFill>
          <a:blip r:embed="rId4" cstate="print"/>
          <a:stretch>
            <a:fillRect/>
          </a:stretch>
        </p:blipFill>
        <p:spPr>
          <a:xfrm>
            <a:off x="274476" y="173628"/>
            <a:ext cx="1181100" cy="1190625"/>
          </a:xfrm>
          <a:prstGeom prst="rect">
            <a:avLst/>
          </a:prstGeom>
        </p:spPr>
      </p:pic>
    </p:spTree>
    <p:extLst>
      <p:ext uri="{BB962C8B-B14F-4D97-AF65-F5344CB8AC3E}">
        <p14:creationId xmlns:p14="http://schemas.microsoft.com/office/powerpoint/2010/main" xmlns="" val="3349628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24128" y="285595"/>
            <a:ext cx="9720072" cy="1499616"/>
          </a:xfrm>
        </p:spPr>
        <p:txBody>
          <a:bodyPr>
            <a:normAutofit/>
          </a:bodyPr>
          <a:lstStyle/>
          <a:p>
            <a:r>
              <a:rPr lang="en-US" b="1" dirty="0"/>
              <a:t>Promote gender equality and empower women</a:t>
            </a:r>
            <a:endParaRPr lang="sv-SE" dirty="0"/>
          </a:p>
        </p:txBody>
      </p:sp>
      <p:sp>
        <p:nvSpPr>
          <p:cNvPr id="3" name="Platshållare för innehåll 2"/>
          <p:cNvSpPr>
            <a:spLocks noGrp="1"/>
          </p:cNvSpPr>
          <p:nvPr>
            <p:ph idx="1"/>
          </p:nvPr>
        </p:nvSpPr>
        <p:spPr/>
        <p:txBody>
          <a:bodyPr/>
          <a:lstStyle/>
          <a:p>
            <a:r>
              <a:rPr lang="en-US" b="1" dirty="0"/>
              <a:t>Target 3.A: </a:t>
            </a:r>
            <a:br>
              <a:rPr lang="en-US" b="1" dirty="0"/>
            </a:br>
            <a:r>
              <a:rPr lang="en-US" b="1" dirty="0"/>
              <a:t>Eliminate gender disparity in primary and secondary education, preferably by 2005, and in all levels of education no later than 2015</a:t>
            </a:r>
            <a:endParaRPr lang="sv-SE" dirty="0"/>
          </a:p>
        </p:txBody>
      </p:sp>
      <p:pic>
        <p:nvPicPr>
          <p:cNvPr id="4" name="Bildobjekt 3"/>
          <p:cNvPicPr>
            <a:picLocks noChangeAspect="1"/>
          </p:cNvPicPr>
          <p:nvPr/>
        </p:nvPicPr>
        <p:blipFill>
          <a:blip r:embed="rId3" cstate="print"/>
          <a:stretch>
            <a:fillRect/>
          </a:stretch>
        </p:blipFill>
        <p:spPr>
          <a:xfrm>
            <a:off x="10617200" y="285596"/>
            <a:ext cx="1574800" cy="1190625"/>
          </a:xfrm>
          <a:prstGeom prst="rect">
            <a:avLst/>
          </a:prstGeom>
        </p:spPr>
      </p:pic>
    </p:spTree>
    <p:extLst>
      <p:ext uri="{BB962C8B-B14F-4D97-AF65-F5344CB8AC3E}">
        <p14:creationId xmlns:p14="http://schemas.microsoft.com/office/powerpoint/2010/main" xmlns="" val="4236074322"/>
      </p:ext>
    </p:extLst>
  </p:cSld>
  <p:clrMapOvr>
    <a:masterClrMapping/>
  </p:clrMapOvr>
</p:sld>
</file>

<file path=ppt/theme/theme1.xml><?xml version="1.0" encoding="utf-8"?>
<a:theme xmlns:a="http://schemas.openxmlformats.org/drawingml/2006/main" name="Efterhand">
  <a:themeElements>
    <a:clrScheme name="Efterhand">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Efterhand">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fterhand">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201</TotalTime>
  <Words>2401</Words>
  <Application>Microsoft Office PowerPoint</Application>
  <PresentationFormat>Custom</PresentationFormat>
  <Paragraphs>228</Paragraphs>
  <Slides>25</Slides>
  <Notes>17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Efterhand</vt:lpstr>
      <vt:lpstr>Millinium Developement Goals  (MDGs) &amp; Sustainable Developement Goals  (SDGs)</vt:lpstr>
      <vt:lpstr>Slide 2</vt:lpstr>
      <vt:lpstr>A global compact: The Millennium Development Goals</vt:lpstr>
      <vt:lpstr>Slide 4</vt:lpstr>
      <vt:lpstr>Eradicate extreme poverty and hunger</vt:lpstr>
      <vt:lpstr>Slide 6</vt:lpstr>
      <vt:lpstr>Achieve universal primary education</vt:lpstr>
      <vt:lpstr>Slide 8</vt:lpstr>
      <vt:lpstr>Promote gender equality and empower women</vt:lpstr>
      <vt:lpstr>Slide 10</vt:lpstr>
      <vt:lpstr>Reduce child mortality</vt:lpstr>
      <vt:lpstr>Slide 12</vt:lpstr>
      <vt:lpstr>Improve maternal health</vt:lpstr>
      <vt:lpstr>Slide 14</vt:lpstr>
      <vt:lpstr>Combat HIV/AIDS, malaria and other diseases</vt:lpstr>
      <vt:lpstr>Slide 16</vt:lpstr>
      <vt:lpstr>Ensure environmental sustainability</vt:lpstr>
      <vt:lpstr>Slide 18</vt:lpstr>
      <vt:lpstr>A global partnership for development</vt:lpstr>
      <vt:lpstr>Transforming our world – The 2030 Agenda for Sustainable Development</vt:lpstr>
      <vt:lpstr>SDGs</vt:lpstr>
      <vt:lpstr>SDGs</vt:lpstr>
      <vt:lpstr>SDGs</vt:lpstr>
      <vt:lpstr>SDGs</vt:lpstr>
      <vt:lpstr>SDGs</vt:lpstr>
    </vt:vector>
  </TitlesOfParts>
  <Company>Högskolan Kristianstad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MDG SDG</dc:title>
  <dc:creator>Atika Khalaf</dc:creator>
  <cp:lastModifiedBy>Hana</cp:lastModifiedBy>
  <cp:revision>21</cp:revision>
  <dcterms:created xsi:type="dcterms:W3CDTF">2015-09-18T12:53:10Z</dcterms:created>
  <dcterms:modified xsi:type="dcterms:W3CDTF">2016-05-13T15:44:28Z</dcterms:modified>
</cp:coreProperties>
</file>