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61" r:id="rId4"/>
    <p:sldId id="259"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530766-6A69-4F3C-B928-8EC051BED89A}" type="datetimeFigureOut">
              <a:rPr lang="en-US" smtClean="0"/>
              <a:t>10/19/2016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B8E85E-3662-4D80-817F-6CDDF2A3DD6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AFEB0F-37E1-4D35-A56D-B2DDD770F20B}"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68EAE-E967-413C-AF0D-BAC896CB9B6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5BE130-794F-4DA3-8297-DAC6B172B167}"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68EAE-E967-413C-AF0D-BAC896CB9B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FA8D8-44F5-4B09-A239-C236B96A04D2}"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68EAE-E967-413C-AF0D-BAC896CB9B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91F883-9FB9-4800-BA28-73FA2BAFB3A9}"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68EAE-E967-413C-AF0D-BAC896CB9B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9A9365-2ED6-4493-8A9C-2B76748C2A15}"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68EAE-E967-413C-AF0D-BAC896CB9B6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DE3BB9-D130-4428-B288-5857A369EB29}" type="datetime1">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68EAE-E967-413C-AF0D-BAC896CB9B6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6A3724-C35A-4CC3-8F7A-8D94BAD67FCD}" type="datetime1">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168EAE-E967-413C-AF0D-BAC896CB9B6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D84AD0-06B1-4D46-94A8-F52F66682412}" type="datetime1">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168EAE-E967-413C-AF0D-BAC896CB9B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D28AD-1E32-47E6-8A30-39A78CE7AAF4}" type="datetime1">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168EAE-E967-413C-AF0D-BAC896CB9B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445EC-D817-435E-B0FC-4DF8B952563D}" type="datetime1">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68EAE-E967-413C-AF0D-BAC896CB9B6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85ABD0-9C3C-4369-B696-1A9F6B774737}" type="datetime1">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68EAE-E967-413C-AF0D-BAC896CB9B6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D4DDA-0E97-4D73-84CA-3A5C9F596CA2}" type="datetime1">
              <a:rPr lang="en-US" smtClean="0"/>
              <a:t>10/19/2016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68EAE-E967-413C-AF0D-BAC896CB9B6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152400"/>
            <a:ext cx="8229600" cy="1143000"/>
          </a:xfrm>
        </p:spPr>
        <p:txBody>
          <a:bodyPr>
            <a:normAutofit fontScale="90000"/>
          </a:bodyPr>
          <a:lstStyle/>
          <a:p>
            <a:r>
              <a:rPr lang="en-US" sz="3600" b="1" smtClean="0"/>
              <a:t>Mechanisms of Relaxation of Vascular Smooth Muscle</a:t>
            </a:r>
            <a:endParaRPr lang="en-US" sz="3600" smtClean="0"/>
          </a:p>
        </p:txBody>
      </p:sp>
      <p:sp>
        <p:nvSpPr>
          <p:cNvPr id="46083" name="Content Placeholder 2"/>
          <p:cNvSpPr>
            <a:spLocks noGrp="1"/>
          </p:cNvSpPr>
          <p:nvPr>
            <p:ph idx="1"/>
          </p:nvPr>
        </p:nvSpPr>
        <p:spPr>
          <a:xfrm>
            <a:off x="228600" y="1600200"/>
            <a:ext cx="8686800" cy="4525963"/>
          </a:xfrm>
        </p:spPr>
        <p:txBody>
          <a:bodyPr/>
          <a:lstStyle/>
          <a:p>
            <a:pPr>
              <a:buFontTx/>
              <a:buNone/>
            </a:pPr>
            <a:r>
              <a:rPr lang="en-US" sz="2800" b="1" smtClean="0"/>
              <a:t>1. Increasing cGMP: cGMP facilitates the dephosphorylation of myosin light chains, preventing the interaction of myosin with actin. Nitric oxide is an effective activator of soluble guanylyl cyclase and acts mainly through this mechanism. Important molecular donors of nitric oxide include nitroprusside and the organic nitrates used in angina. Atherosclerotic disease may diminish endogenous endothelial NO synthesis, thus making the vascular smooth muscle more dependent upon exogenous sources of NO.</a:t>
            </a:r>
          </a:p>
          <a:p>
            <a:pPr>
              <a:buFontTx/>
              <a:buNone/>
            </a:pPr>
            <a:endParaRPr lang="en-US" b="1" smtClean="0"/>
          </a:p>
          <a:p>
            <a:endParaRPr lang="en-US" smtClean="0"/>
          </a:p>
        </p:txBody>
      </p:sp>
      <p:sp>
        <p:nvSpPr>
          <p:cNvPr id="46084" name="Slide Number Placeholder 3"/>
          <p:cNvSpPr>
            <a:spLocks noGrp="1"/>
          </p:cNvSpPr>
          <p:nvPr>
            <p:ph type="sldNum" sz="quarter" idx="12"/>
          </p:nvPr>
        </p:nvSpPr>
        <p:spPr>
          <a:noFill/>
        </p:spPr>
        <p:txBody>
          <a:bodyPr/>
          <a:lstStyle/>
          <a:p>
            <a:fld id="{E0F0B293-705B-4D05-A80C-08F03CAB72B3}" type="slidenum">
              <a:rPr lang="ar-SA" smtClean="0"/>
              <a:pPr/>
              <a:t>1</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normAutofit fontScale="90000"/>
          </a:bodyPr>
          <a:lstStyle/>
          <a:p>
            <a:r>
              <a:rPr lang="en-US" sz="4000" b="1" smtClean="0"/>
              <a:t>Mechanisms of Relaxation of Vascular Smooth Muscle</a:t>
            </a:r>
            <a:endParaRPr lang="en-US" sz="4000" smtClean="0"/>
          </a:p>
        </p:txBody>
      </p:sp>
      <p:sp>
        <p:nvSpPr>
          <p:cNvPr id="47107" name="Content Placeholder 2"/>
          <p:cNvSpPr>
            <a:spLocks noGrp="1"/>
          </p:cNvSpPr>
          <p:nvPr>
            <p:ph idx="1"/>
          </p:nvPr>
        </p:nvSpPr>
        <p:spPr>
          <a:xfrm>
            <a:off x="152400" y="1828800"/>
            <a:ext cx="8763000" cy="4525963"/>
          </a:xfrm>
        </p:spPr>
        <p:txBody>
          <a:bodyPr/>
          <a:lstStyle/>
          <a:p>
            <a:pPr>
              <a:buFontTx/>
              <a:buNone/>
            </a:pPr>
            <a:r>
              <a:rPr lang="en-US" sz="2800" b="1" smtClean="0"/>
              <a:t>2. Decreasing intracellular Ca</a:t>
            </a:r>
            <a:r>
              <a:rPr lang="en-US" sz="2800" b="1" baseline="30000" smtClean="0"/>
              <a:t>2+</a:t>
            </a:r>
            <a:r>
              <a:rPr lang="en-US" sz="2800" b="1" smtClean="0"/>
              <a:t>: Calcium channel blockers predictably cause vasodilation because they reduce intracellular Ca</a:t>
            </a:r>
            <a:r>
              <a:rPr lang="en-US" sz="2800" b="1" baseline="30000" smtClean="0"/>
              <a:t>2+</a:t>
            </a:r>
            <a:r>
              <a:rPr lang="en-US" sz="2800" b="1" smtClean="0"/>
              <a:t>, a major modulator of the activation of myosin light chain kinase (Figure 12–1) in smooth muscle. </a:t>
            </a:r>
          </a:p>
          <a:p>
            <a:r>
              <a:rPr lang="en-US" sz="2800" b="1" smtClean="0"/>
              <a:t>Beta blockers and calcium channel blockers also reduce Ca</a:t>
            </a:r>
            <a:r>
              <a:rPr lang="en-US" sz="2800" b="1" baseline="30000" smtClean="0"/>
              <a:t>2+</a:t>
            </a:r>
            <a:r>
              <a:rPr lang="en-US" sz="2800" b="1" smtClean="0"/>
              <a:t>influx in cardiac muscle fibers, thereby reducing rate, contractility, and oxygen requirement under most circumstances.</a:t>
            </a:r>
          </a:p>
          <a:p>
            <a:endParaRPr lang="en-US" sz="2800" b="1" smtClean="0"/>
          </a:p>
        </p:txBody>
      </p:sp>
      <p:sp>
        <p:nvSpPr>
          <p:cNvPr id="47108" name="Slide Number Placeholder 3"/>
          <p:cNvSpPr>
            <a:spLocks noGrp="1"/>
          </p:cNvSpPr>
          <p:nvPr>
            <p:ph type="sldNum" sz="quarter" idx="12"/>
          </p:nvPr>
        </p:nvSpPr>
        <p:spPr>
          <a:noFill/>
        </p:spPr>
        <p:txBody>
          <a:bodyPr/>
          <a:lstStyle/>
          <a:p>
            <a:fld id="{DD4A77C3-7C6B-4A49-828C-4E956020AC04}" type="slidenum">
              <a:rPr lang="ar-SA" smtClean="0"/>
              <a:pPr/>
              <a:t>2</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614665" y="86375"/>
            <a:ext cx="7814987" cy="6628774"/>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48168EAE-E967-413C-AF0D-BAC896CB9B62}"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52400"/>
            <a:ext cx="8229600" cy="1143000"/>
          </a:xfrm>
        </p:spPr>
        <p:txBody>
          <a:bodyPr>
            <a:normAutofit fontScale="90000"/>
          </a:bodyPr>
          <a:lstStyle/>
          <a:p>
            <a:r>
              <a:rPr lang="en-US" sz="4000" b="1" smtClean="0"/>
              <a:t>Mechanisms of Relaxation of Vascular Smooth Muscle</a:t>
            </a:r>
            <a:endParaRPr lang="en-US" sz="4000" smtClean="0"/>
          </a:p>
        </p:txBody>
      </p:sp>
      <p:sp>
        <p:nvSpPr>
          <p:cNvPr id="48131" name="Content Placeholder 2"/>
          <p:cNvSpPr>
            <a:spLocks noGrp="1"/>
          </p:cNvSpPr>
          <p:nvPr>
            <p:ph idx="1"/>
          </p:nvPr>
        </p:nvSpPr>
        <p:spPr>
          <a:xfrm>
            <a:off x="228600" y="1600200"/>
            <a:ext cx="8763000" cy="4525963"/>
          </a:xfrm>
        </p:spPr>
        <p:txBody>
          <a:bodyPr/>
          <a:lstStyle/>
          <a:p>
            <a:pPr>
              <a:buFontTx/>
              <a:buNone/>
            </a:pPr>
            <a:r>
              <a:rPr lang="en-US" sz="2800" b="1" dirty="0" smtClean="0"/>
              <a:t>3. Stabilizing or preventing depolarization of the vascular smooth muscle cell membrane: The membrane potential of excitable cells is stabilized near the resting potential by increasing potassium permeability. </a:t>
            </a:r>
            <a:r>
              <a:rPr lang="en-US" sz="2800" b="1" dirty="0" err="1" smtClean="0"/>
              <a:t>cGMP</a:t>
            </a:r>
            <a:r>
              <a:rPr lang="en-US" sz="2800" b="1" dirty="0" smtClean="0"/>
              <a:t> may increase permeability of Ca</a:t>
            </a:r>
            <a:r>
              <a:rPr lang="en-US" sz="2800" b="1" baseline="30000" dirty="0" smtClean="0"/>
              <a:t>2+</a:t>
            </a:r>
            <a:r>
              <a:rPr lang="en-US" sz="2800" b="1" dirty="0" smtClean="0"/>
              <a:t>-activated K</a:t>
            </a:r>
            <a:r>
              <a:rPr lang="en-US" sz="2800" b="1" baseline="30000" dirty="0" smtClean="0"/>
              <a:t>+</a:t>
            </a:r>
            <a:r>
              <a:rPr lang="en-US" sz="2800" b="1" dirty="0" smtClean="0"/>
              <a:t> channels. Potassium channel openers, such as </a:t>
            </a:r>
            <a:r>
              <a:rPr lang="en-US" sz="2800" b="1" dirty="0" err="1" smtClean="0"/>
              <a:t>minoxidil</a:t>
            </a:r>
            <a:r>
              <a:rPr lang="en-US" sz="2800" b="1" dirty="0" smtClean="0"/>
              <a:t> sulfate (see Chapter 11) increase the permeability of K</a:t>
            </a:r>
            <a:r>
              <a:rPr lang="en-US" sz="2800" b="1" baseline="30000" dirty="0" smtClean="0"/>
              <a:t>+</a:t>
            </a:r>
            <a:r>
              <a:rPr lang="en-US" sz="2800" b="1" dirty="0" smtClean="0"/>
              <a:t> channels, probably ATP-dependent K</a:t>
            </a:r>
            <a:r>
              <a:rPr lang="en-US" sz="2800" b="1" baseline="30000" dirty="0" smtClean="0"/>
              <a:t>+</a:t>
            </a:r>
            <a:r>
              <a:rPr lang="en-US" sz="2800" b="1" dirty="0" smtClean="0"/>
              <a:t> channels. </a:t>
            </a:r>
          </a:p>
          <a:p>
            <a:pPr>
              <a:buNone/>
            </a:pPr>
            <a:endParaRPr lang="en-US" sz="2400" dirty="0" smtClean="0"/>
          </a:p>
        </p:txBody>
      </p:sp>
      <p:sp>
        <p:nvSpPr>
          <p:cNvPr id="48132" name="Slide Number Placeholder 3"/>
          <p:cNvSpPr>
            <a:spLocks noGrp="1"/>
          </p:cNvSpPr>
          <p:nvPr>
            <p:ph type="sldNum" sz="quarter" idx="12"/>
          </p:nvPr>
        </p:nvSpPr>
        <p:spPr>
          <a:noFill/>
        </p:spPr>
        <p:txBody>
          <a:bodyPr/>
          <a:lstStyle/>
          <a:p>
            <a:fld id="{E8E54BBA-9ED0-4214-A4B6-DB9DA8EEE29F}" type="slidenum">
              <a:rPr lang="ar-SA" smtClean="0"/>
              <a:pPr/>
              <a:t>4</a:t>
            </a:fld>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152400"/>
            <a:ext cx="8229600" cy="1143000"/>
          </a:xfrm>
        </p:spPr>
        <p:txBody>
          <a:bodyPr>
            <a:normAutofit fontScale="90000"/>
          </a:bodyPr>
          <a:lstStyle/>
          <a:p>
            <a:r>
              <a:rPr lang="en-US" sz="4000" b="1" smtClean="0"/>
              <a:t>Mechanisms of Relaxation of Vascular Smooth Muscle</a:t>
            </a:r>
            <a:endParaRPr lang="en-US" sz="4000" smtClean="0"/>
          </a:p>
        </p:txBody>
      </p:sp>
      <p:sp>
        <p:nvSpPr>
          <p:cNvPr id="49155" name="Content Placeholder 2"/>
          <p:cNvSpPr>
            <a:spLocks noGrp="1"/>
          </p:cNvSpPr>
          <p:nvPr>
            <p:ph idx="1"/>
          </p:nvPr>
        </p:nvSpPr>
        <p:spPr>
          <a:xfrm>
            <a:off x="228600" y="1676400"/>
            <a:ext cx="8763000" cy="4648200"/>
          </a:xfrm>
        </p:spPr>
        <p:txBody>
          <a:bodyPr/>
          <a:lstStyle/>
          <a:p>
            <a:pPr>
              <a:buFontTx/>
              <a:buNone/>
            </a:pPr>
            <a:r>
              <a:rPr lang="en-US" sz="2800" b="1" smtClean="0"/>
              <a:t>4. Increasing cAMP in vascular smooth muscle cells: As shown in Figure 12–1, an increase in cAMP increases the rate of inactivation of myosin light chain kinase, the enzyme responsible for triggering the interaction of actin with myosin in these cells. This appears to be the mechanism of vasodilation caused by β</a:t>
            </a:r>
            <a:r>
              <a:rPr lang="en-US" sz="2800" b="1" baseline="-25000" smtClean="0"/>
              <a:t>2 </a:t>
            </a:r>
            <a:r>
              <a:rPr lang="en-US" sz="2800" b="1" smtClean="0"/>
              <a:t>agonists, drugs that are not used in angina (because they cause too much cardiac stimulation), </a:t>
            </a:r>
            <a:r>
              <a:rPr lang="en-US" sz="2800" b="1" i="1" smtClean="0"/>
              <a:t>and </a:t>
            </a:r>
            <a:r>
              <a:rPr lang="en-US" sz="2800" b="1" smtClean="0"/>
              <a:t>by fenoldopam, a D</a:t>
            </a:r>
            <a:r>
              <a:rPr lang="en-US" sz="2800" b="1" baseline="-25000" smtClean="0"/>
              <a:t>1 </a:t>
            </a:r>
            <a:r>
              <a:rPr lang="en-US" sz="2800" b="1" smtClean="0"/>
              <a:t> agonist used in hypertensive emergencies.</a:t>
            </a:r>
          </a:p>
          <a:p>
            <a:endParaRPr lang="en-US" sz="2400" smtClean="0"/>
          </a:p>
        </p:txBody>
      </p:sp>
      <p:sp>
        <p:nvSpPr>
          <p:cNvPr id="49156" name="Slide Number Placeholder 3"/>
          <p:cNvSpPr>
            <a:spLocks noGrp="1"/>
          </p:cNvSpPr>
          <p:nvPr>
            <p:ph type="sldNum" sz="quarter" idx="12"/>
          </p:nvPr>
        </p:nvSpPr>
        <p:spPr>
          <a:noFill/>
        </p:spPr>
        <p:txBody>
          <a:bodyPr/>
          <a:lstStyle/>
          <a:p>
            <a:fld id="{90C7C74A-9DBC-4991-80CD-42FC77B38C99}" type="slidenum">
              <a:rPr lang="ar-SA" smtClean="0"/>
              <a:pPr/>
              <a:t>5</a:t>
            </a:fld>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614665" y="86375"/>
            <a:ext cx="7814987" cy="6628774"/>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48168EAE-E967-413C-AF0D-BAC896CB9B62}" type="slidenum">
              <a:rPr lang="en-US" smtClean="0"/>
              <a:t>6</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333</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Mechanisms of Relaxation of Vascular Smooth Muscle</vt:lpstr>
      <vt:lpstr>Mechanisms of Relaxation of Vascular Smooth Muscle</vt:lpstr>
      <vt:lpstr>Slide 3</vt:lpstr>
      <vt:lpstr>Mechanisms of Relaxation of Vascular Smooth Muscle</vt:lpstr>
      <vt:lpstr>Mechanisms of Relaxation of Vascular Smooth Muscle</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Mechanisms of Relaxation of Vascular Smooth Muscle</dc:title>
  <dc:creator>admin</dc:creator>
  <cp:lastModifiedBy>admin</cp:lastModifiedBy>
  <cp:revision>4</cp:revision>
  <dcterms:created xsi:type="dcterms:W3CDTF">2016-10-19T19:29:03Z</dcterms:created>
  <dcterms:modified xsi:type="dcterms:W3CDTF">2016-10-19T20:00:32Z</dcterms:modified>
</cp:coreProperties>
</file>