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1" r:id="rId7"/>
    <p:sldId id="258" r:id="rId8"/>
    <p:sldId id="259"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0" autoAdjust="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B0B62-8710-4FAF-82CF-A3914550DA7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CD21B5A-E4C0-4071-BB06-F413FC6CF69A}">
      <dgm:prSet phldrT="[Text]"/>
      <dgm:spPr/>
      <dgm:t>
        <a:bodyPr/>
        <a:lstStyle/>
        <a:p>
          <a:r>
            <a:rPr lang="en-US" dirty="0" smtClean="0"/>
            <a:t>B lymphocytes </a:t>
          </a:r>
          <a:endParaRPr lang="en-US" dirty="0"/>
        </a:p>
      </dgm:t>
    </dgm:pt>
    <dgm:pt modelId="{B614E26A-84DB-4EFF-AF15-937C53E09E1A}" type="parTrans" cxnId="{A1F26B63-B58D-4A96-AC89-B656EA307DF2}">
      <dgm:prSet/>
      <dgm:spPr/>
      <dgm:t>
        <a:bodyPr/>
        <a:lstStyle/>
        <a:p>
          <a:endParaRPr lang="en-US"/>
        </a:p>
      </dgm:t>
    </dgm:pt>
    <dgm:pt modelId="{C40B2015-1FD4-4836-AB88-15D333055454}" type="sibTrans" cxnId="{A1F26B63-B58D-4A96-AC89-B656EA307DF2}">
      <dgm:prSet/>
      <dgm:spPr/>
      <dgm:t>
        <a:bodyPr/>
        <a:lstStyle/>
        <a:p>
          <a:endParaRPr lang="en-US"/>
        </a:p>
      </dgm:t>
    </dgm:pt>
    <dgm:pt modelId="{1E325F0F-757C-497A-9B58-4CDBD6D50B1A}">
      <dgm:prSet phldrT="[Text]"/>
      <dgm:spPr/>
      <dgm:t>
        <a:bodyPr/>
        <a:lstStyle/>
        <a:p>
          <a:r>
            <a:rPr lang="en-US" dirty="0" smtClean="0"/>
            <a:t>Macrophages </a:t>
          </a:r>
          <a:endParaRPr lang="en-US" dirty="0"/>
        </a:p>
      </dgm:t>
    </dgm:pt>
    <dgm:pt modelId="{DDF4D89C-01C6-4279-9716-9006D99F0B18}" type="parTrans" cxnId="{6C901A0F-3553-4AFE-897A-69A5A53C5A36}">
      <dgm:prSet/>
      <dgm:spPr/>
      <dgm:t>
        <a:bodyPr/>
        <a:lstStyle/>
        <a:p>
          <a:endParaRPr lang="en-US"/>
        </a:p>
      </dgm:t>
    </dgm:pt>
    <dgm:pt modelId="{CFDB0149-75B7-4FFF-941F-0F0FC352ED07}" type="sibTrans" cxnId="{6C901A0F-3553-4AFE-897A-69A5A53C5A36}">
      <dgm:prSet/>
      <dgm:spPr/>
      <dgm:t>
        <a:bodyPr/>
        <a:lstStyle/>
        <a:p>
          <a:endParaRPr lang="en-US"/>
        </a:p>
      </dgm:t>
    </dgm:pt>
    <dgm:pt modelId="{B902E757-EF28-4788-9012-7B3887547E66}">
      <dgm:prSet phldrT="[Text]"/>
      <dgm:spPr/>
      <dgm:t>
        <a:bodyPr/>
        <a:lstStyle/>
        <a:p>
          <a:r>
            <a:rPr lang="en-US" dirty="0" smtClean="0"/>
            <a:t>Dendritic cells </a:t>
          </a:r>
          <a:endParaRPr lang="en-US" dirty="0"/>
        </a:p>
      </dgm:t>
    </dgm:pt>
    <dgm:pt modelId="{C92B3659-C17E-4216-86EF-1497352AF426}" type="parTrans" cxnId="{378787BC-C5E8-4533-9B29-CCBB525D529B}">
      <dgm:prSet/>
      <dgm:spPr/>
      <dgm:t>
        <a:bodyPr/>
        <a:lstStyle/>
        <a:p>
          <a:endParaRPr lang="en-US"/>
        </a:p>
      </dgm:t>
    </dgm:pt>
    <dgm:pt modelId="{0CF4B265-6E37-4A01-992E-3F11CCDFD11E}" type="sibTrans" cxnId="{378787BC-C5E8-4533-9B29-CCBB525D529B}">
      <dgm:prSet/>
      <dgm:spPr/>
      <dgm:t>
        <a:bodyPr/>
        <a:lstStyle/>
        <a:p>
          <a:endParaRPr lang="en-US"/>
        </a:p>
      </dgm:t>
    </dgm:pt>
    <dgm:pt modelId="{7F4FEB63-F54E-4E77-BC80-A332FCC0C618}">
      <dgm:prSet phldrT="[Text]"/>
      <dgm:spPr/>
      <dgm:t>
        <a:bodyPr/>
        <a:lstStyle/>
        <a:p>
          <a:r>
            <a:rPr lang="en-US" dirty="0" smtClean="0"/>
            <a:t>TECs</a:t>
          </a:r>
          <a:endParaRPr lang="en-US" dirty="0"/>
        </a:p>
      </dgm:t>
    </dgm:pt>
    <dgm:pt modelId="{27A9E10A-DCE0-40B3-822E-3B05670B3692}" type="parTrans" cxnId="{0BC813FE-44AC-497A-A1DB-F605FDDB4A0B}">
      <dgm:prSet/>
      <dgm:spPr/>
      <dgm:t>
        <a:bodyPr/>
        <a:lstStyle/>
        <a:p>
          <a:endParaRPr lang="en-US"/>
        </a:p>
      </dgm:t>
    </dgm:pt>
    <dgm:pt modelId="{48E24452-B43D-4FDF-8AC9-84E193A2EE11}" type="sibTrans" cxnId="{0BC813FE-44AC-497A-A1DB-F605FDDB4A0B}">
      <dgm:prSet/>
      <dgm:spPr/>
      <dgm:t>
        <a:bodyPr/>
        <a:lstStyle/>
        <a:p>
          <a:endParaRPr lang="en-US"/>
        </a:p>
      </dgm:t>
    </dgm:pt>
    <dgm:pt modelId="{FCCFB767-4F50-4053-8026-B39D54C07E83}">
      <dgm:prSet phldrT="[Text]"/>
      <dgm:spPr/>
      <dgm:t>
        <a:bodyPr/>
        <a:lstStyle/>
        <a:p>
          <a:r>
            <a:rPr lang="en-US" dirty="0" smtClean="0"/>
            <a:t>T-cells </a:t>
          </a:r>
          <a:endParaRPr lang="en-US" dirty="0"/>
        </a:p>
      </dgm:t>
    </dgm:pt>
    <dgm:pt modelId="{B7AA0CD5-A298-4B9F-A0D3-9E31226A770B}" type="parTrans" cxnId="{9EA949E2-FD98-42BF-9A01-07F958DA53D1}">
      <dgm:prSet/>
      <dgm:spPr/>
      <dgm:t>
        <a:bodyPr/>
        <a:lstStyle/>
        <a:p>
          <a:endParaRPr lang="en-US"/>
        </a:p>
      </dgm:t>
    </dgm:pt>
    <dgm:pt modelId="{4F8A33E6-3A19-437D-B0A0-4201D1C5FF9A}" type="sibTrans" cxnId="{9EA949E2-FD98-42BF-9A01-07F958DA53D1}">
      <dgm:prSet/>
      <dgm:spPr/>
      <dgm:t>
        <a:bodyPr/>
        <a:lstStyle/>
        <a:p>
          <a:endParaRPr lang="en-US"/>
        </a:p>
      </dgm:t>
    </dgm:pt>
    <dgm:pt modelId="{E01100DB-F532-44E2-A673-D46D364AF18B}">
      <dgm:prSet phldrT="[Text]"/>
      <dgm:spPr/>
      <dgm:t>
        <a:bodyPr/>
        <a:lstStyle/>
        <a:p>
          <a:r>
            <a:rPr lang="en-US" dirty="0" smtClean="0"/>
            <a:t>Other cells </a:t>
          </a:r>
          <a:endParaRPr lang="en-US" dirty="0"/>
        </a:p>
      </dgm:t>
    </dgm:pt>
    <dgm:pt modelId="{4425A0E8-9C8C-4F75-A1E3-74929D593F25}" type="parTrans" cxnId="{2D68F55C-E883-4FEB-BA09-12830D15DB51}">
      <dgm:prSet/>
      <dgm:spPr/>
      <dgm:t>
        <a:bodyPr/>
        <a:lstStyle/>
        <a:p>
          <a:endParaRPr lang="en-US"/>
        </a:p>
      </dgm:t>
    </dgm:pt>
    <dgm:pt modelId="{AA9BD0B9-7E41-447C-B99B-496FC38D3770}" type="sibTrans" cxnId="{2D68F55C-E883-4FEB-BA09-12830D15DB51}">
      <dgm:prSet/>
      <dgm:spPr/>
      <dgm:t>
        <a:bodyPr/>
        <a:lstStyle/>
        <a:p>
          <a:endParaRPr lang="en-US"/>
        </a:p>
      </dgm:t>
    </dgm:pt>
    <dgm:pt modelId="{B3AB4D48-87C1-4C7E-BDC6-8AF67BBC3D38}" type="pres">
      <dgm:prSet presAssocID="{881B0B62-8710-4FAF-82CF-A3914550DA72}" presName="linear" presStyleCnt="0">
        <dgm:presLayoutVars>
          <dgm:animLvl val="lvl"/>
          <dgm:resizeHandles val="exact"/>
        </dgm:presLayoutVars>
      </dgm:prSet>
      <dgm:spPr/>
    </dgm:pt>
    <dgm:pt modelId="{675DE850-E706-4EFC-B109-1688E7306493}" type="pres">
      <dgm:prSet presAssocID="{2CD21B5A-E4C0-4071-BB06-F413FC6CF69A}" presName="parentText" presStyleLbl="node1" presStyleIdx="0" presStyleCnt="6">
        <dgm:presLayoutVars>
          <dgm:chMax val="0"/>
          <dgm:bulletEnabled val="1"/>
        </dgm:presLayoutVars>
      </dgm:prSet>
      <dgm:spPr/>
    </dgm:pt>
    <dgm:pt modelId="{7476144A-4F81-44E5-B75E-1469BB4F270E}" type="pres">
      <dgm:prSet presAssocID="{C40B2015-1FD4-4836-AB88-15D333055454}" presName="spacer" presStyleCnt="0"/>
      <dgm:spPr/>
    </dgm:pt>
    <dgm:pt modelId="{B4F33093-268F-4267-980F-17D9F10321F2}" type="pres">
      <dgm:prSet presAssocID="{1E325F0F-757C-497A-9B58-4CDBD6D50B1A}" presName="parentText" presStyleLbl="node1" presStyleIdx="1" presStyleCnt="6">
        <dgm:presLayoutVars>
          <dgm:chMax val="0"/>
          <dgm:bulletEnabled val="1"/>
        </dgm:presLayoutVars>
      </dgm:prSet>
      <dgm:spPr/>
    </dgm:pt>
    <dgm:pt modelId="{E68C2601-CDAA-4B84-810C-273FFD4A4FBF}" type="pres">
      <dgm:prSet presAssocID="{CFDB0149-75B7-4FFF-941F-0F0FC352ED07}" presName="spacer" presStyleCnt="0"/>
      <dgm:spPr/>
    </dgm:pt>
    <dgm:pt modelId="{5B4B0BE1-5ED4-4F02-AE34-6CF60740A161}" type="pres">
      <dgm:prSet presAssocID="{B902E757-EF28-4788-9012-7B3887547E66}" presName="parentText" presStyleLbl="node1" presStyleIdx="2" presStyleCnt="6">
        <dgm:presLayoutVars>
          <dgm:chMax val="0"/>
          <dgm:bulletEnabled val="1"/>
        </dgm:presLayoutVars>
      </dgm:prSet>
      <dgm:spPr/>
    </dgm:pt>
    <dgm:pt modelId="{DD854F0C-1E21-400D-B099-B963C441E1FC}" type="pres">
      <dgm:prSet presAssocID="{0CF4B265-6E37-4A01-992E-3F11CCDFD11E}" presName="spacer" presStyleCnt="0"/>
      <dgm:spPr/>
    </dgm:pt>
    <dgm:pt modelId="{D247D0A8-DDAD-4EF2-A782-4CDD9A839F86}" type="pres">
      <dgm:prSet presAssocID="{7F4FEB63-F54E-4E77-BC80-A332FCC0C618}" presName="parentText" presStyleLbl="node1" presStyleIdx="3" presStyleCnt="6">
        <dgm:presLayoutVars>
          <dgm:chMax val="0"/>
          <dgm:bulletEnabled val="1"/>
        </dgm:presLayoutVars>
      </dgm:prSet>
      <dgm:spPr/>
    </dgm:pt>
    <dgm:pt modelId="{7A7B3068-B567-44F9-A91E-EB5FE7691A6E}" type="pres">
      <dgm:prSet presAssocID="{48E24452-B43D-4FDF-8AC9-84E193A2EE11}" presName="spacer" presStyleCnt="0"/>
      <dgm:spPr/>
    </dgm:pt>
    <dgm:pt modelId="{3C98FFED-2116-4C64-A288-245B9306AFF9}" type="pres">
      <dgm:prSet presAssocID="{FCCFB767-4F50-4053-8026-B39D54C07E83}" presName="parentText" presStyleLbl="node1" presStyleIdx="4" presStyleCnt="6">
        <dgm:presLayoutVars>
          <dgm:chMax val="0"/>
          <dgm:bulletEnabled val="1"/>
        </dgm:presLayoutVars>
      </dgm:prSet>
      <dgm:spPr/>
    </dgm:pt>
    <dgm:pt modelId="{9564564A-9501-41BA-9B89-CD8F484352BE}" type="pres">
      <dgm:prSet presAssocID="{4F8A33E6-3A19-437D-B0A0-4201D1C5FF9A}" presName="spacer" presStyleCnt="0"/>
      <dgm:spPr/>
    </dgm:pt>
    <dgm:pt modelId="{0E6B3DD3-928C-4F3B-8445-3F8E8847C4D9}" type="pres">
      <dgm:prSet presAssocID="{E01100DB-F532-44E2-A673-D46D364AF18B}" presName="parentText" presStyleLbl="node1" presStyleIdx="5" presStyleCnt="6">
        <dgm:presLayoutVars>
          <dgm:chMax val="0"/>
          <dgm:bulletEnabled val="1"/>
        </dgm:presLayoutVars>
      </dgm:prSet>
      <dgm:spPr/>
    </dgm:pt>
  </dgm:ptLst>
  <dgm:cxnLst>
    <dgm:cxn modelId="{3916A5A1-8750-4B73-9916-3DCCB691B107}" type="presOf" srcId="{E01100DB-F532-44E2-A673-D46D364AF18B}" destId="{0E6B3DD3-928C-4F3B-8445-3F8E8847C4D9}" srcOrd="0" destOrd="0" presId="urn:microsoft.com/office/officeart/2005/8/layout/vList2"/>
    <dgm:cxn modelId="{954126F7-DD0F-4B0E-9327-71347565AE27}" type="presOf" srcId="{1E325F0F-757C-497A-9B58-4CDBD6D50B1A}" destId="{B4F33093-268F-4267-980F-17D9F10321F2}" srcOrd="0" destOrd="0" presId="urn:microsoft.com/office/officeart/2005/8/layout/vList2"/>
    <dgm:cxn modelId="{6C901A0F-3553-4AFE-897A-69A5A53C5A36}" srcId="{881B0B62-8710-4FAF-82CF-A3914550DA72}" destId="{1E325F0F-757C-497A-9B58-4CDBD6D50B1A}" srcOrd="1" destOrd="0" parTransId="{DDF4D89C-01C6-4279-9716-9006D99F0B18}" sibTransId="{CFDB0149-75B7-4FFF-941F-0F0FC352ED07}"/>
    <dgm:cxn modelId="{378787BC-C5E8-4533-9B29-CCBB525D529B}" srcId="{881B0B62-8710-4FAF-82CF-A3914550DA72}" destId="{B902E757-EF28-4788-9012-7B3887547E66}" srcOrd="2" destOrd="0" parTransId="{C92B3659-C17E-4216-86EF-1497352AF426}" sibTransId="{0CF4B265-6E37-4A01-992E-3F11CCDFD11E}"/>
    <dgm:cxn modelId="{76A5A414-84B9-4FDC-9E04-32F3909DEA77}" type="presOf" srcId="{2CD21B5A-E4C0-4071-BB06-F413FC6CF69A}" destId="{675DE850-E706-4EFC-B109-1688E7306493}" srcOrd="0" destOrd="0" presId="urn:microsoft.com/office/officeart/2005/8/layout/vList2"/>
    <dgm:cxn modelId="{2D68F55C-E883-4FEB-BA09-12830D15DB51}" srcId="{881B0B62-8710-4FAF-82CF-A3914550DA72}" destId="{E01100DB-F532-44E2-A673-D46D364AF18B}" srcOrd="5" destOrd="0" parTransId="{4425A0E8-9C8C-4F75-A1E3-74929D593F25}" sibTransId="{AA9BD0B9-7E41-447C-B99B-496FC38D3770}"/>
    <dgm:cxn modelId="{0AC11EBF-422E-4095-94E9-64087EDD5173}" type="presOf" srcId="{FCCFB767-4F50-4053-8026-B39D54C07E83}" destId="{3C98FFED-2116-4C64-A288-245B9306AFF9}" srcOrd="0" destOrd="0" presId="urn:microsoft.com/office/officeart/2005/8/layout/vList2"/>
    <dgm:cxn modelId="{3F319207-101B-41B1-B19C-6762466A46F4}" type="presOf" srcId="{B902E757-EF28-4788-9012-7B3887547E66}" destId="{5B4B0BE1-5ED4-4F02-AE34-6CF60740A161}" srcOrd="0" destOrd="0" presId="urn:microsoft.com/office/officeart/2005/8/layout/vList2"/>
    <dgm:cxn modelId="{0BC813FE-44AC-497A-A1DB-F605FDDB4A0B}" srcId="{881B0B62-8710-4FAF-82CF-A3914550DA72}" destId="{7F4FEB63-F54E-4E77-BC80-A332FCC0C618}" srcOrd="3" destOrd="0" parTransId="{27A9E10A-DCE0-40B3-822E-3B05670B3692}" sibTransId="{48E24452-B43D-4FDF-8AC9-84E193A2EE11}"/>
    <dgm:cxn modelId="{7294D129-F7DC-4CCA-AED4-51ED664A87BC}" type="presOf" srcId="{881B0B62-8710-4FAF-82CF-A3914550DA72}" destId="{B3AB4D48-87C1-4C7E-BDC6-8AF67BBC3D38}" srcOrd="0" destOrd="0" presId="urn:microsoft.com/office/officeart/2005/8/layout/vList2"/>
    <dgm:cxn modelId="{7E38CF46-A84D-4F86-971F-856E3929475A}" type="presOf" srcId="{7F4FEB63-F54E-4E77-BC80-A332FCC0C618}" destId="{D247D0A8-DDAD-4EF2-A782-4CDD9A839F86}" srcOrd="0" destOrd="0" presId="urn:microsoft.com/office/officeart/2005/8/layout/vList2"/>
    <dgm:cxn modelId="{9EA949E2-FD98-42BF-9A01-07F958DA53D1}" srcId="{881B0B62-8710-4FAF-82CF-A3914550DA72}" destId="{FCCFB767-4F50-4053-8026-B39D54C07E83}" srcOrd="4" destOrd="0" parTransId="{B7AA0CD5-A298-4B9F-A0D3-9E31226A770B}" sibTransId="{4F8A33E6-3A19-437D-B0A0-4201D1C5FF9A}"/>
    <dgm:cxn modelId="{A1F26B63-B58D-4A96-AC89-B656EA307DF2}" srcId="{881B0B62-8710-4FAF-82CF-A3914550DA72}" destId="{2CD21B5A-E4C0-4071-BB06-F413FC6CF69A}" srcOrd="0" destOrd="0" parTransId="{B614E26A-84DB-4EFF-AF15-937C53E09E1A}" sibTransId="{C40B2015-1FD4-4836-AB88-15D333055454}"/>
    <dgm:cxn modelId="{DC018477-CAE6-4C20-9C70-A3AF93D54CB0}" type="presParOf" srcId="{B3AB4D48-87C1-4C7E-BDC6-8AF67BBC3D38}" destId="{675DE850-E706-4EFC-B109-1688E7306493}" srcOrd="0" destOrd="0" presId="urn:microsoft.com/office/officeart/2005/8/layout/vList2"/>
    <dgm:cxn modelId="{0021D00D-1E33-4ADD-86A7-CD19AFD25521}" type="presParOf" srcId="{B3AB4D48-87C1-4C7E-BDC6-8AF67BBC3D38}" destId="{7476144A-4F81-44E5-B75E-1469BB4F270E}" srcOrd="1" destOrd="0" presId="urn:microsoft.com/office/officeart/2005/8/layout/vList2"/>
    <dgm:cxn modelId="{3EAF895F-EB5A-4DE5-98C4-E196C7DAA846}" type="presParOf" srcId="{B3AB4D48-87C1-4C7E-BDC6-8AF67BBC3D38}" destId="{B4F33093-268F-4267-980F-17D9F10321F2}" srcOrd="2" destOrd="0" presId="urn:microsoft.com/office/officeart/2005/8/layout/vList2"/>
    <dgm:cxn modelId="{84916DA8-3639-4DA9-BD31-0D8D39AD4C73}" type="presParOf" srcId="{B3AB4D48-87C1-4C7E-BDC6-8AF67BBC3D38}" destId="{E68C2601-CDAA-4B84-810C-273FFD4A4FBF}" srcOrd="3" destOrd="0" presId="urn:microsoft.com/office/officeart/2005/8/layout/vList2"/>
    <dgm:cxn modelId="{353D05A6-F991-481C-9E3B-6F657ABA5BBC}" type="presParOf" srcId="{B3AB4D48-87C1-4C7E-BDC6-8AF67BBC3D38}" destId="{5B4B0BE1-5ED4-4F02-AE34-6CF60740A161}" srcOrd="4" destOrd="0" presId="urn:microsoft.com/office/officeart/2005/8/layout/vList2"/>
    <dgm:cxn modelId="{0B5E8865-D305-4FF4-98F2-D0BDEE587106}" type="presParOf" srcId="{B3AB4D48-87C1-4C7E-BDC6-8AF67BBC3D38}" destId="{DD854F0C-1E21-400D-B099-B963C441E1FC}" srcOrd="5" destOrd="0" presId="urn:microsoft.com/office/officeart/2005/8/layout/vList2"/>
    <dgm:cxn modelId="{512ED0D6-1D4D-4B78-B265-118DE7484731}" type="presParOf" srcId="{B3AB4D48-87C1-4C7E-BDC6-8AF67BBC3D38}" destId="{D247D0A8-DDAD-4EF2-A782-4CDD9A839F86}" srcOrd="6" destOrd="0" presId="urn:microsoft.com/office/officeart/2005/8/layout/vList2"/>
    <dgm:cxn modelId="{553C4873-6647-4D95-B377-F5C3C84D0449}" type="presParOf" srcId="{B3AB4D48-87C1-4C7E-BDC6-8AF67BBC3D38}" destId="{7A7B3068-B567-44F9-A91E-EB5FE7691A6E}" srcOrd="7" destOrd="0" presId="urn:microsoft.com/office/officeart/2005/8/layout/vList2"/>
    <dgm:cxn modelId="{13EAADAE-B8D9-4C05-8CAD-83BA1D3444EC}" type="presParOf" srcId="{B3AB4D48-87C1-4C7E-BDC6-8AF67BBC3D38}" destId="{3C98FFED-2116-4C64-A288-245B9306AFF9}" srcOrd="8" destOrd="0" presId="urn:microsoft.com/office/officeart/2005/8/layout/vList2"/>
    <dgm:cxn modelId="{FA32B48E-E0B8-4837-9757-8DF2F823441F}" type="presParOf" srcId="{B3AB4D48-87C1-4C7E-BDC6-8AF67BBC3D38}" destId="{9564564A-9501-41BA-9B89-CD8F484352BE}" srcOrd="9" destOrd="0" presId="urn:microsoft.com/office/officeart/2005/8/layout/vList2"/>
    <dgm:cxn modelId="{C68B023D-7201-40FE-AD4A-98FA84A5020B}" type="presParOf" srcId="{B3AB4D48-87C1-4C7E-BDC6-8AF67BBC3D38}" destId="{0E6B3DD3-928C-4F3B-8445-3F8E8847C4D9}" srcOrd="1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7FB8D7F-E4AB-4A5A-8B4D-D9FA410C2EA5}"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284200BD-12AB-4556-9ABA-41802860EA2F}">
      <dgm:prSet phldrT="[Text]"/>
      <dgm:spPr/>
      <dgm:t>
        <a:bodyPr/>
        <a:lstStyle/>
        <a:p>
          <a:r>
            <a:rPr lang="en-US" dirty="0" smtClean="0">
              <a:latin typeface="Berlin Sans FB Demi" pitchFamily="34" charset="0"/>
            </a:rPr>
            <a:t>Monocytes </a:t>
          </a:r>
        </a:p>
        <a:p>
          <a:r>
            <a:rPr lang="en-US" dirty="0" smtClean="0">
              <a:latin typeface="Berlin Sans FB Demi" pitchFamily="34" charset="0"/>
            </a:rPr>
            <a:t>6% </a:t>
          </a:r>
          <a:endParaRPr lang="en-US" dirty="0">
            <a:latin typeface="Berlin Sans FB Demi" pitchFamily="34" charset="0"/>
          </a:endParaRPr>
        </a:p>
      </dgm:t>
    </dgm:pt>
    <dgm:pt modelId="{9975744C-C5CA-44F8-B126-47B138C0A26E}" type="parTrans" cxnId="{F15B194B-31A2-4C44-9E36-B9C4AC2C5780}">
      <dgm:prSet/>
      <dgm:spPr/>
      <dgm:t>
        <a:bodyPr/>
        <a:lstStyle/>
        <a:p>
          <a:endParaRPr lang="en-US"/>
        </a:p>
      </dgm:t>
    </dgm:pt>
    <dgm:pt modelId="{307CDC73-F950-4112-ABA1-AF18DD18AF21}" type="sibTrans" cxnId="{F15B194B-31A2-4C44-9E36-B9C4AC2C5780}">
      <dgm:prSet/>
      <dgm:spPr/>
      <dgm:t>
        <a:bodyPr/>
        <a:lstStyle/>
        <a:p>
          <a:endParaRPr lang="en-US"/>
        </a:p>
      </dgm:t>
    </dgm:pt>
    <dgm:pt modelId="{2D89D175-B43F-44B2-A53A-E4510539B33E}">
      <dgm:prSet phldrT="[Text]"/>
      <dgm:spPr/>
      <dgm:t>
        <a:bodyPr/>
        <a:lstStyle/>
        <a:p>
          <a:r>
            <a:rPr lang="en-US" dirty="0" err="1" smtClean="0">
              <a:latin typeface="Berlin Sans FB Demi" pitchFamily="34" charset="0"/>
            </a:rPr>
            <a:t>Eosinophils</a:t>
          </a:r>
          <a:r>
            <a:rPr lang="en-US" dirty="0" smtClean="0">
              <a:latin typeface="Berlin Sans FB Demi" pitchFamily="34" charset="0"/>
            </a:rPr>
            <a:t> </a:t>
          </a:r>
        </a:p>
        <a:p>
          <a:r>
            <a:rPr lang="en-US" dirty="0" smtClean="0">
              <a:latin typeface="Berlin Sans FB Demi" pitchFamily="34" charset="0"/>
            </a:rPr>
            <a:t>2%  </a:t>
          </a:r>
          <a:endParaRPr lang="en-US" dirty="0">
            <a:latin typeface="Berlin Sans FB Demi" pitchFamily="34" charset="0"/>
          </a:endParaRPr>
        </a:p>
      </dgm:t>
    </dgm:pt>
    <dgm:pt modelId="{1301C5FE-E115-406C-9F8F-680C8AF1D190}" type="parTrans" cxnId="{5EB5B4C7-F105-4157-9EAB-6408967483F9}">
      <dgm:prSet/>
      <dgm:spPr/>
      <dgm:t>
        <a:bodyPr/>
        <a:lstStyle/>
        <a:p>
          <a:endParaRPr lang="en-US"/>
        </a:p>
      </dgm:t>
    </dgm:pt>
    <dgm:pt modelId="{4DFDA66E-60A1-4CC3-B258-AF6DBD0500A5}" type="sibTrans" cxnId="{5EB5B4C7-F105-4157-9EAB-6408967483F9}">
      <dgm:prSet/>
      <dgm:spPr/>
      <dgm:t>
        <a:bodyPr/>
        <a:lstStyle/>
        <a:p>
          <a:endParaRPr lang="en-US"/>
        </a:p>
      </dgm:t>
    </dgm:pt>
    <dgm:pt modelId="{6441F9D7-4962-4FAE-9DC6-645D4E35FE1B}">
      <dgm:prSet phldrT="[Text]"/>
      <dgm:spPr/>
      <dgm:t>
        <a:bodyPr/>
        <a:lstStyle/>
        <a:p>
          <a:r>
            <a:rPr lang="en-US" dirty="0" smtClean="0">
              <a:latin typeface="Berlin Sans FB Demi" pitchFamily="34" charset="0"/>
            </a:rPr>
            <a:t>Lymphocytes </a:t>
          </a:r>
        </a:p>
        <a:p>
          <a:r>
            <a:rPr lang="en-US" dirty="0" smtClean="0">
              <a:latin typeface="Berlin Sans FB Demi" pitchFamily="34" charset="0"/>
            </a:rPr>
            <a:t>10%</a:t>
          </a:r>
          <a:endParaRPr lang="en-US" dirty="0">
            <a:latin typeface="Berlin Sans FB Demi" pitchFamily="34" charset="0"/>
          </a:endParaRPr>
        </a:p>
      </dgm:t>
    </dgm:pt>
    <dgm:pt modelId="{2ED275A0-BDB0-4F7E-A313-D66A8AD6DCEB}" type="parTrans" cxnId="{745140F8-79FE-471D-A557-E2C65E000972}">
      <dgm:prSet/>
      <dgm:spPr/>
      <dgm:t>
        <a:bodyPr/>
        <a:lstStyle/>
        <a:p>
          <a:endParaRPr lang="en-US"/>
        </a:p>
      </dgm:t>
    </dgm:pt>
    <dgm:pt modelId="{195F3BBF-2894-4493-89E0-15E46EF800EB}" type="sibTrans" cxnId="{745140F8-79FE-471D-A557-E2C65E000972}">
      <dgm:prSet/>
      <dgm:spPr/>
      <dgm:t>
        <a:bodyPr/>
        <a:lstStyle/>
        <a:p>
          <a:endParaRPr lang="en-US"/>
        </a:p>
      </dgm:t>
    </dgm:pt>
    <dgm:pt modelId="{57CE9CFB-A061-42DD-A726-129B0D3C508D}">
      <dgm:prSet custT="1"/>
      <dgm:spPr/>
      <dgm:t>
        <a:bodyPr/>
        <a:lstStyle/>
        <a:p>
          <a:r>
            <a:rPr lang="en-US" sz="1800" dirty="0" smtClean="0">
              <a:latin typeface="Berlin Sans FB" pitchFamily="34" charset="0"/>
            </a:rPr>
            <a:t>20,000 WBCs </a:t>
          </a:r>
          <a:endParaRPr lang="en-US" sz="1800" dirty="0" smtClean="0">
            <a:latin typeface="Berlin Sans FB" pitchFamily="34" charset="0"/>
          </a:endParaRPr>
        </a:p>
      </dgm:t>
    </dgm:pt>
    <dgm:pt modelId="{8CF792BC-6F39-4A0A-8D02-DC1DE472FFB4}" type="parTrans" cxnId="{6E9E74A9-A939-4EE9-B1DA-38994FA58E32}">
      <dgm:prSet/>
      <dgm:spPr/>
      <dgm:t>
        <a:bodyPr/>
        <a:lstStyle/>
        <a:p>
          <a:endParaRPr lang="en-US"/>
        </a:p>
      </dgm:t>
    </dgm:pt>
    <dgm:pt modelId="{D8629908-19CD-4CDF-AC57-3F3F9C31D777}" type="sibTrans" cxnId="{6E9E74A9-A939-4EE9-B1DA-38994FA58E32}">
      <dgm:prSet/>
      <dgm:spPr/>
      <dgm:t>
        <a:bodyPr/>
        <a:lstStyle/>
        <a:p>
          <a:endParaRPr lang="en-US"/>
        </a:p>
      </dgm:t>
    </dgm:pt>
    <dgm:pt modelId="{33863078-82AF-4243-8CB9-5FD98A9B18FA}">
      <dgm:prSet/>
      <dgm:spPr/>
      <dgm:t>
        <a:bodyPr/>
        <a:lstStyle/>
        <a:p>
          <a:r>
            <a:rPr lang="en-US" dirty="0" err="1" smtClean="0">
              <a:latin typeface="Berlin Sans FB Demi" pitchFamily="34" charset="0"/>
            </a:rPr>
            <a:t>Nutrophils</a:t>
          </a:r>
          <a:r>
            <a:rPr lang="en-US" dirty="0" smtClean="0">
              <a:latin typeface="Berlin Sans FB Demi" pitchFamily="34" charset="0"/>
            </a:rPr>
            <a:t> </a:t>
          </a:r>
        </a:p>
        <a:p>
          <a:r>
            <a:rPr lang="en-US" dirty="0" smtClean="0">
              <a:latin typeface="Berlin Sans FB Demi" pitchFamily="34" charset="0"/>
            </a:rPr>
            <a:t>82 % </a:t>
          </a:r>
          <a:endParaRPr lang="en-US" dirty="0" smtClean="0">
            <a:latin typeface="Berlin Sans FB Demi" pitchFamily="34" charset="0"/>
          </a:endParaRPr>
        </a:p>
      </dgm:t>
    </dgm:pt>
    <dgm:pt modelId="{4189F395-6F5D-4743-A677-F8C0E758A22F}" type="parTrans" cxnId="{55202945-A821-461E-A37C-B086CBC04446}">
      <dgm:prSet/>
      <dgm:spPr/>
      <dgm:t>
        <a:bodyPr/>
        <a:lstStyle/>
        <a:p>
          <a:endParaRPr lang="en-US"/>
        </a:p>
      </dgm:t>
    </dgm:pt>
    <dgm:pt modelId="{2F6155FB-D818-4232-BCCF-3FF5F7186BD1}" type="sibTrans" cxnId="{55202945-A821-461E-A37C-B086CBC04446}">
      <dgm:prSet/>
      <dgm:spPr/>
      <dgm:t>
        <a:bodyPr/>
        <a:lstStyle/>
        <a:p>
          <a:endParaRPr lang="en-US"/>
        </a:p>
      </dgm:t>
    </dgm:pt>
    <dgm:pt modelId="{A8656AD2-254A-4A1B-8153-9F63BFB9EA39}" type="pres">
      <dgm:prSet presAssocID="{37FB8D7F-E4AB-4A5A-8B4D-D9FA410C2EA5}" presName="cycle" presStyleCnt="0">
        <dgm:presLayoutVars>
          <dgm:dir/>
          <dgm:resizeHandles val="exact"/>
        </dgm:presLayoutVars>
      </dgm:prSet>
      <dgm:spPr/>
    </dgm:pt>
    <dgm:pt modelId="{B9AAD167-2FFA-4BF0-8279-928D348BCC57}" type="pres">
      <dgm:prSet presAssocID="{57CE9CFB-A061-42DD-A726-129B0D3C508D}" presName="node" presStyleLbl="node1" presStyleIdx="0" presStyleCnt="5">
        <dgm:presLayoutVars>
          <dgm:bulletEnabled val="1"/>
        </dgm:presLayoutVars>
      </dgm:prSet>
      <dgm:spPr/>
    </dgm:pt>
    <dgm:pt modelId="{0ECF5137-CBF4-419A-89EC-E4AE872CE126}" type="pres">
      <dgm:prSet presAssocID="{57CE9CFB-A061-42DD-A726-129B0D3C508D}" presName="spNode" presStyleCnt="0"/>
      <dgm:spPr/>
    </dgm:pt>
    <dgm:pt modelId="{7A33F516-611C-4CD4-A9E4-1C8407640A0B}" type="pres">
      <dgm:prSet presAssocID="{D8629908-19CD-4CDF-AC57-3F3F9C31D777}" presName="sibTrans" presStyleLbl="sibTrans1D1" presStyleIdx="0" presStyleCnt="5"/>
      <dgm:spPr/>
    </dgm:pt>
    <dgm:pt modelId="{8A46C7BD-A30F-4516-8181-43FB29FAEC05}" type="pres">
      <dgm:prSet presAssocID="{33863078-82AF-4243-8CB9-5FD98A9B18FA}" presName="node" presStyleLbl="node1" presStyleIdx="1" presStyleCnt="5">
        <dgm:presLayoutVars>
          <dgm:bulletEnabled val="1"/>
        </dgm:presLayoutVars>
      </dgm:prSet>
      <dgm:spPr/>
    </dgm:pt>
    <dgm:pt modelId="{FD30AC02-DA3A-4EC1-ABC5-CA1CD262B226}" type="pres">
      <dgm:prSet presAssocID="{33863078-82AF-4243-8CB9-5FD98A9B18FA}" presName="spNode" presStyleCnt="0"/>
      <dgm:spPr/>
    </dgm:pt>
    <dgm:pt modelId="{50CE49A7-6FAA-4068-878E-B163B20FC061}" type="pres">
      <dgm:prSet presAssocID="{2F6155FB-D818-4232-BCCF-3FF5F7186BD1}" presName="sibTrans" presStyleLbl="sibTrans1D1" presStyleIdx="1" presStyleCnt="5"/>
      <dgm:spPr/>
    </dgm:pt>
    <dgm:pt modelId="{5681D01D-6BFC-46C2-84CF-85A0071AD1F2}" type="pres">
      <dgm:prSet presAssocID="{284200BD-12AB-4556-9ABA-41802860EA2F}" presName="node" presStyleLbl="node1" presStyleIdx="2" presStyleCnt="5">
        <dgm:presLayoutVars>
          <dgm:bulletEnabled val="1"/>
        </dgm:presLayoutVars>
      </dgm:prSet>
      <dgm:spPr/>
    </dgm:pt>
    <dgm:pt modelId="{63604653-55A2-483D-9A7D-9233EDA18B19}" type="pres">
      <dgm:prSet presAssocID="{284200BD-12AB-4556-9ABA-41802860EA2F}" presName="spNode" presStyleCnt="0"/>
      <dgm:spPr/>
    </dgm:pt>
    <dgm:pt modelId="{EA315A63-A449-4836-AB1B-63F290DDFB8D}" type="pres">
      <dgm:prSet presAssocID="{307CDC73-F950-4112-ABA1-AF18DD18AF21}" presName="sibTrans" presStyleLbl="sibTrans1D1" presStyleIdx="2" presStyleCnt="5"/>
      <dgm:spPr/>
    </dgm:pt>
    <dgm:pt modelId="{2FCB7CC3-EEB5-4BF0-86D4-8AD0D153910B}" type="pres">
      <dgm:prSet presAssocID="{2D89D175-B43F-44B2-A53A-E4510539B33E}" presName="node" presStyleLbl="node1" presStyleIdx="3" presStyleCnt="5">
        <dgm:presLayoutVars>
          <dgm:bulletEnabled val="1"/>
        </dgm:presLayoutVars>
      </dgm:prSet>
      <dgm:spPr/>
    </dgm:pt>
    <dgm:pt modelId="{41AA21BE-29DA-4F0E-980B-34B79F89D772}" type="pres">
      <dgm:prSet presAssocID="{2D89D175-B43F-44B2-A53A-E4510539B33E}" presName="spNode" presStyleCnt="0"/>
      <dgm:spPr/>
    </dgm:pt>
    <dgm:pt modelId="{9C9885F4-ECE5-426F-AA89-AA870FEC8BC7}" type="pres">
      <dgm:prSet presAssocID="{4DFDA66E-60A1-4CC3-B258-AF6DBD0500A5}" presName="sibTrans" presStyleLbl="sibTrans1D1" presStyleIdx="3" presStyleCnt="5"/>
      <dgm:spPr/>
    </dgm:pt>
    <dgm:pt modelId="{CDD5055D-9ACE-425C-9C84-9ACC1B7CB002}" type="pres">
      <dgm:prSet presAssocID="{6441F9D7-4962-4FAE-9DC6-645D4E35FE1B}" presName="node" presStyleLbl="node1" presStyleIdx="4" presStyleCnt="5">
        <dgm:presLayoutVars>
          <dgm:bulletEnabled val="1"/>
        </dgm:presLayoutVars>
      </dgm:prSet>
      <dgm:spPr/>
    </dgm:pt>
    <dgm:pt modelId="{FE786F6B-E225-465D-AC90-CBE773221834}" type="pres">
      <dgm:prSet presAssocID="{6441F9D7-4962-4FAE-9DC6-645D4E35FE1B}" presName="spNode" presStyleCnt="0"/>
      <dgm:spPr/>
    </dgm:pt>
    <dgm:pt modelId="{2137663D-7A5C-4071-91CB-96902B5FDA1B}" type="pres">
      <dgm:prSet presAssocID="{195F3BBF-2894-4493-89E0-15E46EF800EB}" presName="sibTrans" presStyleLbl="sibTrans1D1" presStyleIdx="4" presStyleCnt="5"/>
      <dgm:spPr/>
    </dgm:pt>
  </dgm:ptLst>
  <dgm:cxnLst>
    <dgm:cxn modelId="{E2E68A10-3E96-4AA7-AF71-274C26B7725B}" type="presOf" srcId="{284200BD-12AB-4556-9ABA-41802860EA2F}" destId="{5681D01D-6BFC-46C2-84CF-85A0071AD1F2}" srcOrd="0" destOrd="0" presId="urn:microsoft.com/office/officeart/2005/8/layout/cycle6"/>
    <dgm:cxn modelId="{B013E8BD-E782-413D-A082-D32767BFEE74}" type="presOf" srcId="{307CDC73-F950-4112-ABA1-AF18DD18AF21}" destId="{EA315A63-A449-4836-AB1B-63F290DDFB8D}" srcOrd="0" destOrd="0" presId="urn:microsoft.com/office/officeart/2005/8/layout/cycle6"/>
    <dgm:cxn modelId="{727D19EF-4EDA-46D0-89BC-5CB118F0481E}" type="presOf" srcId="{6441F9D7-4962-4FAE-9DC6-645D4E35FE1B}" destId="{CDD5055D-9ACE-425C-9C84-9ACC1B7CB002}" srcOrd="0" destOrd="0" presId="urn:microsoft.com/office/officeart/2005/8/layout/cycle6"/>
    <dgm:cxn modelId="{9FB4D6A5-DA5E-4907-ADA8-AC23F93AAAF4}" type="presOf" srcId="{33863078-82AF-4243-8CB9-5FD98A9B18FA}" destId="{8A46C7BD-A30F-4516-8181-43FB29FAEC05}" srcOrd="0" destOrd="0" presId="urn:microsoft.com/office/officeart/2005/8/layout/cycle6"/>
    <dgm:cxn modelId="{20CF5CE2-D836-4646-84C6-66D7F7BBD4EC}" type="presOf" srcId="{D8629908-19CD-4CDF-AC57-3F3F9C31D777}" destId="{7A33F516-611C-4CD4-A9E4-1C8407640A0B}" srcOrd="0" destOrd="0" presId="urn:microsoft.com/office/officeart/2005/8/layout/cycle6"/>
    <dgm:cxn modelId="{E23BE77A-05BA-4C18-A638-A70723897E87}" type="presOf" srcId="{2F6155FB-D818-4232-BCCF-3FF5F7186BD1}" destId="{50CE49A7-6FAA-4068-878E-B163B20FC061}" srcOrd="0" destOrd="0" presId="urn:microsoft.com/office/officeart/2005/8/layout/cycle6"/>
    <dgm:cxn modelId="{745140F8-79FE-471D-A557-E2C65E000972}" srcId="{37FB8D7F-E4AB-4A5A-8B4D-D9FA410C2EA5}" destId="{6441F9D7-4962-4FAE-9DC6-645D4E35FE1B}" srcOrd="4" destOrd="0" parTransId="{2ED275A0-BDB0-4F7E-A313-D66A8AD6DCEB}" sibTransId="{195F3BBF-2894-4493-89E0-15E46EF800EB}"/>
    <dgm:cxn modelId="{6279BE72-F600-4673-890C-1C4D7AD877BC}" type="presOf" srcId="{2D89D175-B43F-44B2-A53A-E4510539B33E}" destId="{2FCB7CC3-EEB5-4BF0-86D4-8AD0D153910B}" srcOrd="0" destOrd="0" presId="urn:microsoft.com/office/officeart/2005/8/layout/cycle6"/>
    <dgm:cxn modelId="{6D035AC1-86DF-4AA0-AC9A-0DDEAF7BA09A}" type="presOf" srcId="{195F3BBF-2894-4493-89E0-15E46EF800EB}" destId="{2137663D-7A5C-4071-91CB-96902B5FDA1B}" srcOrd="0" destOrd="0" presId="urn:microsoft.com/office/officeart/2005/8/layout/cycle6"/>
    <dgm:cxn modelId="{EC8385E3-7EE0-45AE-A49C-8E49E3E20ED0}" type="presOf" srcId="{57CE9CFB-A061-42DD-A726-129B0D3C508D}" destId="{B9AAD167-2FFA-4BF0-8279-928D348BCC57}" srcOrd="0" destOrd="0" presId="urn:microsoft.com/office/officeart/2005/8/layout/cycle6"/>
    <dgm:cxn modelId="{07A1B154-2745-48A9-A7C7-0D1663BA121E}" type="presOf" srcId="{37FB8D7F-E4AB-4A5A-8B4D-D9FA410C2EA5}" destId="{A8656AD2-254A-4A1B-8153-9F63BFB9EA39}" srcOrd="0" destOrd="0" presId="urn:microsoft.com/office/officeart/2005/8/layout/cycle6"/>
    <dgm:cxn modelId="{6E9E74A9-A939-4EE9-B1DA-38994FA58E32}" srcId="{37FB8D7F-E4AB-4A5A-8B4D-D9FA410C2EA5}" destId="{57CE9CFB-A061-42DD-A726-129B0D3C508D}" srcOrd="0" destOrd="0" parTransId="{8CF792BC-6F39-4A0A-8D02-DC1DE472FFB4}" sibTransId="{D8629908-19CD-4CDF-AC57-3F3F9C31D777}"/>
    <dgm:cxn modelId="{3CE5C455-92F1-4E7B-AC58-A66F381B51A8}" type="presOf" srcId="{4DFDA66E-60A1-4CC3-B258-AF6DBD0500A5}" destId="{9C9885F4-ECE5-426F-AA89-AA870FEC8BC7}" srcOrd="0" destOrd="0" presId="urn:microsoft.com/office/officeart/2005/8/layout/cycle6"/>
    <dgm:cxn modelId="{5EB5B4C7-F105-4157-9EAB-6408967483F9}" srcId="{37FB8D7F-E4AB-4A5A-8B4D-D9FA410C2EA5}" destId="{2D89D175-B43F-44B2-A53A-E4510539B33E}" srcOrd="3" destOrd="0" parTransId="{1301C5FE-E115-406C-9F8F-680C8AF1D190}" sibTransId="{4DFDA66E-60A1-4CC3-B258-AF6DBD0500A5}"/>
    <dgm:cxn modelId="{55202945-A821-461E-A37C-B086CBC04446}" srcId="{37FB8D7F-E4AB-4A5A-8B4D-D9FA410C2EA5}" destId="{33863078-82AF-4243-8CB9-5FD98A9B18FA}" srcOrd="1" destOrd="0" parTransId="{4189F395-6F5D-4743-A677-F8C0E758A22F}" sibTransId="{2F6155FB-D818-4232-BCCF-3FF5F7186BD1}"/>
    <dgm:cxn modelId="{F15B194B-31A2-4C44-9E36-B9C4AC2C5780}" srcId="{37FB8D7F-E4AB-4A5A-8B4D-D9FA410C2EA5}" destId="{284200BD-12AB-4556-9ABA-41802860EA2F}" srcOrd="2" destOrd="0" parTransId="{9975744C-C5CA-44F8-B126-47B138C0A26E}" sibTransId="{307CDC73-F950-4112-ABA1-AF18DD18AF21}"/>
    <dgm:cxn modelId="{38DA4611-D94E-42E6-97B2-5EB8E7620ACF}" type="presParOf" srcId="{A8656AD2-254A-4A1B-8153-9F63BFB9EA39}" destId="{B9AAD167-2FFA-4BF0-8279-928D348BCC57}" srcOrd="0" destOrd="0" presId="urn:microsoft.com/office/officeart/2005/8/layout/cycle6"/>
    <dgm:cxn modelId="{4B7B38DC-A963-4078-A38D-42736F6EF2B7}" type="presParOf" srcId="{A8656AD2-254A-4A1B-8153-9F63BFB9EA39}" destId="{0ECF5137-CBF4-419A-89EC-E4AE872CE126}" srcOrd="1" destOrd="0" presId="urn:microsoft.com/office/officeart/2005/8/layout/cycle6"/>
    <dgm:cxn modelId="{1B2866AA-C196-4FE7-9C68-69EDFE860348}" type="presParOf" srcId="{A8656AD2-254A-4A1B-8153-9F63BFB9EA39}" destId="{7A33F516-611C-4CD4-A9E4-1C8407640A0B}" srcOrd="2" destOrd="0" presId="urn:microsoft.com/office/officeart/2005/8/layout/cycle6"/>
    <dgm:cxn modelId="{FD5554C3-4B31-4274-820B-1F05E12B838F}" type="presParOf" srcId="{A8656AD2-254A-4A1B-8153-9F63BFB9EA39}" destId="{8A46C7BD-A30F-4516-8181-43FB29FAEC05}" srcOrd="3" destOrd="0" presId="urn:microsoft.com/office/officeart/2005/8/layout/cycle6"/>
    <dgm:cxn modelId="{80D96402-5E18-4A01-9571-78E9004FD702}" type="presParOf" srcId="{A8656AD2-254A-4A1B-8153-9F63BFB9EA39}" destId="{FD30AC02-DA3A-4EC1-ABC5-CA1CD262B226}" srcOrd="4" destOrd="0" presId="urn:microsoft.com/office/officeart/2005/8/layout/cycle6"/>
    <dgm:cxn modelId="{37008598-F647-4CDD-9FC4-BDDC6D650E64}" type="presParOf" srcId="{A8656AD2-254A-4A1B-8153-9F63BFB9EA39}" destId="{50CE49A7-6FAA-4068-878E-B163B20FC061}" srcOrd="5" destOrd="0" presId="urn:microsoft.com/office/officeart/2005/8/layout/cycle6"/>
    <dgm:cxn modelId="{ACC45F2D-C36B-4BC8-BCD6-C2D9C557271C}" type="presParOf" srcId="{A8656AD2-254A-4A1B-8153-9F63BFB9EA39}" destId="{5681D01D-6BFC-46C2-84CF-85A0071AD1F2}" srcOrd="6" destOrd="0" presId="urn:microsoft.com/office/officeart/2005/8/layout/cycle6"/>
    <dgm:cxn modelId="{07F58E44-722F-4C52-9203-D8BCF3FACA43}" type="presParOf" srcId="{A8656AD2-254A-4A1B-8153-9F63BFB9EA39}" destId="{63604653-55A2-483D-9A7D-9233EDA18B19}" srcOrd="7" destOrd="0" presId="urn:microsoft.com/office/officeart/2005/8/layout/cycle6"/>
    <dgm:cxn modelId="{7D1CE6B9-EFD3-4F3E-B30E-8D80AD00DAA6}" type="presParOf" srcId="{A8656AD2-254A-4A1B-8153-9F63BFB9EA39}" destId="{EA315A63-A449-4836-AB1B-63F290DDFB8D}" srcOrd="8" destOrd="0" presId="urn:microsoft.com/office/officeart/2005/8/layout/cycle6"/>
    <dgm:cxn modelId="{5B546E44-C8B7-423F-B172-C353D97602A7}" type="presParOf" srcId="{A8656AD2-254A-4A1B-8153-9F63BFB9EA39}" destId="{2FCB7CC3-EEB5-4BF0-86D4-8AD0D153910B}" srcOrd="9" destOrd="0" presId="urn:microsoft.com/office/officeart/2005/8/layout/cycle6"/>
    <dgm:cxn modelId="{35B83B7F-20F2-4919-B5BE-68C441459688}" type="presParOf" srcId="{A8656AD2-254A-4A1B-8153-9F63BFB9EA39}" destId="{41AA21BE-29DA-4F0E-980B-34B79F89D772}" srcOrd="10" destOrd="0" presId="urn:microsoft.com/office/officeart/2005/8/layout/cycle6"/>
    <dgm:cxn modelId="{5DC923AC-5D0A-4A4D-804D-B6A7F83D85E2}" type="presParOf" srcId="{A8656AD2-254A-4A1B-8153-9F63BFB9EA39}" destId="{9C9885F4-ECE5-426F-AA89-AA870FEC8BC7}" srcOrd="11" destOrd="0" presId="urn:microsoft.com/office/officeart/2005/8/layout/cycle6"/>
    <dgm:cxn modelId="{F7C9EC52-F885-40A7-B42A-BDE59F4C3AFD}" type="presParOf" srcId="{A8656AD2-254A-4A1B-8153-9F63BFB9EA39}" destId="{CDD5055D-9ACE-425C-9C84-9ACC1B7CB002}" srcOrd="12" destOrd="0" presId="urn:microsoft.com/office/officeart/2005/8/layout/cycle6"/>
    <dgm:cxn modelId="{0F622F64-D0CD-4734-BFF0-7034F30FD39E}" type="presParOf" srcId="{A8656AD2-254A-4A1B-8153-9F63BFB9EA39}" destId="{FE786F6B-E225-465D-AC90-CBE773221834}" srcOrd="13" destOrd="0" presId="urn:microsoft.com/office/officeart/2005/8/layout/cycle6"/>
    <dgm:cxn modelId="{7465AD4F-B1D3-4BD5-A793-D36BCDACF6B4}" type="presParOf" srcId="{A8656AD2-254A-4A1B-8153-9F63BFB9EA39}" destId="{2137663D-7A5C-4071-91CB-96902B5FDA1B}" srcOrd="14" destOrd="0" presId="urn:microsoft.com/office/officeart/2005/8/layout/cycle6"/>
  </dgm:cxnLst>
  <dgm:bg>
    <a:solidFill>
      <a:schemeClr val="bg1"/>
    </a:solidFill>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75000"/>
                  </a:schemeClr>
                </a:solidFill>
                <a:latin typeface="Berlin Sans FB Demi" pitchFamily="34" charset="0"/>
              </a:rPr>
              <a:t>MHC-II protein deficiency </a:t>
            </a:r>
            <a:endParaRPr lang="en-US" dirty="0">
              <a:solidFill>
                <a:schemeClr val="accent4">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Autofit/>
          </a:bodyPr>
          <a:lstStyle/>
          <a:p>
            <a:r>
              <a:rPr lang="en-US" sz="8000" dirty="0" smtClean="0">
                <a:solidFill>
                  <a:schemeClr val="accent4">
                    <a:lumMod val="60000"/>
                    <a:lumOff val="40000"/>
                  </a:schemeClr>
                </a:solidFill>
                <a:latin typeface="Berlin Sans FB" pitchFamily="34" charset="0"/>
              </a:rPr>
              <a:t>What to do ??!  </a:t>
            </a:r>
            <a:endParaRPr lang="en-US" sz="8000" dirty="0">
              <a:solidFill>
                <a:schemeClr val="accent4">
                  <a:lumMod val="60000"/>
                  <a:lumOff val="40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chemeClr val="accent4">
                    <a:lumMod val="75000"/>
                  </a:schemeClr>
                </a:solidFill>
                <a:latin typeface="Berlin Sans FB" pitchFamily="34" charset="0"/>
              </a:rPr>
              <a:t>Symptoms  : sever cough and fever </a:t>
            </a:r>
          </a:p>
          <a:p>
            <a:r>
              <a:rPr lang="en-US" sz="4000" dirty="0" smtClean="0">
                <a:solidFill>
                  <a:schemeClr val="accent4">
                    <a:lumMod val="75000"/>
                  </a:schemeClr>
                </a:solidFill>
                <a:latin typeface="Berlin Sans FB" pitchFamily="34" charset="0"/>
              </a:rPr>
              <a:t>Physical examination </a:t>
            </a:r>
          </a:p>
          <a:p>
            <a:r>
              <a:rPr lang="en-US" sz="4000" dirty="0" smtClean="0">
                <a:solidFill>
                  <a:schemeClr val="accent4">
                    <a:lumMod val="75000"/>
                  </a:schemeClr>
                </a:solidFill>
                <a:latin typeface="Berlin Sans FB" pitchFamily="34" charset="0"/>
              </a:rPr>
              <a:t>Chest X-ray  ! </a:t>
            </a:r>
          </a:p>
          <a:p>
            <a:endParaRPr lang="en-US" sz="4000"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solidFill>
                  <a:schemeClr val="accent4">
                    <a:lumMod val="75000"/>
                  </a:schemeClr>
                </a:solidFill>
                <a:latin typeface="Berlin Sans FB Demi" pitchFamily="34" charset="0"/>
              </a:rPr>
              <a:t>Should give </a:t>
            </a:r>
            <a:r>
              <a:rPr lang="en-US" dirty="0" err="1" smtClean="0">
                <a:solidFill>
                  <a:schemeClr val="accent4">
                    <a:lumMod val="75000"/>
                  </a:schemeClr>
                </a:solidFill>
                <a:latin typeface="Berlin Sans FB Demi" pitchFamily="34" charset="0"/>
              </a:rPr>
              <a:t>Amoxacillin</a:t>
            </a:r>
            <a:r>
              <a:rPr lang="en-US" dirty="0" smtClean="0">
                <a:solidFill>
                  <a:schemeClr val="accent4">
                    <a:lumMod val="75000"/>
                  </a:schemeClr>
                </a:solidFill>
                <a:latin typeface="Berlin Sans FB Demi" pitchFamily="34" charset="0"/>
              </a:rPr>
              <a:t> ! </a:t>
            </a:r>
            <a:endParaRPr lang="en-US" dirty="0">
              <a:solidFill>
                <a:schemeClr val="accent4">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latin typeface="Berlin Sans FB" pitchFamily="34" charset="0"/>
              </a:rPr>
              <a:t>Culturing !</a:t>
            </a:r>
            <a:endParaRPr lang="en-US" dirty="0">
              <a:solidFill>
                <a:schemeClr val="accent4">
                  <a:lumMod val="75000"/>
                </a:schemeClr>
              </a:solidFill>
              <a:latin typeface="Berlin Sans FB" pitchFamily="34" charset="0"/>
            </a:endParaRPr>
          </a:p>
        </p:txBody>
      </p:sp>
      <p:sp>
        <p:nvSpPr>
          <p:cNvPr id="3" name="Content Placeholder 2"/>
          <p:cNvSpPr>
            <a:spLocks noGrp="1"/>
          </p:cNvSpPr>
          <p:nvPr>
            <p:ph idx="1"/>
          </p:nvPr>
        </p:nvSpPr>
        <p:spPr/>
        <p:txBody>
          <a:bodyPr/>
          <a:lstStyle/>
          <a:p>
            <a:r>
              <a:rPr lang="en-US" dirty="0" smtClean="0">
                <a:solidFill>
                  <a:srgbClr val="00B0F0"/>
                </a:solidFill>
                <a:latin typeface="Berlin Sans FB" pitchFamily="34" charset="0"/>
              </a:rPr>
              <a:t>Blood and sputum cultures for bacteria were negative</a:t>
            </a:r>
            <a:r>
              <a:rPr lang="en-US" dirty="0" smtClean="0">
                <a:solidFill>
                  <a:schemeClr val="accent4">
                    <a:lumMod val="50000"/>
                  </a:schemeClr>
                </a:solidFill>
                <a:latin typeface="Berlin Sans FB" pitchFamily="34" charset="0"/>
              </a:rPr>
              <a:t>, but a tracheal aspirate revealed the presence of abundant </a:t>
            </a:r>
            <a:r>
              <a:rPr lang="en-US" dirty="0" err="1" smtClean="0">
                <a:solidFill>
                  <a:srgbClr val="C00000"/>
                </a:solidFill>
                <a:latin typeface="Berlin Sans FB" pitchFamily="34" charset="0"/>
              </a:rPr>
              <a:t>Pneumocystis</a:t>
            </a:r>
            <a:r>
              <a:rPr lang="en-US" dirty="0" smtClean="0">
                <a:solidFill>
                  <a:srgbClr val="C00000"/>
                </a:solidFill>
                <a:latin typeface="Berlin Sans FB" pitchFamily="34" charset="0"/>
              </a:rPr>
              <a:t> </a:t>
            </a:r>
            <a:r>
              <a:rPr lang="en-US" dirty="0" err="1" smtClean="0">
                <a:solidFill>
                  <a:srgbClr val="C00000"/>
                </a:solidFill>
                <a:latin typeface="Berlin Sans FB" pitchFamily="34" charset="0"/>
              </a:rPr>
              <a:t>jirovecii</a:t>
            </a:r>
            <a:r>
              <a:rPr lang="en-US" dirty="0" smtClean="0">
                <a:solidFill>
                  <a:schemeClr val="accent4">
                    <a:lumMod val="50000"/>
                  </a:schemeClr>
                </a:solidFill>
                <a:latin typeface="Berlin Sans FB" pitchFamily="34" charset="0"/>
              </a:rPr>
              <a:t>. She was treated successfully with the anti-</a:t>
            </a:r>
            <a:r>
              <a:rPr lang="en-US" dirty="0" err="1" smtClean="0">
                <a:solidFill>
                  <a:schemeClr val="accent4">
                    <a:lumMod val="50000"/>
                  </a:schemeClr>
                </a:solidFill>
                <a:latin typeface="Berlin Sans FB" pitchFamily="34" charset="0"/>
              </a:rPr>
              <a:t>Pneumocystis</a:t>
            </a:r>
            <a:r>
              <a:rPr lang="en-US" dirty="0" smtClean="0">
                <a:solidFill>
                  <a:schemeClr val="accent4">
                    <a:lumMod val="50000"/>
                  </a:schemeClr>
                </a:solidFill>
                <a:latin typeface="Berlin Sans FB" pitchFamily="34" charset="0"/>
              </a:rPr>
              <a:t> drug </a:t>
            </a:r>
            <a:r>
              <a:rPr lang="en-US" dirty="0" err="1" smtClean="0">
                <a:solidFill>
                  <a:schemeClr val="accent4">
                    <a:lumMod val="50000"/>
                  </a:schemeClr>
                </a:solidFill>
                <a:latin typeface="Berlin Sans FB" pitchFamily="34" charset="0"/>
              </a:rPr>
              <a:t>pentamidine</a:t>
            </a:r>
            <a:r>
              <a:rPr lang="en-US" dirty="0" smtClean="0">
                <a:solidFill>
                  <a:schemeClr val="accent4">
                    <a:lumMod val="50000"/>
                  </a:schemeClr>
                </a:solidFill>
                <a:latin typeface="Berlin Sans FB" pitchFamily="34" charset="0"/>
              </a:rPr>
              <a:t> and seemed to recover fully.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4">
                    <a:lumMod val="75000"/>
                  </a:schemeClr>
                </a:solidFill>
                <a:latin typeface="Berlin Sans FB" pitchFamily="34" charset="0"/>
              </a:rPr>
              <a:t>Pneumocystis</a:t>
            </a:r>
            <a:r>
              <a:rPr lang="en-US" dirty="0" smtClean="0">
                <a:solidFill>
                  <a:schemeClr val="accent4">
                    <a:lumMod val="75000"/>
                  </a:schemeClr>
                </a:solidFill>
                <a:latin typeface="Berlin Sans FB" pitchFamily="34" charset="0"/>
              </a:rPr>
              <a:t> </a:t>
            </a:r>
            <a:r>
              <a:rPr lang="en-US" dirty="0" err="1" smtClean="0">
                <a:solidFill>
                  <a:schemeClr val="accent4">
                    <a:lumMod val="75000"/>
                  </a:schemeClr>
                </a:solidFill>
                <a:latin typeface="Berlin Sans FB" pitchFamily="34" charset="0"/>
              </a:rPr>
              <a:t>jirovecii</a:t>
            </a:r>
            <a:endParaRPr lang="en-US" dirty="0">
              <a:solidFill>
                <a:schemeClr val="accent4">
                  <a:lumMod val="75000"/>
                </a:schemeClr>
              </a:solidFill>
            </a:endParaRPr>
          </a:p>
        </p:txBody>
      </p:sp>
      <p:pic>
        <p:nvPicPr>
          <p:cNvPr id="4" name="Content Placeholder 3" descr="14.PNG"/>
          <p:cNvPicPr>
            <a:picLocks noGrp="1" noChangeAspect="1"/>
          </p:cNvPicPr>
          <p:nvPr>
            <p:ph idx="1"/>
          </p:nvPr>
        </p:nvPicPr>
        <p:blipFill>
          <a:blip r:embed="rId2"/>
          <a:stretch>
            <a:fillRect/>
          </a:stretch>
        </p:blipFill>
        <p:spPr>
          <a:xfrm>
            <a:off x="2133600" y="1752600"/>
            <a:ext cx="4576944" cy="3688381"/>
          </a:xfrm>
        </p:spPr>
      </p:pic>
      <p:sp>
        <p:nvSpPr>
          <p:cNvPr id="5" name="TextBox 4"/>
          <p:cNvSpPr txBox="1"/>
          <p:nvPr/>
        </p:nvSpPr>
        <p:spPr>
          <a:xfrm>
            <a:off x="609600" y="5791200"/>
            <a:ext cx="8299067" cy="830997"/>
          </a:xfrm>
          <a:prstGeom prst="rect">
            <a:avLst/>
          </a:prstGeom>
          <a:noFill/>
        </p:spPr>
        <p:txBody>
          <a:bodyPr wrap="none" rtlCol="0">
            <a:spAutoFit/>
          </a:bodyPr>
          <a:lstStyle/>
          <a:p>
            <a:r>
              <a:rPr lang="en-US" sz="2400" dirty="0" smtClean="0">
                <a:solidFill>
                  <a:schemeClr val="accent4">
                    <a:lumMod val="75000"/>
                  </a:schemeClr>
                </a:solidFill>
                <a:latin typeface="Berlin Sans FB" pitchFamily="34" charset="0"/>
              </a:rPr>
              <a:t>Helen was suspected to have sever combined immunodeficiency</a:t>
            </a:r>
          </a:p>
          <a:p>
            <a:r>
              <a:rPr lang="en-US" sz="2400" dirty="0" smtClean="0">
                <a:solidFill>
                  <a:schemeClr val="accent4">
                    <a:lumMod val="75000"/>
                  </a:schemeClr>
                </a:solidFill>
                <a:latin typeface="Berlin Sans FB" pitchFamily="34" charset="0"/>
              </a:rPr>
              <a:t> </a:t>
            </a:r>
            <a:r>
              <a:rPr lang="en-US" sz="2400" dirty="0" smtClean="0">
                <a:solidFill>
                  <a:schemeClr val="accent4">
                    <a:lumMod val="75000"/>
                  </a:schemeClr>
                </a:solidFill>
                <a:latin typeface="Berlin Sans FB" pitchFamily="34" charset="0"/>
              </a:rPr>
              <a:t>                                      SCID </a:t>
            </a:r>
            <a:endParaRPr lang="en-US" sz="2400"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038600"/>
          </a:xfrm>
        </p:spPr>
        <p:txBody>
          <a:bodyPr>
            <a:normAutofit/>
          </a:bodyPr>
          <a:lstStyle/>
          <a:p>
            <a:r>
              <a:rPr lang="en-US" sz="9600" dirty="0" smtClean="0">
                <a:solidFill>
                  <a:schemeClr val="accent4">
                    <a:lumMod val="75000"/>
                  </a:schemeClr>
                </a:solidFill>
              </a:rPr>
              <a:t>NEXT !</a:t>
            </a:r>
            <a:endParaRPr lang="en-US" sz="96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latin typeface="Berlin Sans FB" pitchFamily="34" charset="0"/>
              </a:rPr>
              <a:t>How to know whether it is SCID or not ?! </a:t>
            </a:r>
            <a:endParaRPr lang="en-US" dirty="0">
              <a:solidFill>
                <a:schemeClr val="accent4">
                  <a:lumMod val="75000"/>
                </a:schemeClr>
              </a:solidFill>
              <a:latin typeface="Berlin Sans FB" pitchFamily="34" charset="0"/>
            </a:endParaRPr>
          </a:p>
        </p:txBody>
      </p:sp>
      <p:sp>
        <p:nvSpPr>
          <p:cNvPr id="3" name="Content Placeholder 2"/>
          <p:cNvSpPr>
            <a:spLocks noGrp="1"/>
          </p:cNvSpPr>
          <p:nvPr>
            <p:ph idx="1"/>
          </p:nvPr>
        </p:nvSpPr>
        <p:spPr/>
        <p:txBody>
          <a:bodyPr>
            <a:normAutofit fontScale="92500" lnSpcReduction="20000"/>
          </a:bodyPr>
          <a:lstStyle/>
          <a:p>
            <a:pPr algn="ctr">
              <a:buNone/>
            </a:pPr>
            <a:r>
              <a:rPr lang="en-US" u="sng" dirty="0" smtClean="0">
                <a:solidFill>
                  <a:schemeClr val="accent4">
                    <a:lumMod val="75000"/>
                  </a:schemeClr>
                </a:solidFill>
                <a:latin typeface="Berlin Sans FB" pitchFamily="34" charset="0"/>
              </a:rPr>
              <a:t>By </a:t>
            </a:r>
            <a:r>
              <a:rPr lang="en-US" sz="3500" u="sng" dirty="0" smtClean="0">
                <a:solidFill>
                  <a:schemeClr val="accent4">
                    <a:lumMod val="75000"/>
                  </a:schemeClr>
                </a:solidFill>
                <a:latin typeface="Berlin Sans FB" pitchFamily="34" charset="0"/>
              </a:rPr>
              <a:t>3</a:t>
            </a:r>
            <a:r>
              <a:rPr lang="en-US" u="sng" dirty="0" smtClean="0">
                <a:solidFill>
                  <a:schemeClr val="accent4">
                    <a:lumMod val="75000"/>
                  </a:schemeClr>
                </a:solidFill>
                <a:latin typeface="Berlin Sans FB" pitchFamily="34" charset="0"/>
              </a:rPr>
              <a:t>H-Thymidine assays </a:t>
            </a:r>
          </a:p>
          <a:p>
            <a:pPr algn="ctr">
              <a:buNone/>
            </a:pPr>
            <a:r>
              <a:rPr lang="en-US" dirty="0" smtClean="0">
                <a:solidFill>
                  <a:schemeClr val="accent4">
                    <a:lumMod val="75000"/>
                  </a:schemeClr>
                </a:solidFill>
                <a:latin typeface="Berlin Sans FB" pitchFamily="34" charset="0"/>
              </a:rPr>
              <a:t>A </a:t>
            </a:r>
            <a:r>
              <a:rPr lang="en-US" dirty="0" smtClean="0">
                <a:solidFill>
                  <a:schemeClr val="accent4">
                    <a:lumMod val="75000"/>
                  </a:schemeClr>
                </a:solidFill>
                <a:latin typeface="Berlin Sans FB" pitchFamily="34" charset="0"/>
              </a:rPr>
              <a:t>blood sample was taken and her peripheral blood mononuclear cells (i.e. lymphocytes) were stimulated with </a:t>
            </a:r>
            <a:r>
              <a:rPr lang="en-US" dirty="0" err="1" smtClean="0">
                <a:solidFill>
                  <a:schemeClr val="accent4">
                    <a:lumMod val="75000"/>
                  </a:schemeClr>
                </a:solidFill>
                <a:latin typeface="Berlin Sans FB" pitchFamily="34" charset="0"/>
              </a:rPr>
              <a:t>phytohemagglutinin</a:t>
            </a:r>
            <a:r>
              <a:rPr lang="en-US" dirty="0" smtClean="0">
                <a:solidFill>
                  <a:schemeClr val="accent4">
                    <a:lumMod val="75000"/>
                  </a:schemeClr>
                </a:solidFill>
                <a:latin typeface="Berlin Sans FB" pitchFamily="34" charset="0"/>
              </a:rPr>
              <a:t> {PHA) to test for T-cell function by 3H-thymidine incorporation into DNA (To measure the mitotic activity of a cell, we look at DNA synthesis. One way to look at it is by using radioactive nucleosides and then measure the amount of radioactivity. More radioactivity means more cell division and mitotic activity).</a:t>
            </a:r>
            <a:endParaRPr lang="en-US"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dirty="0" smtClean="0">
                <a:solidFill>
                  <a:schemeClr val="accent4">
                    <a:lumMod val="75000"/>
                  </a:schemeClr>
                </a:solidFill>
                <a:latin typeface="Berlin Sans FB" pitchFamily="34" charset="0"/>
              </a:rPr>
              <a:t>The result indicates her T-cell </a:t>
            </a:r>
            <a:br>
              <a:rPr lang="en-US" dirty="0" smtClean="0">
                <a:solidFill>
                  <a:schemeClr val="accent4">
                    <a:lumMod val="75000"/>
                  </a:schemeClr>
                </a:solidFill>
                <a:latin typeface="Berlin Sans FB" pitchFamily="34" charset="0"/>
              </a:rPr>
            </a:br>
            <a:r>
              <a:rPr lang="en-US" dirty="0" smtClean="0">
                <a:solidFill>
                  <a:schemeClr val="accent4">
                    <a:lumMod val="75000"/>
                  </a:schemeClr>
                </a:solidFill>
                <a:latin typeface="Berlin Sans FB" pitchFamily="34" charset="0"/>
              </a:rPr>
              <a:t>proliferation was Normal </a:t>
            </a:r>
            <a:br>
              <a:rPr lang="en-US" dirty="0" smtClean="0">
                <a:solidFill>
                  <a:schemeClr val="accent4">
                    <a:lumMod val="75000"/>
                  </a:schemeClr>
                </a:solidFill>
                <a:latin typeface="Berlin Sans FB" pitchFamily="34" charset="0"/>
              </a:rPr>
            </a:br>
            <a:endParaRPr lang="en-US"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latin typeface="Berlin Sans FB" pitchFamily="34" charset="0"/>
              </a:rPr>
              <a:t>Asking for previous vaccines ?  </a:t>
            </a:r>
            <a:endParaRPr lang="en-US" dirty="0">
              <a:solidFill>
                <a:schemeClr val="accent4">
                  <a:lumMod val="75000"/>
                </a:schemeClr>
              </a:solidFill>
              <a:latin typeface="Berlin Sans FB" pitchFamily="34" charset="0"/>
            </a:endParaRPr>
          </a:p>
        </p:txBody>
      </p:sp>
      <p:sp>
        <p:nvSpPr>
          <p:cNvPr id="3" name="Content Placeholder 2"/>
          <p:cNvSpPr>
            <a:spLocks noGrp="1"/>
          </p:cNvSpPr>
          <p:nvPr>
            <p:ph idx="1"/>
          </p:nvPr>
        </p:nvSpPr>
        <p:spPr/>
        <p:txBody>
          <a:bodyPr/>
          <a:lstStyle/>
          <a:p>
            <a:pPr>
              <a:buNone/>
            </a:pPr>
            <a:endParaRPr lang="en-US" dirty="0" smtClean="0">
              <a:latin typeface="Berlin Sans FB" pitchFamily="34" charset="0"/>
            </a:endParaRPr>
          </a:p>
          <a:p>
            <a:pPr algn="ctr">
              <a:buNone/>
            </a:pPr>
            <a:r>
              <a:rPr lang="en-US" dirty="0" smtClean="0">
                <a:latin typeface="Berlin Sans FB" pitchFamily="34" charset="0"/>
              </a:rPr>
              <a:t> </a:t>
            </a:r>
            <a:r>
              <a:rPr lang="en-US" dirty="0" smtClean="0">
                <a:latin typeface="Berlin Sans FB" pitchFamily="34" charset="0"/>
              </a:rPr>
              <a:t>  Helen </a:t>
            </a:r>
            <a:r>
              <a:rPr lang="en-US" dirty="0" smtClean="0">
                <a:latin typeface="Berlin Sans FB" pitchFamily="34" charset="0"/>
              </a:rPr>
              <a:t>had received routine immunizations with orally administered polio vaccine and DPT {diphtheria, </a:t>
            </a:r>
            <a:r>
              <a:rPr lang="en-US" dirty="0" err="1" smtClean="0">
                <a:latin typeface="Berlin Sans FB" pitchFamily="34" charset="0"/>
              </a:rPr>
              <a:t>pertussis</a:t>
            </a:r>
            <a:r>
              <a:rPr lang="en-US" dirty="0" smtClean="0">
                <a:latin typeface="Berlin Sans FB" pitchFamily="34" charset="0"/>
              </a:rPr>
              <a:t>, and tetanus) vaccine at 2 months </a:t>
            </a:r>
            <a:r>
              <a:rPr lang="en-US" dirty="0" smtClean="0">
                <a:latin typeface="Berlin Sans FB" pitchFamily="34" charset="0"/>
              </a:rPr>
              <a:t>old.</a:t>
            </a:r>
          </a:p>
          <a:p>
            <a:pPr>
              <a:buNone/>
            </a:pP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dirty="0" smtClean="0">
                <a:solidFill>
                  <a:schemeClr val="accent4">
                    <a:lumMod val="75000"/>
                  </a:schemeClr>
                </a:solidFill>
                <a:latin typeface="Berlin Sans FB" pitchFamily="34" charset="0"/>
              </a:rPr>
              <a:t>However, in further tests her T cells failed to respond to tetanus </a:t>
            </a:r>
            <a:r>
              <a:rPr lang="en-US" dirty="0" err="1" smtClean="0">
                <a:solidFill>
                  <a:schemeClr val="accent4">
                    <a:lumMod val="75000"/>
                  </a:schemeClr>
                </a:solidFill>
                <a:latin typeface="Berlin Sans FB" pitchFamily="34" charset="0"/>
              </a:rPr>
              <a:t>toxoid</a:t>
            </a:r>
            <a:r>
              <a:rPr lang="en-US" dirty="0" smtClean="0">
                <a:solidFill>
                  <a:schemeClr val="accent4">
                    <a:lumMod val="75000"/>
                  </a:schemeClr>
                </a:solidFill>
                <a:latin typeface="Berlin Sans FB" pitchFamily="34" charset="0"/>
              </a:rPr>
              <a:t> in vitro, although they responded normally in the 3H-thymidine incorporation assay when stimulated with </a:t>
            </a:r>
            <a:r>
              <a:rPr lang="en-US" dirty="0" err="1" smtClean="0">
                <a:solidFill>
                  <a:schemeClr val="accent4">
                    <a:lumMod val="75000"/>
                  </a:schemeClr>
                </a:solidFill>
                <a:latin typeface="Berlin Sans FB" pitchFamily="34" charset="0"/>
              </a:rPr>
              <a:t>allogeneic</a:t>
            </a:r>
            <a:r>
              <a:rPr lang="en-US" dirty="0" smtClean="0">
                <a:solidFill>
                  <a:schemeClr val="accent4">
                    <a:lumMod val="75000"/>
                  </a:schemeClr>
                </a:solidFill>
                <a:latin typeface="Berlin Sans FB" pitchFamily="34" charset="0"/>
              </a:rPr>
              <a:t> B cells</a:t>
            </a:r>
            <a:endParaRPr lang="en-US"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PNG"/>
          <p:cNvPicPr>
            <a:picLocks noGrp="1" noChangeAspect="1"/>
          </p:cNvPicPr>
          <p:nvPr>
            <p:ph idx="1"/>
          </p:nvPr>
        </p:nvPicPr>
        <p:blipFill>
          <a:blip r:embed="rId2"/>
          <a:stretch>
            <a:fillRect/>
          </a:stretch>
        </p:blipFill>
        <p:spPr>
          <a:xfrm>
            <a:off x="1828800" y="381000"/>
            <a:ext cx="4876800" cy="597297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Autofit/>
          </a:bodyPr>
          <a:lstStyle/>
          <a:p>
            <a:r>
              <a:rPr lang="en-US" sz="8000" dirty="0" smtClean="0">
                <a:solidFill>
                  <a:schemeClr val="accent4">
                    <a:lumMod val="50000"/>
                  </a:schemeClr>
                </a:solidFill>
                <a:latin typeface="Berlin Sans FB" pitchFamily="34" charset="0"/>
              </a:rPr>
              <a:t>Further examinations ! </a:t>
            </a:r>
            <a:endParaRPr lang="en-US" sz="8000" dirty="0">
              <a:solidFill>
                <a:schemeClr val="accent4">
                  <a:lumMod val="50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Berlin Sans FB" pitchFamily="34" charset="0"/>
              </a:rPr>
              <a:t>WBC count and differential count </a:t>
            </a:r>
            <a:endParaRPr lang="en-US" dirty="0">
              <a:solidFill>
                <a:schemeClr val="accent4">
                  <a:lumMod val="50000"/>
                </a:schemeClr>
              </a:solidFill>
              <a:latin typeface="Berlin Sans FB" pitchFamily="34" charset="0"/>
            </a:endParaRPr>
          </a:p>
        </p:txBody>
      </p:sp>
      <p:graphicFrame>
        <p:nvGraphicFramePr>
          <p:cNvPr id="4" name="Diagram 3"/>
          <p:cNvGraphicFramePr/>
          <p:nvPr/>
        </p:nvGraphicFramePr>
        <p:xfrm>
          <a:off x="1447800" y="1676400"/>
          <a:ext cx="67818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solidFill>
                  <a:schemeClr val="accent4">
                    <a:lumMod val="75000"/>
                  </a:schemeClr>
                </a:solidFill>
                <a:latin typeface="Berlin Sans FB" pitchFamily="34" charset="0"/>
              </a:rPr>
              <a:t> The </a:t>
            </a:r>
            <a:r>
              <a:rPr lang="en-US" dirty="0" smtClean="0">
                <a:solidFill>
                  <a:schemeClr val="accent4">
                    <a:lumMod val="75000"/>
                  </a:schemeClr>
                </a:solidFill>
                <a:latin typeface="Berlin Sans FB" pitchFamily="34" charset="0"/>
              </a:rPr>
              <a:t>calculated number of 2000 lymphocytes was low for her age {normal &gt;3000 cell). Of her lymphocytes, 27% were B cells as determined by an antibody against CD20 {normal 10-12 %), and 47% reacted with antibody to the T-cell marker CD3. 2000 Cell  27% are B cells and 47% are </a:t>
            </a:r>
            <a:r>
              <a:rPr lang="en-US" dirty="0" smtClean="0">
                <a:solidFill>
                  <a:schemeClr val="accent4">
                    <a:lumMod val="75000"/>
                  </a:schemeClr>
                </a:solidFill>
                <a:latin typeface="Berlin Sans FB" pitchFamily="34" charset="0"/>
              </a:rPr>
              <a:t>T-cells</a:t>
            </a:r>
          </a:p>
          <a:p>
            <a:pPr algn="ctr">
              <a:buNone/>
            </a:pPr>
            <a:endParaRPr lang="en-US" dirty="0" smtClean="0">
              <a:solidFill>
                <a:schemeClr val="accent4">
                  <a:lumMod val="50000"/>
                </a:schemeClr>
              </a:solidFill>
              <a:latin typeface="Berlin Sans FB" pitchFamily="34" charset="0"/>
            </a:endParaRPr>
          </a:p>
          <a:p>
            <a:pPr algn="ctr">
              <a:buNone/>
            </a:pPr>
            <a:r>
              <a:rPr lang="en-US" dirty="0" smtClean="0">
                <a:solidFill>
                  <a:schemeClr val="accent5">
                    <a:lumMod val="75000"/>
                  </a:schemeClr>
                </a:solidFill>
                <a:latin typeface="Berlin Sans FB Demi" pitchFamily="34" charset="0"/>
              </a:rPr>
              <a:t> </a:t>
            </a:r>
            <a:r>
              <a:rPr lang="en-US" dirty="0" smtClean="0">
                <a:solidFill>
                  <a:schemeClr val="accent5">
                    <a:lumMod val="75000"/>
                  </a:schemeClr>
                </a:solidFill>
                <a:latin typeface="Berlin Sans FB Demi" pitchFamily="34" charset="0"/>
              </a:rPr>
              <a:t>(T-cells are present, so it's not SCID). </a:t>
            </a:r>
            <a:endParaRPr lang="en-US" dirty="0">
              <a:solidFill>
                <a:schemeClr val="accent5">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solidFill>
                  <a:schemeClr val="accent4">
                    <a:lumMod val="75000"/>
                  </a:schemeClr>
                </a:solidFill>
                <a:latin typeface="Berlin Sans FB" pitchFamily="34" charset="0"/>
              </a:rPr>
              <a:t>In particular, 34% of Helen's lymphocytes were positive for CD8, and 10% were positive for CD4. Thus, at 680 cells, her number of CD8 T cells was within the normal range, but the number of CD4 T cells (200 cell) was much lower than normal {her CD4 T-cell count would be expected to be twice her CD8 T-cell count). </a:t>
            </a:r>
            <a:endParaRPr lang="en-US"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1143000"/>
          </a:xfrm>
        </p:spPr>
        <p:txBody>
          <a:bodyPr>
            <a:noAutofit/>
          </a:bodyPr>
          <a:lstStyle/>
          <a:p>
            <a:r>
              <a:rPr lang="en-US" sz="7200" dirty="0" smtClean="0">
                <a:solidFill>
                  <a:schemeClr val="accent4">
                    <a:lumMod val="75000"/>
                  </a:schemeClr>
                </a:solidFill>
              </a:rPr>
              <a:t>No idea !! </a:t>
            </a:r>
            <a:endParaRPr lang="en-US" sz="72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75000"/>
                  </a:schemeClr>
                </a:solidFill>
                <a:latin typeface="Berlin Sans FB" pitchFamily="34" charset="0"/>
              </a:rPr>
              <a:t>Bone marrow transplant </a:t>
            </a:r>
            <a:endParaRPr lang="en-US" sz="5400" dirty="0">
              <a:solidFill>
                <a:schemeClr val="accent4">
                  <a:lumMod val="75000"/>
                </a:schemeClr>
              </a:solidFill>
              <a:latin typeface="Berlin Sans FB" pitchFamily="34" charset="0"/>
            </a:endParaRPr>
          </a:p>
        </p:txBody>
      </p:sp>
      <p:sp>
        <p:nvSpPr>
          <p:cNvPr id="3" name="Content Placeholder 2"/>
          <p:cNvSpPr>
            <a:spLocks noGrp="1"/>
          </p:cNvSpPr>
          <p:nvPr>
            <p:ph idx="1"/>
          </p:nvPr>
        </p:nvSpPr>
        <p:spPr/>
        <p:txBody>
          <a:bodyPr/>
          <a:lstStyle/>
          <a:p>
            <a:pPr>
              <a:buNone/>
            </a:pPr>
            <a:endParaRPr lang="en-US" dirty="0" smtClean="0">
              <a:solidFill>
                <a:schemeClr val="accent4">
                  <a:lumMod val="75000"/>
                </a:schemeClr>
              </a:solidFill>
              <a:latin typeface="Berlin Sans FB" pitchFamily="34" charset="0"/>
            </a:endParaRPr>
          </a:p>
          <a:p>
            <a:pPr>
              <a:buNone/>
            </a:pPr>
            <a:r>
              <a:rPr lang="en-US" dirty="0" smtClean="0">
                <a:solidFill>
                  <a:schemeClr val="accent4">
                    <a:lumMod val="75000"/>
                  </a:schemeClr>
                </a:solidFill>
                <a:latin typeface="Berlin Sans FB" pitchFamily="34" charset="0"/>
              </a:rPr>
              <a:t> </a:t>
            </a:r>
            <a:r>
              <a:rPr lang="en-US" dirty="0" smtClean="0">
                <a:solidFill>
                  <a:schemeClr val="accent4">
                    <a:lumMod val="75000"/>
                  </a:schemeClr>
                </a:solidFill>
                <a:latin typeface="Berlin Sans FB" pitchFamily="34" charset="0"/>
              </a:rPr>
              <a:t>   DONERS ?! 	</a:t>
            </a:r>
          </a:p>
          <a:p>
            <a:pPr>
              <a:buNone/>
            </a:pPr>
            <a:r>
              <a:rPr lang="en-US" dirty="0" smtClean="0">
                <a:solidFill>
                  <a:schemeClr val="accent4">
                    <a:lumMod val="75000"/>
                  </a:schemeClr>
                </a:solidFill>
                <a:latin typeface="Berlin Sans FB" pitchFamily="34" charset="0"/>
              </a:rPr>
              <a:t>    MHC  matching !</a:t>
            </a:r>
          </a:p>
          <a:p>
            <a:pPr>
              <a:buNone/>
            </a:pPr>
            <a:endParaRPr lang="en-US" dirty="0" smtClean="0">
              <a:solidFill>
                <a:schemeClr val="accent4">
                  <a:lumMod val="75000"/>
                </a:schemeClr>
              </a:solidFill>
              <a:latin typeface="Berlin Sans FB" pitchFamily="34" charset="0"/>
            </a:endParaRPr>
          </a:p>
          <a:p>
            <a:pPr>
              <a:buNone/>
            </a:pPr>
            <a:r>
              <a:rPr lang="en-US" dirty="0" smtClean="0">
                <a:solidFill>
                  <a:schemeClr val="accent4">
                    <a:lumMod val="60000"/>
                    <a:lumOff val="40000"/>
                  </a:schemeClr>
                </a:solidFill>
                <a:latin typeface="Berlin Sans FB" pitchFamily="34" charset="0"/>
              </a:rPr>
              <a:t>a DR type could not be obtained from Helen's white blood </a:t>
            </a:r>
            <a:r>
              <a:rPr lang="en-US" dirty="0" smtClean="0">
                <a:solidFill>
                  <a:schemeClr val="accent4">
                    <a:lumMod val="60000"/>
                    <a:lumOff val="40000"/>
                  </a:schemeClr>
                </a:solidFill>
                <a:latin typeface="Berlin Sans FB" pitchFamily="34" charset="0"/>
              </a:rPr>
              <a:t>cells  </a:t>
            </a:r>
            <a:endParaRPr lang="en-US" dirty="0">
              <a:solidFill>
                <a:schemeClr val="accent4">
                  <a:lumMod val="60000"/>
                  <a:lumOff val="40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r>
              <a:rPr lang="en-US" dirty="0" smtClean="0">
                <a:solidFill>
                  <a:schemeClr val="accent4">
                    <a:lumMod val="75000"/>
                  </a:schemeClr>
                </a:solidFill>
                <a:latin typeface="Berlin Sans FB" pitchFamily="34" charset="0"/>
              </a:rPr>
              <a:t> Her </a:t>
            </a:r>
            <a:r>
              <a:rPr lang="en-US" dirty="0" smtClean="0">
                <a:solidFill>
                  <a:schemeClr val="accent4">
                    <a:lumMod val="75000"/>
                  </a:schemeClr>
                </a:solidFill>
                <a:latin typeface="Berlin Sans FB" pitchFamily="34" charset="0"/>
              </a:rPr>
              <a:t>circulating B lymphocytes were transformed with the Epstein-Barr virus {EBV) to establish a B-cell line, which was then analyzed by flow </a:t>
            </a:r>
            <a:r>
              <a:rPr lang="en-US" dirty="0" err="1" smtClean="0">
                <a:solidFill>
                  <a:schemeClr val="accent4">
                    <a:lumMod val="75000"/>
                  </a:schemeClr>
                </a:solidFill>
                <a:latin typeface="Berlin Sans FB" pitchFamily="34" charset="0"/>
              </a:rPr>
              <a:t>cytometry</a:t>
            </a:r>
            <a:r>
              <a:rPr lang="en-US" dirty="0" smtClean="0">
                <a:solidFill>
                  <a:schemeClr val="accent4">
                    <a:lumMod val="75000"/>
                  </a:schemeClr>
                </a:solidFill>
                <a:latin typeface="Berlin Sans FB" pitchFamily="34" charset="0"/>
              </a:rPr>
              <a:t>. The EBV-transformed B lymphocytes did not express HLA-DQ or HLA-DR molecules</a:t>
            </a:r>
            <a:r>
              <a:rPr lang="en-US" dirty="0" smtClean="0">
                <a:solidFill>
                  <a:schemeClr val="accent4">
                    <a:lumMod val="75000"/>
                  </a:schemeClr>
                </a:solidFill>
                <a:latin typeface="Berlin Sans FB" pitchFamily="34" charset="0"/>
              </a:rPr>
              <a:t>.</a:t>
            </a:r>
          </a:p>
          <a:p>
            <a:pPr algn="ctr">
              <a:buNone/>
            </a:pPr>
            <a:r>
              <a:rPr lang="en-US" dirty="0" smtClean="0">
                <a:solidFill>
                  <a:schemeClr val="accent4">
                    <a:lumMod val="75000"/>
                  </a:schemeClr>
                </a:solidFill>
                <a:latin typeface="Berlin Sans FB" pitchFamily="34" charset="0"/>
              </a:rPr>
              <a:t> </a:t>
            </a:r>
            <a:r>
              <a:rPr lang="en-US" dirty="0" smtClean="0">
                <a:solidFill>
                  <a:schemeClr val="accent4">
                    <a:lumMod val="75000"/>
                  </a:schemeClr>
                </a:solidFill>
                <a:latin typeface="Berlin Sans FB" pitchFamily="34" charset="0"/>
              </a:rPr>
              <a:t>Hence</a:t>
            </a:r>
            <a:r>
              <a:rPr lang="en-US" dirty="0" smtClean="0">
                <a:solidFill>
                  <a:schemeClr val="accent4">
                    <a:lumMod val="75000"/>
                  </a:schemeClr>
                </a:solidFill>
                <a:latin typeface="Berlin Sans FB" pitchFamily="34" charset="0"/>
              </a:rPr>
              <a:t>,</a:t>
            </a:r>
          </a:p>
          <a:p>
            <a:pPr algn="ctr">
              <a:buNone/>
            </a:pPr>
            <a:r>
              <a:rPr lang="en-US" dirty="0" smtClean="0">
                <a:solidFill>
                  <a:srgbClr val="00B0F0"/>
                </a:solidFill>
                <a:latin typeface="Berlin Sans FB" pitchFamily="34" charset="0"/>
              </a:rPr>
              <a:t> </a:t>
            </a:r>
            <a:r>
              <a:rPr lang="en-US" sz="4000" dirty="0" smtClean="0">
                <a:solidFill>
                  <a:srgbClr val="00B0F0"/>
                </a:solidFill>
                <a:latin typeface="Berlin Sans FB" pitchFamily="34" charset="0"/>
              </a:rPr>
              <a:t>a diagnosis of MHC class II deficiency was established.</a:t>
            </a:r>
            <a:endParaRPr lang="en-US" sz="4000" dirty="0">
              <a:solidFill>
                <a:srgbClr val="00B0F0"/>
              </a:solidFill>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PNG"/>
          <p:cNvPicPr>
            <a:picLocks noGrp="1" noChangeAspect="1"/>
          </p:cNvPicPr>
          <p:nvPr>
            <p:ph idx="1"/>
          </p:nvPr>
        </p:nvPicPr>
        <p:blipFill>
          <a:blip r:embed="rId2"/>
          <a:stretch>
            <a:fillRect/>
          </a:stretch>
        </p:blipFill>
        <p:spPr>
          <a:xfrm>
            <a:off x="990600" y="228600"/>
            <a:ext cx="7315200" cy="6629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4">
                    <a:lumMod val="75000"/>
                  </a:schemeClr>
                </a:solidFill>
                <a:latin typeface="Berlin Sans FB" pitchFamily="34" charset="0"/>
              </a:rPr>
              <a:t> </a:t>
            </a:r>
            <a:r>
              <a:rPr lang="en-US" dirty="0" err="1" smtClean="0">
                <a:solidFill>
                  <a:schemeClr val="accent4">
                    <a:lumMod val="75000"/>
                  </a:schemeClr>
                </a:solidFill>
                <a:latin typeface="Berlin Sans FB" pitchFamily="34" charset="0"/>
              </a:rPr>
              <a:t>Autosomal</a:t>
            </a:r>
            <a:r>
              <a:rPr lang="en-US" dirty="0" smtClean="0">
                <a:solidFill>
                  <a:schemeClr val="accent4">
                    <a:lumMod val="75000"/>
                  </a:schemeClr>
                </a:solidFill>
                <a:latin typeface="Berlin Sans FB" pitchFamily="34" charset="0"/>
              </a:rPr>
              <a:t> recessive . </a:t>
            </a:r>
          </a:p>
          <a:p>
            <a:r>
              <a:rPr lang="en-US" dirty="0" smtClean="0">
                <a:solidFill>
                  <a:schemeClr val="accent4">
                    <a:lumMod val="75000"/>
                  </a:schemeClr>
                </a:solidFill>
                <a:latin typeface="Berlin Sans FB" pitchFamily="34" charset="0"/>
              </a:rPr>
              <a:t> </a:t>
            </a:r>
            <a:r>
              <a:rPr lang="en-US" dirty="0" smtClean="0">
                <a:solidFill>
                  <a:schemeClr val="accent4">
                    <a:lumMod val="75000"/>
                  </a:schemeClr>
                </a:solidFill>
                <a:latin typeface="Berlin Sans FB" pitchFamily="34" charset="0"/>
              </a:rPr>
              <a:t>Health problems show up early in infancy . </a:t>
            </a:r>
          </a:p>
          <a:p>
            <a:r>
              <a:rPr lang="en-US" dirty="0" smtClean="0">
                <a:solidFill>
                  <a:schemeClr val="accent4">
                    <a:lumMod val="75000"/>
                  </a:schemeClr>
                </a:solidFill>
                <a:latin typeface="Berlin Sans FB" pitchFamily="34" charset="0"/>
              </a:rPr>
              <a:t> Mild form of combined immunodeficiency .</a:t>
            </a:r>
          </a:p>
          <a:p>
            <a:r>
              <a:rPr lang="en-US" dirty="0" smtClean="0">
                <a:solidFill>
                  <a:schemeClr val="accent4">
                    <a:lumMod val="75000"/>
                  </a:schemeClr>
                </a:solidFill>
                <a:latin typeface="Berlin Sans FB" pitchFamily="34" charset="0"/>
              </a:rPr>
              <a:t>progressive </a:t>
            </a:r>
            <a:r>
              <a:rPr lang="en-US" dirty="0" smtClean="0">
                <a:solidFill>
                  <a:schemeClr val="accent4">
                    <a:lumMod val="75000"/>
                  </a:schemeClr>
                </a:solidFill>
                <a:latin typeface="Berlin Sans FB" pitchFamily="34" charset="0"/>
              </a:rPr>
              <a:t>infection with the attenuated live vaccine strain BCG has not been observed in MHC class II-deficient patients after BCG vaccination against </a:t>
            </a:r>
            <a:r>
              <a:rPr lang="en-US" dirty="0" smtClean="0">
                <a:solidFill>
                  <a:schemeClr val="accent4">
                    <a:lumMod val="75000"/>
                  </a:schemeClr>
                </a:solidFill>
                <a:latin typeface="Berlin Sans FB" pitchFamily="34" charset="0"/>
              </a:rPr>
              <a:t>tuberculosis</a:t>
            </a:r>
          </a:p>
          <a:p>
            <a:r>
              <a:rPr lang="en-US" dirty="0" smtClean="0">
                <a:solidFill>
                  <a:schemeClr val="accent4">
                    <a:lumMod val="75000"/>
                  </a:schemeClr>
                </a:solidFill>
                <a:latin typeface="Berlin Sans FB" pitchFamily="34" charset="0"/>
              </a:rPr>
              <a:t>patients with MHC class II deficiency are highly prone to severe viral infections</a:t>
            </a:r>
            <a:r>
              <a:rPr lang="en-US" dirty="0" smtClean="0">
                <a:solidFill>
                  <a:schemeClr val="accent4">
                    <a:lumMod val="75000"/>
                  </a:schemeClr>
                </a:solidFill>
                <a:latin typeface="Berlin Sans FB" pitchFamily="34" charset="0"/>
              </a:rPr>
              <a:t>.</a:t>
            </a:r>
          </a:p>
          <a:p>
            <a:r>
              <a:rPr lang="en-US" dirty="0" smtClean="0">
                <a:solidFill>
                  <a:schemeClr val="accent4">
                    <a:lumMod val="75000"/>
                  </a:schemeClr>
                </a:solidFill>
                <a:latin typeface="Berlin Sans FB" pitchFamily="34" charset="0"/>
              </a:rPr>
              <a:t>Moderate to sever </a:t>
            </a:r>
            <a:r>
              <a:rPr lang="en-US" dirty="0" err="1" smtClean="0">
                <a:solidFill>
                  <a:schemeClr val="accent4">
                    <a:lumMod val="75000"/>
                  </a:schemeClr>
                </a:solidFill>
                <a:latin typeface="Berlin Sans FB" pitchFamily="34" charset="0"/>
              </a:rPr>
              <a:t>hypogammaglubinemia</a:t>
            </a:r>
            <a:r>
              <a:rPr lang="en-US" dirty="0" smtClean="0">
                <a:solidFill>
                  <a:schemeClr val="accent4">
                    <a:lumMod val="75000"/>
                  </a:schemeClr>
                </a:solidFill>
                <a:latin typeface="Berlin Sans FB" pitchFamily="34" charset="0"/>
              </a:rPr>
              <a:t>.   </a:t>
            </a:r>
            <a:endParaRPr lang="en-US"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75000"/>
                  </a:schemeClr>
                </a:solidFill>
                <a:latin typeface="Berlin Sans FB Demi" pitchFamily="34" charset="0"/>
              </a:rPr>
              <a:t>Treatment </a:t>
            </a:r>
            <a:endParaRPr lang="en-US" sz="5400" dirty="0">
              <a:solidFill>
                <a:schemeClr val="accent4">
                  <a:lumMod val="75000"/>
                </a:schemeClr>
              </a:solidFill>
              <a:latin typeface="Berlin Sans FB Demi" pitchFamily="34" charset="0"/>
            </a:endParaRPr>
          </a:p>
        </p:txBody>
      </p:sp>
      <p:sp>
        <p:nvSpPr>
          <p:cNvPr id="3" name="Content Placeholder 2"/>
          <p:cNvSpPr>
            <a:spLocks noGrp="1"/>
          </p:cNvSpPr>
          <p:nvPr>
            <p:ph idx="1"/>
          </p:nvPr>
        </p:nvSpPr>
        <p:spPr/>
        <p:txBody>
          <a:bodyPr>
            <a:normAutofit/>
          </a:bodyPr>
          <a:lstStyle/>
          <a:p>
            <a:pPr algn="ctr">
              <a:buNone/>
            </a:pPr>
            <a:endParaRPr lang="en-US" sz="4800" dirty="0" smtClean="0">
              <a:solidFill>
                <a:schemeClr val="accent4">
                  <a:lumMod val="60000"/>
                  <a:lumOff val="40000"/>
                </a:schemeClr>
              </a:solidFill>
              <a:latin typeface="Berlin Sans FB" pitchFamily="34" charset="0"/>
            </a:endParaRPr>
          </a:p>
          <a:p>
            <a:pPr algn="ctr">
              <a:buNone/>
            </a:pPr>
            <a:r>
              <a:rPr lang="en-US" sz="4800" dirty="0" smtClean="0">
                <a:solidFill>
                  <a:schemeClr val="accent4">
                    <a:lumMod val="60000"/>
                    <a:lumOff val="40000"/>
                  </a:schemeClr>
                </a:solidFill>
                <a:latin typeface="Berlin Sans FB" pitchFamily="34" charset="0"/>
              </a:rPr>
              <a:t>  Bone marrow transplant</a:t>
            </a:r>
          </a:p>
          <a:p>
            <a:pPr algn="ctr">
              <a:buNone/>
            </a:pPr>
            <a:r>
              <a:rPr lang="en-US" sz="4800" dirty="0" smtClean="0">
                <a:solidFill>
                  <a:schemeClr val="accent4">
                    <a:lumMod val="60000"/>
                    <a:lumOff val="40000"/>
                  </a:schemeClr>
                </a:solidFill>
                <a:latin typeface="Berlin Sans FB" pitchFamily="34" charset="0"/>
              </a:rPr>
              <a:t>BUT !  </a:t>
            </a:r>
            <a:endParaRPr lang="en-US" sz="4800" dirty="0">
              <a:solidFill>
                <a:schemeClr val="accent4">
                  <a:lumMod val="60000"/>
                  <a:lumOff val="40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4525963"/>
          </a:xfrm>
        </p:spPr>
        <p:txBody>
          <a:bodyPr/>
          <a:lstStyle/>
          <a:p>
            <a:pPr>
              <a:buNone/>
            </a:pPr>
            <a:endParaRPr lang="en-US" dirty="0" smtClean="0">
              <a:solidFill>
                <a:schemeClr val="accent4">
                  <a:lumMod val="75000"/>
                </a:schemeClr>
              </a:solidFill>
            </a:endParaRPr>
          </a:p>
          <a:p>
            <a:pPr>
              <a:buNone/>
            </a:pPr>
            <a:endParaRPr lang="en-US" sz="4400" dirty="0" smtClean="0">
              <a:solidFill>
                <a:schemeClr val="accent4">
                  <a:lumMod val="75000"/>
                </a:schemeClr>
              </a:solidFill>
              <a:latin typeface="Berlin Sans FB Demi" pitchFamily="34" charset="0"/>
              <a:ea typeface="+mj-ea"/>
              <a:cs typeface="+mj-cs"/>
            </a:endParaRPr>
          </a:p>
          <a:p>
            <a:pPr algn="ctr">
              <a:buNone/>
            </a:pPr>
            <a:r>
              <a:rPr lang="en-US" sz="4400" dirty="0" smtClean="0">
                <a:solidFill>
                  <a:schemeClr val="accent4">
                    <a:lumMod val="75000"/>
                  </a:schemeClr>
                </a:solidFill>
                <a:latin typeface="Berlin Sans FB Demi" pitchFamily="34" charset="0"/>
                <a:ea typeface="+mj-ea"/>
                <a:cs typeface="+mj-cs"/>
              </a:rPr>
              <a:t>Distinguish </a:t>
            </a:r>
            <a:r>
              <a:rPr lang="en-US" sz="4400" dirty="0" smtClean="0">
                <a:solidFill>
                  <a:schemeClr val="accent4">
                    <a:lumMod val="75000"/>
                  </a:schemeClr>
                </a:solidFill>
                <a:latin typeface="Berlin Sans FB Demi" pitchFamily="34" charset="0"/>
                <a:ea typeface="+mj-ea"/>
                <a:cs typeface="+mj-cs"/>
              </a:rPr>
              <a:t>between our own cells and antigens! </a:t>
            </a:r>
            <a:endParaRPr lang="en-US" sz="4400" dirty="0" smtClean="0">
              <a:solidFill>
                <a:schemeClr val="accent4">
                  <a:lumMod val="75000"/>
                </a:schemeClr>
              </a:solidFill>
              <a:latin typeface="Berlin Sans FB Demi" pitchFamily="34"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latin typeface="Berlin Sans FB Demi" pitchFamily="34" charset="0"/>
              </a:rPr>
              <a:t>IN MHC-II deficiency : </a:t>
            </a:r>
            <a:br>
              <a:rPr lang="en-US" dirty="0" smtClean="0">
                <a:solidFill>
                  <a:schemeClr val="accent5">
                    <a:lumMod val="75000"/>
                  </a:schemeClr>
                </a:solidFill>
                <a:latin typeface="Berlin Sans FB Demi" pitchFamily="34" charset="0"/>
              </a:rPr>
            </a:br>
            <a:endParaRPr lang="en-US" dirty="0">
              <a:solidFill>
                <a:schemeClr val="accent5">
                  <a:lumMod val="75000"/>
                </a:schemeClr>
              </a:solidFill>
              <a:latin typeface="Berlin Sans FB Demi" pitchFamily="34" charset="0"/>
            </a:endParaRPr>
          </a:p>
        </p:txBody>
      </p:sp>
      <p:sp>
        <p:nvSpPr>
          <p:cNvPr id="3" name="Content Placeholder 2"/>
          <p:cNvSpPr>
            <a:spLocks noGrp="1"/>
          </p:cNvSpPr>
          <p:nvPr>
            <p:ph idx="1"/>
          </p:nvPr>
        </p:nvSpPr>
        <p:spPr/>
        <p:txBody>
          <a:bodyPr>
            <a:normAutofit/>
          </a:bodyPr>
          <a:lstStyle/>
          <a:p>
            <a:pPr algn="ctr">
              <a:buNone/>
            </a:pPr>
            <a:r>
              <a:rPr lang="en-US" sz="4000" dirty="0" smtClean="0">
                <a:solidFill>
                  <a:schemeClr val="accent4">
                    <a:lumMod val="75000"/>
                  </a:schemeClr>
                </a:solidFill>
                <a:latin typeface="Berlin Sans FB" pitchFamily="34" charset="0"/>
              </a:rPr>
              <a:t>Linkage analysis shows that the genes  encoding the MHC-II molecules are normal ! </a:t>
            </a:r>
          </a:p>
          <a:p>
            <a:pPr algn="ctr">
              <a:buNone/>
            </a:pPr>
            <a:r>
              <a:rPr lang="en-US" sz="4000" dirty="0" smtClean="0">
                <a:solidFill>
                  <a:schemeClr val="accent4">
                    <a:lumMod val="75000"/>
                  </a:schemeClr>
                </a:solidFill>
                <a:latin typeface="Berlin Sans FB" pitchFamily="34" charset="0"/>
              </a:rPr>
              <a:t>  </a:t>
            </a:r>
          </a:p>
          <a:p>
            <a:pPr algn="ctr">
              <a:buNone/>
            </a:pPr>
            <a:r>
              <a:rPr lang="en-US" sz="4000" dirty="0" smtClean="0">
                <a:solidFill>
                  <a:schemeClr val="accent4">
                    <a:lumMod val="75000"/>
                  </a:schemeClr>
                </a:solidFill>
                <a:latin typeface="Berlin Sans FB" pitchFamily="34" charset="0"/>
              </a:rPr>
              <a:t>Where is the problem ? ! </a:t>
            </a:r>
            <a:endParaRPr lang="en-US" sz="4000" dirty="0">
              <a:solidFill>
                <a:schemeClr val="accent4">
                  <a:lumMod val="75000"/>
                </a:schemeClr>
              </a:solidFill>
              <a:latin typeface="Berlin Sans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lstStyle/>
          <a:p>
            <a:pPr algn="ctr">
              <a:buNone/>
            </a:pPr>
            <a:r>
              <a:rPr lang="en-US" dirty="0" smtClean="0">
                <a:solidFill>
                  <a:schemeClr val="accent4">
                    <a:lumMod val="75000"/>
                  </a:schemeClr>
                </a:solidFill>
                <a:latin typeface="Berlin Sans FB Demi" pitchFamily="34" charset="0"/>
              </a:rPr>
              <a:t>  Expression </a:t>
            </a:r>
            <a:r>
              <a:rPr lang="en-US" dirty="0" smtClean="0">
                <a:solidFill>
                  <a:schemeClr val="accent4">
                    <a:lumMod val="75000"/>
                  </a:schemeClr>
                </a:solidFill>
                <a:latin typeface="Berlin Sans FB Demi" pitchFamily="34" charset="0"/>
              </a:rPr>
              <a:t>of the genes encoding the alpha and beta chains of MHC class II molecules must be strictly coordinated and it is under complex regulatory control by a series of transcription factors. The existence of these transcription factors and a means of identifying them were first suggested by the study of patients with MHC class II deficiency</a:t>
            </a:r>
            <a:endParaRPr lang="en-US" dirty="0">
              <a:solidFill>
                <a:schemeClr val="accent4">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solidFill>
                  <a:schemeClr val="tx2">
                    <a:lumMod val="60000"/>
                    <a:lumOff val="40000"/>
                  </a:schemeClr>
                </a:solidFill>
                <a:latin typeface="Berlin Sans FB" pitchFamily="34" charset="0"/>
              </a:rPr>
              <a:t>Four complementation groups were identified. This led to the identification of the defect. </a:t>
            </a:r>
            <a:endParaRPr lang="en-US" dirty="0">
              <a:solidFill>
                <a:schemeClr val="tx2">
                  <a:lumMod val="60000"/>
                  <a:lumOff val="40000"/>
                </a:schemeClr>
              </a:solidFill>
              <a:latin typeface="Berlin Sans FB" pitchFamily="34" charset="0"/>
            </a:endParaRPr>
          </a:p>
        </p:txBody>
      </p:sp>
      <p:pic>
        <p:nvPicPr>
          <p:cNvPr id="4" name="Content Placeholder 3" descr="17.PNG"/>
          <p:cNvPicPr>
            <a:picLocks noGrp="1" noChangeAspect="1"/>
          </p:cNvPicPr>
          <p:nvPr>
            <p:ph idx="1"/>
          </p:nvPr>
        </p:nvPicPr>
        <p:blipFill>
          <a:blip r:embed="rId2"/>
          <a:stretch>
            <a:fillRect/>
          </a:stretch>
        </p:blipFill>
        <p:spPr>
          <a:xfrm>
            <a:off x="1143000" y="1905000"/>
            <a:ext cx="7162800" cy="4419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latin typeface="Berlin Sans FB" pitchFamily="34" charset="0"/>
              </a:rPr>
              <a:t> </a:t>
            </a:r>
            <a:r>
              <a:rPr lang="en-US" b="1" dirty="0" smtClean="0">
                <a:solidFill>
                  <a:schemeClr val="tx2">
                    <a:lumMod val="60000"/>
                    <a:lumOff val="40000"/>
                  </a:schemeClr>
                </a:solidFill>
                <a:latin typeface="Berlin Sans FB" pitchFamily="34" charset="0"/>
              </a:rPr>
              <a:t>1-</a:t>
            </a:r>
            <a:r>
              <a:rPr lang="en-US" b="1" dirty="0" smtClean="0">
                <a:solidFill>
                  <a:schemeClr val="tx2">
                    <a:lumMod val="60000"/>
                    <a:lumOff val="40000"/>
                  </a:schemeClr>
                </a:solidFill>
                <a:latin typeface="Berlin Sans FB" pitchFamily="34" charset="0"/>
              </a:rPr>
              <a:t>Why did </a:t>
            </a:r>
            <a:r>
              <a:rPr lang="en-US" b="1" dirty="0" smtClean="0">
                <a:solidFill>
                  <a:schemeClr val="tx2">
                    <a:lumMod val="60000"/>
                    <a:lumOff val="40000"/>
                  </a:schemeClr>
                </a:solidFill>
                <a:latin typeface="Berlin Sans FB" pitchFamily="34" charset="0"/>
              </a:rPr>
              <a:t>H</a:t>
            </a:r>
            <a:r>
              <a:rPr lang="en-US" b="1" dirty="0" smtClean="0">
                <a:solidFill>
                  <a:schemeClr val="tx2">
                    <a:lumMod val="60000"/>
                    <a:lumOff val="40000"/>
                  </a:schemeClr>
                </a:solidFill>
                <a:latin typeface="Berlin Sans FB" pitchFamily="34" charset="0"/>
              </a:rPr>
              <a:t>elen lack CD4 T cells  in her blood </a:t>
            </a:r>
            <a:r>
              <a:rPr lang="en-US" dirty="0" smtClean="0">
                <a:solidFill>
                  <a:schemeClr val="tx2">
                    <a:lumMod val="60000"/>
                    <a:lumOff val="40000"/>
                  </a:schemeClr>
                </a:solidFill>
                <a:latin typeface="Berlin Sans FB" pitchFamily="34" charset="0"/>
              </a:rPr>
              <a:t>? </a:t>
            </a:r>
          </a:p>
          <a:p>
            <a:pPr algn="ctr">
              <a:buNone/>
            </a:pPr>
            <a:r>
              <a:rPr lang="en-US" dirty="0" smtClean="0">
                <a:solidFill>
                  <a:srgbClr val="FF0066"/>
                </a:solidFill>
                <a:latin typeface="Berlin Sans FB" pitchFamily="34" charset="0"/>
              </a:rPr>
              <a:t>The maturation of CD4  T cells in the thymus depends on the reaction of </a:t>
            </a:r>
            <a:r>
              <a:rPr lang="en-US" dirty="0" err="1" smtClean="0">
                <a:solidFill>
                  <a:srgbClr val="FF0066"/>
                </a:solidFill>
                <a:latin typeface="Berlin Sans FB" pitchFamily="34" charset="0"/>
              </a:rPr>
              <a:t>thymcytes</a:t>
            </a:r>
            <a:r>
              <a:rPr lang="en-US" dirty="0" smtClean="0">
                <a:solidFill>
                  <a:srgbClr val="FF0066"/>
                </a:solidFill>
                <a:latin typeface="Berlin Sans FB" pitchFamily="34" charset="0"/>
              </a:rPr>
              <a:t> with MHC class II molecules on the </a:t>
            </a:r>
            <a:r>
              <a:rPr lang="en-US" dirty="0" err="1" smtClean="0">
                <a:solidFill>
                  <a:srgbClr val="FF0066"/>
                </a:solidFill>
                <a:latin typeface="Berlin Sans FB" pitchFamily="34" charset="0"/>
              </a:rPr>
              <a:t>thymic</a:t>
            </a:r>
            <a:r>
              <a:rPr lang="en-US" dirty="0" smtClean="0">
                <a:solidFill>
                  <a:srgbClr val="FF0066"/>
                </a:solidFill>
                <a:latin typeface="Berlin Sans FB" pitchFamily="34" charset="0"/>
              </a:rPr>
              <a:t> epithelial cells . When the MHC class II genes are deleted genetically in mice , the mice also exhibit a deficiency of CD4 T lymphocytes </a:t>
            </a:r>
            <a:r>
              <a:rPr lang="en-US" dirty="0" smtClean="0">
                <a:latin typeface="Berlin Sans FB" pitchFamily="34" charset="0"/>
              </a:rPr>
              <a:t>. </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Berlin Sans FB Demi" pitchFamily="34" charset="0"/>
              </a:rPr>
              <a:t>T-cell maturation in the thymus </a:t>
            </a:r>
            <a:endParaRPr lang="en-US" dirty="0">
              <a:solidFill>
                <a:srgbClr val="FF0066"/>
              </a:solidFill>
              <a:latin typeface="Berlin Sans FB Demi" pitchFamily="34" charset="0"/>
            </a:endParaRPr>
          </a:p>
        </p:txBody>
      </p:sp>
      <p:pic>
        <p:nvPicPr>
          <p:cNvPr id="6" name="Content Placeholder 5" descr="11.PNG"/>
          <p:cNvPicPr>
            <a:picLocks noGrp="1" noChangeAspect="1"/>
          </p:cNvPicPr>
          <p:nvPr>
            <p:ph idx="1"/>
          </p:nvPr>
        </p:nvPicPr>
        <p:blipFill>
          <a:blip r:embed="rId2"/>
          <a:stretch>
            <a:fillRect/>
          </a:stretch>
        </p:blipFill>
        <p:spPr>
          <a:xfrm>
            <a:off x="3352800" y="1371600"/>
            <a:ext cx="2519480" cy="4876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tx2">
                    <a:lumMod val="60000"/>
                    <a:lumOff val="40000"/>
                  </a:schemeClr>
                </a:solidFill>
                <a:latin typeface="Berlin Sans FB" pitchFamily="34" charset="0"/>
              </a:rPr>
              <a:t>2-Why </a:t>
            </a:r>
            <a:r>
              <a:rPr lang="en-US" dirty="0" smtClean="0">
                <a:solidFill>
                  <a:schemeClr val="tx2">
                    <a:lumMod val="60000"/>
                    <a:lumOff val="40000"/>
                  </a:schemeClr>
                </a:solidFill>
                <a:latin typeface="Berlin Sans FB" pitchFamily="34" charset="0"/>
              </a:rPr>
              <a:t>did Helen have a low level of </a:t>
            </a:r>
            <a:r>
              <a:rPr lang="en-US" dirty="0" err="1" smtClean="0">
                <a:solidFill>
                  <a:schemeClr val="tx2">
                    <a:lumMod val="60000"/>
                    <a:lumOff val="40000"/>
                  </a:schemeClr>
                </a:solidFill>
                <a:latin typeface="Berlin Sans FB" pitchFamily="34" charset="0"/>
              </a:rPr>
              <a:t>Ig’s</a:t>
            </a:r>
            <a:r>
              <a:rPr lang="en-US" dirty="0" smtClean="0">
                <a:solidFill>
                  <a:schemeClr val="tx2">
                    <a:lumMod val="60000"/>
                    <a:lumOff val="40000"/>
                  </a:schemeClr>
                </a:solidFill>
                <a:latin typeface="Berlin Sans FB" pitchFamily="34" charset="0"/>
              </a:rPr>
              <a:t> in her blood</a:t>
            </a:r>
            <a:r>
              <a:rPr lang="en-US" dirty="0" smtClean="0">
                <a:solidFill>
                  <a:schemeClr val="tx2">
                    <a:lumMod val="60000"/>
                    <a:lumOff val="40000"/>
                  </a:schemeClr>
                </a:solidFill>
                <a:latin typeface="Berlin Sans FB" pitchFamily="34" charset="0"/>
              </a:rPr>
              <a:t>? </a:t>
            </a:r>
          </a:p>
          <a:p>
            <a:pPr algn="ctr">
              <a:buNone/>
            </a:pPr>
            <a:r>
              <a:rPr lang="en-US" dirty="0" smtClean="0">
                <a:solidFill>
                  <a:srgbClr val="92D050"/>
                </a:solidFill>
                <a:latin typeface="Berlin Sans FB" pitchFamily="34" charset="0"/>
              </a:rPr>
              <a:t> </a:t>
            </a:r>
            <a:r>
              <a:rPr lang="en-US" dirty="0" smtClean="0">
                <a:solidFill>
                  <a:srgbClr val="92D050"/>
                </a:solidFill>
                <a:latin typeface="Berlin Sans FB" pitchFamily="34" charset="0"/>
              </a:rPr>
              <a:t>the polyclonal expansion of B lymphocytes and their maturation to immunoglobulin-secreting plasma cells requires helper cytokines , such  as IL-4 , from CD4 T cells , Helen’s </a:t>
            </a:r>
            <a:r>
              <a:rPr lang="en-US" dirty="0" err="1" smtClean="0">
                <a:solidFill>
                  <a:srgbClr val="92D050"/>
                </a:solidFill>
                <a:latin typeface="Berlin Sans FB" pitchFamily="34" charset="0"/>
              </a:rPr>
              <a:t>hypogammaglobulinemia</a:t>
            </a:r>
            <a:r>
              <a:rPr lang="en-US" dirty="0" smtClean="0">
                <a:solidFill>
                  <a:srgbClr val="92D050"/>
                </a:solidFill>
                <a:latin typeface="Berlin Sans FB" pitchFamily="34" charset="0"/>
              </a:rPr>
              <a:t> is thus a consequence of her deficiency of CD4 T </a:t>
            </a:r>
            <a:r>
              <a:rPr lang="en-US" dirty="0" err="1" smtClean="0">
                <a:solidFill>
                  <a:srgbClr val="92D050"/>
                </a:solidFill>
                <a:latin typeface="Berlin Sans FB" pitchFamily="34" charset="0"/>
              </a:rPr>
              <a:t>lymphocytse</a:t>
            </a:r>
            <a:r>
              <a:rPr lang="en-US" dirty="0" smtClean="0">
                <a:solidFill>
                  <a:srgbClr val="92D050"/>
                </a:solidFill>
                <a:latin typeface="Berlin Sans FB" pitchFamily="34" charset="0"/>
              </a:rPr>
              <a:t> </a:t>
            </a:r>
            <a:endParaRPr lang="en-US" dirty="0">
              <a:solidFill>
                <a:srgbClr val="92D050"/>
              </a:solidFill>
              <a:latin typeface="Berlin Sans FB"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latin typeface="Berlin Sans FB" pitchFamily="34" charset="0"/>
              </a:rPr>
              <a:t>3-In SCID , lymphocytes fail to respond to </a:t>
            </a:r>
            <a:r>
              <a:rPr lang="en-US" dirty="0" err="1" smtClean="0">
                <a:solidFill>
                  <a:srgbClr val="0070C0"/>
                </a:solidFill>
                <a:latin typeface="Berlin Sans FB" pitchFamily="34" charset="0"/>
              </a:rPr>
              <a:t>mitogenic</a:t>
            </a:r>
            <a:r>
              <a:rPr lang="en-US" dirty="0" smtClean="0">
                <a:solidFill>
                  <a:srgbClr val="0070C0"/>
                </a:solidFill>
                <a:latin typeface="Berlin Sans FB" pitchFamily="34" charset="0"/>
              </a:rPr>
              <a:t> stimuli. Although Helen was first thought to have SCID , this diagnosis was eliminated  by her normal response to PHA and an </a:t>
            </a:r>
            <a:r>
              <a:rPr lang="en-US" dirty="0" err="1" smtClean="0">
                <a:solidFill>
                  <a:srgbClr val="0070C0"/>
                </a:solidFill>
                <a:latin typeface="Berlin Sans FB" pitchFamily="34" charset="0"/>
              </a:rPr>
              <a:t>allogenic</a:t>
            </a:r>
            <a:r>
              <a:rPr lang="en-US" dirty="0" smtClean="0">
                <a:solidFill>
                  <a:srgbClr val="0070C0"/>
                </a:solidFill>
                <a:latin typeface="Berlin Sans FB" pitchFamily="34" charset="0"/>
              </a:rPr>
              <a:t> stimulus . How do you explain these findings ? </a:t>
            </a:r>
          </a:p>
          <a:p>
            <a:pPr>
              <a:buNone/>
            </a:pPr>
            <a:endParaRPr lang="en-US" dirty="0">
              <a:solidFill>
                <a:srgbClr val="0070C0"/>
              </a:solidFill>
              <a:latin typeface="Berlin Sans FB"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CC66FF"/>
                </a:solidFill>
                <a:latin typeface="Berlin Sans FB" pitchFamily="34" charset="0"/>
              </a:rPr>
              <a:t>Helen’s T cells although decreased in number , are normal and are affected by the defect . They are capable of normal responses to non-specific </a:t>
            </a:r>
            <a:r>
              <a:rPr lang="en-US" dirty="0" err="1" smtClean="0">
                <a:solidFill>
                  <a:srgbClr val="CC66FF"/>
                </a:solidFill>
                <a:latin typeface="Berlin Sans FB" pitchFamily="34" charset="0"/>
              </a:rPr>
              <a:t>mitogens</a:t>
            </a:r>
            <a:r>
              <a:rPr lang="en-US" dirty="0" smtClean="0">
                <a:solidFill>
                  <a:srgbClr val="CC66FF"/>
                </a:solidFill>
                <a:latin typeface="Berlin Sans FB" pitchFamily="34" charset="0"/>
              </a:rPr>
              <a:t> and to an </a:t>
            </a:r>
            <a:r>
              <a:rPr lang="en-US" dirty="0" err="1" smtClean="0">
                <a:solidFill>
                  <a:srgbClr val="CC66FF"/>
                </a:solidFill>
                <a:latin typeface="Berlin Sans FB" pitchFamily="34" charset="0"/>
              </a:rPr>
              <a:t>allogeneic</a:t>
            </a:r>
            <a:r>
              <a:rPr lang="en-US" dirty="0" smtClean="0">
                <a:solidFill>
                  <a:srgbClr val="CC66FF"/>
                </a:solidFill>
                <a:latin typeface="Berlin Sans FB" pitchFamily="34" charset="0"/>
              </a:rPr>
              <a:t> stimulus in which the antigen is presented by the MHC molecules on the surface of the ( </a:t>
            </a:r>
            <a:r>
              <a:rPr lang="en-US" dirty="0" err="1" smtClean="0">
                <a:solidFill>
                  <a:srgbClr val="CC66FF"/>
                </a:solidFill>
                <a:latin typeface="Berlin Sans FB" pitchFamily="34" charset="0"/>
              </a:rPr>
              <a:t>nondefective</a:t>
            </a:r>
            <a:r>
              <a:rPr lang="en-US" dirty="0" smtClean="0">
                <a:solidFill>
                  <a:srgbClr val="CC66FF"/>
                </a:solidFill>
                <a:latin typeface="Berlin Sans FB" pitchFamily="34" charset="0"/>
              </a:rPr>
              <a:t> ) </a:t>
            </a:r>
            <a:r>
              <a:rPr lang="en-US" dirty="0" err="1" smtClean="0">
                <a:solidFill>
                  <a:srgbClr val="CC66FF"/>
                </a:solidFill>
                <a:latin typeface="Berlin Sans FB" pitchFamily="34" charset="0"/>
              </a:rPr>
              <a:t>allogeneic</a:t>
            </a:r>
            <a:r>
              <a:rPr lang="en-US" dirty="0" smtClean="0">
                <a:solidFill>
                  <a:srgbClr val="CC66FF"/>
                </a:solidFill>
                <a:latin typeface="Berlin Sans FB" pitchFamily="34" charset="0"/>
              </a:rPr>
              <a:t> cells and thus does not require to be processed and presented by the defective cells , However, the failure of her lymphocytes to respond to tetanus </a:t>
            </a:r>
            <a:r>
              <a:rPr lang="en-US" dirty="0" err="1" smtClean="0">
                <a:solidFill>
                  <a:srgbClr val="CC66FF"/>
                </a:solidFill>
                <a:latin typeface="Berlin Sans FB" pitchFamily="34" charset="0"/>
              </a:rPr>
              <a:t>toxoid</a:t>
            </a:r>
            <a:r>
              <a:rPr lang="en-US" dirty="0" smtClean="0">
                <a:solidFill>
                  <a:srgbClr val="CC66FF"/>
                </a:solidFill>
                <a:latin typeface="Berlin Sans FB" pitchFamily="34" charset="0"/>
              </a:rPr>
              <a:t> in vitro resulted from the fact that , in this situation , there were no cells that could present antigen on MHC  class II molecules to the CD4 T cells.</a:t>
            </a:r>
            <a:endParaRPr lang="en-US" dirty="0">
              <a:solidFill>
                <a:srgbClr val="CC66FF"/>
              </a:solidFill>
              <a:latin typeface="Berlin Sans FB"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chemeClr val="tx2">
                    <a:lumMod val="60000"/>
                    <a:lumOff val="40000"/>
                  </a:schemeClr>
                </a:solidFill>
                <a:latin typeface="Berlin Sans FB" pitchFamily="34" charset="0"/>
              </a:rPr>
              <a:t>4- if skin graft were to be placed on Helen’s forearm do you think she would reject the graft ? </a:t>
            </a:r>
          </a:p>
          <a:p>
            <a:pPr>
              <a:buNone/>
            </a:pPr>
            <a:r>
              <a:rPr lang="en-US" dirty="0" smtClean="0">
                <a:solidFill>
                  <a:schemeClr val="accent4">
                    <a:lumMod val="75000"/>
                  </a:schemeClr>
                </a:solidFill>
                <a:latin typeface="Berlin Sans FB" pitchFamily="34" charset="0"/>
              </a:rPr>
              <a:t>Yes , Helen’s T cells would be capable of recognizing the foreign MHC molecules on the grafted skin cells and would reject the graft</a:t>
            </a:r>
            <a:r>
              <a:rPr lang="en-US" dirty="0" smtClean="0">
                <a:latin typeface="Berlin Sans FB" pitchFamily="34" charset="0"/>
              </a:rPr>
              <a:t>.</a:t>
            </a:r>
            <a:endParaRPr lang="en-US" dirty="0">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dirty="0" smtClean="0">
                <a:solidFill>
                  <a:schemeClr val="accent4">
                    <a:lumMod val="75000"/>
                  </a:schemeClr>
                </a:solidFill>
                <a:latin typeface="Berlin Sans FB Demi" pitchFamily="34" charset="0"/>
              </a:rPr>
              <a:t>Through MHC molecules </a:t>
            </a:r>
            <a:endParaRPr lang="en-US" dirty="0">
              <a:solidFill>
                <a:schemeClr val="accent4">
                  <a:lumMod val="75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latin typeface="Berlin Sans FB Demi" pitchFamily="34" charset="0"/>
              </a:rPr>
              <a:t>MHC class-I </a:t>
            </a:r>
            <a:r>
              <a:rPr lang="en-US" dirty="0" err="1" smtClean="0">
                <a:solidFill>
                  <a:schemeClr val="accent4">
                    <a:lumMod val="75000"/>
                  </a:schemeClr>
                </a:solidFill>
                <a:latin typeface="Berlin Sans FB Demi" pitchFamily="34" charset="0"/>
              </a:rPr>
              <a:t>vs</a:t>
            </a:r>
            <a:r>
              <a:rPr lang="en-US" dirty="0" smtClean="0">
                <a:solidFill>
                  <a:schemeClr val="accent4">
                    <a:lumMod val="75000"/>
                  </a:schemeClr>
                </a:solidFill>
                <a:latin typeface="Berlin Sans FB Demi" pitchFamily="34" charset="0"/>
              </a:rPr>
              <a:t> MHC class-II</a:t>
            </a:r>
            <a:endParaRPr lang="en-US" dirty="0">
              <a:solidFill>
                <a:schemeClr val="accent4">
                  <a:lumMod val="75000"/>
                </a:schemeClr>
              </a:solidFill>
              <a:latin typeface="Berlin Sans FB Demi" pitchFamily="34" charset="0"/>
            </a:endParaRPr>
          </a:p>
        </p:txBody>
      </p:sp>
      <p:pic>
        <p:nvPicPr>
          <p:cNvPr id="8" name="Content Placeholder 7" descr="13.PNG"/>
          <p:cNvPicPr>
            <a:picLocks noGrp="1" noChangeAspect="1"/>
          </p:cNvPicPr>
          <p:nvPr>
            <p:ph idx="1"/>
          </p:nvPr>
        </p:nvPicPr>
        <p:blipFill>
          <a:blip r:embed="rId2"/>
          <a:stretch>
            <a:fillRect/>
          </a:stretch>
        </p:blipFill>
        <p:spPr>
          <a:xfrm>
            <a:off x="533400" y="1828800"/>
            <a:ext cx="8064006" cy="418094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4">
                    <a:lumMod val="75000"/>
                  </a:schemeClr>
                </a:solidFill>
                <a:latin typeface="Berlin Sans FB Demi" pitchFamily="34" charset="0"/>
              </a:rPr>
              <a:t/>
            </a:r>
            <a:br>
              <a:rPr lang="en-US" sz="3600" dirty="0" smtClean="0">
                <a:solidFill>
                  <a:schemeClr val="accent4">
                    <a:lumMod val="75000"/>
                  </a:schemeClr>
                </a:solidFill>
                <a:latin typeface="Berlin Sans FB Demi" pitchFamily="34" charset="0"/>
              </a:rPr>
            </a:br>
            <a:r>
              <a:rPr lang="en-US" sz="3600" dirty="0" smtClean="0">
                <a:solidFill>
                  <a:schemeClr val="accent4">
                    <a:lumMod val="75000"/>
                  </a:schemeClr>
                </a:solidFill>
                <a:latin typeface="Berlin Sans FB Demi" pitchFamily="34" charset="0"/>
              </a:rPr>
              <a:t>MHC-II  molecules are expressed on :   </a:t>
            </a:r>
            <a:endParaRPr lang="en-US" sz="3600" dirty="0">
              <a:solidFill>
                <a:schemeClr val="accent4">
                  <a:lumMod val="75000"/>
                </a:schemeClr>
              </a:solidFill>
              <a:latin typeface="Berlin Sans FB Demi" pitchFamily="34" charset="0"/>
            </a:endParaRP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latin typeface="Berlin Sans FB Demi" pitchFamily="34" charset="0"/>
              </a:rPr>
              <a:t>HLA : human leukocyte antigens </a:t>
            </a:r>
            <a:endParaRPr lang="en-US" dirty="0" smtClean="0">
              <a:solidFill>
                <a:schemeClr val="accent4">
                  <a:lumMod val="75000"/>
                </a:schemeClr>
              </a:solidFill>
              <a:latin typeface="Berlin Sans FB Demi" pitchFamily="34" charset="0"/>
            </a:endParaRPr>
          </a:p>
        </p:txBody>
      </p:sp>
      <p:sp>
        <p:nvSpPr>
          <p:cNvPr id="5" name="Content Placeholder 4"/>
          <p:cNvSpPr>
            <a:spLocks noGrp="1"/>
          </p:cNvSpPr>
          <p:nvPr>
            <p:ph idx="1"/>
          </p:nvPr>
        </p:nvSpPr>
        <p:spPr/>
        <p:txBody>
          <a:bodyPr/>
          <a:lstStyle/>
          <a:p>
            <a:pPr>
              <a:buNone/>
            </a:pPr>
            <a:endParaRPr lang="en-US" dirty="0" smtClean="0"/>
          </a:p>
          <a:p>
            <a:pPr>
              <a:buNone/>
            </a:pPr>
            <a:endParaRPr lang="en-US" dirty="0"/>
          </a:p>
        </p:txBody>
      </p:sp>
      <p:pic>
        <p:nvPicPr>
          <p:cNvPr id="6" name="Picture 5" descr="9.PNG"/>
          <p:cNvPicPr>
            <a:picLocks noChangeAspect="1"/>
          </p:cNvPicPr>
          <p:nvPr/>
        </p:nvPicPr>
        <p:blipFill>
          <a:blip r:embed="rId2"/>
          <a:stretch>
            <a:fillRect/>
          </a:stretch>
        </p:blipFill>
        <p:spPr>
          <a:xfrm>
            <a:off x="533400" y="1905000"/>
            <a:ext cx="8153400" cy="464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itchFamily="34" charset="0"/>
              </a:rPr>
              <a:t>About MHC-II genes</a:t>
            </a:r>
            <a:endParaRPr lang="en-US" dirty="0">
              <a:latin typeface="Berlin Sans FB Demi" pitchFamily="34" charset="0"/>
            </a:endParaRPr>
          </a:p>
        </p:txBody>
      </p:sp>
      <p:sp>
        <p:nvSpPr>
          <p:cNvPr id="4" name="TextBox 3"/>
          <p:cNvSpPr txBox="1"/>
          <p:nvPr/>
        </p:nvSpPr>
        <p:spPr>
          <a:xfrm>
            <a:off x="304800" y="1447800"/>
            <a:ext cx="8680581" cy="3477875"/>
          </a:xfrm>
          <a:prstGeom prst="rect">
            <a:avLst/>
          </a:prstGeom>
          <a:noFill/>
        </p:spPr>
        <p:txBody>
          <a:bodyPr wrap="none" rtlCol="0">
            <a:spAutoFit/>
          </a:bodyPr>
          <a:lstStyle/>
          <a:p>
            <a:pPr>
              <a:buFontTx/>
              <a:buChar char="-"/>
            </a:pPr>
            <a:r>
              <a:rPr lang="en-US" sz="4400" dirty="0" smtClean="0">
                <a:solidFill>
                  <a:schemeClr val="accent1">
                    <a:lumMod val="50000"/>
                  </a:schemeClr>
                </a:solidFill>
                <a:latin typeface="Berlin Sans FB Demi" pitchFamily="34" charset="0"/>
              </a:rPr>
              <a:t>There are the most polymorphic </a:t>
            </a:r>
          </a:p>
          <a:p>
            <a:r>
              <a:rPr lang="en-US" sz="4400" dirty="0" smtClean="0">
                <a:solidFill>
                  <a:schemeClr val="accent1">
                    <a:lumMod val="50000"/>
                  </a:schemeClr>
                </a:solidFill>
                <a:latin typeface="Berlin Sans FB Demi" pitchFamily="34" charset="0"/>
              </a:rPr>
              <a:t>genes present in any mammalian </a:t>
            </a:r>
          </a:p>
          <a:p>
            <a:r>
              <a:rPr lang="en-US" sz="4400" dirty="0" smtClean="0">
                <a:solidFill>
                  <a:schemeClr val="accent1">
                    <a:lumMod val="50000"/>
                  </a:schemeClr>
                </a:solidFill>
                <a:latin typeface="Berlin Sans FB Demi" pitchFamily="34" charset="0"/>
              </a:rPr>
              <a:t>genome . ( </a:t>
            </a:r>
            <a:r>
              <a:rPr lang="en-US" sz="4400" dirty="0" smtClean="0">
                <a:solidFill>
                  <a:schemeClr val="accent4">
                    <a:lumMod val="75000"/>
                  </a:schemeClr>
                </a:solidFill>
                <a:latin typeface="Berlin Sans FB Demi" pitchFamily="34" charset="0"/>
              </a:rPr>
              <a:t>highly polymorphic </a:t>
            </a:r>
            <a:r>
              <a:rPr lang="en-US" sz="4400" dirty="0" smtClean="0">
                <a:solidFill>
                  <a:schemeClr val="accent1">
                    <a:lumMod val="50000"/>
                  </a:schemeClr>
                </a:solidFill>
                <a:latin typeface="Berlin Sans FB Demi" pitchFamily="34" charset="0"/>
              </a:rPr>
              <a:t>) </a:t>
            </a:r>
          </a:p>
          <a:p>
            <a:pPr>
              <a:buFontTx/>
              <a:buChar char="-"/>
            </a:pPr>
            <a:r>
              <a:rPr lang="en-US" sz="4400" dirty="0" smtClean="0">
                <a:solidFill>
                  <a:schemeClr val="accent1">
                    <a:lumMod val="50000"/>
                  </a:schemeClr>
                </a:solidFill>
                <a:latin typeface="Berlin Sans FB Demi" pitchFamily="34" charset="0"/>
              </a:rPr>
              <a:t> </a:t>
            </a:r>
            <a:r>
              <a:rPr lang="en-US" sz="4400" dirty="0" smtClean="0">
                <a:solidFill>
                  <a:schemeClr val="accent1">
                    <a:lumMod val="50000"/>
                  </a:schemeClr>
                </a:solidFill>
                <a:latin typeface="Berlin Sans FB Demi" pitchFamily="34" charset="0"/>
              </a:rPr>
              <a:t>No gene recombination </a:t>
            </a:r>
          </a:p>
          <a:p>
            <a:pPr>
              <a:buFontTx/>
              <a:buChar char="-"/>
            </a:pPr>
            <a:r>
              <a:rPr lang="en-US" sz="4400" dirty="0" smtClean="0">
                <a:solidFill>
                  <a:schemeClr val="accent1">
                    <a:lumMod val="50000"/>
                  </a:schemeClr>
                </a:solidFill>
                <a:latin typeface="Berlin Sans FB Demi" pitchFamily="34" charset="0"/>
              </a:rPr>
              <a:t>Expressed Co-dominantly  </a:t>
            </a:r>
            <a:endParaRPr lang="en-US" sz="4400" dirty="0">
              <a:solidFill>
                <a:schemeClr val="accent1">
                  <a:lumMod val="50000"/>
                </a:schemeClr>
              </a:solidFill>
              <a:latin typeface="Berlin Sans FB Dem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lumMod val="75000"/>
                  </a:schemeClr>
                </a:solidFill>
                <a:latin typeface="Berlin Sans FB" pitchFamily="34" charset="0"/>
              </a:rPr>
              <a:t>The case of Helen Burns </a:t>
            </a:r>
            <a:br>
              <a:rPr lang="en-US" sz="2800" dirty="0" smtClean="0">
                <a:solidFill>
                  <a:schemeClr val="accent1">
                    <a:lumMod val="75000"/>
                  </a:schemeClr>
                </a:solidFill>
                <a:latin typeface="Berlin Sans FB" pitchFamily="34" charset="0"/>
              </a:rPr>
            </a:br>
            <a:r>
              <a:rPr lang="en-US" sz="2800" dirty="0" smtClean="0">
                <a:solidFill>
                  <a:schemeClr val="accent1">
                    <a:lumMod val="75000"/>
                  </a:schemeClr>
                </a:solidFill>
                <a:latin typeface="Berlin Sans FB" pitchFamily="34" charset="0"/>
              </a:rPr>
              <a:t>with a mild form of combined immunodeficiency  </a:t>
            </a:r>
            <a:endParaRPr lang="en-US" sz="2800" dirty="0">
              <a:solidFill>
                <a:schemeClr val="accent1">
                  <a:lumMod val="75000"/>
                </a:schemeClr>
              </a:solidFill>
              <a:latin typeface="Berlin Sans FB" pitchFamily="34" charset="0"/>
            </a:endParaRPr>
          </a:p>
        </p:txBody>
      </p:sp>
      <p:sp>
        <p:nvSpPr>
          <p:cNvPr id="3" name="Content Placeholder 2"/>
          <p:cNvSpPr>
            <a:spLocks noGrp="1"/>
          </p:cNvSpPr>
          <p:nvPr>
            <p:ph idx="1"/>
          </p:nvPr>
        </p:nvSpPr>
        <p:spPr>
          <a:xfrm>
            <a:off x="381000" y="1600200"/>
            <a:ext cx="8305800" cy="4525963"/>
          </a:xfrm>
        </p:spPr>
        <p:txBody>
          <a:bodyPr>
            <a:normAutofit/>
          </a:bodyPr>
          <a:lstStyle/>
          <a:p>
            <a:pPr algn="ctr">
              <a:buNone/>
            </a:pPr>
            <a:endParaRPr lang="en-US" sz="4000" dirty="0" smtClean="0">
              <a:solidFill>
                <a:schemeClr val="accent4">
                  <a:lumMod val="50000"/>
                </a:schemeClr>
              </a:solidFill>
              <a:latin typeface="Berlin Sans FB" pitchFamily="34" charset="0"/>
            </a:endParaRPr>
          </a:p>
          <a:p>
            <a:pPr algn="ctr">
              <a:buNone/>
            </a:pPr>
            <a:r>
              <a:rPr lang="en-US" sz="4000" dirty="0" smtClean="0">
                <a:solidFill>
                  <a:schemeClr val="accent4">
                    <a:lumMod val="50000"/>
                  </a:schemeClr>
                </a:solidFill>
                <a:latin typeface="Berlin Sans FB" pitchFamily="34" charset="0"/>
              </a:rPr>
              <a:t>Helen </a:t>
            </a:r>
            <a:r>
              <a:rPr lang="en-US" sz="4000" dirty="0" smtClean="0">
                <a:solidFill>
                  <a:schemeClr val="accent4">
                    <a:lumMod val="50000"/>
                  </a:schemeClr>
                </a:solidFill>
                <a:latin typeface="Berlin Sans FB" pitchFamily="34" charset="0"/>
              </a:rPr>
              <a:t>Burns was the </a:t>
            </a:r>
            <a:r>
              <a:rPr lang="en-US" sz="4000" dirty="0" smtClean="0">
                <a:solidFill>
                  <a:srgbClr val="00B0F0"/>
                </a:solidFill>
                <a:latin typeface="Berlin Sans FB" pitchFamily="34" charset="0"/>
              </a:rPr>
              <a:t>second child born </a:t>
            </a:r>
            <a:r>
              <a:rPr lang="en-US" sz="4000" dirty="0" smtClean="0">
                <a:solidFill>
                  <a:schemeClr val="accent4">
                    <a:lumMod val="50000"/>
                  </a:schemeClr>
                </a:solidFill>
                <a:latin typeface="Berlin Sans FB" pitchFamily="34" charset="0"/>
              </a:rPr>
              <a:t>to her parents. She </a:t>
            </a:r>
            <a:r>
              <a:rPr lang="en-US" sz="4000" dirty="0" smtClean="0">
                <a:solidFill>
                  <a:srgbClr val="00B0F0"/>
                </a:solidFill>
                <a:latin typeface="Berlin Sans FB" pitchFamily="34" charset="0"/>
              </a:rPr>
              <a:t>thrived</a:t>
            </a:r>
            <a:r>
              <a:rPr lang="en-US" sz="4000" dirty="0" smtClean="0">
                <a:solidFill>
                  <a:schemeClr val="accent4">
                    <a:lumMod val="50000"/>
                  </a:schemeClr>
                </a:solidFill>
                <a:latin typeface="Berlin Sans FB" pitchFamily="34" charset="0"/>
              </a:rPr>
              <a:t> until 6 months of age when she developed </a:t>
            </a:r>
            <a:r>
              <a:rPr lang="en-US" sz="4000" dirty="0" smtClean="0">
                <a:solidFill>
                  <a:srgbClr val="00B0F0"/>
                </a:solidFill>
                <a:latin typeface="Berlin Sans FB" pitchFamily="34" charset="0"/>
              </a:rPr>
              <a:t>pneumonia</a:t>
            </a:r>
            <a:r>
              <a:rPr lang="en-US" sz="4000" dirty="0" smtClean="0">
                <a:solidFill>
                  <a:schemeClr val="accent4">
                    <a:lumMod val="50000"/>
                  </a:schemeClr>
                </a:solidFill>
                <a:latin typeface="Berlin Sans FB" pitchFamily="34" charset="0"/>
              </a:rPr>
              <a:t> in both lungs, accompanied by a </a:t>
            </a:r>
            <a:r>
              <a:rPr lang="en-US" sz="4000" u="sng" dirty="0" smtClean="0">
                <a:solidFill>
                  <a:schemeClr val="accent4">
                    <a:lumMod val="50000"/>
                  </a:schemeClr>
                </a:solidFill>
                <a:latin typeface="Berlin Sans FB" pitchFamily="34" charset="0"/>
              </a:rPr>
              <a:t>severe cough and fever</a:t>
            </a:r>
            <a:r>
              <a:rPr lang="en-US" sz="4000" dirty="0" smtClean="0">
                <a:solidFill>
                  <a:schemeClr val="accent4">
                    <a:lumMod val="50000"/>
                  </a:schemeClr>
                </a:solidFill>
                <a:latin typeface="Berlin Sans FB" pitchFamily="34" charset="0"/>
              </a:rPr>
              <a:t>. </a:t>
            </a:r>
            <a:endParaRPr lang="en-US" sz="4000" dirty="0">
              <a:solidFill>
                <a:schemeClr val="accent4">
                  <a:lumMod val="50000"/>
                </a:schemeClr>
              </a:solidFill>
              <a:latin typeface="Berlin Sans FB"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1040</Words>
  <Application>Microsoft Office PowerPoint</Application>
  <PresentationFormat>On-screen Show (4:3)</PresentationFormat>
  <Paragraphs>92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MHC-II protein deficiency </vt:lpstr>
      <vt:lpstr>Slide 2</vt:lpstr>
      <vt:lpstr>Slide 3</vt:lpstr>
      <vt:lpstr>Through MHC molecules </vt:lpstr>
      <vt:lpstr>MHC class-I vs MHC class-II</vt:lpstr>
      <vt:lpstr> MHC-II  molecules are expressed on :   </vt:lpstr>
      <vt:lpstr>HLA : human leukocyte antigens </vt:lpstr>
      <vt:lpstr>About MHC-II genes</vt:lpstr>
      <vt:lpstr>The case of Helen Burns  with a mild form of combined immunodeficiency  </vt:lpstr>
      <vt:lpstr>What to do ??!  </vt:lpstr>
      <vt:lpstr>Slide 11</vt:lpstr>
      <vt:lpstr>Should give Amoxacillin ! </vt:lpstr>
      <vt:lpstr>Culturing !</vt:lpstr>
      <vt:lpstr>Pneumocystis jirovecii</vt:lpstr>
      <vt:lpstr>NEXT !</vt:lpstr>
      <vt:lpstr>How to know whether it is SCID or not ?! </vt:lpstr>
      <vt:lpstr>The result indicates her T-cell  proliferation was Normal  </vt:lpstr>
      <vt:lpstr>Asking for previous vaccines ?  </vt:lpstr>
      <vt:lpstr>However, in further tests her T cells failed to respond to tetanus toxoid in vitro, although they responded normally in the 3H-thymidine incorporation assay when stimulated with allogeneic B cells</vt:lpstr>
      <vt:lpstr>Further examinations ! </vt:lpstr>
      <vt:lpstr>WBC count and differential count </vt:lpstr>
      <vt:lpstr>Slide 22</vt:lpstr>
      <vt:lpstr>Slide 23</vt:lpstr>
      <vt:lpstr>No idea !! </vt:lpstr>
      <vt:lpstr>Bone marrow transplant </vt:lpstr>
      <vt:lpstr>Slide 26</vt:lpstr>
      <vt:lpstr>Slide 27</vt:lpstr>
      <vt:lpstr>Slide 28</vt:lpstr>
      <vt:lpstr>Treatment </vt:lpstr>
      <vt:lpstr>IN MHC-II deficiency :  </vt:lpstr>
      <vt:lpstr>Slide 31</vt:lpstr>
      <vt:lpstr>Four complementation groups were identified. This led to the identification of the defect. </vt:lpstr>
      <vt:lpstr>Slide 33</vt:lpstr>
      <vt:lpstr>T-cell maturation in the thymus </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MHC-II protein deficiency </dc:title>
  <dc:creator>Lara Alshabatat</dc:creator>
  <cp:lastModifiedBy>Lara Alshabatat</cp:lastModifiedBy>
  <cp:revision>2</cp:revision>
  <dcterms:created xsi:type="dcterms:W3CDTF">2006-08-16T00:00:00Z</dcterms:created>
  <dcterms:modified xsi:type="dcterms:W3CDTF">2016-10-23T00:10:59Z</dcterms:modified>
</cp:coreProperties>
</file>