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5"/>
  </p:notesMasterIdLst>
  <p:handoutMasterIdLst>
    <p:handoutMasterId r:id="rId26"/>
  </p:handoutMasterIdLst>
  <p:sldIdLst>
    <p:sldId id="280" r:id="rId2"/>
    <p:sldId id="285" r:id="rId3"/>
    <p:sldId id="287" r:id="rId4"/>
    <p:sldId id="270" r:id="rId5"/>
    <p:sldId id="294" r:id="rId6"/>
    <p:sldId id="297" r:id="rId7"/>
    <p:sldId id="299" r:id="rId8"/>
    <p:sldId id="302" r:id="rId9"/>
    <p:sldId id="306" r:id="rId10"/>
    <p:sldId id="307" r:id="rId11"/>
    <p:sldId id="308" r:id="rId12"/>
    <p:sldId id="310" r:id="rId13"/>
    <p:sldId id="311" r:id="rId14"/>
    <p:sldId id="312" r:id="rId15"/>
    <p:sldId id="329" r:id="rId16"/>
    <p:sldId id="314" r:id="rId17"/>
    <p:sldId id="315" r:id="rId18"/>
    <p:sldId id="316" r:id="rId19"/>
    <p:sldId id="317" r:id="rId20"/>
    <p:sldId id="318" r:id="rId21"/>
    <p:sldId id="330" r:id="rId22"/>
    <p:sldId id="319" r:id="rId23"/>
    <p:sldId id="331" r:id="rId24"/>
  </p:sldIdLst>
  <p:sldSz cx="9144000" cy="6858000" type="screen4x3"/>
  <p:notesSz cx="6797675" cy="9926638"/>
  <p:defaultTextStyle>
    <a:defPPr>
      <a:defRPr lang="ar-JO"/>
    </a:defPPr>
    <a:lvl1pPr algn="r" rtl="1"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r" rtl="1"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r" rtl="1"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r" rtl="1"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r" rtl="1"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FF6699"/>
    <a:srgbClr val="FF0066"/>
    <a:srgbClr val="CC99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60" autoAdjust="0"/>
  </p:normalViewPr>
  <p:slideViewPr>
    <p:cSldViewPr>
      <p:cViewPr>
        <p:scale>
          <a:sx n="65" d="100"/>
          <a:sy n="65" d="100"/>
        </p:scale>
        <p:origin x="-144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pPr>
              <a:defRPr/>
            </a:pPr>
            <a:endParaRPr lang="ar-JO"/>
          </a:p>
        </p:txBody>
      </p:sp>
      <p:sp>
        <p:nvSpPr>
          <p:cNvPr id="3" name="Date Placeholder 2"/>
          <p:cNvSpPr>
            <a:spLocks noGrp="1"/>
          </p:cNvSpPr>
          <p:nvPr>
            <p:ph type="dt" sz="quarter" idx="1"/>
          </p:nvPr>
        </p:nvSpPr>
        <p:spPr>
          <a:xfrm>
            <a:off x="1588" y="0"/>
            <a:ext cx="2946400" cy="496888"/>
          </a:xfrm>
          <a:prstGeom prst="rect">
            <a:avLst/>
          </a:prstGeom>
        </p:spPr>
        <p:txBody>
          <a:bodyPr vert="horz" lIns="91440" tIns="45720" rIns="91440" bIns="45720" rtlCol="1"/>
          <a:lstStyle>
            <a:lvl1pPr algn="l">
              <a:defRPr sz="1200"/>
            </a:lvl1pPr>
          </a:lstStyle>
          <a:p>
            <a:pPr>
              <a:defRPr/>
            </a:pPr>
            <a:fld id="{24DB14A8-F5BB-41AE-9A01-1F4486B2DB5F}" type="datetimeFigureOut">
              <a:rPr lang="ar-JO"/>
              <a:pPr>
                <a:defRPr/>
              </a:pPr>
              <a:t>19/02/1438</a:t>
            </a:fld>
            <a:endParaRPr lang="ar-JO"/>
          </a:p>
        </p:txBody>
      </p:sp>
      <p:sp>
        <p:nvSpPr>
          <p:cNvPr id="4" name="Footer Placeholder 3"/>
          <p:cNvSpPr>
            <a:spLocks noGrp="1"/>
          </p:cNvSpPr>
          <p:nvPr>
            <p:ph type="ftr" sz="quarter" idx="2"/>
          </p:nvPr>
        </p:nvSpPr>
        <p:spPr>
          <a:xfrm>
            <a:off x="3851275" y="9428163"/>
            <a:ext cx="2946400" cy="496887"/>
          </a:xfrm>
          <a:prstGeom prst="rect">
            <a:avLst/>
          </a:prstGeom>
        </p:spPr>
        <p:txBody>
          <a:bodyPr vert="horz" lIns="91440" tIns="45720" rIns="91440" bIns="45720" rtlCol="1" anchor="b"/>
          <a:lstStyle>
            <a:lvl1pPr algn="r">
              <a:defRPr sz="1200"/>
            </a:lvl1pPr>
          </a:lstStyle>
          <a:p>
            <a:pPr>
              <a:defRPr/>
            </a:pPr>
            <a:endParaRPr lang="ar-JO"/>
          </a:p>
        </p:txBody>
      </p:sp>
      <p:sp>
        <p:nvSpPr>
          <p:cNvPr id="5" name="Slide Number Placeholder 4"/>
          <p:cNvSpPr>
            <a:spLocks noGrp="1"/>
          </p:cNvSpPr>
          <p:nvPr>
            <p:ph type="sldNum" sz="quarter" idx="3"/>
          </p:nvPr>
        </p:nvSpPr>
        <p:spPr>
          <a:xfrm>
            <a:off x="1588" y="9428163"/>
            <a:ext cx="2946400" cy="496887"/>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8AC8A4D5-45BB-4CA3-A944-3EDF6DE1340B}" type="slidenum">
              <a:rPr lang="ar-JO" altLang="en-US"/>
              <a:pPr/>
              <a:t>‹#›</a:t>
            </a:fld>
            <a:endParaRPr lang="ar-JO"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GB"/>
          </a:p>
        </p:txBody>
      </p:sp>
      <p:sp>
        <p:nvSpPr>
          <p:cNvPr id="5222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297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p>
          <a:p>
            <a:pPr lvl="1"/>
            <a:r>
              <a:rPr lang="ar-SA" noProof="0"/>
              <a:t>المستوى الثاني</a:t>
            </a:r>
          </a:p>
          <a:p>
            <a:pPr lvl="2"/>
            <a:r>
              <a:rPr lang="ar-SA" noProof="0"/>
              <a:t>المستوى الثالث</a:t>
            </a:r>
          </a:p>
          <a:p>
            <a:pPr lvl="3"/>
            <a:r>
              <a:rPr lang="ar-SA" noProof="0"/>
              <a:t>المستوى الرابع</a:t>
            </a:r>
          </a:p>
          <a:p>
            <a:pPr lvl="4"/>
            <a:r>
              <a:rPr lang="ar-SA" noProof="0"/>
              <a:t>المستوى الخامس</a:t>
            </a:r>
          </a:p>
        </p:txBody>
      </p:sp>
      <p:sp>
        <p:nvSpPr>
          <p:cNvPr id="5223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endParaRPr lang="en-GB"/>
          </a:p>
        </p:txBody>
      </p:sp>
      <p:sp>
        <p:nvSpPr>
          <p:cNvPr id="5223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cs typeface="Arial" panose="020B0604020202020204" pitchFamily="34" charset="0"/>
              </a:defRPr>
            </a:lvl1pPr>
          </a:lstStyle>
          <a:p>
            <a:fld id="{A5850E65-8F8F-4147-A222-0191F5B7336A}"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6B7B47E2-BE57-434C-B11A-7E6622B41247}" type="slidenum">
              <a:rPr lang="ar-JO" altLang="en-US"/>
              <a:pPr/>
              <a:t>‹#›</a:t>
            </a:fld>
            <a:endParaRPr lang="en-US" altLang="en-US"/>
          </a:p>
        </p:txBody>
      </p:sp>
    </p:spTree>
    <p:extLst>
      <p:ext uri="{BB962C8B-B14F-4D97-AF65-F5344CB8AC3E}">
        <p14:creationId xmlns:p14="http://schemas.microsoft.com/office/powerpoint/2010/main" val="23628607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0EA00B5D-50D0-4613-BCFC-87258906CEF0}" type="slidenum">
              <a:rPr lang="ar-JO" altLang="en-US"/>
              <a:pPr/>
              <a:t>‹#›</a:t>
            </a:fld>
            <a:endParaRPr lang="en-US" altLang="en-US"/>
          </a:p>
        </p:txBody>
      </p:sp>
    </p:spTree>
    <p:extLst>
      <p:ext uri="{BB962C8B-B14F-4D97-AF65-F5344CB8AC3E}">
        <p14:creationId xmlns:p14="http://schemas.microsoft.com/office/powerpoint/2010/main" val="207063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CC41AA1A-43DB-4E12-85E5-888633CA8EDD}" type="slidenum">
              <a:rPr lang="ar-JO" altLang="en-US"/>
              <a:pPr/>
              <a:t>‹#›</a:t>
            </a:fld>
            <a:endParaRPr lang="en-US" altLang="en-US"/>
          </a:p>
        </p:txBody>
      </p:sp>
    </p:spTree>
    <p:extLst>
      <p:ext uri="{BB962C8B-B14F-4D97-AF65-F5344CB8AC3E}">
        <p14:creationId xmlns:p14="http://schemas.microsoft.com/office/powerpoint/2010/main" val="2652766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p:txBody>
          <a:bodyPr/>
          <a:lstStyle>
            <a:lvl1pPr>
              <a:defRPr/>
            </a:lvl1pPr>
          </a:lstStyle>
          <a:p>
            <a:pPr>
              <a:defRPr/>
            </a:pPr>
            <a:endParaRPr lang="en-US"/>
          </a:p>
        </p:txBody>
      </p:sp>
      <p:sp>
        <p:nvSpPr>
          <p:cNvPr id="6" name="Rectangle 45"/>
          <p:cNvSpPr>
            <a:spLocks noGrp="1" noChangeArrowheads="1"/>
          </p:cNvSpPr>
          <p:nvPr>
            <p:ph type="ftr" sz="quarter" idx="11"/>
          </p:nvPr>
        </p:nvSpPr>
        <p:spPr/>
        <p:txBody>
          <a:bodyPr/>
          <a:lstStyle>
            <a:lvl1pPr>
              <a:defRPr/>
            </a:lvl1pPr>
          </a:lstStyle>
          <a:p>
            <a:pPr>
              <a:defRPr/>
            </a:pPr>
            <a:endParaRPr lang="en-US"/>
          </a:p>
        </p:txBody>
      </p:sp>
      <p:sp>
        <p:nvSpPr>
          <p:cNvPr id="7" name="Rectangle 46"/>
          <p:cNvSpPr>
            <a:spLocks noGrp="1" noChangeArrowheads="1"/>
          </p:cNvSpPr>
          <p:nvPr>
            <p:ph type="sldNum" sz="quarter" idx="12"/>
          </p:nvPr>
        </p:nvSpPr>
        <p:spPr/>
        <p:txBody>
          <a:bodyPr/>
          <a:lstStyle>
            <a:lvl1pPr>
              <a:defRPr/>
            </a:lvl1pPr>
          </a:lstStyle>
          <a:p>
            <a:fld id="{73845F4F-AF04-4688-BF23-AA7AB9DCABEA}" type="slidenum">
              <a:rPr lang="ar-JO" altLang="en-US"/>
              <a:pPr/>
              <a:t>‹#›</a:t>
            </a:fld>
            <a:endParaRPr lang="en-US" altLang="en-US"/>
          </a:p>
        </p:txBody>
      </p:sp>
    </p:spTree>
    <p:extLst>
      <p:ext uri="{BB962C8B-B14F-4D97-AF65-F5344CB8AC3E}">
        <p14:creationId xmlns:p14="http://schemas.microsoft.com/office/powerpoint/2010/main" val="322516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872806DC-E0CF-4744-8656-5D3E507DF9F5}" type="slidenum">
              <a:rPr lang="ar-JO" altLang="en-US"/>
              <a:pPr/>
              <a:t>‹#›</a:t>
            </a:fld>
            <a:endParaRPr lang="en-US" altLang="en-US"/>
          </a:p>
        </p:txBody>
      </p:sp>
    </p:spTree>
    <p:extLst>
      <p:ext uri="{BB962C8B-B14F-4D97-AF65-F5344CB8AC3E}">
        <p14:creationId xmlns:p14="http://schemas.microsoft.com/office/powerpoint/2010/main" val="24330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8E1CF7CD-F181-4C2C-B56F-E14BD5FE209B}" type="slidenum">
              <a:rPr lang="ar-JO" altLang="en-US"/>
              <a:pPr/>
              <a:t>‹#›</a:t>
            </a:fld>
            <a:endParaRPr lang="en-US" altLang="en-US"/>
          </a:p>
        </p:txBody>
      </p:sp>
    </p:spTree>
    <p:extLst>
      <p:ext uri="{BB962C8B-B14F-4D97-AF65-F5344CB8AC3E}">
        <p14:creationId xmlns:p14="http://schemas.microsoft.com/office/powerpoint/2010/main" val="25804034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BB9CB4D0-6FD8-49C7-BBFF-B90FD2BB8760}" type="slidenum">
              <a:rPr lang="ar-JO" altLang="en-US"/>
              <a:pPr/>
              <a:t>‹#›</a:t>
            </a:fld>
            <a:endParaRPr lang="en-US" altLang="en-US"/>
          </a:p>
        </p:txBody>
      </p:sp>
    </p:spTree>
    <p:extLst>
      <p:ext uri="{BB962C8B-B14F-4D97-AF65-F5344CB8AC3E}">
        <p14:creationId xmlns:p14="http://schemas.microsoft.com/office/powerpoint/2010/main" val="177213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7EB15E32-02A3-49A9-B79F-5D5C660753FD}" type="slidenum">
              <a:rPr lang="ar-JO" altLang="en-US"/>
              <a:pPr/>
              <a:t>‹#›</a:t>
            </a:fld>
            <a:endParaRPr lang="en-US" altLang="en-US"/>
          </a:p>
        </p:txBody>
      </p:sp>
    </p:spTree>
    <p:extLst>
      <p:ext uri="{BB962C8B-B14F-4D97-AF65-F5344CB8AC3E}">
        <p14:creationId xmlns:p14="http://schemas.microsoft.com/office/powerpoint/2010/main" val="298178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7BAA66EA-883C-487C-9D13-03C55EE1B5D7}" type="slidenum">
              <a:rPr lang="ar-JO" altLang="en-US"/>
              <a:pPr/>
              <a:t>‹#›</a:t>
            </a:fld>
            <a:endParaRPr lang="en-US" altLang="en-US"/>
          </a:p>
        </p:txBody>
      </p:sp>
    </p:spTree>
    <p:extLst>
      <p:ext uri="{BB962C8B-B14F-4D97-AF65-F5344CB8AC3E}">
        <p14:creationId xmlns:p14="http://schemas.microsoft.com/office/powerpoint/2010/main" val="78994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B27C950C-C546-4CBE-BD91-870E7AC9AE97}" type="slidenum">
              <a:rPr lang="ar-JO" altLang="en-US"/>
              <a:pPr/>
              <a:t>‹#›</a:t>
            </a:fld>
            <a:endParaRPr lang="en-US" altLang="en-US"/>
          </a:p>
        </p:txBody>
      </p:sp>
    </p:spTree>
    <p:extLst>
      <p:ext uri="{BB962C8B-B14F-4D97-AF65-F5344CB8AC3E}">
        <p14:creationId xmlns:p14="http://schemas.microsoft.com/office/powerpoint/2010/main" val="200004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6B3D6BC7-36A0-4D1B-82E0-BBBAF239BA3C}" type="slidenum">
              <a:rPr lang="ar-JO" altLang="en-US"/>
              <a:pPr/>
              <a:t>‹#›</a:t>
            </a:fld>
            <a:endParaRPr lang="en-US" altLang="en-US"/>
          </a:p>
        </p:txBody>
      </p:sp>
    </p:spTree>
    <p:extLst>
      <p:ext uri="{BB962C8B-B14F-4D97-AF65-F5344CB8AC3E}">
        <p14:creationId xmlns:p14="http://schemas.microsoft.com/office/powerpoint/2010/main" val="284069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83F9D053-9297-45F1-96BC-E437A38C0DB3}" type="slidenum">
              <a:rPr lang="ar-JO" altLang="en-US"/>
              <a:pPr/>
              <a:t>‹#›</a:t>
            </a:fld>
            <a:endParaRPr lang="en-US" altLang="en-US"/>
          </a:p>
        </p:txBody>
      </p:sp>
    </p:spTree>
    <p:extLst>
      <p:ext uri="{BB962C8B-B14F-4D97-AF65-F5344CB8AC3E}">
        <p14:creationId xmlns:p14="http://schemas.microsoft.com/office/powerpoint/2010/main" val="321992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fld id="{247FF16D-1FA9-4C15-859B-58E75FC5D65A}" type="slidenum">
              <a:rPr lang="ar-JO" altLang="en-US"/>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26" r:id="rId1"/>
    <p:sldLayoutId id="2147483718" r:id="rId2"/>
    <p:sldLayoutId id="2147483727" r:id="rId3"/>
    <p:sldLayoutId id="2147483719" r:id="rId4"/>
    <p:sldLayoutId id="2147483720" r:id="rId5"/>
    <p:sldLayoutId id="2147483721" r:id="rId6"/>
    <p:sldLayoutId id="2147483722" r:id="rId7"/>
    <p:sldLayoutId id="2147483723" r:id="rId8"/>
    <p:sldLayoutId id="2147483728" r:id="rId9"/>
    <p:sldLayoutId id="2147483724" r:id="rId10"/>
    <p:sldLayoutId id="2147483725" r:id="rId11"/>
    <p:sldLayoutId id="2147483729" r:id="rId12"/>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2pPr>
      <a:lvl3pPr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3pPr>
      <a:lvl4pPr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4pPr>
      <a:lvl5pPr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5pPr>
      <a:lvl6pPr marL="457200"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6pPr>
      <a:lvl7pPr marL="914400"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7pPr>
      <a:lvl8pPr marL="1371600"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8pPr>
      <a:lvl9pPr marL="1828800" algn="l" rtl="0" fontAlgn="base">
        <a:spcBef>
          <a:spcPct val="0"/>
        </a:spcBef>
        <a:spcAft>
          <a:spcPct val="0"/>
        </a:spcAft>
        <a:defRPr sz="5000">
          <a:solidFill>
            <a:schemeClr val="tx2"/>
          </a:solidFill>
          <a:latin typeface="Calibri" panose="020F0502020204030204" pitchFamily="34" charset="0"/>
          <a:cs typeface="Traditional Arabic" panose="02020603050405020304" pitchFamily="18" charset="-78"/>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ajalla UI"/>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ajalla UI"/>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ajalla UI"/>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ajalla UI"/>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752600" y="2819400"/>
            <a:ext cx="5638800" cy="46038"/>
          </a:xfrm>
          <a:prstGeom prst="rect">
            <a:avLst/>
          </a:prstGeom>
          <a:gradFill rotWithShape="0">
            <a:gsLst>
              <a:gs pos="0">
                <a:srgbClr val="0033CC"/>
              </a:gs>
              <a:gs pos="100000">
                <a:srgbClr val="00185E"/>
              </a:gs>
            </a:gsLst>
            <a:lin ang="5400000" scaled="1"/>
          </a:gradFill>
          <a:ln w="9525">
            <a:miter lim="800000"/>
            <a:headEnd/>
            <a:tailEnd/>
          </a:ln>
          <a:scene3d>
            <a:camera prst="legacyPerspectiveTop"/>
            <a:lightRig rig="legacyFlat3" dir="b"/>
          </a:scene3d>
          <a:sp3d extrusionH="887400" prstMaterial="legacyMatte">
            <a:bevelT w="13500" h="13500" prst="angle"/>
            <a:bevelB w="13500" h="13500" prst="angle"/>
            <a:extrusionClr>
              <a:srgbClr val="0033CC"/>
            </a:extrusionClr>
            <a:contourClr>
              <a:srgbClr val="0033CC"/>
            </a:contourClr>
          </a:sp3d>
        </p:spPr>
        <p:txBody>
          <a:bodyPr wrap="none" anchor="ctr">
            <a:flatTx/>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en-US" altLang="en-US"/>
          </a:p>
        </p:txBody>
      </p:sp>
      <p:sp>
        <p:nvSpPr>
          <p:cNvPr id="34819" name="Rectangle 3"/>
          <p:cNvSpPr>
            <a:spLocks noChangeArrowheads="1"/>
          </p:cNvSpPr>
          <p:nvPr/>
        </p:nvSpPr>
        <p:spPr bwMode="auto">
          <a:xfrm>
            <a:off x="762000" y="1198563"/>
            <a:ext cx="7772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rtl="0" eaLnBrk="1" hangingPunct="1"/>
            <a:r>
              <a:rPr kumimoji="1" lang="en-US" altLang="zh-CN" sz="4000" b="1" i="1"/>
              <a:t>MICROBIOLOGY</a:t>
            </a:r>
          </a:p>
          <a:p>
            <a:pPr algn="ctr" rtl="0" eaLnBrk="1" hangingPunct="1"/>
            <a:r>
              <a:rPr kumimoji="1" lang="en-US" altLang="zh-CN" sz="4000" b="1" i="1"/>
              <a:t>OF CARDITIS</a:t>
            </a:r>
          </a:p>
        </p:txBody>
      </p:sp>
      <p:sp>
        <p:nvSpPr>
          <p:cNvPr id="34820" name="Rectangle 4"/>
          <p:cNvSpPr>
            <a:spLocks noChangeArrowheads="1"/>
          </p:cNvSpPr>
          <p:nvPr/>
        </p:nvSpPr>
        <p:spPr bwMode="auto">
          <a:xfrm>
            <a:off x="762000" y="3276600"/>
            <a:ext cx="7620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r>
              <a:rPr lang="en-US" altLang="en-US" sz="2800">
                <a:latin typeface="Arial" panose="020B0604020202020204" pitchFamily="34" charset="0"/>
                <a:cs typeface="Arial" panose="020B0604020202020204" pitchFamily="34" charset="0"/>
              </a:rPr>
              <a:t>Dr. Sameer Naji, MB, BCh, PhD (UK)</a:t>
            </a:r>
          </a:p>
          <a:p>
            <a:pPr algn="ctr" rtl="0" eaLnBrk="1" hangingPunct="1"/>
            <a:r>
              <a:rPr lang="ar-JO" altLang="en-US" sz="2800">
                <a:latin typeface="Arial" panose="020B0604020202020204" pitchFamily="34" charset="0"/>
                <a:cs typeface="Arial" panose="020B0604020202020204" pitchFamily="34" charset="0"/>
              </a:rPr>
              <a:t> </a:t>
            </a:r>
            <a:r>
              <a:rPr lang="en-US" altLang="en-US" sz="2800">
                <a:latin typeface="Arial" panose="020B0604020202020204" pitchFamily="34" charset="0"/>
                <a:cs typeface="Arial" panose="020B0604020202020204" pitchFamily="34" charset="0"/>
              </a:rPr>
              <a:t>Assistant Professor</a:t>
            </a:r>
          </a:p>
          <a:p>
            <a:pPr algn="ctr" eaLnBrk="1" hangingPunct="1"/>
            <a:r>
              <a:rPr lang="en-US" altLang="en-US" sz="2800">
                <a:latin typeface="Arial" panose="020B0604020202020204" pitchFamily="34" charset="0"/>
                <a:cs typeface="Arial" panose="020B0604020202020204" pitchFamily="34" charset="0"/>
              </a:rPr>
              <a:t>Head of Dept. of Basic Medical Sciences</a:t>
            </a:r>
          </a:p>
          <a:p>
            <a:pPr algn="ctr" eaLnBrk="1" hangingPunct="1"/>
            <a:r>
              <a:rPr lang="en-US" altLang="en-US" sz="2800">
                <a:latin typeface="Arial" panose="020B0604020202020204" pitchFamily="34" charset="0"/>
                <a:cs typeface="Arial" panose="020B0604020202020204" pitchFamily="34" charset="0"/>
              </a:rPr>
              <a:t>Faculty of Medicine </a:t>
            </a:r>
          </a:p>
          <a:p>
            <a:pPr algn="ctr" eaLnBrk="1" hangingPunct="1"/>
            <a:r>
              <a:rPr lang="en-US" altLang="en-US" sz="2800">
                <a:latin typeface="Arial" panose="020B0604020202020204" pitchFamily="34" charset="0"/>
                <a:cs typeface="Arial" panose="020B0604020202020204" pitchFamily="34" charset="0"/>
              </a:rPr>
              <a:t>The Hashemite University</a:t>
            </a:r>
            <a:endParaRPr lang="en-US" altLang="zh-CN" sz="2800">
              <a:latin typeface="Arial" panose="020B0604020202020204" pitchFamily="34" charset="0"/>
              <a:cs typeface="Arial" panose="020B0604020202020204" pitchFamily="34" charset="0"/>
            </a:endParaRPr>
          </a:p>
        </p:txBody>
      </p:sp>
      <p:sp>
        <p:nvSpPr>
          <p:cNvPr id="2" name="Rectangle 1"/>
          <p:cNvSpPr/>
          <p:nvPr/>
        </p:nvSpPr>
        <p:spPr>
          <a:xfrm>
            <a:off x="762000" y="5522913"/>
            <a:ext cx="7715640" cy="12073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Edited by: Mohammad Qussay Al-Sabbagh</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 calcmode="lin" valueType="num">
                                      <p:cBhvr additive="base">
                                        <p:cTn id="7" dur="500" fill="hold"/>
                                        <p:tgtEl>
                                          <p:spTgt spid="34819"/>
                                        </p:tgtEl>
                                        <p:attrNameLst>
                                          <p:attrName>ppt_x</p:attrName>
                                        </p:attrNameLst>
                                      </p:cBhvr>
                                      <p:tavLst>
                                        <p:tav tm="0">
                                          <p:val>
                                            <p:strVal val="1+#ppt_w/2"/>
                                          </p:val>
                                        </p:tav>
                                        <p:tav tm="100000">
                                          <p:val>
                                            <p:strVal val="#ppt_x"/>
                                          </p:val>
                                        </p:tav>
                                      </p:tavLst>
                                    </p:anim>
                                    <p:anim calcmode="lin" valueType="num">
                                      <p:cBhvr additive="base">
                                        <p:cTn id="8" dur="500" fill="hold"/>
                                        <p:tgtEl>
                                          <p:spTgt spid="348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ppt_w</p:attrName>
                                        </p:attrNameLst>
                                      </p:cBhvr>
                                      <p:tavLst>
                                        <p:tav tm="0">
                                          <p:val>
                                            <p:fltVal val="0"/>
                                          </p:val>
                                        </p:tav>
                                        <p:tav tm="100000">
                                          <p:val>
                                            <p:strVal val="#ppt_w"/>
                                          </p:val>
                                        </p:tav>
                                      </p:tavLst>
                                    </p:anim>
                                    <p:anim calcmode="lin" valueType="num">
                                      <p:cBhvr>
                                        <p:cTn id="13" dur="500" fill="hold"/>
                                        <p:tgtEl>
                                          <p:spTgt spid="3481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12" presetClass="entr" presetSubtype="2" fill="hold" grpId="0" nodeType="afterEffect">
                                  <p:stCondLst>
                                    <p:cond delay="0"/>
                                  </p:stCondLst>
                                  <p:childTnLst>
                                    <p:set>
                                      <p:cBhvr>
                                        <p:cTn id="16" dur="1" fill="hold">
                                          <p:stCondLst>
                                            <p:cond delay="0"/>
                                          </p:stCondLst>
                                        </p:cTn>
                                        <p:tgtEl>
                                          <p:spTgt spid="34820"/>
                                        </p:tgtEl>
                                        <p:attrNameLst>
                                          <p:attrName>style.visibility</p:attrName>
                                        </p:attrNameLst>
                                      </p:cBhvr>
                                      <p:to>
                                        <p:strVal val="visible"/>
                                      </p:to>
                                    </p:set>
                                    <p:animEffect transition="in" filter="slide(fromRight)">
                                      <p:cBhvr>
                                        <p:cTn id="1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P spid="34819" grpId="0" autoUpdateAnimBg="0"/>
      <p:bldP spid="3482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81000" y="1295400"/>
            <a:ext cx="8382000" cy="5181600"/>
          </a:xfrm>
        </p:spPr>
        <p:txBody>
          <a:bodyPr/>
          <a:lstStyle/>
          <a:p>
            <a:pPr>
              <a:lnSpc>
                <a:spcPct val="90000"/>
              </a:lnSpc>
            </a:pPr>
            <a:r>
              <a:rPr lang="en-GB" altLang="en-US">
                <a:latin typeface="Times New Roman" panose="02020603050405020304" pitchFamily="18" charset="0"/>
                <a:cs typeface="Times New Roman" panose="02020603050405020304" pitchFamily="18" charset="0"/>
              </a:rPr>
              <a:t> Another phenomenon shown to contribute to the infective endocarditis syndrome is the development of </a:t>
            </a:r>
            <a:r>
              <a:rPr lang="en-GB" altLang="en-US" u="sng">
                <a:latin typeface="Times New Roman" panose="02020603050405020304" pitchFamily="18" charset="0"/>
                <a:cs typeface="Times New Roman" panose="02020603050405020304" pitchFamily="18" charset="0"/>
              </a:rPr>
              <a:t>circulating immune complexes of microbial antigen and antibody</a:t>
            </a:r>
            <a:r>
              <a:rPr lang="en-GB" altLang="en-US">
                <a:latin typeface="Times New Roman" panose="02020603050405020304" pitchFamily="18" charset="0"/>
                <a:cs typeface="Times New Roman" panose="02020603050405020304" pitchFamily="18" charset="0"/>
              </a:rPr>
              <a:t>. These complexes can activate complement and contribute to many of the peripheral manifestations of the disease, including nephritis, arthritis, and cutaneous vascular lesions.</a:t>
            </a:r>
          </a:p>
          <a:p>
            <a:pPr>
              <a:lnSpc>
                <a:spcPct val="90000"/>
              </a:lnSpc>
            </a:pPr>
            <a:r>
              <a:rPr lang="en-GB" altLang="en-US">
                <a:latin typeface="Times New Roman" panose="02020603050405020304" pitchFamily="18" charset="0"/>
                <a:cs typeface="Times New Roman" panose="02020603050405020304" pitchFamily="18" charset="0"/>
              </a:rPr>
              <a:t>Frequently, there is a widespread stimulus to host </a:t>
            </a:r>
            <a:r>
              <a:rPr lang="en-GB" altLang="en-US" u="sng">
                <a:latin typeface="Times New Roman" panose="02020603050405020304" pitchFamily="18" charset="0"/>
                <a:cs typeface="Times New Roman" panose="02020603050405020304" pitchFamily="18" charset="0"/>
              </a:rPr>
              <a:t>cellular and humoral immunity</a:t>
            </a:r>
            <a:r>
              <a:rPr lang="en-GB" altLang="en-US">
                <a:latin typeface="Times New Roman" panose="02020603050405020304" pitchFamily="18" charset="0"/>
                <a:cs typeface="Times New Roman" panose="02020603050405020304" pitchFamily="18" charset="0"/>
              </a:rPr>
              <a:t>, particularly if the infection continues for more than about 2 weeks. This condition is characterized by </a:t>
            </a:r>
            <a:r>
              <a:rPr lang="en-GB" altLang="en-US" u="sng">
                <a:latin typeface="Times New Roman" panose="02020603050405020304" pitchFamily="18" charset="0"/>
                <a:cs typeface="Times New Roman" panose="02020603050405020304" pitchFamily="18" charset="0"/>
              </a:rPr>
              <a:t>hyperglobulinemia</a:t>
            </a:r>
            <a:r>
              <a:rPr lang="en-GB" altLang="en-US">
                <a:latin typeface="Times New Roman" panose="02020603050405020304" pitchFamily="18" charset="0"/>
                <a:cs typeface="Times New Roman" panose="02020603050405020304" pitchFamily="18" charset="0"/>
              </a:rPr>
              <a:t>, </a:t>
            </a:r>
            <a:r>
              <a:rPr lang="en-GB" altLang="en-US" u="sng">
                <a:latin typeface="Times New Roman" panose="02020603050405020304" pitchFamily="18" charset="0"/>
                <a:cs typeface="Times New Roman" panose="02020603050405020304" pitchFamily="18" charset="0"/>
              </a:rPr>
              <a:t>splenomegaly</a:t>
            </a:r>
            <a:r>
              <a:rPr lang="en-GB" altLang="en-US">
                <a:latin typeface="Times New Roman" panose="02020603050405020304" pitchFamily="18" charset="0"/>
                <a:cs typeface="Times New Roman" panose="02020603050405020304" pitchFamily="18" charset="0"/>
              </a:rPr>
              <a:t>, and the occasional appearance of </a:t>
            </a:r>
            <a:r>
              <a:rPr lang="en-GB" altLang="en-US" u="sng">
                <a:latin typeface="Times New Roman" panose="02020603050405020304" pitchFamily="18" charset="0"/>
                <a:cs typeface="Times New Roman" panose="02020603050405020304" pitchFamily="18" charset="0"/>
              </a:rPr>
              <a:t>macrophages</a:t>
            </a:r>
            <a:r>
              <a:rPr lang="en-GB" altLang="en-US">
                <a:latin typeface="Times New Roman" panose="02020603050405020304" pitchFamily="18" charset="0"/>
                <a:cs typeface="Times New Roman" panose="02020603050405020304" pitchFamily="18" charset="0"/>
              </a:rPr>
              <a:t> in the peripheral blood. </a:t>
            </a: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04800" y="1066800"/>
            <a:ext cx="8534400" cy="5562600"/>
          </a:xfrm>
        </p:spPr>
        <p:txBody>
          <a:bodyPr/>
          <a:lstStyle/>
          <a:p>
            <a:r>
              <a:rPr lang="en-GB" altLang="en-US">
                <a:latin typeface="Times New Roman" panose="02020603050405020304" pitchFamily="18" charset="0"/>
                <a:cs typeface="Times New Roman" panose="02020603050405020304" pitchFamily="18" charset="0"/>
              </a:rPr>
              <a:t>Some patients develop circulating </a:t>
            </a:r>
            <a:r>
              <a:rPr lang="en-GB" altLang="en-US">
                <a:solidFill>
                  <a:srgbClr val="C00000"/>
                </a:solidFill>
                <a:latin typeface="Times New Roman" panose="02020603050405020304" pitchFamily="18" charset="0"/>
                <a:cs typeface="Times New Roman" panose="02020603050405020304" pitchFamily="18" charset="0"/>
              </a:rPr>
              <a:t>rheumatoid factor </a:t>
            </a:r>
            <a:r>
              <a:rPr lang="en-GB" altLang="en-US">
                <a:latin typeface="Times New Roman" panose="02020603050405020304" pitchFamily="18" charset="0"/>
                <a:cs typeface="Times New Roman" panose="02020603050405020304" pitchFamily="18" charset="0"/>
              </a:rPr>
              <a:t>(</a:t>
            </a:r>
            <a:r>
              <a:rPr lang="en-GB" altLang="en-US">
                <a:solidFill>
                  <a:srgbClr val="C00000"/>
                </a:solidFill>
                <a:latin typeface="Times New Roman" panose="02020603050405020304" pitchFamily="18" charset="0"/>
                <a:cs typeface="Times New Roman" panose="02020603050405020304" pitchFamily="18" charset="0"/>
              </a:rPr>
              <a:t>IgM anti-IgG antibody</a:t>
            </a:r>
            <a:r>
              <a:rPr lang="en-GB" altLang="en-US">
                <a:latin typeface="Times New Roman" panose="02020603050405020304" pitchFamily="18" charset="0"/>
                <a:cs typeface="Times New Roman" panose="02020603050405020304" pitchFamily="18" charset="0"/>
              </a:rPr>
              <a:t>), which may play a deleterious role by blocking IgG opsonic activity and causing </a:t>
            </a:r>
            <a:r>
              <a:rPr lang="en-GB" altLang="en-US" u="sng">
                <a:latin typeface="Times New Roman" panose="02020603050405020304" pitchFamily="18" charset="0"/>
                <a:cs typeface="Times New Roman" panose="02020603050405020304" pitchFamily="18" charset="0"/>
              </a:rPr>
              <a:t>microvascular damage</a:t>
            </a:r>
            <a:r>
              <a:rPr lang="en-GB" altLang="en-US">
                <a:latin typeface="Times New Roman" panose="02020603050405020304" pitchFamily="18" charset="0"/>
                <a:cs typeface="Times New Roman" panose="02020603050405020304" pitchFamily="18" charset="0"/>
              </a:rPr>
              <a:t>. </a:t>
            </a:r>
            <a:r>
              <a:rPr lang="en-GB" altLang="en-US">
                <a:solidFill>
                  <a:srgbClr val="C00000"/>
                </a:solidFill>
                <a:latin typeface="Times New Roman" panose="02020603050405020304" pitchFamily="18" charset="0"/>
                <a:cs typeface="Times New Roman" panose="02020603050405020304" pitchFamily="18" charset="0"/>
              </a:rPr>
              <a:t>Antinuclear antibodies</a:t>
            </a:r>
            <a:r>
              <a:rPr lang="en-GB" altLang="en-US">
                <a:latin typeface="Times New Roman" panose="02020603050405020304" pitchFamily="18" charset="0"/>
                <a:cs typeface="Times New Roman" panose="02020603050405020304" pitchFamily="18" charset="0"/>
              </a:rPr>
              <a:t>, which also appear occasionally, may contribute to the pathogenesis of the  fever, arthralgia, and myalgia that is often seen.</a:t>
            </a:r>
          </a:p>
          <a:p>
            <a:r>
              <a:rPr lang="en-GB" altLang="en-US">
                <a:latin typeface="Times New Roman" panose="02020603050405020304" pitchFamily="18" charset="0"/>
                <a:cs typeface="Times New Roman" panose="02020603050405020304" pitchFamily="18" charset="0"/>
              </a:rPr>
              <a:t>In summary, </a:t>
            </a:r>
            <a:r>
              <a:rPr lang="en-GB" altLang="en-US">
                <a:solidFill>
                  <a:srgbClr val="C00000"/>
                </a:solidFill>
                <a:latin typeface="Times New Roman" panose="02020603050405020304" pitchFamily="18" charset="0"/>
                <a:cs typeface="Times New Roman" panose="02020603050405020304" pitchFamily="18" charset="0"/>
              </a:rPr>
              <a:t>infective endocarditis </a:t>
            </a:r>
            <a:r>
              <a:rPr lang="en-GB" altLang="en-US">
                <a:latin typeface="Times New Roman" panose="02020603050405020304" pitchFamily="18" charset="0"/>
                <a:cs typeface="Times New Roman" panose="02020603050405020304" pitchFamily="18" charset="0"/>
              </a:rPr>
              <a:t>involves an initial complex of </a:t>
            </a:r>
            <a:r>
              <a:rPr lang="en-GB" altLang="en-US" u="sng">
                <a:latin typeface="Times New Roman" panose="02020603050405020304" pitchFamily="18" charset="0"/>
                <a:cs typeface="Times New Roman" panose="02020603050405020304" pitchFamily="18" charset="0"/>
              </a:rPr>
              <a:t>endothelial damage</a:t>
            </a:r>
            <a:r>
              <a:rPr lang="en-GB" altLang="en-US">
                <a:latin typeface="Times New Roman" panose="02020603050405020304" pitchFamily="18" charset="0"/>
                <a:cs typeface="Times New Roman" panose="02020603050405020304" pitchFamily="18" charset="0"/>
              </a:rPr>
              <a:t> or abnormality, which facilitates </a:t>
            </a:r>
            <a:r>
              <a:rPr lang="en-GB" altLang="en-US" u="sng">
                <a:latin typeface="Times New Roman" panose="02020603050405020304" pitchFamily="18" charset="0"/>
                <a:cs typeface="Times New Roman" panose="02020603050405020304" pitchFamily="18" charset="0"/>
              </a:rPr>
              <a:t>colonization </a:t>
            </a:r>
            <a:r>
              <a:rPr lang="en-GB" altLang="en-US">
                <a:latin typeface="Times New Roman" panose="02020603050405020304" pitchFamily="18" charset="0"/>
                <a:cs typeface="Times New Roman" panose="02020603050405020304" pitchFamily="18" charset="0"/>
              </a:rPr>
              <a:t>by organisms that may be circulating through the heart. This colonization, in turn, leads to the propagation of a </a:t>
            </a:r>
            <a:r>
              <a:rPr lang="en-GB" altLang="en-US" u="sng">
                <a:latin typeface="Times New Roman" panose="02020603050405020304" pitchFamily="18" charset="0"/>
                <a:cs typeface="Times New Roman" panose="02020603050405020304" pitchFamily="18" charset="0"/>
              </a:rPr>
              <a:t>vegetation</a:t>
            </a:r>
            <a:r>
              <a:rPr lang="en-GB" altLang="en-US">
                <a:latin typeface="Times New Roman" panose="02020603050405020304" pitchFamily="18" charset="0"/>
                <a:cs typeface="Times New Roman" panose="02020603050405020304" pitchFamily="18" charset="0"/>
              </a:rPr>
              <a:t>, with its attendant local and systemic inflammatory, </a:t>
            </a:r>
            <a:r>
              <a:rPr lang="en-GB" altLang="en-US" u="sng">
                <a:latin typeface="Times New Roman" panose="02020603050405020304" pitchFamily="18" charset="0"/>
                <a:cs typeface="Times New Roman" panose="02020603050405020304" pitchFamily="18" charset="0"/>
              </a:rPr>
              <a:t>embolic</a:t>
            </a:r>
            <a:r>
              <a:rPr lang="en-GB" altLang="en-US">
                <a:latin typeface="Times New Roman" panose="02020603050405020304" pitchFamily="18" charset="0"/>
                <a:cs typeface="Times New Roman" panose="02020603050405020304" pitchFamily="18" charset="0"/>
              </a:rPr>
              <a:t>, and </a:t>
            </a:r>
            <a:r>
              <a:rPr lang="en-GB" altLang="en-US" u="sng">
                <a:latin typeface="Times New Roman" panose="02020603050405020304" pitchFamily="18" charset="0"/>
                <a:cs typeface="Times New Roman" panose="02020603050405020304" pitchFamily="18" charset="0"/>
              </a:rPr>
              <a:t>immunologic </a:t>
            </a:r>
            <a:r>
              <a:rPr lang="en-GB" altLang="en-US">
                <a:latin typeface="Times New Roman" panose="02020603050405020304" pitchFamily="18" charset="0"/>
                <a:cs typeface="Times New Roman" panose="02020603050405020304" pitchFamily="18" charset="0"/>
              </a:rPr>
              <a:t>complications.</a:t>
            </a:r>
          </a:p>
        </p:txBody>
      </p:sp>
      <p:sp>
        <p:nvSpPr>
          <p:cNvPr id="2" name="Rectangle 1"/>
          <p:cNvSpPr/>
          <p:nvPr/>
        </p:nvSpPr>
        <p:spPr>
          <a:xfrm>
            <a:off x="304800" y="3589852"/>
            <a:ext cx="8534400" cy="30395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rot="10800000" flipV="1">
            <a:off x="7275163" y="6078911"/>
            <a:ext cx="156403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mtClean="0"/>
              <a:t>Important</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304800" y="838200"/>
            <a:ext cx="8534400" cy="5867400"/>
          </a:xfrm>
        </p:spPr>
        <p:txBody>
          <a:bodyPr>
            <a:normAutofit lnSpcReduction="10000"/>
          </a:bodyPr>
          <a:lstStyle/>
          <a:p>
            <a:pPr marL="274320" indent="-274320" fontAlgn="auto">
              <a:lnSpc>
                <a:spcPct val="80000"/>
              </a:lnSpc>
              <a:spcAft>
                <a:spcPts val="0"/>
              </a:spcAft>
              <a:buClr>
                <a:schemeClr val="accent3"/>
              </a:buClr>
              <a:buFont typeface="Wingdings" pitchFamily="2" charset="2"/>
              <a:buNone/>
              <a:defRPr/>
            </a:pPr>
            <a:r>
              <a:rPr lang="en-GB" sz="2400" b="1" i="1" dirty="0">
                <a:latin typeface="Times New Roman" pitchFamily="18" charset="0"/>
                <a:ea typeface="+mn-ea"/>
                <a:cs typeface="Times New Roman" pitchFamily="18" charset="0"/>
              </a:rPr>
              <a:t>	</a:t>
            </a:r>
            <a:r>
              <a:rPr lang="en-GB" b="1" i="1" dirty="0">
                <a:solidFill>
                  <a:srgbClr val="FF6699"/>
                </a:solidFill>
                <a:latin typeface="Times New Roman" pitchFamily="18" charset="0"/>
                <a:ea typeface="+mn-ea"/>
                <a:cs typeface="Times New Roman" pitchFamily="18" charset="0"/>
              </a:rPr>
              <a:t>Clinical Features</a:t>
            </a:r>
            <a:endParaRPr lang="en-GB" dirty="0">
              <a:solidFill>
                <a:srgbClr val="FF6699"/>
              </a:solidFill>
              <a:latin typeface="Times New Roman" pitchFamily="18" charset="0"/>
              <a:ea typeface="+mn-ea"/>
              <a:cs typeface="Times New Roman" pitchFamily="18" charset="0"/>
            </a:endParaRPr>
          </a:p>
          <a:p>
            <a:pPr marL="274320" indent="-274320" fontAlgn="auto">
              <a:lnSpc>
                <a:spcPct val="80000"/>
              </a:lnSpc>
              <a:spcAft>
                <a:spcPts val="0"/>
              </a:spcAft>
              <a:buClr>
                <a:schemeClr val="accent3"/>
              </a:buClr>
              <a:buFont typeface="Wingdings 2"/>
              <a:buChar char=""/>
              <a:defRPr/>
            </a:pPr>
            <a:r>
              <a:rPr lang="en-GB" dirty="0">
                <a:latin typeface="Times New Roman" pitchFamily="18" charset="0"/>
                <a:ea typeface="+mn-ea"/>
                <a:cs typeface="Times New Roman" pitchFamily="18" charset="0"/>
              </a:rPr>
              <a:t>Infective endocarditis has often been classified by the progression of the untreated disease.</a:t>
            </a:r>
          </a:p>
          <a:p>
            <a:pPr marL="274320" indent="-274320" fontAlgn="auto">
              <a:lnSpc>
                <a:spcPct val="80000"/>
              </a:lnSpc>
              <a:spcAft>
                <a:spcPts val="0"/>
              </a:spcAft>
              <a:buClr>
                <a:schemeClr val="accent3"/>
              </a:buClr>
              <a:buFont typeface="Courier New" panose="02070309020205020404" pitchFamily="49" charset="0"/>
              <a:buChar char="o"/>
              <a:defRPr/>
            </a:pPr>
            <a:r>
              <a:rPr lang="en-GB" dirty="0">
                <a:solidFill>
                  <a:srgbClr val="0070C0"/>
                </a:solidFill>
                <a:latin typeface="Times New Roman" pitchFamily="18" charset="0"/>
                <a:ea typeface="+mn-ea"/>
                <a:cs typeface="Times New Roman" pitchFamily="18" charset="0"/>
              </a:rPr>
              <a:t>Acute endocarditis </a:t>
            </a:r>
            <a:r>
              <a:rPr lang="en-GB" dirty="0">
                <a:latin typeface="Times New Roman" pitchFamily="18" charset="0"/>
                <a:ea typeface="+mn-ea"/>
                <a:cs typeface="Times New Roman" pitchFamily="18" charset="0"/>
              </a:rPr>
              <a:t>is </a:t>
            </a:r>
            <a:r>
              <a:rPr lang="en-GB">
                <a:latin typeface="Times New Roman" pitchFamily="18" charset="0"/>
                <a:ea typeface="+mn-ea"/>
                <a:cs typeface="Times New Roman" pitchFamily="18" charset="0"/>
              </a:rPr>
              <a:t>generally </a:t>
            </a:r>
            <a:r>
              <a:rPr lang="en-GB" u="sng" smtClean="0">
                <a:latin typeface="Times New Roman" pitchFamily="18" charset="0"/>
                <a:ea typeface="+mn-ea"/>
                <a:cs typeface="Times New Roman" pitchFamily="18" charset="0"/>
              </a:rPr>
              <a:t>fulminant</a:t>
            </a:r>
            <a:r>
              <a:rPr lang="en-US" u="sng" smtClean="0">
                <a:latin typeface="Times New Roman" pitchFamily="18" charset="0"/>
                <a:ea typeface="+mn-ea"/>
                <a:cs typeface="Times New Roman" pitchFamily="18" charset="0"/>
              </a:rPr>
              <a:t>(شديد)</a:t>
            </a:r>
            <a:r>
              <a:rPr lang="en-GB" smtClean="0">
                <a:latin typeface="Times New Roman" pitchFamily="18" charset="0"/>
                <a:ea typeface="+mn-ea"/>
                <a:cs typeface="Times New Roman" pitchFamily="18" charset="0"/>
              </a:rPr>
              <a:t> </a:t>
            </a:r>
            <a:r>
              <a:rPr lang="en-GB" dirty="0">
                <a:latin typeface="Times New Roman" pitchFamily="18" charset="0"/>
                <a:ea typeface="+mn-ea"/>
                <a:cs typeface="Times New Roman" pitchFamily="18" charset="0"/>
              </a:rPr>
              <a:t>with </a:t>
            </a:r>
            <a:r>
              <a:rPr lang="en-GB" u="sng" dirty="0">
                <a:latin typeface="Times New Roman" pitchFamily="18" charset="0"/>
                <a:ea typeface="+mn-ea"/>
                <a:cs typeface="Times New Roman" pitchFamily="18" charset="0"/>
              </a:rPr>
              <a:t>high fever </a:t>
            </a:r>
            <a:r>
              <a:rPr lang="en-GB" dirty="0">
                <a:latin typeface="Times New Roman" pitchFamily="18" charset="0"/>
                <a:ea typeface="+mn-ea"/>
                <a:cs typeface="Times New Roman" pitchFamily="18" charset="0"/>
              </a:rPr>
              <a:t> and </a:t>
            </a:r>
            <a:r>
              <a:rPr lang="en-GB" u="sng" dirty="0">
                <a:latin typeface="Times New Roman" pitchFamily="18" charset="0"/>
                <a:ea typeface="+mn-ea"/>
                <a:cs typeface="Times New Roman" pitchFamily="18" charset="0"/>
              </a:rPr>
              <a:t>toxicity</a:t>
            </a:r>
            <a:r>
              <a:rPr lang="en-GB" dirty="0">
                <a:latin typeface="Times New Roman" pitchFamily="18" charset="0"/>
                <a:ea typeface="+mn-ea"/>
                <a:cs typeface="Times New Roman" pitchFamily="18" charset="0"/>
              </a:rPr>
              <a:t>, and </a:t>
            </a:r>
            <a:r>
              <a:rPr lang="en-GB" u="sng" dirty="0">
                <a:latin typeface="Times New Roman" pitchFamily="18" charset="0"/>
                <a:ea typeface="+mn-ea"/>
                <a:cs typeface="Times New Roman" pitchFamily="18" charset="0"/>
              </a:rPr>
              <a:t>death </a:t>
            </a:r>
            <a:r>
              <a:rPr lang="en-GB" dirty="0">
                <a:latin typeface="Times New Roman" pitchFamily="18" charset="0"/>
                <a:ea typeface="+mn-ea"/>
                <a:cs typeface="Times New Roman" pitchFamily="18" charset="0"/>
              </a:rPr>
              <a:t>may occur in a few days or weeks. </a:t>
            </a:r>
            <a:r>
              <a:rPr lang="en-GB" dirty="0">
                <a:solidFill>
                  <a:schemeClr val="accent1"/>
                </a:solidFill>
                <a:latin typeface="Times New Roman" pitchFamily="18" charset="0"/>
                <a:ea typeface="+mn-ea"/>
                <a:cs typeface="Times New Roman" pitchFamily="18" charset="0"/>
              </a:rPr>
              <a:t>Subacute endocarditis</a:t>
            </a:r>
            <a:r>
              <a:rPr lang="en-GB" dirty="0">
                <a:latin typeface="Times New Roman" pitchFamily="18" charset="0"/>
                <a:ea typeface="+mn-ea"/>
                <a:cs typeface="Times New Roman" pitchFamily="18" charset="0"/>
              </a:rPr>
              <a:t> progresses to </a:t>
            </a:r>
            <a:r>
              <a:rPr lang="en-GB" u="sng" dirty="0">
                <a:latin typeface="Times New Roman" pitchFamily="18" charset="0"/>
                <a:ea typeface="+mn-ea"/>
                <a:cs typeface="Times New Roman" pitchFamily="18" charset="0"/>
              </a:rPr>
              <a:t>death over weeks to months</a:t>
            </a:r>
            <a:r>
              <a:rPr lang="en-GB" dirty="0">
                <a:latin typeface="Times New Roman" pitchFamily="18" charset="0"/>
                <a:ea typeface="+mn-ea"/>
                <a:cs typeface="Times New Roman" pitchFamily="18" charset="0"/>
              </a:rPr>
              <a:t> with </a:t>
            </a:r>
            <a:r>
              <a:rPr lang="en-GB" u="sng" dirty="0">
                <a:latin typeface="Times New Roman" pitchFamily="18" charset="0"/>
                <a:ea typeface="+mn-ea"/>
                <a:cs typeface="Times New Roman" pitchFamily="18" charset="0"/>
              </a:rPr>
              <a:t>low-grade fever, night sweats, weight loss, and vague constitutional complaints</a:t>
            </a:r>
            <a:r>
              <a:rPr lang="en-GB" dirty="0">
                <a:latin typeface="Times New Roman" pitchFamily="18" charset="0"/>
                <a:ea typeface="+mn-ea"/>
                <a:cs typeface="Times New Roman" pitchFamily="18" charset="0"/>
              </a:rPr>
              <a:t>. The clinical course is substantially related to the virulence of the infecting organism; </a:t>
            </a:r>
            <a:r>
              <a:rPr lang="en-GB" i="1" dirty="0">
                <a:solidFill>
                  <a:srgbClr val="7030A0"/>
                </a:solidFill>
                <a:latin typeface="Times New Roman" pitchFamily="18" charset="0"/>
                <a:ea typeface="+mn-ea"/>
                <a:cs typeface="Times New Roman" pitchFamily="18" charset="0"/>
              </a:rPr>
              <a:t>S. aureus</a:t>
            </a:r>
            <a:r>
              <a:rPr lang="en-GB" dirty="0">
                <a:latin typeface="Times New Roman" pitchFamily="18" charset="0"/>
                <a:ea typeface="+mn-ea"/>
                <a:cs typeface="Times New Roman" pitchFamily="18" charset="0"/>
              </a:rPr>
              <a:t>, for example, usually produces acute disease, whereas infections by the otherwise </a:t>
            </a:r>
            <a:r>
              <a:rPr lang="en-GB" dirty="0" err="1">
                <a:latin typeface="Times New Roman" pitchFamily="18" charset="0"/>
                <a:ea typeface="+mn-ea"/>
                <a:cs typeface="Times New Roman" pitchFamily="18" charset="0"/>
              </a:rPr>
              <a:t>avirulent</a:t>
            </a:r>
            <a:r>
              <a:rPr lang="en-GB" dirty="0">
                <a:latin typeface="Times New Roman" pitchFamily="18" charset="0"/>
                <a:ea typeface="+mn-ea"/>
                <a:cs typeface="Times New Roman" pitchFamily="18" charset="0"/>
              </a:rPr>
              <a:t> </a:t>
            </a:r>
            <a:r>
              <a:rPr lang="en-GB" dirty="0" err="1">
                <a:solidFill>
                  <a:srgbClr val="7030A0"/>
                </a:solidFill>
                <a:latin typeface="Times New Roman" pitchFamily="18" charset="0"/>
                <a:ea typeface="+mn-ea"/>
                <a:cs typeface="Times New Roman" pitchFamily="18" charset="0"/>
              </a:rPr>
              <a:t>viridans</a:t>
            </a:r>
            <a:r>
              <a:rPr lang="en-GB" dirty="0">
                <a:solidFill>
                  <a:srgbClr val="7030A0"/>
                </a:solidFill>
                <a:latin typeface="Times New Roman" pitchFamily="18" charset="0"/>
                <a:ea typeface="+mn-ea"/>
                <a:cs typeface="Times New Roman" pitchFamily="18" charset="0"/>
              </a:rPr>
              <a:t> streptococci </a:t>
            </a:r>
            <a:r>
              <a:rPr lang="en-GB" dirty="0">
                <a:latin typeface="Times New Roman" pitchFamily="18" charset="0"/>
                <a:ea typeface="+mn-ea"/>
                <a:cs typeface="Times New Roman" pitchFamily="18" charset="0"/>
              </a:rPr>
              <a:t>are more likely to be subacute. </a:t>
            </a:r>
          </a:p>
          <a:p>
            <a:pPr marL="274320" indent="-274320" fontAlgn="auto">
              <a:lnSpc>
                <a:spcPct val="80000"/>
              </a:lnSpc>
              <a:spcAft>
                <a:spcPts val="0"/>
              </a:spcAft>
              <a:buClr>
                <a:schemeClr val="accent3"/>
              </a:buClr>
              <a:buFont typeface="Courier New" panose="02070309020205020404" pitchFamily="49" charset="0"/>
              <a:buChar char="o"/>
              <a:defRPr/>
            </a:pPr>
            <a:r>
              <a:rPr lang="en-GB" dirty="0">
                <a:latin typeface="Times New Roman" pitchFamily="18" charset="0"/>
                <a:ea typeface="+mn-ea"/>
                <a:cs typeface="Times New Roman" pitchFamily="18" charset="0"/>
              </a:rPr>
              <a:t>Before the advent of antimicrobial therapy, death was considered inevitable in all cases. </a:t>
            </a:r>
          </a:p>
          <a:p>
            <a:pPr marL="274320" indent="-274320" fontAlgn="auto">
              <a:lnSpc>
                <a:spcPct val="80000"/>
              </a:lnSpc>
              <a:spcAft>
                <a:spcPts val="0"/>
              </a:spcAft>
              <a:buClr>
                <a:schemeClr val="accent3"/>
              </a:buClr>
              <a:buFont typeface="Courier New" panose="02070309020205020404" pitchFamily="49" charset="0"/>
              <a:buChar char="o"/>
              <a:defRPr/>
            </a:pPr>
            <a:r>
              <a:rPr lang="en-GB" dirty="0">
                <a:latin typeface="Times New Roman" pitchFamily="18" charset="0"/>
                <a:ea typeface="+mn-ea"/>
                <a:cs typeface="Times New Roman" pitchFamily="18" charset="0"/>
              </a:rPr>
              <a:t>Physical findings often include a new or changing </a:t>
            </a:r>
            <a:r>
              <a:rPr lang="en-GB" dirty="0">
                <a:solidFill>
                  <a:schemeClr val="accent1"/>
                </a:solidFill>
                <a:latin typeface="Times New Roman" pitchFamily="18" charset="0"/>
                <a:ea typeface="+mn-ea"/>
                <a:cs typeface="Times New Roman" pitchFamily="18" charset="0"/>
              </a:rPr>
              <a:t>heart murmur</a:t>
            </a:r>
            <a:r>
              <a:rPr lang="en-GB" dirty="0">
                <a:latin typeface="Times New Roman" pitchFamily="18" charset="0"/>
                <a:ea typeface="+mn-ea"/>
                <a:cs typeface="Times New Roman" pitchFamily="18" charset="0"/>
              </a:rPr>
              <a:t>, </a:t>
            </a:r>
            <a:r>
              <a:rPr lang="en-GB" dirty="0">
                <a:solidFill>
                  <a:schemeClr val="accent1"/>
                </a:solidFill>
                <a:latin typeface="Times New Roman" pitchFamily="18" charset="0"/>
                <a:ea typeface="+mn-ea"/>
                <a:cs typeface="Times New Roman" pitchFamily="18" charset="0"/>
              </a:rPr>
              <a:t>splenomegaly</a:t>
            </a:r>
            <a:r>
              <a:rPr lang="en-GB" dirty="0">
                <a:latin typeface="Times New Roman" pitchFamily="18" charset="0"/>
                <a:ea typeface="+mn-ea"/>
                <a:cs typeface="Times New Roman" pitchFamily="18" charset="0"/>
              </a:rPr>
              <a:t>, </a:t>
            </a:r>
            <a:r>
              <a:rPr lang="en-GB" dirty="0">
                <a:solidFill>
                  <a:schemeClr val="accent1"/>
                </a:solidFill>
                <a:latin typeface="Times New Roman" pitchFamily="18" charset="0"/>
                <a:ea typeface="+mn-ea"/>
                <a:cs typeface="Times New Roman" pitchFamily="18" charset="0"/>
              </a:rPr>
              <a:t>various skin lesions</a:t>
            </a:r>
            <a:r>
              <a:rPr lang="en-GB" dirty="0">
                <a:latin typeface="Times New Roman" pitchFamily="18" charset="0"/>
                <a:ea typeface="+mn-ea"/>
                <a:cs typeface="Times New Roman" pitchFamily="18" charset="0"/>
              </a:rPr>
              <a:t> (</a:t>
            </a:r>
            <a:r>
              <a:rPr lang="en-GB" dirty="0" err="1">
                <a:latin typeface="Times New Roman" pitchFamily="18" charset="0"/>
                <a:ea typeface="+mn-ea"/>
                <a:cs typeface="Times New Roman" pitchFamily="18" charset="0"/>
              </a:rPr>
              <a:t>petechiae</a:t>
            </a:r>
            <a:r>
              <a:rPr lang="en-GB" dirty="0">
                <a:latin typeface="Times New Roman" pitchFamily="18" charset="0"/>
                <a:ea typeface="+mn-ea"/>
                <a:cs typeface="Times New Roman" pitchFamily="18" charset="0"/>
              </a:rPr>
              <a:t>, splinter </a:t>
            </a:r>
            <a:r>
              <a:rPr lang="en-GB" dirty="0" err="1">
                <a:latin typeface="Times New Roman" pitchFamily="18" charset="0"/>
                <a:ea typeface="+mn-ea"/>
                <a:cs typeface="Times New Roman" pitchFamily="18" charset="0"/>
              </a:rPr>
              <a:t>hemorrhages</a:t>
            </a:r>
            <a:r>
              <a:rPr lang="en-GB" dirty="0">
                <a:latin typeface="Times New Roman" pitchFamily="18" charset="0"/>
                <a:ea typeface="+mn-ea"/>
                <a:cs typeface="Times New Roman" pitchFamily="18" charset="0"/>
              </a:rPr>
              <a:t>, Osler’s nodes, </a:t>
            </a:r>
            <a:r>
              <a:rPr lang="en-GB" err="1">
                <a:latin typeface="Times New Roman" pitchFamily="18" charset="0"/>
                <a:ea typeface="+mn-ea"/>
                <a:cs typeface="Times New Roman" pitchFamily="18" charset="0"/>
              </a:rPr>
              <a:t>Janeway’s</a:t>
            </a:r>
            <a:r>
              <a:rPr lang="en-GB">
                <a:latin typeface="Times New Roman" pitchFamily="18" charset="0"/>
                <a:ea typeface="+mn-ea"/>
                <a:cs typeface="Times New Roman" pitchFamily="18" charset="0"/>
              </a:rPr>
              <a:t> </a:t>
            </a:r>
            <a:r>
              <a:rPr lang="en-GB" smtClean="0">
                <a:latin typeface="Times New Roman" pitchFamily="18" charset="0"/>
                <a:ea typeface="+mn-ea"/>
                <a:cs typeface="Times New Roman" pitchFamily="18" charset="0"/>
              </a:rPr>
              <a:t>lesions</a:t>
            </a:r>
            <a:r>
              <a:rPr lang="en-US" smtClean="0">
                <a:latin typeface="Times New Roman" pitchFamily="18" charset="0"/>
                <a:ea typeface="+mn-ea"/>
                <a:cs typeface="Times New Roman" pitchFamily="18" charset="0"/>
              </a:rPr>
              <a:t> “</a:t>
            </a:r>
            <a:r>
              <a:rPr lang="en-US" u="sng" smtClean="0">
                <a:latin typeface="Times New Roman" pitchFamily="18" charset="0"/>
                <a:ea typeface="+mn-ea"/>
                <a:cs typeface="Times New Roman" pitchFamily="18" charset="0"/>
              </a:rPr>
              <a:t>read only”</a:t>
            </a:r>
            <a:r>
              <a:rPr lang="en-US" smtClean="0">
                <a:latin typeface="Times New Roman" pitchFamily="18" charset="0"/>
                <a:ea typeface="+mn-ea"/>
                <a:cs typeface="Times New Roman" pitchFamily="18" charset="0"/>
              </a:rPr>
              <a:t> </a:t>
            </a:r>
            <a:r>
              <a:rPr lang="en-GB" smtClean="0">
                <a:latin typeface="Times New Roman" pitchFamily="18" charset="0"/>
                <a:ea typeface="+mn-ea"/>
                <a:cs typeface="Times New Roman" pitchFamily="18" charset="0"/>
              </a:rPr>
              <a:t>), </a:t>
            </a:r>
            <a:r>
              <a:rPr lang="en-GB" dirty="0">
                <a:latin typeface="Times New Roman" pitchFamily="18" charset="0"/>
                <a:ea typeface="+mn-ea"/>
                <a:cs typeface="Times New Roman" pitchFamily="18" charset="0"/>
              </a:rPr>
              <a:t>and retinal lesions.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152400" y="685800"/>
            <a:ext cx="8991600" cy="5943600"/>
          </a:xfrm>
        </p:spPr>
        <p:txBody>
          <a:bodyPr/>
          <a:lstStyle/>
          <a:p>
            <a:pPr>
              <a:buFont typeface="Courier New" panose="02070309020205020404" pitchFamily="49" charset="0"/>
              <a:buChar char="o"/>
            </a:pPr>
            <a:r>
              <a:rPr lang="en-GB" altLang="en-US">
                <a:latin typeface="Times New Roman" panose="02020603050405020304" pitchFamily="18" charset="0"/>
                <a:cs typeface="Times New Roman" panose="02020603050405020304" pitchFamily="18" charset="0"/>
              </a:rPr>
              <a:t>Complications include the risk of </a:t>
            </a:r>
          </a:p>
          <a:p>
            <a:pPr>
              <a:buFont typeface="Wingdings" panose="05000000000000000000" pitchFamily="2" charset="2"/>
              <a:buChar char="§"/>
            </a:pPr>
            <a:r>
              <a:rPr lang="en-GB" altLang="en-US">
                <a:solidFill>
                  <a:schemeClr val="accent1"/>
                </a:solidFill>
                <a:latin typeface="Times New Roman" panose="02020603050405020304" pitchFamily="18" charset="0"/>
                <a:cs typeface="Times New Roman" panose="02020603050405020304" pitchFamily="18" charset="0"/>
              </a:rPr>
              <a:t>congestive heart failure</a:t>
            </a:r>
            <a:r>
              <a:rPr lang="en-GB" altLang="en-US">
                <a:latin typeface="Times New Roman" panose="02020603050405020304" pitchFamily="18" charset="0"/>
                <a:cs typeface="Times New Roman" panose="02020603050405020304" pitchFamily="18" charset="0"/>
              </a:rPr>
              <a:t> as a result of hemodynamic alterations, </a:t>
            </a:r>
          </a:p>
          <a:p>
            <a:pPr>
              <a:buFont typeface="Wingdings" panose="05000000000000000000" pitchFamily="2" charset="2"/>
              <a:buChar char="§"/>
            </a:pPr>
            <a:r>
              <a:rPr lang="en-GB" altLang="en-US">
                <a:solidFill>
                  <a:schemeClr val="accent1"/>
                </a:solidFill>
                <a:latin typeface="Times New Roman" panose="02020603050405020304" pitchFamily="18" charset="0"/>
                <a:cs typeface="Times New Roman" panose="02020603050405020304" pitchFamily="18" charset="0"/>
              </a:rPr>
              <a:t>rupture of the chordae tendinea</a:t>
            </a:r>
            <a:r>
              <a:rPr lang="en-GB" altLang="en-US">
                <a:latin typeface="Times New Roman" panose="02020603050405020304" pitchFamily="18" charset="0"/>
                <a:cs typeface="Times New Roman" panose="02020603050405020304" pitchFamily="18" charset="0"/>
              </a:rPr>
              <a:t> of the valves, or </a:t>
            </a:r>
            <a:r>
              <a:rPr lang="en-GB" altLang="en-US">
                <a:solidFill>
                  <a:schemeClr val="accent1"/>
                </a:solidFill>
                <a:latin typeface="Times New Roman" panose="02020603050405020304" pitchFamily="18" charset="0"/>
                <a:cs typeface="Times New Roman" panose="02020603050405020304" pitchFamily="18" charset="0"/>
              </a:rPr>
              <a:t>perforation Abscesses</a:t>
            </a:r>
            <a:r>
              <a:rPr lang="en-GB" altLang="en-US">
                <a:latin typeface="Times New Roman" panose="02020603050405020304" pitchFamily="18" charset="0"/>
                <a:cs typeface="Times New Roman" panose="02020603050405020304" pitchFamily="18" charset="0"/>
              </a:rPr>
              <a:t> of the myocardium or valve ring can also develop. </a:t>
            </a:r>
          </a:p>
          <a:p>
            <a:pPr>
              <a:buFont typeface="Wingdings" panose="05000000000000000000" pitchFamily="2" charset="2"/>
              <a:buChar char="§"/>
            </a:pPr>
            <a:r>
              <a:rPr lang="en-GB" altLang="en-US">
                <a:latin typeface="Times New Roman" panose="02020603050405020304" pitchFamily="18" charset="0"/>
                <a:cs typeface="Times New Roman" panose="02020603050405020304" pitchFamily="18" charset="0"/>
              </a:rPr>
              <a:t>Other complications relate to the </a:t>
            </a:r>
            <a:r>
              <a:rPr lang="en-GB" altLang="en-US">
                <a:solidFill>
                  <a:schemeClr val="accent1"/>
                </a:solidFill>
                <a:latin typeface="Times New Roman" panose="02020603050405020304" pitchFamily="18" charset="0"/>
                <a:cs typeface="Times New Roman" panose="02020603050405020304" pitchFamily="18" charset="0"/>
              </a:rPr>
              <a:t>immunologic and embolic</a:t>
            </a:r>
            <a:r>
              <a:rPr lang="en-GB" altLang="en-US">
                <a:latin typeface="Times New Roman" panose="02020603050405020304" pitchFamily="18" charset="0"/>
                <a:cs typeface="Times New Roman" panose="02020603050405020304" pitchFamily="18" charset="0"/>
              </a:rPr>
              <a:t> phenomena that can occur. </a:t>
            </a:r>
          </a:p>
          <a:p>
            <a:pPr>
              <a:buFont typeface="Wingdings" panose="05000000000000000000" pitchFamily="2" charset="2"/>
              <a:buChar char="§"/>
            </a:pPr>
            <a:r>
              <a:rPr lang="en-GB" altLang="en-US">
                <a:latin typeface="Times New Roman" panose="02020603050405020304" pitchFamily="18" charset="0"/>
                <a:cs typeface="Times New Roman" panose="02020603050405020304" pitchFamily="18" charset="0"/>
              </a:rPr>
              <a:t>The </a:t>
            </a:r>
            <a:r>
              <a:rPr lang="en-GB" altLang="en-US" u="sng">
                <a:latin typeface="Times New Roman" panose="02020603050405020304" pitchFamily="18" charset="0"/>
                <a:cs typeface="Times New Roman" panose="02020603050405020304" pitchFamily="18" charset="0"/>
              </a:rPr>
              <a:t>kidney</a:t>
            </a:r>
            <a:r>
              <a:rPr lang="en-GB" altLang="en-US">
                <a:latin typeface="Times New Roman" panose="02020603050405020304" pitchFamily="18" charset="0"/>
                <a:cs typeface="Times New Roman" panose="02020603050405020304" pitchFamily="18" charset="0"/>
              </a:rPr>
              <a:t> is commonly affected, and </a:t>
            </a:r>
            <a:r>
              <a:rPr lang="en-GB" altLang="en-US" u="sng">
                <a:latin typeface="Times New Roman" panose="02020603050405020304" pitchFamily="18" charset="0"/>
                <a:cs typeface="Times New Roman" panose="02020603050405020304" pitchFamily="18" charset="0"/>
              </a:rPr>
              <a:t>hematuria</a:t>
            </a:r>
            <a:r>
              <a:rPr lang="en-GB" altLang="en-US">
                <a:latin typeface="Times New Roman" panose="02020603050405020304" pitchFamily="18" charset="0"/>
                <a:cs typeface="Times New Roman" panose="02020603050405020304" pitchFamily="18" charset="0"/>
              </a:rPr>
              <a:t> is a typical finding. </a:t>
            </a:r>
            <a:r>
              <a:rPr lang="en-GB" altLang="en-US" u="sng">
                <a:latin typeface="Times New Roman" panose="02020603050405020304" pitchFamily="18" charset="0"/>
                <a:cs typeface="Times New Roman" panose="02020603050405020304" pitchFamily="18" charset="0"/>
              </a:rPr>
              <a:t>Renal failure</a:t>
            </a:r>
            <a:r>
              <a:rPr lang="en-GB" altLang="en-US">
                <a:latin typeface="Times New Roman" panose="02020603050405020304" pitchFamily="18" charset="0"/>
                <a:cs typeface="Times New Roman" panose="02020603050405020304" pitchFamily="18" charset="0"/>
              </a:rPr>
              <a:t>, presumably from immune complex glomerulonephritis, is possible. </a:t>
            </a:r>
          </a:p>
          <a:p>
            <a:pPr>
              <a:buFont typeface="Wingdings" panose="05000000000000000000" pitchFamily="2" charset="2"/>
              <a:buChar char="§"/>
            </a:pPr>
            <a:r>
              <a:rPr lang="en-GB" altLang="en-US">
                <a:solidFill>
                  <a:schemeClr val="accent1"/>
                </a:solidFill>
                <a:latin typeface="Times New Roman" panose="02020603050405020304" pitchFamily="18" charset="0"/>
                <a:cs typeface="Times New Roman" panose="02020603050405020304" pitchFamily="18" charset="0"/>
              </a:rPr>
              <a:t>Left-sided endocarditis</a:t>
            </a:r>
            <a:r>
              <a:rPr lang="en-GB" altLang="en-US">
                <a:latin typeface="Times New Roman" panose="02020603050405020304" pitchFamily="18" charset="0"/>
                <a:cs typeface="Times New Roman" panose="02020603050405020304" pitchFamily="18" charset="0"/>
              </a:rPr>
              <a:t> can readily lead to </a:t>
            </a:r>
            <a:r>
              <a:rPr lang="en-GB" altLang="en-US" u="sng">
                <a:latin typeface="Times New Roman" panose="02020603050405020304" pitchFamily="18" charset="0"/>
                <a:cs typeface="Times New Roman" panose="02020603050405020304" pitchFamily="18" charset="0"/>
              </a:rPr>
              <a:t>coronary artery embolization</a:t>
            </a:r>
            <a:r>
              <a:rPr lang="en-GB" altLang="en-US">
                <a:latin typeface="Times New Roman" panose="02020603050405020304" pitchFamily="18" charset="0"/>
                <a:cs typeface="Times New Roman" panose="02020603050405020304" pitchFamily="18" charset="0"/>
              </a:rPr>
              <a:t> and </a:t>
            </a:r>
            <a:r>
              <a:rPr lang="en-GB" altLang="en-US" u="sng">
                <a:latin typeface="Times New Roman" panose="02020603050405020304" pitchFamily="18" charset="0"/>
                <a:cs typeface="Times New Roman" panose="02020603050405020304" pitchFamily="18" charset="0"/>
              </a:rPr>
              <a:t>“mycotic” </a:t>
            </a:r>
            <a:r>
              <a:rPr lang="en-GB" altLang="en-US" u="sng" smtClean="0">
                <a:latin typeface="Times New Roman" panose="02020603050405020304" pitchFamily="18" charset="0"/>
                <a:cs typeface="Times New Roman" panose="02020603050405020304" pitchFamily="18" charset="0"/>
              </a:rPr>
              <a:t>aneurysms</a:t>
            </a:r>
            <a:r>
              <a:rPr lang="en-GB" altLang="en-US" smtClean="0">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In addition, more </a:t>
            </a:r>
            <a:r>
              <a:rPr lang="en-GB" altLang="en-US" u="sng">
                <a:latin typeface="Times New Roman" panose="02020603050405020304" pitchFamily="18" charset="0"/>
                <a:cs typeface="Times New Roman" panose="02020603050405020304" pitchFamily="18" charset="0"/>
              </a:rPr>
              <a:t>distant emboli</a:t>
            </a:r>
            <a:r>
              <a:rPr lang="en-GB" altLang="en-US">
                <a:latin typeface="Times New Roman" panose="02020603050405020304" pitchFamily="18" charset="0"/>
                <a:cs typeface="Times New Roman" panose="02020603050405020304" pitchFamily="18" charset="0"/>
              </a:rPr>
              <a:t> to the </a:t>
            </a:r>
            <a:r>
              <a:rPr lang="en-GB" altLang="en-US" u="sng">
                <a:latin typeface="Times New Roman" panose="02020603050405020304" pitchFamily="18" charset="0"/>
                <a:cs typeface="Times New Roman" panose="02020603050405020304" pitchFamily="18" charset="0"/>
              </a:rPr>
              <a:t>central nervous system</a:t>
            </a:r>
            <a:r>
              <a:rPr lang="en-GB" altLang="en-US">
                <a:latin typeface="Times New Roman" panose="02020603050405020304" pitchFamily="18" charset="0"/>
                <a:cs typeface="Times New Roman" panose="02020603050405020304" pitchFamily="18" charset="0"/>
              </a:rPr>
              <a:t> can lead to cerebral infarction and infection. </a:t>
            </a:r>
            <a:r>
              <a:rPr lang="en-GB" altLang="en-US">
                <a:solidFill>
                  <a:schemeClr val="accent1"/>
                </a:solidFill>
                <a:latin typeface="Times New Roman" panose="02020603050405020304" pitchFamily="18" charset="0"/>
                <a:cs typeface="Times New Roman" panose="02020603050405020304" pitchFamily="18" charset="0"/>
              </a:rPr>
              <a:t>Right-sided endocarditis</a:t>
            </a:r>
            <a:r>
              <a:rPr lang="en-GB" altLang="en-US">
                <a:latin typeface="Times New Roman" panose="02020603050405020304" pitchFamily="18" charset="0"/>
                <a:cs typeface="Times New Roman" panose="02020603050405020304" pitchFamily="18" charset="0"/>
              </a:rPr>
              <a:t> often causes </a:t>
            </a:r>
            <a:r>
              <a:rPr lang="en-GB" altLang="en-US" u="sng">
                <a:latin typeface="Times New Roman" panose="02020603050405020304" pitchFamily="18" charset="0"/>
                <a:cs typeface="Times New Roman" panose="02020603050405020304" pitchFamily="18" charset="0"/>
              </a:rPr>
              <a:t>embolization and infarction</a:t>
            </a:r>
            <a:r>
              <a:rPr lang="en-GB" altLang="en-US">
                <a:latin typeface="Times New Roman" panose="02020603050405020304" pitchFamily="18" charset="0"/>
                <a:cs typeface="Times New Roman" panose="02020603050405020304" pitchFamily="18" charset="0"/>
              </a:rPr>
              <a:t> or </a:t>
            </a:r>
            <a:r>
              <a:rPr lang="en-GB" altLang="en-US" u="sng">
                <a:latin typeface="Times New Roman" panose="02020603050405020304" pitchFamily="18" charset="0"/>
                <a:cs typeface="Times New Roman" panose="02020603050405020304" pitchFamily="18" charset="0"/>
              </a:rPr>
              <a:t>infection</a:t>
            </a:r>
            <a:r>
              <a:rPr lang="en-GB" altLang="en-US">
                <a:latin typeface="Times New Roman" panose="02020603050405020304" pitchFamily="18" charset="0"/>
                <a:cs typeface="Times New Roman" panose="02020603050405020304" pitchFamily="18" charset="0"/>
              </a:rPr>
              <a:t> in the </a:t>
            </a:r>
            <a:r>
              <a:rPr lang="en-GB" altLang="en-US" u="sng">
                <a:latin typeface="Times New Roman" panose="02020603050405020304" pitchFamily="18" charset="0"/>
                <a:cs typeface="Times New Roman" panose="02020603050405020304" pitchFamily="18" charset="0"/>
              </a:rPr>
              <a:t>lung</a:t>
            </a:r>
            <a:r>
              <a:rPr lang="en-GB" altLang="en-US">
                <a:latin typeface="Times New Roman" panose="02020603050405020304" pitchFamily="18" charset="0"/>
                <a:cs typeface="Times New Roman" panose="02020603050405020304" pitchFamily="18"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304800" y="1219200"/>
            <a:ext cx="8534400" cy="5105400"/>
          </a:xfrm>
        </p:spPr>
        <p:txBody>
          <a:bodyPr>
            <a:normAutofit lnSpcReduction="10000"/>
          </a:bodyPr>
          <a:lstStyle/>
          <a:p>
            <a:pPr marL="274320" indent="-274320" fontAlgn="auto">
              <a:lnSpc>
                <a:spcPct val="90000"/>
              </a:lnSpc>
              <a:spcAft>
                <a:spcPts val="0"/>
              </a:spcAft>
              <a:buClr>
                <a:schemeClr val="accent3"/>
              </a:buClr>
              <a:buFont typeface="Wingdings" pitchFamily="2" charset="2"/>
              <a:buNone/>
              <a:defRPr/>
            </a:pPr>
            <a:r>
              <a:rPr lang="en-GB" sz="2400" i="1" dirty="0">
                <a:latin typeface="Times New Roman" pitchFamily="18" charset="0"/>
                <a:ea typeface="+mn-ea"/>
                <a:cs typeface="Times New Roman" pitchFamily="18" charset="0"/>
              </a:rPr>
              <a:t>	</a:t>
            </a:r>
            <a:r>
              <a:rPr lang="en-GB" b="1" i="1" dirty="0">
                <a:solidFill>
                  <a:srgbClr val="FF6699"/>
                </a:solidFill>
                <a:latin typeface="Times New Roman" pitchFamily="18" charset="0"/>
                <a:ea typeface="+mn-ea"/>
                <a:cs typeface="Times New Roman" pitchFamily="18" charset="0"/>
              </a:rPr>
              <a:t>Etiologic Agents</a:t>
            </a:r>
            <a:endParaRPr lang="en-GB" b="1" dirty="0">
              <a:solidFill>
                <a:srgbClr val="FF6699"/>
              </a:solidFill>
              <a:latin typeface="Times New Roman" pitchFamily="18" charset="0"/>
              <a:ea typeface="+mn-ea"/>
              <a:cs typeface="Times New Roman" pitchFamily="18" charset="0"/>
            </a:endParaRPr>
          </a:p>
          <a:p>
            <a:pPr marL="274320" indent="-274320" fontAlgn="auto">
              <a:lnSpc>
                <a:spcPct val="90000"/>
              </a:lnSpc>
              <a:spcAft>
                <a:spcPts val="0"/>
              </a:spcAft>
              <a:buClr>
                <a:schemeClr val="accent3"/>
              </a:buClr>
              <a:buFont typeface="Wingdings 2"/>
              <a:buChar char=""/>
              <a:defRPr/>
            </a:pPr>
            <a:r>
              <a:rPr lang="en-GB" dirty="0" err="1">
                <a:solidFill>
                  <a:schemeClr val="accent1"/>
                </a:solidFill>
                <a:latin typeface="Times New Roman" pitchFamily="18" charset="0"/>
                <a:ea typeface="+mn-ea"/>
                <a:cs typeface="Times New Roman" pitchFamily="18" charset="0"/>
              </a:rPr>
              <a:t>Alphahemolytic</a:t>
            </a:r>
            <a:r>
              <a:rPr lang="en-GB" dirty="0">
                <a:solidFill>
                  <a:schemeClr val="accent1"/>
                </a:solidFill>
                <a:latin typeface="Times New Roman" pitchFamily="18" charset="0"/>
                <a:ea typeface="+mn-ea"/>
                <a:cs typeface="Times New Roman" pitchFamily="18" charset="0"/>
              </a:rPr>
              <a:t> streptococci</a:t>
            </a:r>
            <a:r>
              <a:rPr lang="en-GB" dirty="0">
                <a:latin typeface="Times New Roman" pitchFamily="18" charset="0"/>
                <a:ea typeface="+mn-ea"/>
                <a:cs typeface="Times New Roman" pitchFamily="18" charset="0"/>
              </a:rPr>
              <a:t> and </a:t>
            </a:r>
            <a:r>
              <a:rPr lang="en-GB" dirty="0">
                <a:solidFill>
                  <a:schemeClr val="accent1"/>
                </a:solidFill>
                <a:latin typeface="Times New Roman" pitchFamily="18" charset="0"/>
                <a:ea typeface="+mn-ea"/>
                <a:cs typeface="Times New Roman" pitchFamily="18" charset="0"/>
              </a:rPr>
              <a:t>enterococci</a:t>
            </a:r>
            <a:r>
              <a:rPr lang="en-GB" dirty="0">
                <a:latin typeface="Times New Roman" pitchFamily="18" charset="0"/>
                <a:ea typeface="+mn-ea"/>
                <a:cs typeface="Times New Roman" pitchFamily="18" charset="0"/>
              </a:rPr>
              <a:t> are involved in just over 50% of the cases. </a:t>
            </a:r>
          </a:p>
          <a:p>
            <a:pPr marL="274320" indent="-274320" fontAlgn="auto">
              <a:lnSpc>
                <a:spcPct val="90000"/>
              </a:lnSpc>
              <a:spcAft>
                <a:spcPts val="0"/>
              </a:spcAft>
              <a:buClr>
                <a:schemeClr val="accent3"/>
              </a:buClr>
              <a:buFont typeface="Wingdings 2"/>
              <a:buChar char=""/>
              <a:defRPr/>
            </a:pPr>
            <a:r>
              <a:rPr lang="en-GB" dirty="0">
                <a:latin typeface="Times New Roman" pitchFamily="18" charset="0"/>
                <a:ea typeface="+mn-ea"/>
                <a:cs typeface="Times New Roman" pitchFamily="18" charset="0"/>
              </a:rPr>
              <a:t>In the so called culture-negative group, infective endocarditis is diagnosed on clinical grounds, but cultures do not confirm the etiologic agent. This group of patients is difficult to treat, and the overall prognosis is considered poorer than when a specific </a:t>
            </a:r>
            <a:r>
              <a:rPr lang="en-GB" dirty="0" err="1">
                <a:latin typeface="Times New Roman" pitchFamily="18" charset="0"/>
                <a:ea typeface="+mn-ea"/>
                <a:cs typeface="Times New Roman" pitchFamily="18" charset="0"/>
              </a:rPr>
              <a:t>etiology</a:t>
            </a:r>
            <a:r>
              <a:rPr lang="en-GB" dirty="0">
                <a:latin typeface="Times New Roman" pitchFamily="18" charset="0"/>
                <a:ea typeface="+mn-ea"/>
                <a:cs typeface="Times New Roman" pitchFamily="18" charset="0"/>
              </a:rPr>
              <a:t> has been determined. </a:t>
            </a:r>
          </a:p>
          <a:p>
            <a:pPr marL="274320" indent="-274320" fontAlgn="auto">
              <a:lnSpc>
                <a:spcPct val="90000"/>
              </a:lnSpc>
              <a:spcAft>
                <a:spcPts val="0"/>
              </a:spcAft>
              <a:buClr>
                <a:schemeClr val="accent3"/>
              </a:buClr>
              <a:buFont typeface="Wingdings 2"/>
              <a:buChar char=""/>
              <a:defRPr/>
            </a:pPr>
            <a:r>
              <a:rPr lang="en-GB" dirty="0">
                <a:solidFill>
                  <a:schemeClr val="accent1"/>
                </a:solidFill>
                <a:latin typeface="Times New Roman" pitchFamily="18" charset="0"/>
                <a:ea typeface="+mn-ea"/>
                <a:cs typeface="Times New Roman" pitchFamily="18" charset="0"/>
              </a:rPr>
              <a:t>Negative cultures</a:t>
            </a:r>
            <a:r>
              <a:rPr lang="en-GB" dirty="0">
                <a:latin typeface="Times New Roman" pitchFamily="18" charset="0"/>
                <a:ea typeface="+mn-ea"/>
                <a:cs typeface="Times New Roman" pitchFamily="18" charset="0"/>
              </a:rPr>
              <a:t> may result from:     </a:t>
            </a:r>
          </a:p>
          <a:p>
            <a:pPr marL="265113" indent="0" fontAlgn="auto">
              <a:lnSpc>
                <a:spcPct val="90000"/>
              </a:lnSpc>
              <a:spcAft>
                <a:spcPts val="0"/>
              </a:spcAft>
              <a:buClr>
                <a:schemeClr val="accent3"/>
              </a:buClr>
              <a:buFont typeface="Wingdings 2"/>
              <a:buNone/>
              <a:defRPr/>
            </a:pPr>
            <a:r>
              <a:rPr lang="en-GB" dirty="0">
                <a:latin typeface="Times New Roman" pitchFamily="18" charset="0"/>
                <a:ea typeface="+mn-ea"/>
                <a:cs typeface="Times New Roman" pitchFamily="18" charset="0"/>
              </a:rPr>
              <a:t>1.  prior antibiotic treatment; </a:t>
            </a:r>
          </a:p>
          <a:p>
            <a:pPr marL="265113" indent="0" fontAlgn="auto">
              <a:lnSpc>
                <a:spcPct val="90000"/>
              </a:lnSpc>
              <a:spcAft>
                <a:spcPts val="0"/>
              </a:spcAft>
              <a:buClr>
                <a:schemeClr val="accent3"/>
              </a:buClr>
              <a:buFont typeface="Wingdings 2"/>
              <a:buNone/>
              <a:defRPr/>
            </a:pPr>
            <a:r>
              <a:rPr lang="en-GB" dirty="0">
                <a:latin typeface="Times New Roman" pitchFamily="18" charset="0"/>
                <a:ea typeface="+mn-ea"/>
                <a:cs typeface="Times New Roman" pitchFamily="18" charset="0"/>
              </a:rPr>
              <a:t>2.  fungal endocarditis with entrapment of these relatively  </a:t>
            </a:r>
          </a:p>
          <a:p>
            <a:pPr marL="265113" indent="0" fontAlgn="auto">
              <a:lnSpc>
                <a:spcPct val="90000"/>
              </a:lnSpc>
              <a:spcAft>
                <a:spcPts val="0"/>
              </a:spcAft>
              <a:buClr>
                <a:schemeClr val="accent3"/>
              </a:buClr>
              <a:buFont typeface="Wingdings 2"/>
              <a:buNone/>
              <a:defRPr/>
            </a:pPr>
            <a:r>
              <a:rPr lang="en-GB" dirty="0">
                <a:latin typeface="Times New Roman" pitchFamily="18" charset="0"/>
                <a:ea typeface="+mn-ea"/>
                <a:cs typeface="Times New Roman" pitchFamily="18" charset="0"/>
              </a:rPr>
              <a:t>     large organisms in capillary beds</a:t>
            </a:r>
            <a:r>
              <a:rPr lang="en-GB">
                <a:latin typeface="Times New Roman" pitchFamily="18" charset="0"/>
                <a:ea typeface="+mn-ea"/>
                <a:cs typeface="Times New Roman" pitchFamily="18" charset="0"/>
              </a:rPr>
              <a:t>; </a:t>
            </a:r>
            <a:r>
              <a:rPr lang="en-US" sz="2400" b="1" i="1" smtClean="0">
                <a:latin typeface="Times New Roman" pitchFamily="18" charset="0"/>
                <a:ea typeface="+mn-ea"/>
                <a:cs typeface="Times New Roman" pitchFamily="18" charset="0"/>
              </a:rPr>
              <a:t>(fungal blood cultures need longer incubation than bacteria)</a:t>
            </a:r>
            <a:endParaRPr lang="en-GB" sz="2400" b="1" i="1" dirty="0">
              <a:latin typeface="Times New Roman" pitchFamily="18" charset="0"/>
              <a:ea typeface="+mn-ea"/>
              <a:cs typeface="Times New Roman" pitchFamily="18" charset="0"/>
            </a:endParaRPr>
          </a:p>
          <a:p>
            <a:pPr marL="779463" indent="-514350" fontAlgn="auto">
              <a:lnSpc>
                <a:spcPct val="90000"/>
              </a:lnSpc>
              <a:spcAft>
                <a:spcPts val="0"/>
              </a:spcAft>
              <a:buClr>
                <a:schemeClr val="accent3"/>
              </a:buClr>
              <a:buFont typeface="+mj-lt"/>
              <a:buAutoNum type="arabicPeriod"/>
              <a:defRPr/>
            </a:pPr>
            <a:endParaRPr lang="en-GB" dirty="0">
              <a:latin typeface="Times New Roman" pitchFamily="18"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lnSpcReduction="10000"/>
          </a:bodyPr>
          <a:lstStyle/>
          <a:p>
            <a:pPr marL="265113" indent="0" fontAlgn="auto">
              <a:lnSpc>
                <a:spcPct val="90000"/>
              </a:lnSpc>
              <a:spcAft>
                <a:spcPts val="0"/>
              </a:spcAft>
              <a:buFont typeface="Wingdings 2"/>
              <a:buNone/>
              <a:defRPr/>
            </a:pPr>
            <a:r>
              <a:rPr lang="en-GB" dirty="0">
                <a:solidFill>
                  <a:prstClr val="black"/>
                </a:solidFill>
                <a:latin typeface="Times New Roman" pitchFamily="18" charset="0"/>
                <a:ea typeface="+mn-ea"/>
                <a:cs typeface="Times New Roman" pitchFamily="18" charset="0"/>
              </a:rPr>
              <a:t>3.  fastidious, nutritionally deficient, or cell wall-deficient  </a:t>
            </a:r>
          </a:p>
          <a:p>
            <a:pPr marL="265113" indent="0" fontAlgn="auto">
              <a:lnSpc>
                <a:spcPct val="90000"/>
              </a:lnSpc>
              <a:spcAft>
                <a:spcPts val="0"/>
              </a:spcAft>
              <a:buFont typeface="Wingdings 2"/>
              <a:buNone/>
              <a:defRPr/>
            </a:pPr>
            <a:r>
              <a:rPr lang="en-GB" dirty="0">
                <a:solidFill>
                  <a:prstClr val="black"/>
                </a:solidFill>
                <a:latin typeface="Times New Roman" pitchFamily="18" charset="0"/>
                <a:ea typeface="+mn-ea"/>
                <a:cs typeface="Times New Roman" pitchFamily="18" charset="0"/>
              </a:rPr>
              <a:t>     organisms that are difficult to isolate;</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4.  infection caused by obligate intracellular parasites, such as      </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     </a:t>
            </a:r>
            <a:r>
              <a:rPr lang="en-GB" sz="2400" dirty="0" err="1">
                <a:solidFill>
                  <a:prstClr val="black"/>
                </a:solidFill>
                <a:latin typeface="Times New Roman" pitchFamily="18" charset="0"/>
                <a:ea typeface="+mn-ea"/>
                <a:cs typeface="Times New Roman" pitchFamily="18" charset="0"/>
              </a:rPr>
              <a:t>chlamydiae</a:t>
            </a:r>
            <a:r>
              <a:rPr lang="en-GB" sz="2400" dirty="0">
                <a:solidFill>
                  <a:prstClr val="black"/>
                </a:solidFill>
                <a:latin typeface="Times New Roman" pitchFamily="18" charset="0"/>
                <a:ea typeface="+mn-ea"/>
                <a:cs typeface="Times New Roman" pitchFamily="18" charset="0"/>
              </a:rPr>
              <a:t> (</a:t>
            </a:r>
            <a:r>
              <a:rPr lang="en-GB" sz="2400" i="1" dirty="0">
                <a:solidFill>
                  <a:prstClr val="black"/>
                </a:solidFill>
                <a:latin typeface="Times New Roman" pitchFamily="18" charset="0"/>
                <a:ea typeface="+mn-ea"/>
                <a:cs typeface="Times New Roman" pitchFamily="18" charset="0"/>
              </a:rPr>
              <a:t>Chlamydia </a:t>
            </a:r>
            <a:r>
              <a:rPr lang="en-GB" sz="2400" i="1" dirty="0" err="1">
                <a:solidFill>
                  <a:prstClr val="black"/>
                </a:solidFill>
                <a:latin typeface="Times New Roman" pitchFamily="18" charset="0"/>
                <a:ea typeface="+mn-ea"/>
                <a:cs typeface="Times New Roman" pitchFamily="18" charset="0"/>
              </a:rPr>
              <a:t>psittaci</a:t>
            </a:r>
            <a:r>
              <a:rPr lang="en-GB" sz="2400" dirty="0">
                <a:solidFill>
                  <a:prstClr val="black"/>
                </a:solidFill>
                <a:latin typeface="Times New Roman" pitchFamily="18" charset="0"/>
                <a:ea typeface="+mn-ea"/>
                <a:cs typeface="Times New Roman" pitchFamily="18" charset="0"/>
              </a:rPr>
              <a:t>), </a:t>
            </a:r>
            <a:r>
              <a:rPr lang="en-GB" sz="2400" dirty="0" err="1">
                <a:solidFill>
                  <a:prstClr val="black"/>
                </a:solidFill>
                <a:latin typeface="Times New Roman" pitchFamily="18" charset="0"/>
                <a:ea typeface="+mn-ea"/>
                <a:cs typeface="Times New Roman" pitchFamily="18" charset="0"/>
              </a:rPr>
              <a:t>rickettsiae</a:t>
            </a:r>
            <a:r>
              <a:rPr lang="en-GB" sz="2400" dirty="0">
                <a:solidFill>
                  <a:prstClr val="black"/>
                </a:solidFill>
                <a:latin typeface="Times New Roman" pitchFamily="18" charset="0"/>
                <a:ea typeface="+mn-ea"/>
                <a:cs typeface="Times New Roman" pitchFamily="18" charset="0"/>
              </a:rPr>
              <a:t> (</a:t>
            </a:r>
            <a:r>
              <a:rPr lang="en-GB" sz="2400" i="1" dirty="0" err="1">
                <a:solidFill>
                  <a:prstClr val="black"/>
                </a:solidFill>
                <a:latin typeface="Times New Roman" pitchFamily="18" charset="0"/>
                <a:ea typeface="+mn-ea"/>
                <a:cs typeface="Times New Roman" pitchFamily="18" charset="0"/>
              </a:rPr>
              <a:t>Coxiella</a:t>
            </a:r>
            <a:r>
              <a:rPr lang="en-GB" sz="2400" i="1" dirty="0">
                <a:solidFill>
                  <a:prstClr val="black"/>
                </a:solidFill>
                <a:latin typeface="Times New Roman" pitchFamily="18" charset="0"/>
                <a:ea typeface="+mn-ea"/>
                <a:cs typeface="Times New Roman" pitchFamily="18" charset="0"/>
              </a:rPr>
              <a:t> </a:t>
            </a:r>
          </a:p>
          <a:p>
            <a:pPr marL="265113" indent="0" fontAlgn="auto">
              <a:lnSpc>
                <a:spcPct val="90000"/>
              </a:lnSpc>
              <a:spcAft>
                <a:spcPts val="0"/>
              </a:spcAft>
              <a:buFont typeface="Wingdings 2"/>
              <a:buNone/>
              <a:defRPr/>
            </a:pPr>
            <a:r>
              <a:rPr lang="en-GB" sz="2400" i="1" dirty="0">
                <a:solidFill>
                  <a:prstClr val="black"/>
                </a:solidFill>
                <a:latin typeface="Times New Roman" pitchFamily="18" charset="0"/>
                <a:ea typeface="+mn-ea"/>
                <a:cs typeface="Times New Roman" pitchFamily="18" charset="0"/>
              </a:rPr>
              <a:t>     </a:t>
            </a:r>
            <a:r>
              <a:rPr lang="en-GB" sz="2400" i="1" dirty="0" err="1">
                <a:solidFill>
                  <a:prstClr val="black"/>
                </a:solidFill>
                <a:latin typeface="Times New Roman" pitchFamily="18" charset="0"/>
                <a:ea typeface="+mn-ea"/>
                <a:cs typeface="Times New Roman" pitchFamily="18" charset="0"/>
              </a:rPr>
              <a:t>burnetii</a:t>
            </a:r>
            <a:r>
              <a:rPr lang="en-GB" sz="2400" dirty="0">
                <a:solidFill>
                  <a:prstClr val="black"/>
                </a:solidFill>
                <a:latin typeface="Times New Roman" pitchFamily="18" charset="0"/>
                <a:ea typeface="+mn-ea"/>
                <a:cs typeface="Times New Roman" pitchFamily="18" charset="0"/>
              </a:rPr>
              <a:t>), </a:t>
            </a:r>
            <a:r>
              <a:rPr lang="en-GB" sz="2400" dirty="0" err="1">
                <a:solidFill>
                  <a:prstClr val="black"/>
                </a:solidFill>
                <a:latin typeface="Times New Roman" pitchFamily="18" charset="0"/>
                <a:ea typeface="+mn-ea"/>
                <a:cs typeface="Times New Roman" pitchFamily="18" charset="0"/>
              </a:rPr>
              <a:t>Rochalimaea</a:t>
            </a:r>
            <a:r>
              <a:rPr lang="en-GB" sz="2400" dirty="0">
                <a:solidFill>
                  <a:prstClr val="black"/>
                </a:solidFill>
                <a:latin typeface="Times New Roman" pitchFamily="18" charset="0"/>
                <a:ea typeface="+mn-ea"/>
                <a:cs typeface="Times New Roman" pitchFamily="18" charset="0"/>
              </a:rPr>
              <a:t> species, or viruses; </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5.  immunologic factors (</a:t>
            </a:r>
            <a:r>
              <a:rPr lang="en-GB" sz="2400" dirty="0" err="1">
                <a:solidFill>
                  <a:prstClr val="black"/>
                </a:solidFill>
                <a:latin typeface="Times New Roman" pitchFamily="18" charset="0"/>
                <a:ea typeface="+mn-ea"/>
                <a:cs typeface="Times New Roman" pitchFamily="18" charset="0"/>
              </a:rPr>
              <a:t>eg</a:t>
            </a:r>
            <a:r>
              <a:rPr lang="en-GB" sz="2400" dirty="0">
                <a:solidFill>
                  <a:prstClr val="black"/>
                </a:solidFill>
                <a:latin typeface="Times New Roman" pitchFamily="18" charset="0"/>
                <a:ea typeface="+mn-ea"/>
                <a:cs typeface="Times New Roman" pitchFamily="18" charset="0"/>
              </a:rPr>
              <a:t>, antibody acting on circulating </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     organisms); or </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6.  subacute endocarditis involving the right side of the heart, in </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     which the organisms are filtered out in the pulmonary   </a:t>
            </a:r>
          </a:p>
          <a:p>
            <a:pPr marL="265113" indent="0" fontAlgn="auto">
              <a:lnSpc>
                <a:spcPct val="90000"/>
              </a:lnSpc>
              <a:spcAft>
                <a:spcPts val="0"/>
              </a:spcAft>
              <a:buFont typeface="Wingdings 2"/>
              <a:buNone/>
              <a:defRPr/>
            </a:pPr>
            <a:r>
              <a:rPr lang="en-GB" sz="2400" dirty="0">
                <a:solidFill>
                  <a:prstClr val="black"/>
                </a:solidFill>
                <a:latin typeface="Times New Roman" pitchFamily="18" charset="0"/>
                <a:ea typeface="+mn-ea"/>
                <a:cs typeface="Times New Roman" pitchFamily="18" charset="0"/>
              </a:rPr>
              <a:t>     capillaries.</a:t>
            </a:r>
          </a:p>
          <a:p>
            <a:pPr marL="274320" indent="-274320" fontAlgn="auto">
              <a:lnSpc>
                <a:spcPct val="90000"/>
              </a:lnSpc>
              <a:spcAft>
                <a:spcPts val="0"/>
              </a:spcAft>
              <a:buFont typeface="Wingdings 2"/>
              <a:buChar char=""/>
              <a:defRPr/>
            </a:pPr>
            <a:r>
              <a:rPr lang="en-GB" sz="2400" dirty="0">
                <a:solidFill>
                  <a:prstClr val="black"/>
                </a:solidFill>
                <a:latin typeface="Times New Roman" pitchFamily="18" charset="0"/>
                <a:ea typeface="+mn-ea"/>
                <a:cs typeface="Times New Roman" pitchFamily="18" charset="0"/>
              </a:rPr>
              <a:t>Some special circumstances alter the relative etiologic possibilities, such as </a:t>
            </a:r>
            <a:r>
              <a:rPr lang="en-GB" sz="2400" dirty="0">
                <a:solidFill>
                  <a:srgbClr val="0F6FC6"/>
                </a:solidFill>
                <a:latin typeface="Times New Roman" pitchFamily="18" charset="0"/>
                <a:ea typeface="+mn-ea"/>
                <a:cs typeface="Times New Roman" pitchFamily="18" charset="0"/>
              </a:rPr>
              <a:t>intravenous drug addiction</a:t>
            </a:r>
            <a:r>
              <a:rPr lang="en-GB" sz="2400" dirty="0">
                <a:solidFill>
                  <a:prstClr val="black"/>
                </a:solidFill>
                <a:latin typeface="Times New Roman" pitchFamily="18" charset="0"/>
                <a:ea typeface="+mn-ea"/>
                <a:cs typeface="Times New Roman" pitchFamily="18" charset="0"/>
              </a:rPr>
              <a:t>, </a:t>
            </a:r>
            <a:r>
              <a:rPr lang="en-GB" sz="2400" dirty="0">
                <a:solidFill>
                  <a:srgbClr val="0F6FC6"/>
                </a:solidFill>
                <a:latin typeface="Times New Roman" pitchFamily="18" charset="0"/>
                <a:ea typeface="+mn-ea"/>
                <a:cs typeface="Times New Roman" pitchFamily="18" charset="0"/>
              </a:rPr>
              <a:t>prosthetic valves</a:t>
            </a:r>
            <a:r>
              <a:rPr lang="en-GB" sz="2400" dirty="0">
                <a:solidFill>
                  <a:prstClr val="black"/>
                </a:solidFill>
                <a:latin typeface="Times New Roman" pitchFamily="18" charset="0"/>
                <a:ea typeface="+mn-ea"/>
                <a:cs typeface="Times New Roman" pitchFamily="18" charset="0"/>
              </a:rPr>
              <a:t>, and </a:t>
            </a:r>
            <a:r>
              <a:rPr lang="en-GB" sz="2400" dirty="0" err="1">
                <a:solidFill>
                  <a:srgbClr val="0F6FC6"/>
                </a:solidFill>
                <a:latin typeface="Times New Roman" pitchFamily="18" charset="0"/>
                <a:ea typeface="+mn-ea"/>
                <a:cs typeface="Times New Roman" pitchFamily="18" charset="0"/>
              </a:rPr>
              <a:t>immunocompromise</a:t>
            </a:r>
            <a:r>
              <a:rPr lang="en-GB" sz="2400" dirty="0">
                <a:solidFill>
                  <a:prstClr val="black"/>
                </a:solidFill>
                <a:latin typeface="Times New Roman" pitchFamily="18" charset="0"/>
                <a:ea typeface="+mn-ea"/>
                <a:cs typeface="Times New Roman" pitchFamily="18" charset="0"/>
              </a:rPr>
              <a:t>. </a:t>
            </a:r>
          </a:p>
          <a:p>
            <a:pPr marL="274320" indent="-274320" fontAlgn="auto">
              <a:spcAft>
                <a:spcPts val="0"/>
              </a:spcAft>
              <a:buClr>
                <a:schemeClr val="accent3"/>
              </a:buClr>
              <a:buFont typeface="Wingdings 2"/>
              <a:buChar char=""/>
              <a:defRPr/>
            </a:pPr>
            <a:endParaRPr lang="en-US" dirty="0">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ar-JO" altLang="en-US" sz="4000"/>
              <a:t> </a:t>
            </a:r>
            <a:endParaRPr lang="en-GB" altLang="en-US" sz="4000">
              <a:cs typeface="Traditional Arabic" panose="02020603050405020304" pitchFamily="18" charset="-78"/>
            </a:endParaRPr>
          </a:p>
        </p:txBody>
      </p:sp>
      <p:pic>
        <p:nvPicPr>
          <p:cNvPr id="21507" name="Picture 4" descr="Infective Indocarditi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4" name="Rectangle 3"/>
          <p:cNvSpPr/>
          <p:nvPr/>
        </p:nvSpPr>
        <p:spPr>
          <a:xfrm>
            <a:off x="-1" y="19050"/>
            <a:ext cx="515120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Memorize first 4</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p:txBody>
          <a:bodyPr/>
          <a:lstStyle/>
          <a:p>
            <a:pPr>
              <a:buFont typeface="Wingdings" panose="05000000000000000000" pitchFamily="2" charset="2"/>
              <a:buNone/>
            </a:pPr>
            <a:r>
              <a:rPr lang="en-GB" altLang="en-US" sz="2800" b="1">
                <a:cs typeface="Majalla UI"/>
              </a:rPr>
              <a:t>	</a:t>
            </a:r>
            <a:endParaRPr lang="en-GB" altLang="en-US" sz="2800">
              <a:latin typeface="Times New Roman" panose="02020603050405020304" pitchFamily="18" charset="0"/>
              <a:cs typeface="Times New Roman" panose="02020603050405020304" pitchFamily="18" charset="0"/>
            </a:endParaRPr>
          </a:p>
        </p:txBody>
      </p:sp>
      <p:pic>
        <p:nvPicPr>
          <p:cNvPr id="22532" name="Picture 6" descr="Intravascular Infection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cxnSp>
        <p:nvCxnSpPr>
          <p:cNvPr id="4" name="Curved Connector 3"/>
          <p:cNvCxnSpPr>
            <a:cxnSpLocks/>
          </p:cNvCxnSpPr>
          <p:nvPr/>
        </p:nvCxnSpPr>
        <p:spPr>
          <a:xfrm flipV="1">
            <a:off x="5793153" y="2038510"/>
            <a:ext cx="1823796" cy="1417069"/>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295182" y="1423606"/>
            <a:ext cx="1640084"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b="1" i="1" smtClean="0"/>
              <a:t>Correction:</a:t>
            </a:r>
          </a:p>
          <a:p>
            <a:pPr algn="l"/>
            <a:r>
              <a:rPr lang="en-US" sz="1600" b="1" i="1" smtClean="0"/>
              <a:t>Coagulase –ve staphylococci </a:t>
            </a:r>
            <a:endParaRPr lang="en-US" sz="1600" b="1" i="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idx="1"/>
          </p:nvPr>
        </p:nvSpPr>
        <p:spPr>
          <a:xfrm>
            <a:off x="179773" y="233788"/>
            <a:ext cx="8686800" cy="5715000"/>
          </a:xfrm>
        </p:spPr>
        <p:txBody>
          <a:bodyPr>
            <a:normAutofit lnSpcReduction="10000"/>
          </a:bodyPr>
          <a:lstStyle/>
          <a:p>
            <a:pPr marL="274320" indent="-274320" fontAlgn="auto">
              <a:lnSpc>
                <a:spcPct val="90000"/>
              </a:lnSpc>
              <a:spcAft>
                <a:spcPts val="0"/>
              </a:spcAft>
              <a:buClr>
                <a:schemeClr val="accent3"/>
              </a:buClr>
              <a:buFont typeface="Wingdings" pitchFamily="2" charset="2"/>
              <a:buNone/>
              <a:defRPr/>
            </a:pPr>
            <a:r>
              <a:rPr lang="en-GB" sz="2400" b="1" i="1" dirty="0">
                <a:latin typeface="Times New Roman" pitchFamily="18" charset="0"/>
                <a:ea typeface="+mn-ea"/>
                <a:cs typeface="Times New Roman" pitchFamily="18" charset="0"/>
              </a:rPr>
              <a:t>	</a:t>
            </a:r>
            <a:r>
              <a:rPr lang="en-GB" b="1" i="1" dirty="0">
                <a:solidFill>
                  <a:srgbClr val="FF6699"/>
                </a:solidFill>
                <a:latin typeface="Times New Roman" pitchFamily="18" charset="0"/>
                <a:ea typeface="+mn-ea"/>
                <a:cs typeface="Times New Roman" pitchFamily="18" charset="0"/>
              </a:rPr>
              <a:t>General Diagnostic Approaches</a:t>
            </a:r>
            <a:endParaRPr lang="en-GB" dirty="0">
              <a:solidFill>
                <a:srgbClr val="FF6699"/>
              </a:solidFill>
              <a:latin typeface="Times New Roman" pitchFamily="18" charset="0"/>
              <a:ea typeface="+mn-ea"/>
              <a:cs typeface="Times New Roman" pitchFamily="18" charset="0"/>
            </a:endParaRPr>
          </a:p>
          <a:p>
            <a:pPr marL="274320" indent="-274320" fontAlgn="auto">
              <a:lnSpc>
                <a:spcPct val="90000"/>
              </a:lnSpc>
              <a:spcAft>
                <a:spcPts val="0"/>
              </a:spcAft>
              <a:buClr>
                <a:schemeClr val="accent3"/>
              </a:buClr>
              <a:buFont typeface="Wingdings 2"/>
              <a:buChar char=""/>
              <a:defRPr/>
            </a:pPr>
            <a:r>
              <a:rPr lang="en-GB" sz="2400" dirty="0">
                <a:latin typeface="Times New Roman" pitchFamily="18" charset="0"/>
                <a:ea typeface="+mn-ea"/>
                <a:cs typeface="Times New Roman" pitchFamily="18" charset="0"/>
              </a:rPr>
              <a:t>The diagnosis of infective endocarditis is usually </a:t>
            </a:r>
            <a:r>
              <a:rPr lang="en-GB" sz="2400" u="sng" dirty="0">
                <a:latin typeface="Times New Roman" pitchFamily="18" charset="0"/>
                <a:ea typeface="+mn-ea"/>
                <a:cs typeface="Times New Roman" pitchFamily="18" charset="0"/>
              </a:rPr>
              <a:t>suspected on clinical grounds</a:t>
            </a:r>
            <a:r>
              <a:rPr lang="en-GB" sz="2400" dirty="0">
                <a:latin typeface="Times New Roman" pitchFamily="18" charset="0"/>
                <a:ea typeface="+mn-ea"/>
                <a:cs typeface="Times New Roman" pitchFamily="18" charset="0"/>
              </a:rPr>
              <a:t>; however, he most important diagnostic test for confirmation is the </a:t>
            </a:r>
            <a:r>
              <a:rPr lang="en-GB" sz="2400" b="1" dirty="0">
                <a:solidFill>
                  <a:srgbClr val="7030A0"/>
                </a:solidFill>
                <a:latin typeface="Times New Roman" pitchFamily="18" charset="0"/>
                <a:ea typeface="+mn-ea"/>
                <a:cs typeface="Times New Roman" pitchFamily="18" charset="0"/>
              </a:rPr>
              <a:t>blood culture</a:t>
            </a:r>
            <a:r>
              <a:rPr lang="en-GB" sz="2400" dirty="0">
                <a:latin typeface="Times New Roman" pitchFamily="18" charset="0"/>
                <a:ea typeface="+mn-ea"/>
                <a:cs typeface="Times New Roman" pitchFamily="18" charset="0"/>
              </a:rPr>
              <a:t>. In untreated cases, the organisms are generally present continuously in low numbers (1 to 20/ mL) in the blood. If an adequate volume of blood is obtained, the first culture will be positive in over 95% of culturally confirmed cases. Most authorities recommend </a:t>
            </a:r>
            <a:r>
              <a:rPr lang="en-GB" sz="2400" dirty="0">
                <a:solidFill>
                  <a:srgbClr val="7030A0"/>
                </a:solidFill>
                <a:latin typeface="Times New Roman" pitchFamily="18" charset="0"/>
                <a:ea typeface="+mn-ea"/>
                <a:cs typeface="Times New Roman" pitchFamily="18" charset="0"/>
              </a:rPr>
              <a:t>three cultures over 24 hours</a:t>
            </a:r>
            <a:r>
              <a:rPr lang="en-GB" sz="2400" dirty="0">
                <a:latin typeface="Times New Roman" pitchFamily="18" charset="0"/>
                <a:ea typeface="+mn-ea"/>
                <a:cs typeface="Times New Roman" pitchFamily="18" charset="0"/>
              </a:rPr>
              <a:t> to ensure detection, and an </a:t>
            </a:r>
            <a:r>
              <a:rPr lang="en-GB" sz="2400" dirty="0">
                <a:solidFill>
                  <a:srgbClr val="7030A0"/>
                </a:solidFill>
                <a:latin typeface="Times New Roman" pitchFamily="18" charset="0"/>
                <a:ea typeface="+mn-ea"/>
                <a:cs typeface="Times New Roman" pitchFamily="18" charset="0"/>
              </a:rPr>
              <a:t>additional three if the first set is negative</a:t>
            </a:r>
            <a:r>
              <a:rPr lang="en-GB" sz="2400" dirty="0">
                <a:latin typeface="Times New Roman" pitchFamily="18" charset="0"/>
                <a:ea typeface="+mn-ea"/>
                <a:cs typeface="Times New Roman" pitchFamily="18" charset="0"/>
              </a:rPr>
              <a:t>. Multiple cultures yielding the same organism support the probability of an intravascular or </a:t>
            </a:r>
            <a:r>
              <a:rPr lang="en-GB" sz="2400" dirty="0" err="1">
                <a:latin typeface="Times New Roman" pitchFamily="18" charset="0"/>
                <a:ea typeface="+mn-ea"/>
                <a:cs typeface="Times New Roman" pitchFamily="18" charset="0"/>
              </a:rPr>
              <a:t>intracardiac</a:t>
            </a:r>
            <a:r>
              <a:rPr lang="en-GB" sz="2400" dirty="0">
                <a:latin typeface="Times New Roman" pitchFamily="18" charset="0"/>
                <a:ea typeface="+mn-ea"/>
                <a:cs typeface="Times New Roman" pitchFamily="18" charset="0"/>
              </a:rPr>
              <a:t> infection. </a:t>
            </a:r>
          </a:p>
          <a:p>
            <a:pPr marL="274320" indent="-274320" fontAlgn="auto">
              <a:lnSpc>
                <a:spcPct val="90000"/>
              </a:lnSpc>
              <a:spcAft>
                <a:spcPts val="0"/>
              </a:spcAft>
              <a:buClr>
                <a:schemeClr val="accent3"/>
              </a:buClr>
              <a:buFont typeface="Wingdings 2"/>
              <a:buChar char=""/>
              <a:defRPr/>
            </a:pPr>
            <a:r>
              <a:rPr lang="en-GB" sz="2400" dirty="0">
                <a:latin typeface="Times New Roman" pitchFamily="18" charset="0"/>
                <a:ea typeface="+mn-ea"/>
                <a:cs typeface="Times New Roman" pitchFamily="18" charset="0"/>
              </a:rPr>
              <a:t>In </a:t>
            </a:r>
            <a:r>
              <a:rPr lang="en-GB" sz="2400" dirty="0">
                <a:solidFill>
                  <a:srgbClr val="0070C0"/>
                </a:solidFill>
                <a:latin typeface="Times New Roman" pitchFamily="18" charset="0"/>
                <a:ea typeface="+mn-ea"/>
                <a:cs typeface="Times New Roman" pitchFamily="18" charset="0"/>
              </a:rPr>
              <a:t>acute endocarditis</a:t>
            </a:r>
            <a:r>
              <a:rPr lang="en-GB" sz="2400" dirty="0">
                <a:latin typeface="Times New Roman" pitchFamily="18" charset="0"/>
                <a:ea typeface="+mn-ea"/>
                <a:cs typeface="Times New Roman" pitchFamily="18" charset="0"/>
              </a:rPr>
              <a:t>, the urgency of early treatment </a:t>
            </a:r>
            <a:r>
              <a:rPr lang="en-GB" sz="2400" u="sng" dirty="0">
                <a:latin typeface="Times New Roman" pitchFamily="18" charset="0"/>
                <a:ea typeface="+mn-ea"/>
                <a:cs typeface="Times New Roman" pitchFamily="18" charset="0"/>
              </a:rPr>
              <a:t>may require collection of only two or three cultures within a few minutes</a:t>
            </a:r>
            <a:r>
              <a:rPr lang="en-GB" sz="2400" dirty="0">
                <a:latin typeface="Times New Roman" pitchFamily="18" charset="0"/>
                <a:ea typeface="+mn-ea"/>
                <a:cs typeface="Times New Roman" pitchFamily="18" charset="0"/>
              </a:rPr>
              <a:t> so that antimicrobial therapy can begin.</a:t>
            </a:r>
          </a:p>
          <a:p>
            <a:pPr marL="274320" indent="-274320" fontAlgn="auto">
              <a:lnSpc>
                <a:spcPct val="90000"/>
              </a:lnSpc>
              <a:spcAft>
                <a:spcPts val="0"/>
              </a:spcAft>
              <a:buClr>
                <a:schemeClr val="accent3"/>
              </a:buClr>
              <a:buFont typeface="Wingdings 2"/>
              <a:buChar char=""/>
              <a:defRPr/>
            </a:pPr>
            <a:r>
              <a:rPr lang="en-GB" sz="2400" u="sng" dirty="0">
                <a:latin typeface="Times New Roman" pitchFamily="18" charset="0"/>
                <a:ea typeface="+mn-ea"/>
                <a:cs typeface="Times New Roman" pitchFamily="18" charset="0"/>
              </a:rPr>
              <a:t>Cardiologic procedures</a:t>
            </a:r>
            <a:r>
              <a:rPr lang="en-GB" sz="2400" dirty="0">
                <a:latin typeface="Times New Roman" pitchFamily="18" charset="0"/>
                <a:ea typeface="+mn-ea"/>
                <a:cs typeface="Times New Roman" pitchFamily="18" charset="0"/>
              </a:rPr>
              <a:t> such as transthoracic or </a:t>
            </a:r>
            <a:r>
              <a:rPr lang="en-GB" sz="2400" dirty="0" err="1">
                <a:latin typeface="Times New Roman" pitchFamily="18" charset="0"/>
                <a:ea typeface="+mn-ea"/>
                <a:cs typeface="Times New Roman" pitchFamily="18" charset="0"/>
              </a:rPr>
              <a:t>transesophageal</a:t>
            </a:r>
            <a:r>
              <a:rPr lang="en-GB" sz="2400" dirty="0">
                <a:latin typeface="Times New Roman" pitchFamily="18" charset="0"/>
                <a:ea typeface="+mn-ea"/>
                <a:cs typeface="Times New Roman" pitchFamily="18" charset="0"/>
              </a:rPr>
              <a:t> echocardiography can delineate the nature and size of the </a:t>
            </a:r>
            <a:r>
              <a:rPr lang="en-GB" sz="2400" dirty="0" err="1">
                <a:latin typeface="Times New Roman" pitchFamily="18" charset="0"/>
                <a:ea typeface="+mn-ea"/>
                <a:cs typeface="Times New Roman" pitchFamily="18" charset="0"/>
              </a:rPr>
              <a:t>vegetations</a:t>
            </a:r>
            <a:r>
              <a:rPr lang="en-GB" sz="2400" dirty="0">
                <a:latin typeface="Times New Roman" pitchFamily="18" charset="0"/>
                <a:ea typeface="+mn-ea"/>
                <a:cs typeface="Times New Roman" pitchFamily="18" charset="0"/>
              </a:rPr>
              <a:t> and progression of disease. They are also helpful in prediction of some complications such as embolization.</a:t>
            </a:r>
          </a:p>
        </p:txBody>
      </p:sp>
      <p:sp>
        <p:nvSpPr>
          <p:cNvPr id="2" name="Rectangle 1"/>
          <p:cNvSpPr/>
          <p:nvPr/>
        </p:nvSpPr>
        <p:spPr>
          <a:xfrm>
            <a:off x="275747" y="5835876"/>
            <a:ext cx="8378765" cy="1022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One set of blood culture: two bottles, the first is aerobic and the second is for anaerobic Bacteria</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idx="1"/>
          </p:nvPr>
        </p:nvSpPr>
        <p:spPr>
          <a:xfrm>
            <a:off x="228600" y="914400"/>
            <a:ext cx="8686800" cy="5638800"/>
          </a:xfrm>
        </p:spPr>
        <p:txBody>
          <a:bodyPr>
            <a:normAutofit fontScale="92500" lnSpcReduction="20000"/>
          </a:bodyPr>
          <a:lstStyle/>
          <a:p>
            <a:pPr marL="274320" indent="-274320" fontAlgn="auto">
              <a:lnSpc>
                <a:spcPct val="90000"/>
              </a:lnSpc>
              <a:spcAft>
                <a:spcPts val="0"/>
              </a:spcAft>
              <a:buClr>
                <a:schemeClr val="accent3"/>
              </a:buClr>
              <a:buFont typeface="Wingdings" pitchFamily="2" charset="2"/>
              <a:buNone/>
              <a:defRPr/>
            </a:pPr>
            <a:r>
              <a:rPr lang="en-GB" sz="2400" i="1" dirty="0">
                <a:latin typeface="Times New Roman" pitchFamily="18" charset="0"/>
                <a:ea typeface="+mn-ea"/>
                <a:cs typeface="Times New Roman" pitchFamily="18" charset="0"/>
              </a:rPr>
              <a:t>	</a:t>
            </a:r>
            <a:r>
              <a:rPr lang="en-GB" b="1" i="1" dirty="0">
                <a:solidFill>
                  <a:srgbClr val="FF6699"/>
                </a:solidFill>
                <a:latin typeface="Times New Roman" pitchFamily="18" charset="0"/>
                <a:ea typeface="+mn-ea"/>
                <a:cs typeface="Times New Roman" pitchFamily="18" charset="0"/>
              </a:rPr>
              <a:t>General Principles of Management</a:t>
            </a:r>
            <a:endParaRPr lang="en-GB" b="1" dirty="0">
              <a:solidFill>
                <a:srgbClr val="FF6699"/>
              </a:solidFill>
              <a:latin typeface="Times New Roman" pitchFamily="18" charset="0"/>
              <a:ea typeface="+mn-ea"/>
              <a:cs typeface="Times New Roman" pitchFamily="18" charset="0"/>
            </a:endParaRPr>
          </a:p>
          <a:p>
            <a:pPr marL="274320" indent="-274320" fontAlgn="auto">
              <a:lnSpc>
                <a:spcPct val="90000"/>
              </a:lnSpc>
              <a:spcAft>
                <a:spcPts val="0"/>
              </a:spcAft>
              <a:buClr>
                <a:schemeClr val="accent3"/>
              </a:buClr>
              <a:buFont typeface="Wingdings 2"/>
              <a:buChar char=""/>
              <a:defRPr/>
            </a:pPr>
            <a:r>
              <a:rPr lang="en-GB" sz="2400" dirty="0">
                <a:latin typeface="Times New Roman" pitchFamily="18" charset="0"/>
                <a:ea typeface="+mn-ea"/>
                <a:cs typeface="Times New Roman" pitchFamily="18" charset="0"/>
              </a:rPr>
              <a:t>Because of the nature of the lesions and their pathogenesis, response to therapy may be low and cure is sometimes difficult. Therefore, </a:t>
            </a:r>
            <a:r>
              <a:rPr lang="en-GB" sz="2400" u="sng" dirty="0">
                <a:latin typeface="Times New Roman" pitchFamily="18" charset="0"/>
                <a:ea typeface="+mn-ea"/>
                <a:cs typeface="Times New Roman" pitchFamily="18" charset="0"/>
              </a:rPr>
              <a:t>specific antimicrobial therapy must be aggressive</a:t>
            </a:r>
            <a:r>
              <a:rPr lang="en-GB" sz="2400" dirty="0">
                <a:latin typeface="Times New Roman" pitchFamily="18" charset="0"/>
                <a:ea typeface="+mn-ea"/>
                <a:cs typeface="Times New Roman" pitchFamily="18" charset="0"/>
              </a:rPr>
              <a:t>, using agents that are </a:t>
            </a:r>
            <a:r>
              <a:rPr lang="en-GB" sz="2400" b="1" i="1" u="sng" dirty="0">
                <a:latin typeface="Times New Roman" pitchFamily="18" charset="0"/>
                <a:ea typeface="+mn-ea"/>
                <a:cs typeface="Times New Roman" pitchFamily="18" charset="0"/>
              </a:rPr>
              <a:t>bactericidal</a:t>
            </a:r>
            <a:r>
              <a:rPr lang="en-GB" sz="2400" dirty="0">
                <a:latin typeface="Times New Roman" pitchFamily="18" charset="0"/>
                <a:ea typeface="+mn-ea"/>
                <a:cs typeface="Times New Roman" pitchFamily="18" charset="0"/>
              </a:rPr>
              <a:t> (rather than bacteriostatic) and can be given in amounts that achieve high continuous blood levels without causing toxicity to the patient. </a:t>
            </a:r>
          </a:p>
          <a:p>
            <a:pPr marL="274320" indent="-274320" fontAlgn="auto">
              <a:lnSpc>
                <a:spcPct val="90000"/>
              </a:lnSpc>
              <a:spcAft>
                <a:spcPts val="0"/>
              </a:spcAft>
              <a:buClr>
                <a:schemeClr val="accent3"/>
              </a:buClr>
              <a:buFont typeface="Wingdings 2"/>
              <a:buChar char=""/>
              <a:defRPr/>
            </a:pPr>
            <a:r>
              <a:rPr lang="en-GB" sz="2400" dirty="0">
                <a:latin typeface="Times New Roman" pitchFamily="18" charset="0"/>
                <a:ea typeface="+mn-ea"/>
                <a:cs typeface="Times New Roman" pitchFamily="18" charset="0"/>
              </a:rPr>
              <a:t>Treatment may involve a </a:t>
            </a:r>
            <a:r>
              <a:rPr lang="en-GB" sz="2400" dirty="0">
                <a:solidFill>
                  <a:schemeClr val="accent1"/>
                </a:solidFill>
                <a:latin typeface="Times New Roman" pitchFamily="18" charset="0"/>
                <a:ea typeface="+mn-ea"/>
                <a:cs typeface="Times New Roman" pitchFamily="18" charset="0"/>
              </a:rPr>
              <a:t>single antimicrobial</a:t>
            </a:r>
            <a:r>
              <a:rPr lang="en-GB" sz="2400" dirty="0">
                <a:latin typeface="Times New Roman" pitchFamily="18" charset="0"/>
                <a:ea typeface="+mn-ea"/>
                <a:cs typeface="Times New Roman" pitchFamily="18" charset="0"/>
              </a:rPr>
              <a:t> if the </a:t>
            </a:r>
            <a:r>
              <a:rPr lang="en-GB" sz="2400" u="sng" dirty="0">
                <a:latin typeface="Times New Roman" pitchFamily="18" charset="0"/>
                <a:ea typeface="+mn-ea"/>
                <a:cs typeface="Times New Roman" pitchFamily="18" charset="0"/>
              </a:rPr>
              <a:t>organism is highly susceptible in vitro</a:t>
            </a:r>
            <a:r>
              <a:rPr lang="en-GB" sz="2400" dirty="0">
                <a:latin typeface="Times New Roman" pitchFamily="18" charset="0"/>
                <a:ea typeface="+mn-ea"/>
                <a:cs typeface="Times New Roman" pitchFamily="18" charset="0"/>
              </a:rPr>
              <a:t>, or </a:t>
            </a:r>
            <a:r>
              <a:rPr lang="en-GB" sz="2400" dirty="0">
                <a:solidFill>
                  <a:schemeClr val="accent1"/>
                </a:solidFill>
                <a:latin typeface="Times New Roman" pitchFamily="18" charset="0"/>
                <a:ea typeface="+mn-ea"/>
                <a:cs typeface="Times New Roman" pitchFamily="18" charset="0"/>
              </a:rPr>
              <a:t>antimicrobial combinations</a:t>
            </a:r>
            <a:r>
              <a:rPr lang="en-GB" sz="2400" dirty="0">
                <a:latin typeface="Times New Roman" pitchFamily="18" charset="0"/>
                <a:ea typeface="+mn-ea"/>
                <a:cs typeface="Times New Roman" pitchFamily="18" charset="0"/>
              </a:rPr>
              <a:t> </a:t>
            </a:r>
            <a:r>
              <a:rPr lang="en-GB" sz="2400" u="sng" dirty="0">
                <a:latin typeface="Times New Roman" pitchFamily="18" charset="0"/>
                <a:ea typeface="+mn-ea"/>
                <a:cs typeface="Times New Roman" pitchFamily="18" charset="0"/>
              </a:rPr>
              <a:t>if synergistic effects are possible</a:t>
            </a:r>
            <a:r>
              <a:rPr lang="en-GB" sz="2400" dirty="0">
                <a:latin typeface="Times New Roman" pitchFamily="18" charset="0"/>
                <a:ea typeface="+mn-ea"/>
                <a:cs typeface="Times New Roman" pitchFamily="18" charset="0"/>
              </a:rPr>
              <a:t> (</a:t>
            </a:r>
            <a:r>
              <a:rPr lang="en-GB" sz="2400" dirty="0" err="1">
                <a:latin typeface="Times New Roman" pitchFamily="18" charset="0"/>
                <a:ea typeface="+mn-ea"/>
                <a:cs typeface="Times New Roman" pitchFamily="18" charset="0"/>
              </a:rPr>
              <a:t>eg</a:t>
            </a:r>
            <a:r>
              <a:rPr lang="en-GB" sz="2400" dirty="0">
                <a:latin typeface="Times New Roman" pitchFamily="18" charset="0"/>
                <a:ea typeface="+mn-ea"/>
                <a:cs typeface="Times New Roman" pitchFamily="18" charset="0"/>
              </a:rPr>
              <a:t>, a penicillin and an aminoglycoside for </a:t>
            </a:r>
            <a:r>
              <a:rPr lang="en-GB" sz="2400" dirty="0" err="1">
                <a:latin typeface="Times New Roman" pitchFamily="18" charset="0"/>
                <a:ea typeface="+mn-ea"/>
                <a:cs typeface="Times New Roman" pitchFamily="18" charset="0"/>
              </a:rPr>
              <a:t>enterococcal</a:t>
            </a:r>
            <a:r>
              <a:rPr lang="en-GB" sz="2400" dirty="0">
                <a:latin typeface="Times New Roman" pitchFamily="18" charset="0"/>
                <a:ea typeface="+mn-ea"/>
                <a:cs typeface="Times New Roman" pitchFamily="18" charset="0"/>
              </a:rPr>
              <a:t> endocarditis). </a:t>
            </a:r>
            <a:r>
              <a:rPr lang="en-GB" sz="2400" dirty="0">
                <a:solidFill>
                  <a:schemeClr val="accent1"/>
                </a:solidFill>
                <a:latin typeface="Times New Roman" pitchFamily="18" charset="0"/>
                <a:ea typeface="+mn-ea"/>
                <a:cs typeface="Times New Roman" pitchFamily="18" charset="0"/>
              </a:rPr>
              <a:t>Parenteral therapy</a:t>
            </a:r>
            <a:r>
              <a:rPr lang="en-GB" sz="2400" dirty="0">
                <a:latin typeface="Times New Roman" pitchFamily="18" charset="0"/>
                <a:ea typeface="+mn-ea"/>
                <a:cs typeface="Times New Roman" pitchFamily="18" charset="0"/>
              </a:rPr>
              <a:t> is begun to produce adequate blood levels, and the patient may need to be </a:t>
            </a:r>
            <a:r>
              <a:rPr lang="en-GB" sz="2400" u="sng" dirty="0">
                <a:latin typeface="Times New Roman" pitchFamily="18" charset="0"/>
                <a:ea typeface="+mn-ea"/>
                <a:cs typeface="Times New Roman" pitchFamily="18" charset="0"/>
              </a:rPr>
              <a:t>monitored frequently</a:t>
            </a:r>
            <a:r>
              <a:rPr lang="en-GB" sz="2400" dirty="0">
                <a:latin typeface="Times New Roman" pitchFamily="18" charset="0"/>
                <a:ea typeface="+mn-ea"/>
                <a:cs typeface="Times New Roman" pitchFamily="18" charset="0"/>
              </a:rPr>
              <a:t> to ensure antimicrobial activity in the serum sufficient to kill the organisms without causing unnecessary toxicity. </a:t>
            </a:r>
          </a:p>
          <a:p>
            <a:pPr marL="274320" indent="-274320" fontAlgn="auto">
              <a:lnSpc>
                <a:spcPct val="90000"/>
              </a:lnSpc>
              <a:spcAft>
                <a:spcPts val="0"/>
              </a:spcAft>
              <a:buClr>
                <a:schemeClr val="accent3"/>
              </a:buClr>
              <a:buFont typeface="Wingdings 2"/>
              <a:buChar char=""/>
              <a:defRPr/>
            </a:pPr>
            <a:r>
              <a:rPr lang="en-GB" sz="2400" dirty="0">
                <a:latin typeface="Times New Roman" pitchFamily="18" charset="0"/>
                <a:ea typeface="+mn-ea"/>
                <a:cs typeface="Times New Roman" pitchFamily="18" charset="0"/>
              </a:rPr>
              <a:t>Therapy is usually </a:t>
            </a:r>
            <a:r>
              <a:rPr lang="en-GB" sz="2400" b="1" i="1" u="sng" dirty="0">
                <a:latin typeface="Times New Roman" pitchFamily="18" charset="0"/>
                <a:ea typeface="+mn-ea"/>
                <a:cs typeface="Times New Roman" pitchFamily="18" charset="0"/>
              </a:rPr>
              <a:t>prolonged, lasting longer than 4 weeks</a:t>
            </a:r>
            <a:r>
              <a:rPr lang="en-GB" sz="2400" b="1" i="1" dirty="0">
                <a:latin typeface="Times New Roman" pitchFamily="18" charset="0"/>
                <a:ea typeface="+mn-ea"/>
                <a:cs typeface="Times New Roman" pitchFamily="18" charset="0"/>
              </a:rPr>
              <a:t> in most </a:t>
            </a:r>
            <a:r>
              <a:rPr lang="en-GB" sz="2400" dirty="0">
                <a:latin typeface="Times New Roman" pitchFamily="18" charset="0"/>
                <a:ea typeface="+mn-ea"/>
                <a:cs typeface="Times New Roman" pitchFamily="18" charset="0"/>
              </a:rPr>
              <a:t>cases. </a:t>
            </a:r>
          </a:p>
          <a:p>
            <a:pPr marL="274320" indent="-274320" fontAlgn="auto">
              <a:lnSpc>
                <a:spcPct val="90000"/>
              </a:lnSpc>
              <a:spcAft>
                <a:spcPts val="0"/>
              </a:spcAft>
              <a:buClr>
                <a:schemeClr val="accent3"/>
              </a:buClr>
              <a:buFont typeface="Wingdings 2"/>
              <a:buChar char=""/>
              <a:defRPr/>
            </a:pPr>
            <a:r>
              <a:rPr lang="en-GB" sz="2400" dirty="0">
                <a:latin typeface="Times New Roman" pitchFamily="18" charset="0"/>
                <a:ea typeface="+mn-ea"/>
                <a:cs typeface="Times New Roman" pitchFamily="18" charset="0"/>
              </a:rPr>
              <a:t>In some cases, </a:t>
            </a:r>
            <a:r>
              <a:rPr lang="en-GB" sz="2400" u="sng" dirty="0">
                <a:latin typeface="Times New Roman" pitchFamily="18" charset="0"/>
                <a:ea typeface="+mn-ea"/>
                <a:cs typeface="Times New Roman" pitchFamily="18" charset="0"/>
              </a:rPr>
              <a:t>surgery may be required</a:t>
            </a:r>
            <a:r>
              <a:rPr lang="en-GB" sz="2400" dirty="0">
                <a:latin typeface="Times New Roman" pitchFamily="18" charset="0"/>
                <a:ea typeface="+mn-ea"/>
                <a:cs typeface="Times New Roman" pitchFamily="18" charset="0"/>
              </a:rPr>
              <a:t> to excise the diseased valve and replace it with a </a:t>
            </a:r>
            <a:r>
              <a:rPr lang="en-GB" sz="2400" dirty="0" err="1">
                <a:latin typeface="Times New Roman" pitchFamily="18" charset="0"/>
                <a:ea typeface="+mn-ea"/>
                <a:cs typeface="Times New Roman" pitchFamily="18" charset="0"/>
              </a:rPr>
              <a:t>valvular</a:t>
            </a:r>
            <a:r>
              <a:rPr lang="en-GB" sz="2400" dirty="0">
                <a:latin typeface="Times New Roman" pitchFamily="18" charset="0"/>
                <a:ea typeface="+mn-ea"/>
                <a:cs typeface="Times New Roman" pitchFamily="18" charset="0"/>
              </a:rPr>
              <a:t> prosthesis. The decision for surgery is sometimes difficult, requiring consultation with both a cardiologist and a surgeon.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990600"/>
            <a:ext cx="8153400" cy="990600"/>
          </a:xfrm>
        </p:spPr>
        <p:txBody>
          <a:bodyPr>
            <a:normAutofit fontScale="90000"/>
          </a:bodyPr>
          <a:lstStyle/>
          <a:p>
            <a:pPr fontAlgn="auto">
              <a:spcAft>
                <a:spcPts val="0"/>
              </a:spcAft>
              <a:defRPr/>
            </a:pPr>
            <a:r>
              <a:rPr lang="en-GB" sz="3600" b="1" dirty="0">
                <a:solidFill>
                  <a:srgbClr val="CC9900"/>
                </a:solidFill>
                <a:latin typeface="Times New Roman" pitchFamily="18" charset="0"/>
                <a:cs typeface="Times New Roman" pitchFamily="18" charset="0"/>
              </a:rPr>
              <a:t/>
            </a:r>
            <a:br>
              <a:rPr lang="en-GB" sz="3600" b="1" dirty="0">
                <a:solidFill>
                  <a:srgbClr val="CC9900"/>
                </a:solidFill>
                <a:latin typeface="Times New Roman" pitchFamily="18" charset="0"/>
                <a:cs typeface="Times New Roman" pitchFamily="18" charset="0"/>
              </a:rPr>
            </a:br>
            <a:r>
              <a:rPr lang="en-GB" sz="3600" b="1" dirty="0">
                <a:solidFill>
                  <a:srgbClr val="CC9900"/>
                </a:solidFill>
                <a:latin typeface="Times New Roman" pitchFamily="18" charset="0"/>
                <a:cs typeface="Times New Roman" pitchFamily="18" charset="0"/>
              </a:rPr>
              <a:t/>
            </a:r>
            <a:br>
              <a:rPr lang="en-GB" sz="3600" b="1" dirty="0">
                <a:solidFill>
                  <a:srgbClr val="CC9900"/>
                </a:solidFill>
                <a:latin typeface="Times New Roman" pitchFamily="18" charset="0"/>
                <a:cs typeface="Times New Roman" pitchFamily="18" charset="0"/>
              </a:rPr>
            </a:br>
            <a:r>
              <a:rPr lang="en-GB" sz="3600" b="1" dirty="0">
                <a:solidFill>
                  <a:srgbClr val="CC9900"/>
                </a:solidFill>
                <a:latin typeface="Times New Roman" pitchFamily="18" charset="0"/>
                <a:cs typeface="Times New Roman" pitchFamily="18" charset="0"/>
              </a:rPr>
              <a:t>Intravascular Infections, </a:t>
            </a:r>
            <a:br>
              <a:rPr lang="en-GB" sz="3600" b="1" dirty="0">
                <a:solidFill>
                  <a:srgbClr val="CC9900"/>
                </a:solidFill>
                <a:latin typeface="Times New Roman" pitchFamily="18" charset="0"/>
                <a:cs typeface="Times New Roman" pitchFamily="18" charset="0"/>
              </a:rPr>
            </a:br>
            <a:r>
              <a:rPr lang="en-GB" sz="3600" b="1" dirty="0">
                <a:solidFill>
                  <a:srgbClr val="CC9900"/>
                </a:solidFill>
                <a:latin typeface="Times New Roman" pitchFamily="18" charset="0"/>
                <a:cs typeface="Times New Roman" pitchFamily="18" charset="0"/>
              </a:rPr>
              <a:t>Bacteremia, and </a:t>
            </a:r>
            <a:r>
              <a:rPr lang="en-GB" sz="3600" b="1" dirty="0" err="1">
                <a:solidFill>
                  <a:srgbClr val="CC9900"/>
                </a:solidFill>
                <a:latin typeface="Times New Roman" pitchFamily="18" charset="0"/>
                <a:cs typeface="Times New Roman" pitchFamily="18" charset="0"/>
              </a:rPr>
              <a:t>Endotoxemia</a:t>
            </a:r>
            <a:endParaRPr lang="en-GB" sz="3600" b="1" dirty="0">
              <a:solidFill>
                <a:srgbClr val="CC9900"/>
              </a:solidFill>
              <a:latin typeface="Times New Roman" pitchFamily="18" charset="0"/>
              <a:cs typeface="Times New Roman" pitchFamily="18" charset="0"/>
            </a:endParaRPr>
          </a:p>
        </p:txBody>
      </p:sp>
      <p:sp>
        <p:nvSpPr>
          <p:cNvPr id="7171" name="Rectangle 3"/>
          <p:cNvSpPr>
            <a:spLocks noGrp="1" noChangeArrowheads="1"/>
          </p:cNvSpPr>
          <p:nvPr>
            <p:ph idx="1"/>
          </p:nvPr>
        </p:nvSpPr>
        <p:spPr>
          <a:xfrm>
            <a:off x="381000" y="2286000"/>
            <a:ext cx="8229600" cy="3962400"/>
          </a:xfrm>
        </p:spPr>
        <p:txBody>
          <a:bodyPr/>
          <a:lstStyle/>
          <a:p>
            <a:r>
              <a:rPr lang="en-GB" altLang="en-US" sz="2700">
                <a:latin typeface="Times New Roman" panose="02020603050405020304" pitchFamily="18" charset="0"/>
                <a:cs typeface="Times New Roman" panose="02020603050405020304" pitchFamily="18" charset="0"/>
              </a:rPr>
              <a:t>In many cases the presence of circulating microorganisms in the blood is either a part of the </a:t>
            </a:r>
            <a:r>
              <a:rPr lang="en-GB" altLang="en-US" sz="2700" u="sng">
                <a:latin typeface="Times New Roman" panose="02020603050405020304" pitchFamily="18" charset="0"/>
                <a:cs typeface="Times New Roman" panose="02020603050405020304" pitchFamily="18" charset="0"/>
              </a:rPr>
              <a:t>natural history of the infectious disease</a:t>
            </a:r>
            <a:r>
              <a:rPr lang="en-GB" altLang="en-US" sz="2700">
                <a:latin typeface="Times New Roman" panose="02020603050405020304" pitchFamily="18" charset="0"/>
                <a:cs typeface="Times New Roman" panose="02020603050405020304" pitchFamily="18" charset="0"/>
              </a:rPr>
              <a:t> or a </a:t>
            </a:r>
            <a:r>
              <a:rPr lang="en-GB" altLang="en-US" sz="2700" u="sng">
                <a:latin typeface="Times New Roman" panose="02020603050405020304" pitchFamily="18" charset="0"/>
                <a:cs typeface="Times New Roman" panose="02020603050405020304" pitchFamily="18" charset="0"/>
              </a:rPr>
              <a:t>reflection  of serious, uncontrolled infection</a:t>
            </a:r>
            <a:r>
              <a:rPr lang="en-GB" altLang="en-US" sz="2700">
                <a:latin typeface="Times New Roman" panose="02020603050405020304" pitchFamily="18" charset="0"/>
                <a:cs typeface="Times New Roman" panose="02020603050405020304" pitchFamily="18" charset="0"/>
              </a:rPr>
              <a:t>. Depending on the class of agent involved, this process is described as </a:t>
            </a:r>
            <a:r>
              <a:rPr lang="en-GB" altLang="en-US" sz="2700">
                <a:solidFill>
                  <a:schemeClr val="accent1"/>
                </a:solidFill>
                <a:latin typeface="Times New Roman" panose="02020603050405020304" pitchFamily="18" charset="0"/>
                <a:cs typeface="Times New Roman" panose="02020603050405020304" pitchFamily="18" charset="0"/>
              </a:rPr>
              <a:t>viremia</a:t>
            </a:r>
            <a:r>
              <a:rPr lang="en-GB" altLang="en-US" sz="2700">
                <a:latin typeface="Times New Roman" panose="02020603050405020304" pitchFamily="18" charset="0"/>
                <a:cs typeface="Times New Roman" panose="02020603050405020304" pitchFamily="18" charset="0"/>
              </a:rPr>
              <a:t>, </a:t>
            </a:r>
            <a:r>
              <a:rPr lang="en-GB" altLang="en-US" sz="2700">
                <a:solidFill>
                  <a:schemeClr val="accent1"/>
                </a:solidFill>
                <a:latin typeface="Times New Roman" panose="02020603050405020304" pitchFamily="18" charset="0"/>
                <a:cs typeface="Times New Roman" panose="02020603050405020304" pitchFamily="18" charset="0"/>
              </a:rPr>
              <a:t>bacteremia</a:t>
            </a:r>
            <a:r>
              <a:rPr lang="en-GB" altLang="en-US" sz="2700">
                <a:latin typeface="Times New Roman" panose="02020603050405020304" pitchFamily="18" charset="0"/>
                <a:cs typeface="Times New Roman" panose="02020603050405020304" pitchFamily="18" charset="0"/>
              </a:rPr>
              <a:t>, </a:t>
            </a:r>
            <a:r>
              <a:rPr lang="en-GB" altLang="en-US" sz="2700">
                <a:solidFill>
                  <a:schemeClr val="accent1"/>
                </a:solidFill>
                <a:latin typeface="Times New Roman" panose="02020603050405020304" pitchFamily="18" charset="0"/>
                <a:cs typeface="Times New Roman" panose="02020603050405020304" pitchFamily="18" charset="0"/>
              </a:rPr>
              <a:t>fungemia</a:t>
            </a:r>
            <a:r>
              <a:rPr lang="en-GB" altLang="en-US" sz="2700">
                <a:latin typeface="Times New Roman" panose="02020603050405020304" pitchFamily="18" charset="0"/>
                <a:cs typeface="Times New Roman" panose="02020603050405020304" pitchFamily="18" charset="0"/>
              </a:rPr>
              <a:t>, or </a:t>
            </a:r>
            <a:r>
              <a:rPr lang="en-GB" altLang="en-US" sz="2700">
                <a:solidFill>
                  <a:schemeClr val="accent1"/>
                </a:solidFill>
                <a:latin typeface="Times New Roman" panose="02020603050405020304" pitchFamily="18" charset="0"/>
                <a:cs typeface="Times New Roman" panose="02020603050405020304" pitchFamily="18" charset="0"/>
              </a:rPr>
              <a:t>parasitemia</a:t>
            </a:r>
            <a:r>
              <a:rPr lang="en-GB" altLang="en-US" sz="2700">
                <a:latin typeface="Times New Roman" panose="02020603050405020304" pitchFamily="18" charset="0"/>
                <a:cs typeface="Times New Roman" panose="02020603050405020304" pitchFamily="18" charset="0"/>
              </a:rPr>
              <a:t>. </a:t>
            </a:r>
          </a:p>
          <a:p>
            <a:r>
              <a:rPr lang="en-GB" altLang="en-US" sz="2700">
                <a:latin typeface="Times New Roman" panose="02020603050405020304" pitchFamily="18" charset="0"/>
                <a:cs typeface="Times New Roman" panose="02020603050405020304" pitchFamily="18" charset="0"/>
              </a:rPr>
              <a:t>The terms </a:t>
            </a:r>
            <a:r>
              <a:rPr lang="en-GB" altLang="en-US" sz="2700">
                <a:solidFill>
                  <a:srgbClr val="C00000"/>
                </a:solidFill>
                <a:latin typeface="Times New Roman" panose="02020603050405020304" pitchFamily="18" charset="0"/>
                <a:cs typeface="Times New Roman" panose="02020603050405020304" pitchFamily="18" charset="0"/>
              </a:rPr>
              <a:t>sepsis</a:t>
            </a:r>
            <a:r>
              <a:rPr lang="en-GB" altLang="en-US" sz="2700">
                <a:latin typeface="Times New Roman" panose="02020603050405020304" pitchFamily="18" charset="0"/>
                <a:cs typeface="Times New Roman" panose="02020603050405020304" pitchFamily="18" charset="0"/>
              </a:rPr>
              <a:t> and </a:t>
            </a:r>
            <a:r>
              <a:rPr lang="en-GB" altLang="en-US" sz="2700">
                <a:solidFill>
                  <a:srgbClr val="C00000"/>
                </a:solidFill>
                <a:latin typeface="Times New Roman" panose="02020603050405020304" pitchFamily="18" charset="0"/>
                <a:cs typeface="Times New Roman" panose="02020603050405020304" pitchFamily="18" charset="0"/>
              </a:rPr>
              <a:t>septicemia</a:t>
            </a:r>
            <a:r>
              <a:rPr lang="en-GB" altLang="en-US" sz="2700">
                <a:latin typeface="Times New Roman" panose="02020603050405020304" pitchFamily="18" charset="0"/>
                <a:cs typeface="Times New Roman" panose="02020603050405020304" pitchFamily="18" charset="0"/>
              </a:rPr>
              <a:t> refer to the </a:t>
            </a:r>
            <a:r>
              <a:rPr lang="en-GB" altLang="en-US" sz="2700" u="sng">
                <a:latin typeface="Times New Roman" panose="02020603050405020304" pitchFamily="18" charset="0"/>
                <a:cs typeface="Times New Roman" panose="02020603050405020304" pitchFamily="18" charset="0"/>
              </a:rPr>
              <a:t>major clinical symptom complexes</a:t>
            </a:r>
            <a:r>
              <a:rPr lang="en-GB" altLang="en-US" sz="2700">
                <a:latin typeface="Times New Roman" panose="02020603050405020304" pitchFamily="18" charset="0"/>
                <a:cs typeface="Times New Roman" panose="02020603050405020304" pitchFamily="18" charset="0"/>
              </a:rPr>
              <a:t> generally associated with </a:t>
            </a:r>
            <a:r>
              <a:rPr lang="en-GB" altLang="en-US" sz="2700" u="sng">
                <a:latin typeface="Times New Roman" panose="02020603050405020304" pitchFamily="18" charset="0"/>
                <a:cs typeface="Times New Roman" panose="02020603050405020304" pitchFamily="18" charset="0"/>
              </a:rPr>
              <a:t>bacteremia</a:t>
            </a:r>
            <a:r>
              <a:rPr lang="en-GB" altLang="en-US" sz="2700">
                <a:latin typeface="Times New Roman" panose="02020603050405020304" pitchFamily="18" charset="0"/>
                <a:cs typeface="Times New Roman" panose="02020603050405020304" pitchFamily="18" charset="0"/>
              </a:rPr>
              <a:t>. </a:t>
            </a:r>
            <a:r>
              <a:rPr lang="en-US" altLang="en-US" sz="2400" i="1" smtClean="0">
                <a:latin typeface="Times New Roman" panose="02020603050405020304" pitchFamily="18" charset="0"/>
                <a:cs typeface="Times New Roman" panose="02020603050405020304" pitchFamily="18" charset="0"/>
              </a:rPr>
              <a:t>(While bacteremia means presence of the bacteria only, with or without symptoms)</a:t>
            </a:r>
            <a:endParaRPr lang="en-GB" altLang="en-US" sz="2400" i="1">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457200" y="1295400"/>
            <a:ext cx="8229600" cy="4800600"/>
          </a:xfrm>
        </p:spPr>
        <p:txBody>
          <a:bodyPr/>
          <a:lstStyle/>
          <a:p>
            <a:pPr>
              <a:lnSpc>
                <a:spcPct val="90000"/>
              </a:lnSpc>
            </a:pPr>
            <a:r>
              <a:rPr lang="en-GB" altLang="en-US">
                <a:solidFill>
                  <a:schemeClr val="accent1"/>
                </a:solidFill>
                <a:latin typeface="Times New Roman" panose="02020603050405020304" pitchFamily="18" charset="0"/>
                <a:cs typeface="Times New Roman" panose="02020603050405020304" pitchFamily="18" charset="0"/>
              </a:rPr>
              <a:t>Prophylaxis</a:t>
            </a:r>
            <a:r>
              <a:rPr lang="en-GB" altLang="en-US">
                <a:latin typeface="Times New Roman" panose="02020603050405020304" pitchFamily="18" charset="0"/>
                <a:cs typeface="Times New Roman" panose="02020603050405020304" pitchFamily="18" charset="0"/>
              </a:rPr>
              <a:t> can prevent the development of endocarditis in persons with known </a:t>
            </a:r>
            <a:r>
              <a:rPr lang="en-GB" altLang="en-US" u="sng">
                <a:latin typeface="Times New Roman" panose="02020603050405020304" pitchFamily="18" charset="0"/>
                <a:cs typeface="Times New Roman" panose="02020603050405020304" pitchFamily="18" charset="0"/>
              </a:rPr>
              <a:t>congenital or acquired cardiac lesions</a:t>
            </a:r>
            <a:r>
              <a:rPr lang="en-GB" altLang="en-US">
                <a:latin typeface="Times New Roman" panose="02020603050405020304" pitchFamily="18" charset="0"/>
                <a:cs typeface="Times New Roman" panose="02020603050405020304" pitchFamily="18" charset="0"/>
              </a:rPr>
              <a:t> that predispose to bacterial endocarditis. </a:t>
            </a:r>
          </a:p>
          <a:p>
            <a:pPr>
              <a:lnSpc>
                <a:spcPct val="90000"/>
              </a:lnSpc>
            </a:pPr>
            <a:r>
              <a:rPr lang="en-GB" altLang="en-US">
                <a:latin typeface="Times New Roman" panose="02020603050405020304" pitchFamily="18" charset="0"/>
                <a:cs typeface="Times New Roman" panose="02020603050405020304" pitchFamily="18" charset="0"/>
              </a:rPr>
              <a:t>When they undergo procedures known to cause transient bacteremia (eg, dental manipulations or surgical procedures involving the upper respiratory, gastrointestinal, or genitourinary tracts), administration of </a:t>
            </a:r>
            <a:r>
              <a:rPr lang="en-GB" altLang="en-US" u="sng">
                <a:latin typeface="Times New Roman" panose="02020603050405020304" pitchFamily="18" charset="0"/>
                <a:cs typeface="Times New Roman" panose="02020603050405020304" pitchFamily="18" charset="0"/>
              </a:rPr>
              <a:t>high doses of antimicrobics is begun just before the procedure</a:t>
            </a:r>
            <a:r>
              <a:rPr lang="en-GB" altLang="en-US">
                <a:latin typeface="Times New Roman" panose="02020603050405020304" pitchFamily="18" charset="0"/>
                <a:cs typeface="Times New Roman" panose="02020603050405020304" pitchFamily="18" charset="0"/>
              </a:rPr>
              <a:t> and </a:t>
            </a:r>
            <a:r>
              <a:rPr lang="en-GB" altLang="en-US" u="sng">
                <a:latin typeface="Times New Roman" panose="02020603050405020304" pitchFamily="18" charset="0"/>
                <a:cs typeface="Times New Roman" panose="02020603050405020304" pitchFamily="18" charset="0"/>
              </a:rPr>
              <a:t>continued for 6 to 12 hours thereafter</a:t>
            </a:r>
            <a:r>
              <a:rPr lang="en-GB" altLang="en-US">
                <a:latin typeface="Times New Roman" panose="02020603050405020304" pitchFamily="18" charset="0"/>
                <a:cs typeface="Times New Roman" panose="02020603050405020304"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787" y="195306"/>
            <a:ext cx="8229600" cy="5181600"/>
          </a:xfrm>
        </p:spPr>
        <p:txBody>
          <a:bodyPr>
            <a:normAutofit lnSpcReduction="10000"/>
          </a:bodyPr>
          <a:lstStyle/>
          <a:p>
            <a:pPr marL="274320" indent="-274320" fontAlgn="auto">
              <a:lnSpc>
                <a:spcPct val="90000"/>
              </a:lnSpc>
              <a:spcAft>
                <a:spcPts val="0"/>
              </a:spcAft>
              <a:buFont typeface="Wingdings 2"/>
              <a:buChar char=""/>
              <a:defRPr/>
            </a:pPr>
            <a:r>
              <a:rPr lang="en-GB" dirty="0">
                <a:solidFill>
                  <a:prstClr val="black"/>
                </a:solidFill>
                <a:latin typeface="Times New Roman" pitchFamily="18" charset="0"/>
                <a:ea typeface="+mn-ea"/>
                <a:cs typeface="Times New Roman" pitchFamily="18" charset="0"/>
              </a:rPr>
              <a:t>An example of prophylaxis is the case of a </a:t>
            </a:r>
            <a:r>
              <a:rPr lang="en-GB" u="sng" dirty="0">
                <a:solidFill>
                  <a:prstClr val="black"/>
                </a:solidFill>
                <a:latin typeface="Times New Roman" pitchFamily="18" charset="0"/>
                <a:ea typeface="+mn-ea"/>
                <a:cs typeface="Times New Roman" pitchFamily="18" charset="0"/>
              </a:rPr>
              <a:t>patient with rheumatic </a:t>
            </a:r>
            <a:r>
              <a:rPr lang="en-GB" u="sng" dirty="0" err="1">
                <a:solidFill>
                  <a:prstClr val="black"/>
                </a:solidFill>
                <a:latin typeface="Times New Roman" pitchFamily="18" charset="0"/>
                <a:ea typeface="+mn-ea"/>
                <a:cs typeface="Times New Roman" pitchFamily="18" charset="0"/>
              </a:rPr>
              <a:t>valvular</a:t>
            </a:r>
            <a:r>
              <a:rPr lang="en-GB" u="sng" dirty="0">
                <a:solidFill>
                  <a:prstClr val="black"/>
                </a:solidFill>
                <a:latin typeface="Times New Roman" pitchFamily="18" charset="0"/>
                <a:ea typeface="+mn-ea"/>
                <a:cs typeface="Times New Roman" pitchFamily="18" charset="0"/>
              </a:rPr>
              <a:t> disease who is planning to undergo dental work</a:t>
            </a:r>
            <a:r>
              <a:rPr lang="en-GB" dirty="0">
                <a:solidFill>
                  <a:prstClr val="black"/>
                </a:solidFill>
                <a:latin typeface="Times New Roman" pitchFamily="18" charset="0"/>
                <a:ea typeface="+mn-ea"/>
                <a:cs typeface="Times New Roman" pitchFamily="18" charset="0"/>
              </a:rPr>
              <a:t>. </a:t>
            </a:r>
          </a:p>
          <a:p>
            <a:pPr marL="274320" indent="-274320" fontAlgn="auto">
              <a:lnSpc>
                <a:spcPct val="90000"/>
              </a:lnSpc>
              <a:spcAft>
                <a:spcPts val="0"/>
              </a:spcAft>
              <a:buFont typeface="Wingdings 2"/>
              <a:buChar char=""/>
              <a:defRPr/>
            </a:pPr>
            <a:r>
              <a:rPr lang="en-GB" dirty="0">
                <a:solidFill>
                  <a:prstClr val="black"/>
                </a:solidFill>
                <a:latin typeface="Times New Roman" pitchFamily="18" charset="0"/>
                <a:ea typeface="+mn-ea"/>
                <a:cs typeface="Times New Roman" pitchFamily="18" charset="0"/>
              </a:rPr>
              <a:t>The organism most likely to produce transient bacteremia would be a penicillin-sensitive member of the oral flora, especially </a:t>
            </a:r>
            <a:r>
              <a:rPr lang="en-GB" dirty="0" err="1">
                <a:solidFill>
                  <a:prstClr val="black"/>
                </a:solidFill>
                <a:latin typeface="Times New Roman" pitchFamily="18" charset="0"/>
                <a:ea typeface="+mn-ea"/>
                <a:cs typeface="Times New Roman" pitchFamily="18" charset="0"/>
              </a:rPr>
              <a:t>viridans</a:t>
            </a:r>
            <a:r>
              <a:rPr lang="en-GB" dirty="0">
                <a:solidFill>
                  <a:prstClr val="black"/>
                </a:solidFill>
                <a:latin typeface="Times New Roman" pitchFamily="18" charset="0"/>
                <a:ea typeface="+mn-ea"/>
                <a:cs typeface="Times New Roman" pitchFamily="18" charset="0"/>
              </a:rPr>
              <a:t> streptococci. Thus, an intramuscular dose of penicillin or ampicillin within 30 minutes before the procedure, followed by a high dose of intramuscular penicillin or oral amoxicillin 6 hours later, would be expected to afford protection. </a:t>
            </a:r>
          </a:p>
          <a:p>
            <a:pPr marL="274320" indent="-274320" fontAlgn="auto">
              <a:lnSpc>
                <a:spcPct val="90000"/>
              </a:lnSpc>
              <a:spcAft>
                <a:spcPts val="0"/>
              </a:spcAft>
              <a:buFont typeface="Wingdings 2"/>
              <a:buChar char=""/>
              <a:defRPr/>
            </a:pPr>
            <a:r>
              <a:rPr lang="en-GB" dirty="0">
                <a:solidFill>
                  <a:prstClr val="black"/>
                </a:solidFill>
                <a:latin typeface="Times New Roman" pitchFamily="18" charset="0"/>
                <a:ea typeface="+mn-ea"/>
                <a:cs typeface="Times New Roman" pitchFamily="18" charset="0"/>
              </a:rPr>
              <a:t>Several regimens similar to this approach are recommended, depending on the patient, the nature of the procedure, and the organisms that might be expected to be involved.</a:t>
            </a:r>
          </a:p>
          <a:p>
            <a:pPr marL="274320" indent="-274320" fontAlgn="auto">
              <a:spcAft>
                <a:spcPts val="0"/>
              </a:spcAft>
              <a:buClr>
                <a:schemeClr val="accent3"/>
              </a:buClr>
              <a:buFont typeface="Wingdings 2"/>
              <a:buChar char=""/>
              <a:defRPr/>
            </a:pPr>
            <a:endParaRPr lang="en-US" dirty="0">
              <a:ea typeface="+mn-ea"/>
            </a:endParaRPr>
          </a:p>
        </p:txBody>
      </p:sp>
      <p:sp>
        <p:nvSpPr>
          <p:cNvPr id="2" name="TextBox 1"/>
          <p:cNvSpPr txBox="1"/>
          <p:nvPr/>
        </p:nvSpPr>
        <p:spPr>
          <a:xfrm>
            <a:off x="777929" y="4919008"/>
            <a:ext cx="7339491" cy="193899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mtClean="0"/>
              <a:t>Note: group A streptococcal infection may lead to rheumatic valvular disease and glomerulonephritis, but not both. As a result of the homology between Strep. A antigens and some cardiac or renal antigens in some patients.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457200" y="1371600"/>
            <a:ext cx="8229600" cy="4572000"/>
          </a:xfrm>
        </p:spPr>
        <p:txBody>
          <a:bodyPr/>
          <a:lstStyle/>
          <a:p>
            <a:pPr>
              <a:lnSpc>
                <a:spcPct val="80000"/>
              </a:lnSpc>
              <a:buFont typeface="Wingdings" panose="05000000000000000000" pitchFamily="2" charset="2"/>
              <a:buNone/>
            </a:pPr>
            <a:r>
              <a:rPr lang="en-GB" altLang="en-US" b="1">
                <a:solidFill>
                  <a:srgbClr val="FF6699"/>
                </a:solidFill>
                <a:latin typeface="Times New Roman" panose="02020603050405020304" pitchFamily="18" charset="0"/>
                <a:cs typeface="Times New Roman" panose="02020603050405020304" pitchFamily="18" charset="0"/>
              </a:rPr>
              <a:t>	Mycotic Aneurysm</a:t>
            </a:r>
            <a:endParaRPr lang="en-GB" altLang="en-US">
              <a:solidFill>
                <a:srgbClr val="FF6699"/>
              </a:solidFill>
              <a:latin typeface="Times New Roman" panose="02020603050405020304" pitchFamily="18" charset="0"/>
              <a:cs typeface="Times New Roman" panose="02020603050405020304" pitchFamily="18" charset="0"/>
            </a:endParaRPr>
          </a:p>
          <a:p>
            <a:pPr>
              <a:lnSpc>
                <a:spcPct val="80000"/>
              </a:lnSpc>
            </a:pPr>
            <a:r>
              <a:rPr lang="en-GB" altLang="en-US">
                <a:latin typeface="Times New Roman" panose="02020603050405020304" pitchFamily="18" charset="0"/>
                <a:cs typeface="Times New Roman" panose="02020603050405020304" pitchFamily="18" charset="0"/>
              </a:rPr>
              <a:t>The term </a:t>
            </a:r>
            <a:r>
              <a:rPr lang="en-GB" altLang="en-US" b="1">
                <a:solidFill>
                  <a:schemeClr val="accent1"/>
                </a:solidFill>
                <a:latin typeface="Times New Roman" panose="02020603050405020304" pitchFamily="18" charset="0"/>
                <a:cs typeface="Times New Roman" panose="02020603050405020304" pitchFamily="18" charset="0"/>
              </a:rPr>
              <a:t>mycotic aneurysm</a:t>
            </a:r>
            <a:r>
              <a:rPr lang="en-GB" altLang="en-US">
                <a:latin typeface="Times New Roman" panose="02020603050405020304" pitchFamily="18" charset="0"/>
                <a:cs typeface="Times New Roman" panose="02020603050405020304" pitchFamily="18" charset="0"/>
              </a:rPr>
              <a:t> is somewhat misleading, because it suggests </a:t>
            </a:r>
            <a:r>
              <a:rPr lang="en-GB" altLang="en-US" u="sng">
                <a:latin typeface="Times New Roman" panose="02020603050405020304" pitchFamily="18" charset="0"/>
                <a:cs typeface="Times New Roman" panose="02020603050405020304" pitchFamily="18" charset="0"/>
              </a:rPr>
              <a:t>infection by fungi</a:t>
            </a:r>
            <a:r>
              <a:rPr lang="en-GB" altLang="en-US">
                <a:latin typeface="Times New Roman" panose="02020603050405020304" pitchFamily="18" charset="0"/>
                <a:cs typeface="Times New Roman" panose="02020603050405020304" pitchFamily="18" charset="0"/>
              </a:rPr>
              <a:t>. </a:t>
            </a:r>
          </a:p>
          <a:p>
            <a:pPr>
              <a:lnSpc>
                <a:spcPct val="80000"/>
              </a:lnSpc>
            </a:pPr>
            <a:r>
              <a:rPr lang="en-GB" altLang="en-US">
                <a:latin typeface="Times New Roman" panose="02020603050405020304" pitchFamily="18" charset="0"/>
                <a:cs typeface="Times New Roman" panose="02020603050405020304" pitchFamily="18" charset="0"/>
              </a:rPr>
              <a:t>Originally used by Sir William Osler to describe the mushroom-shaped arterial aneurysm that can develop in patients with infective endocarditis, </a:t>
            </a:r>
            <a:r>
              <a:rPr lang="en-GB" altLang="en-US" b="1" i="1" u="sng">
                <a:latin typeface="Times New Roman" panose="02020603050405020304" pitchFamily="18" charset="0"/>
                <a:cs typeface="Times New Roman" panose="02020603050405020304" pitchFamily="18" charset="0"/>
              </a:rPr>
              <a:t>the term now applies to infection with any organism that causes inflammatory damage and weakening of an arterial wall with subsequent aneurysmal dilatation. </a:t>
            </a:r>
          </a:p>
          <a:p>
            <a:pPr>
              <a:lnSpc>
                <a:spcPct val="80000"/>
              </a:lnSpc>
            </a:pPr>
            <a:r>
              <a:rPr lang="en-GB" altLang="en-US">
                <a:latin typeface="Times New Roman" panose="02020603050405020304" pitchFamily="18" charset="0"/>
                <a:cs typeface="Times New Roman" panose="02020603050405020304" pitchFamily="18" charset="0"/>
              </a:rPr>
              <a:t>This sequence can progress to </a:t>
            </a:r>
            <a:r>
              <a:rPr lang="en-GB" altLang="en-US" u="sng">
                <a:latin typeface="Times New Roman" panose="02020603050405020304" pitchFamily="18" charset="0"/>
                <a:cs typeface="Times New Roman" panose="02020603050405020304" pitchFamily="18" charset="0"/>
              </a:rPr>
              <a:t>rupture</a:t>
            </a:r>
            <a:r>
              <a:rPr lang="en-GB" altLang="en-US">
                <a:latin typeface="Times New Roman" panose="02020603050405020304" pitchFamily="18" charset="0"/>
                <a:cs typeface="Times New Roman" panose="02020603050405020304" pitchFamily="18" charset="0"/>
              </a:rPr>
              <a:t>, with a fatal outcome.      </a:t>
            </a:r>
          </a:p>
          <a:p>
            <a:pPr>
              <a:lnSpc>
                <a:spcPct val="80000"/>
              </a:lnSpc>
            </a:pPr>
            <a:endParaRPr lang="en-GB"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5791200"/>
          </a:xfrm>
        </p:spPr>
        <p:txBody>
          <a:bodyPr>
            <a:noAutofit/>
          </a:bodyPr>
          <a:lstStyle/>
          <a:p>
            <a:pPr marL="274320" indent="-274320" fontAlgn="auto">
              <a:spcAft>
                <a:spcPts val="0"/>
              </a:spcAft>
              <a:buClr>
                <a:schemeClr val="accent3"/>
              </a:buClr>
              <a:buFont typeface="Wingdings 2"/>
              <a:buChar char=""/>
              <a:defRPr/>
            </a:pPr>
            <a:r>
              <a:rPr lang="en-GB" sz="2450" dirty="0">
                <a:solidFill>
                  <a:srgbClr val="0F6FC6"/>
                </a:solidFill>
                <a:latin typeface="Times New Roman" pitchFamily="18" charset="0"/>
                <a:ea typeface="+mn-ea"/>
                <a:cs typeface="Times New Roman" pitchFamily="18" charset="0"/>
              </a:rPr>
              <a:t>Arterial infection</a:t>
            </a:r>
            <a:r>
              <a:rPr lang="en-GB" sz="2450" dirty="0">
                <a:solidFill>
                  <a:prstClr val="black"/>
                </a:solidFill>
                <a:latin typeface="Times New Roman" pitchFamily="18" charset="0"/>
                <a:ea typeface="+mn-ea"/>
                <a:cs typeface="Times New Roman" pitchFamily="18" charset="0"/>
              </a:rPr>
              <a:t> can result from direct extension of an </a:t>
            </a:r>
            <a:r>
              <a:rPr lang="en-GB" sz="2450" dirty="0" err="1">
                <a:solidFill>
                  <a:prstClr val="black"/>
                </a:solidFill>
                <a:latin typeface="Times New Roman" pitchFamily="18" charset="0"/>
                <a:ea typeface="+mn-ea"/>
                <a:cs typeface="Times New Roman" pitchFamily="18" charset="0"/>
              </a:rPr>
              <a:t>intracardiac</a:t>
            </a:r>
            <a:r>
              <a:rPr lang="en-GB" sz="2450" dirty="0">
                <a:solidFill>
                  <a:prstClr val="black"/>
                </a:solidFill>
                <a:latin typeface="Times New Roman" pitchFamily="18" charset="0"/>
                <a:ea typeface="+mn-ea"/>
                <a:cs typeface="Times New Roman" pitchFamily="18" charset="0"/>
              </a:rPr>
              <a:t> infection or from </a:t>
            </a:r>
            <a:r>
              <a:rPr lang="en-GB" sz="2450" u="sng" dirty="0">
                <a:solidFill>
                  <a:prstClr val="black"/>
                </a:solidFill>
                <a:latin typeface="Times New Roman" pitchFamily="18" charset="0"/>
                <a:ea typeface="+mn-ea"/>
                <a:cs typeface="Times New Roman" pitchFamily="18" charset="0"/>
              </a:rPr>
              <a:t>septic </a:t>
            </a:r>
            <a:r>
              <a:rPr lang="en-GB" sz="2450" u="sng" dirty="0" err="1">
                <a:solidFill>
                  <a:prstClr val="black"/>
                </a:solidFill>
                <a:latin typeface="Times New Roman" pitchFamily="18" charset="0"/>
                <a:ea typeface="+mn-ea"/>
                <a:cs typeface="Times New Roman" pitchFamily="18" charset="0"/>
              </a:rPr>
              <a:t>microemboli</a:t>
            </a:r>
            <a:r>
              <a:rPr lang="en-GB" sz="2450" u="sng" dirty="0">
                <a:solidFill>
                  <a:prstClr val="black"/>
                </a:solidFill>
                <a:latin typeface="Times New Roman" pitchFamily="18" charset="0"/>
                <a:ea typeface="+mn-ea"/>
                <a:cs typeface="Times New Roman" pitchFamily="18" charset="0"/>
              </a:rPr>
              <a:t> from a cardiac focus</a:t>
            </a:r>
            <a:r>
              <a:rPr lang="en-GB" sz="2450" dirty="0">
                <a:solidFill>
                  <a:prstClr val="black"/>
                </a:solidFill>
                <a:latin typeface="Times New Roman" pitchFamily="18" charset="0"/>
                <a:ea typeface="+mn-ea"/>
                <a:cs typeface="Times New Roman" pitchFamily="18" charset="0"/>
              </a:rPr>
              <a:t>, with seeding of vasa </a:t>
            </a:r>
            <a:r>
              <a:rPr lang="en-GB" sz="2450" dirty="0" err="1">
                <a:solidFill>
                  <a:prstClr val="black"/>
                </a:solidFill>
                <a:latin typeface="Times New Roman" pitchFamily="18" charset="0"/>
                <a:ea typeface="+mn-ea"/>
                <a:cs typeface="Times New Roman" pitchFamily="18" charset="0"/>
              </a:rPr>
              <a:t>vasorum</a:t>
            </a:r>
            <a:r>
              <a:rPr lang="en-GB" sz="2450" dirty="0">
                <a:solidFill>
                  <a:prstClr val="black"/>
                </a:solidFill>
                <a:latin typeface="Times New Roman" pitchFamily="18" charset="0"/>
                <a:ea typeface="+mn-ea"/>
                <a:cs typeface="Times New Roman" pitchFamily="18" charset="0"/>
              </a:rPr>
              <a:t> within the arterial wall. In addition to infective endocarditis, other predisposing factors include damaged  arterial intima by atherosclerotic plaques, vascular thrombi, congenital malformations, trauma, or spread from a contiguous focus of infection directly into the artery. </a:t>
            </a:r>
          </a:p>
          <a:p>
            <a:pPr marL="274320" indent="-274320" fontAlgn="auto">
              <a:spcAft>
                <a:spcPts val="0"/>
              </a:spcAft>
              <a:buClr>
                <a:schemeClr val="accent3"/>
              </a:buClr>
              <a:buFont typeface="Wingdings 2"/>
              <a:buChar char=""/>
              <a:defRPr/>
            </a:pPr>
            <a:r>
              <a:rPr lang="en-GB" sz="2450" dirty="0">
                <a:solidFill>
                  <a:prstClr val="black"/>
                </a:solidFill>
                <a:latin typeface="Times New Roman" pitchFamily="18" charset="0"/>
                <a:ea typeface="+mn-ea"/>
                <a:cs typeface="Times New Roman" pitchFamily="18" charset="0"/>
              </a:rPr>
              <a:t>The clinical features vary according to the site of involvement. Common findings may include pain at the site of primary arterial supply (</a:t>
            </a:r>
            <a:r>
              <a:rPr lang="en-GB" sz="2450" dirty="0" err="1">
                <a:solidFill>
                  <a:prstClr val="black"/>
                </a:solidFill>
                <a:latin typeface="Times New Roman" pitchFamily="18" charset="0"/>
                <a:ea typeface="+mn-ea"/>
                <a:cs typeface="Times New Roman" pitchFamily="18" charset="0"/>
              </a:rPr>
              <a:t>eg</a:t>
            </a:r>
            <a:r>
              <a:rPr lang="en-GB" sz="2450" dirty="0">
                <a:solidFill>
                  <a:prstClr val="black"/>
                </a:solidFill>
                <a:latin typeface="Times New Roman" pitchFamily="18" charset="0"/>
                <a:ea typeface="+mn-ea"/>
                <a:cs typeface="Times New Roman" pitchFamily="18" charset="0"/>
              </a:rPr>
              <a:t>, back or abdominal pain in abdominal aortic infections) and fever. </a:t>
            </a:r>
          </a:p>
          <a:p>
            <a:pPr marL="274320" indent="-274320" fontAlgn="auto">
              <a:spcAft>
                <a:spcPts val="0"/>
              </a:spcAft>
              <a:buClr>
                <a:schemeClr val="accent3"/>
              </a:buClr>
              <a:buFont typeface="Wingdings 2"/>
              <a:buChar char=""/>
              <a:defRPr/>
            </a:pPr>
            <a:r>
              <a:rPr lang="en-GB" sz="2450" dirty="0">
                <a:solidFill>
                  <a:prstClr val="black"/>
                </a:solidFill>
                <a:latin typeface="Times New Roman" pitchFamily="18" charset="0"/>
                <a:ea typeface="+mn-ea"/>
                <a:cs typeface="Times New Roman" pitchFamily="18" charset="0"/>
              </a:rPr>
              <a:t>In many cases, the initial presentation is the result of a catastrophic hemorrhage, particularly intracerebral aneurysms. The etiologic agents, diagnosis, and management are similar to infective endocarditis.</a:t>
            </a:r>
            <a:endParaRPr lang="en-US" sz="2450" dirty="0">
              <a:ea typeface="+mn-ea"/>
            </a:endParaRPr>
          </a:p>
        </p:txBody>
      </p:sp>
      <p:sp>
        <p:nvSpPr>
          <p:cNvPr id="4" name="Rectangle 3"/>
          <p:cNvSpPr/>
          <p:nvPr/>
        </p:nvSpPr>
        <p:spPr>
          <a:xfrm>
            <a:off x="-1" y="0"/>
            <a:ext cx="4052607"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Read only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280753" y="533399"/>
            <a:ext cx="8458200" cy="4953000"/>
          </a:xfrm>
        </p:spPr>
        <p:txBody>
          <a:bodyPr>
            <a:normAutofit lnSpcReduction="10000"/>
          </a:bodyPr>
          <a:lstStyle/>
          <a:p>
            <a:pPr marL="274320" indent="-274320" fontAlgn="auto">
              <a:spcAft>
                <a:spcPts val="0"/>
              </a:spcAft>
              <a:buClr>
                <a:schemeClr val="accent3"/>
              </a:buClr>
              <a:buFont typeface="Wingdings 2"/>
              <a:buChar char=""/>
              <a:defRPr/>
            </a:pPr>
            <a:r>
              <a:rPr lang="en-GB" sz="2700" dirty="0">
                <a:latin typeface="Times New Roman" pitchFamily="18" charset="0"/>
                <a:ea typeface="+mn-ea"/>
                <a:cs typeface="Times New Roman" pitchFamily="18" charset="0"/>
              </a:rPr>
              <a:t>The clinical findings may develop </a:t>
            </a:r>
            <a:r>
              <a:rPr lang="en-GB" sz="2700" dirty="0">
                <a:solidFill>
                  <a:schemeClr val="accent1"/>
                </a:solidFill>
                <a:latin typeface="Times New Roman" pitchFamily="18" charset="0"/>
                <a:ea typeface="+mn-ea"/>
                <a:cs typeface="Times New Roman" pitchFamily="18" charset="0"/>
              </a:rPr>
              <a:t>acutely</a:t>
            </a:r>
            <a:r>
              <a:rPr lang="en-GB" sz="2700" dirty="0">
                <a:latin typeface="Times New Roman" pitchFamily="18" charset="0"/>
                <a:ea typeface="+mn-ea"/>
                <a:cs typeface="Times New Roman" pitchFamily="18" charset="0"/>
              </a:rPr>
              <a:t>, as in </a:t>
            </a:r>
            <a:r>
              <a:rPr lang="en-GB" sz="2700" dirty="0">
                <a:solidFill>
                  <a:schemeClr val="accent1"/>
                </a:solidFill>
                <a:latin typeface="Times New Roman" pitchFamily="18" charset="0"/>
                <a:ea typeface="+mn-ea"/>
                <a:cs typeface="Times New Roman" pitchFamily="18" charset="0"/>
              </a:rPr>
              <a:t>septic shock</a:t>
            </a:r>
            <a:r>
              <a:rPr lang="en-GB" sz="2700" dirty="0">
                <a:latin typeface="Times New Roman" pitchFamily="18" charset="0"/>
                <a:ea typeface="+mn-ea"/>
                <a:cs typeface="Times New Roman" pitchFamily="18" charset="0"/>
              </a:rPr>
              <a:t>, or </a:t>
            </a:r>
            <a:r>
              <a:rPr lang="en-GB" sz="2700" dirty="0">
                <a:solidFill>
                  <a:schemeClr val="accent1"/>
                </a:solidFill>
                <a:latin typeface="Times New Roman" pitchFamily="18" charset="0"/>
                <a:ea typeface="+mn-ea"/>
                <a:cs typeface="Times New Roman" pitchFamily="18" charset="0"/>
              </a:rPr>
              <a:t>slowly</a:t>
            </a:r>
            <a:r>
              <a:rPr lang="en-GB" sz="2700" dirty="0">
                <a:latin typeface="Times New Roman" pitchFamily="18" charset="0"/>
                <a:ea typeface="+mn-ea"/>
                <a:cs typeface="Times New Roman" pitchFamily="18" charset="0"/>
              </a:rPr>
              <a:t>, as in </a:t>
            </a:r>
            <a:r>
              <a:rPr lang="en-GB" sz="2700" dirty="0">
                <a:solidFill>
                  <a:schemeClr val="accent1"/>
                </a:solidFill>
                <a:latin typeface="Times New Roman" pitchFamily="18" charset="0"/>
                <a:ea typeface="+mn-ea"/>
                <a:cs typeface="Times New Roman" pitchFamily="18" charset="0"/>
              </a:rPr>
              <a:t>most forms of infective endocarditis</a:t>
            </a:r>
            <a:r>
              <a:rPr lang="en-GB" sz="2700" dirty="0">
                <a:latin typeface="Times New Roman" pitchFamily="18" charset="0"/>
                <a:ea typeface="+mn-ea"/>
                <a:cs typeface="Times New Roman" pitchFamily="18" charset="0"/>
              </a:rPr>
              <a:t>. </a:t>
            </a:r>
            <a:r>
              <a:rPr lang="en-GB" sz="2700" dirty="0">
                <a:solidFill>
                  <a:schemeClr val="accent1"/>
                </a:solidFill>
                <a:latin typeface="Times New Roman" pitchFamily="18" charset="0"/>
                <a:ea typeface="+mn-ea"/>
                <a:cs typeface="Times New Roman" pitchFamily="18" charset="0"/>
              </a:rPr>
              <a:t>Viremia</a:t>
            </a:r>
            <a:r>
              <a:rPr lang="en-GB" sz="2700" dirty="0">
                <a:latin typeface="Times New Roman" pitchFamily="18" charset="0"/>
                <a:ea typeface="+mn-ea"/>
                <a:cs typeface="Times New Roman" pitchFamily="18" charset="0"/>
              </a:rPr>
              <a:t> is usually a very early, even prodromal, event accompanied by fever, malaise, and other constitutional symptoms, such as muscle aches. With the exception of a few specific infections, the detection of </a:t>
            </a:r>
            <a:r>
              <a:rPr lang="en-GB" sz="2700" u="sng" dirty="0">
                <a:solidFill>
                  <a:srgbClr val="FF0000"/>
                </a:solidFill>
                <a:latin typeface="Times New Roman" pitchFamily="18" charset="0"/>
                <a:ea typeface="+mn-ea"/>
                <a:cs typeface="Times New Roman" pitchFamily="18" charset="0"/>
              </a:rPr>
              <a:t>viremia does not play a role in the diagnosis or management of viral infections.</a:t>
            </a:r>
            <a:r>
              <a:rPr lang="en-GB" sz="2700" dirty="0">
                <a:latin typeface="Times New Roman" pitchFamily="18" charset="0"/>
                <a:ea typeface="+mn-ea"/>
                <a:cs typeface="Times New Roman" pitchFamily="18" charset="0"/>
              </a:rPr>
              <a:t> </a:t>
            </a:r>
          </a:p>
          <a:p>
            <a:pPr marL="274320" indent="-274320" fontAlgn="auto">
              <a:spcAft>
                <a:spcPts val="0"/>
              </a:spcAft>
              <a:buFont typeface="Wingdings 2"/>
              <a:buChar char=""/>
              <a:defRPr/>
            </a:pPr>
            <a:r>
              <a:rPr lang="en-GB" sz="2700" dirty="0">
                <a:solidFill>
                  <a:prstClr val="black"/>
                </a:solidFill>
                <a:latin typeface="Times New Roman" pitchFamily="18" charset="0"/>
                <a:ea typeface="+mn-ea"/>
                <a:cs typeface="Times New Roman" pitchFamily="18" charset="0"/>
              </a:rPr>
              <a:t>The presence of </a:t>
            </a:r>
            <a:r>
              <a:rPr lang="en-GB" sz="2700" dirty="0">
                <a:solidFill>
                  <a:srgbClr val="0F6FC6"/>
                </a:solidFill>
                <a:latin typeface="Times New Roman" pitchFamily="18" charset="0"/>
                <a:ea typeface="+mn-ea"/>
                <a:cs typeface="Times New Roman" pitchFamily="18" charset="0"/>
              </a:rPr>
              <a:t>bacteremia</a:t>
            </a:r>
            <a:r>
              <a:rPr lang="en-GB" sz="2700" dirty="0">
                <a:solidFill>
                  <a:prstClr val="black"/>
                </a:solidFill>
                <a:latin typeface="Times New Roman" pitchFamily="18" charset="0"/>
                <a:ea typeface="+mn-ea"/>
                <a:cs typeface="Times New Roman" pitchFamily="18" charset="0"/>
              </a:rPr>
              <a:t> defines some of the </a:t>
            </a:r>
            <a:r>
              <a:rPr lang="en-GB" sz="2700" dirty="0">
                <a:solidFill>
                  <a:srgbClr val="0F6FC6"/>
                </a:solidFill>
                <a:latin typeface="Times New Roman" pitchFamily="18" charset="0"/>
                <a:ea typeface="+mn-ea"/>
                <a:cs typeface="Times New Roman" pitchFamily="18" charset="0"/>
              </a:rPr>
              <a:t>most serious and life-threatening situations</a:t>
            </a:r>
            <a:r>
              <a:rPr lang="en-GB" sz="2700" dirty="0">
                <a:solidFill>
                  <a:prstClr val="black"/>
                </a:solidFill>
                <a:latin typeface="Times New Roman" pitchFamily="18" charset="0"/>
                <a:ea typeface="+mn-ea"/>
                <a:cs typeface="Times New Roman" pitchFamily="18" charset="0"/>
              </a:rPr>
              <a:t> in medical practice, and it has a marked impact on the management and outcome of bacterial infections. </a:t>
            </a:r>
            <a:endParaRPr lang="en-US" sz="2700" dirty="0">
              <a:solidFill>
                <a:prstClr val="black"/>
              </a:solidFill>
              <a:ea typeface="+mn-ea"/>
            </a:endParaRPr>
          </a:p>
          <a:p>
            <a:pPr marL="274320" indent="-274320" fontAlgn="auto">
              <a:spcAft>
                <a:spcPts val="0"/>
              </a:spcAft>
              <a:buClr>
                <a:schemeClr val="accent3"/>
              </a:buClr>
              <a:buFont typeface="Wingdings 2"/>
              <a:buChar char=""/>
              <a:defRPr/>
            </a:pPr>
            <a:endParaRPr lang="en-GB" sz="2800" dirty="0">
              <a:latin typeface="Times New Roman" pitchFamily="18" charset="0"/>
              <a:ea typeface="+mn-ea"/>
              <a:cs typeface="Times New Roman" pitchFamily="18" charset="0"/>
            </a:endParaRPr>
          </a:p>
        </p:txBody>
      </p:sp>
      <p:sp>
        <p:nvSpPr>
          <p:cNvPr id="2" name="TextBox 1"/>
          <p:cNvSpPr txBox="1"/>
          <p:nvPr/>
        </p:nvSpPr>
        <p:spPr>
          <a:xfrm>
            <a:off x="5600" y="5217853"/>
            <a:ext cx="9008506" cy="15696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rtl="0"/>
            <a:r>
              <a:rPr lang="en-US" b="1" i="1" smtClean="0">
                <a:solidFill>
                  <a:srgbClr val="404040"/>
                </a:solidFill>
                <a:effectLst/>
                <a:latin typeface="Times New Roman" panose="02020603050405020304" pitchFamily="18" charset="0"/>
                <a:cs typeface="Times New Roman" panose="02020603050405020304" pitchFamily="18" charset="0"/>
              </a:rPr>
              <a:t>constitutional symptom: </a:t>
            </a:r>
            <a:r>
              <a:rPr lang="en-US" smtClean="0">
                <a:solidFill>
                  <a:srgbClr val="404040"/>
                </a:solidFill>
                <a:effectLst/>
                <a:latin typeface="Times New Roman" panose="02020603050405020304" pitchFamily="18" charset="0"/>
                <a:cs typeface="Times New Roman" panose="02020603050405020304" pitchFamily="18" charset="0"/>
              </a:rPr>
              <a:t>a symptom that affects the general well-being or generalstatus of a patient. Examples include weight loss, shaking,chills, fever, and vomiting</a:t>
            </a:r>
          </a:p>
          <a:p>
            <a:pPr algn="r" rtl="0"/>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304800" y="1143000"/>
            <a:ext cx="8534400" cy="4953000"/>
          </a:xfrm>
        </p:spPr>
        <p:txBody>
          <a:bodyPr/>
          <a:lstStyle/>
          <a:p>
            <a:pPr>
              <a:lnSpc>
                <a:spcPct val="90000"/>
              </a:lnSpc>
            </a:pPr>
            <a:r>
              <a:rPr lang="en-GB" altLang="en-US" sz="2800">
                <a:cs typeface="Majalla UI"/>
              </a:rPr>
              <a:t> </a:t>
            </a:r>
            <a:r>
              <a:rPr lang="en-GB" altLang="en-US">
                <a:solidFill>
                  <a:schemeClr val="accent1"/>
                </a:solidFill>
                <a:latin typeface="Times New Roman" panose="02020603050405020304" pitchFamily="18" charset="0"/>
                <a:cs typeface="Times New Roman" panose="02020603050405020304" pitchFamily="18" charset="0"/>
              </a:rPr>
              <a:t>Bacteremia</a:t>
            </a:r>
            <a:r>
              <a:rPr lang="en-GB" altLang="en-US">
                <a:latin typeface="Times New Roman" panose="02020603050405020304" pitchFamily="18" charset="0"/>
                <a:cs typeface="Times New Roman" panose="02020603050405020304" pitchFamily="18" charset="0"/>
              </a:rPr>
              <a:t> or </a:t>
            </a:r>
            <a:r>
              <a:rPr lang="en-GB" altLang="en-US">
                <a:solidFill>
                  <a:schemeClr val="accent1"/>
                </a:solidFill>
                <a:latin typeface="Times New Roman" panose="02020603050405020304" pitchFamily="18" charset="0"/>
                <a:cs typeface="Times New Roman" panose="02020603050405020304" pitchFamily="18" charset="0"/>
              </a:rPr>
              <a:t>fungemia</a:t>
            </a:r>
            <a:r>
              <a:rPr lang="en-GB" altLang="en-US">
                <a:latin typeface="Times New Roman" panose="02020603050405020304" pitchFamily="18" charset="0"/>
                <a:cs typeface="Times New Roman" panose="02020603050405020304" pitchFamily="18" charset="0"/>
              </a:rPr>
              <a:t> may also result from microbial growth on the inner or outer surfaces of </a:t>
            </a:r>
            <a:r>
              <a:rPr lang="en-GB" altLang="en-US" u="sng">
                <a:latin typeface="Times New Roman" panose="02020603050405020304" pitchFamily="18" charset="0"/>
                <a:cs typeface="Times New Roman" panose="02020603050405020304" pitchFamily="18" charset="0"/>
              </a:rPr>
              <a:t>intravenous </a:t>
            </a:r>
            <a:r>
              <a:rPr lang="en-GB" altLang="en-US" u="sng" smtClean="0">
                <a:latin typeface="Times New Roman" panose="02020603050405020304" pitchFamily="18" charset="0"/>
                <a:cs typeface="Times New Roman" panose="02020603050405020304" pitchFamily="18" charset="0"/>
              </a:rPr>
              <a:t>devices</a:t>
            </a:r>
            <a:r>
              <a:rPr lang="en-US" altLang="en-US" u="sng" smtClean="0">
                <a:latin typeface="Times New Roman" panose="02020603050405020304" pitchFamily="18" charset="0"/>
                <a:cs typeface="Times New Roman" panose="02020603050405020304" pitchFamily="18" charset="0"/>
              </a:rPr>
              <a:t> </a:t>
            </a:r>
            <a:r>
              <a:rPr lang="en-US" altLang="en-US" sz="2400" i="1" smtClean="0">
                <a:latin typeface="Times New Roman" panose="02020603050405020304" pitchFamily="18" charset="0"/>
                <a:cs typeface="Times New Roman" panose="02020603050405020304" pitchFamily="18" charset="0"/>
              </a:rPr>
              <a:t>(ex: cannula, catheterization or central venous line)</a:t>
            </a:r>
            <a:r>
              <a:rPr lang="en-GB" altLang="en-US" smtClean="0">
                <a:latin typeface="Times New Roman" panose="02020603050405020304" pitchFamily="18" charset="0"/>
                <a:cs typeface="Times New Roman" panose="02020603050405020304" pitchFamily="18" charset="0"/>
              </a:rPr>
              <a:t>.</a:t>
            </a:r>
            <a:r>
              <a:rPr lang="en-US" altLang="en-US" smtClean="0">
                <a:latin typeface="Times New Roman" panose="02020603050405020304" pitchFamily="18" charset="0"/>
                <a:cs typeface="Times New Roman" panose="02020603050405020304" pitchFamily="18" charset="0"/>
              </a:rPr>
              <a:t> </a:t>
            </a:r>
            <a:r>
              <a:rPr lang="en-GB" altLang="en-US" smtClean="0">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Clinical manifestations may be minor initially, but may later become severe. </a:t>
            </a:r>
          </a:p>
          <a:p>
            <a:pPr>
              <a:lnSpc>
                <a:spcPct val="90000"/>
              </a:lnSpc>
            </a:pPr>
            <a:r>
              <a:rPr lang="en-GB" altLang="en-US">
                <a:latin typeface="Times New Roman" panose="02020603050405020304" pitchFamily="18" charset="0"/>
                <a:cs typeface="Times New Roman" panose="02020603050405020304" pitchFamily="18" charset="0"/>
              </a:rPr>
              <a:t>Because the bloodstream is sterile in healthy individuals, bacteremia is considered potentially serious regardless of the symptoms present; however, </a:t>
            </a:r>
            <a:r>
              <a:rPr lang="en-GB" altLang="en-US" u="sng">
                <a:latin typeface="Times New Roman" panose="02020603050405020304" pitchFamily="18" charset="0"/>
                <a:cs typeface="Times New Roman" panose="02020603050405020304" pitchFamily="18" charset="0"/>
              </a:rPr>
              <a:t>transient bacteremia</a:t>
            </a:r>
            <a:r>
              <a:rPr lang="en-GB" altLang="en-US">
                <a:latin typeface="Times New Roman" panose="02020603050405020304" pitchFamily="18" charset="0"/>
                <a:cs typeface="Times New Roman" panose="02020603050405020304" pitchFamily="18" charset="0"/>
              </a:rPr>
              <a:t> may occur when there is manipulation or trauma to a body site that has a normal flora. After such events, species indigenous to the site may appear briefly in the blood, but they are soon </a:t>
            </a:r>
            <a:r>
              <a:rPr lang="en-GB" altLang="en-US" smtClean="0">
                <a:latin typeface="Times New Roman" panose="02020603050405020304" pitchFamily="18" charset="0"/>
                <a:cs typeface="Times New Roman" panose="02020603050405020304" pitchFamily="18" charset="0"/>
              </a:rPr>
              <a:t>cleared</a:t>
            </a:r>
            <a:r>
              <a:rPr lang="en-US" altLang="en-US" smtClean="0">
                <a:latin typeface="Times New Roman" panose="02020603050405020304" pitchFamily="18" charset="0"/>
                <a:cs typeface="Times New Roman" panose="02020603050405020304" pitchFamily="18" charset="0"/>
              </a:rPr>
              <a:t> </a:t>
            </a:r>
            <a:r>
              <a:rPr lang="en-US" altLang="en-US" sz="2400" b="1" i="1" smtClean="0">
                <a:latin typeface="Times New Roman" panose="02020603050405020304" pitchFamily="18" charset="0"/>
                <a:cs typeface="Times New Roman" panose="02020603050405020304" pitchFamily="18" charset="0"/>
              </a:rPr>
              <a:t>(forming antigen-antibody comolexes</a:t>
            </a:r>
            <a:r>
              <a:rPr lang="en-US" altLang="en-US" smtClean="0">
                <a:latin typeface="Times New Roman" panose="02020603050405020304" pitchFamily="18" charset="0"/>
                <a:cs typeface="Times New Roman" panose="02020603050405020304" pitchFamily="18" charset="0"/>
              </a:rPr>
              <a:t>) </a:t>
            </a:r>
            <a:r>
              <a:rPr lang="en-GB" altLang="en-US" smtClean="0">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Such transient bacteremias usually have no immediate clinical significance, but they are important in the pathogenesis of </a:t>
            </a:r>
            <a:r>
              <a:rPr lang="en-GB" altLang="en-US">
                <a:solidFill>
                  <a:srgbClr val="C00000"/>
                </a:solidFill>
                <a:latin typeface="Times New Roman" panose="02020603050405020304" pitchFamily="18" charset="0"/>
                <a:cs typeface="Times New Roman" panose="02020603050405020304" pitchFamily="18" charset="0"/>
              </a:rPr>
              <a:t>infective endocarditis</a:t>
            </a:r>
            <a:r>
              <a:rPr lang="en-GB" altLang="en-US">
                <a:latin typeface="Times New Roman" panose="02020603050405020304" pitchFamily="18" charset="0"/>
                <a:cs typeface="Times New Roman" panose="02020603050405020304" pitchFamily="18" charset="0"/>
              </a:rPr>
              <a:t>.	</a:t>
            </a: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381000" y="1066800"/>
            <a:ext cx="8382000" cy="5105400"/>
          </a:xfrm>
        </p:spPr>
        <p:txBody>
          <a:bodyPr/>
          <a:lstStyle/>
          <a:p>
            <a:pPr>
              <a:buFont typeface="Wingdings" panose="05000000000000000000" pitchFamily="2" charset="2"/>
              <a:buNone/>
            </a:pPr>
            <a:r>
              <a:rPr lang="en-GB" altLang="en-US" b="1">
                <a:latin typeface="Times New Roman" panose="02020603050405020304" pitchFamily="18" charset="0"/>
                <a:cs typeface="Times New Roman" panose="02020603050405020304" pitchFamily="18" charset="0"/>
              </a:rPr>
              <a:t>	</a:t>
            </a:r>
            <a:r>
              <a:rPr lang="en-GB" altLang="en-US" b="1">
                <a:solidFill>
                  <a:srgbClr val="C00000"/>
                </a:solidFill>
                <a:latin typeface="Times New Roman" panose="02020603050405020304" pitchFamily="18" charset="0"/>
                <a:cs typeface="Times New Roman" panose="02020603050405020304" pitchFamily="18" charset="0"/>
              </a:rPr>
              <a:t>INTRAVASCULAR INFECTION</a:t>
            </a:r>
            <a:endParaRPr lang="en-GB" altLang="en-US">
              <a:solidFill>
                <a:srgbClr val="C00000"/>
              </a:solidFill>
              <a:latin typeface="Times New Roman" panose="02020603050405020304" pitchFamily="18" charset="0"/>
              <a:cs typeface="Times New Roman" panose="02020603050405020304" pitchFamily="18" charset="0"/>
            </a:endParaRPr>
          </a:p>
          <a:p>
            <a:r>
              <a:rPr lang="en-GB" altLang="en-US">
                <a:latin typeface="Times New Roman" panose="02020603050405020304" pitchFamily="18" charset="0"/>
                <a:cs typeface="Times New Roman" panose="02020603050405020304" pitchFamily="18" charset="0"/>
              </a:rPr>
              <a:t>Intracardiac infections (</a:t>
            </a:r>
            <a:r>
              <a:rPr lang="en-GB" altLang="en-US">
                <a:solidFill>
                  <a:srgbClr val="C00000"/>
                </a:solidFill>
                <a:latin typeface="Times New Roman" panose="02020603050405020304" pitchFamily="18" charset="0"/>
                <a:cs typeface="Times New Roman" panose="02020603050405020304" pitchFamily="18" charset="0"/>
              </a:rPr>
              <a:t>endocarditis</a:t>
            </a:r>
            <a:r>
              <a:rPr lang="en-GB" altLang="en-US">
                <a:latin typeface="Times New Roman" panose="02020603050405020304" pitchFamily="18" charset="0"/>
                <a:cs typeface="Times New Roman" panose="02020603050405020304" pitchFamily="18" charset="0"/>
              </a:rPr>
              <a:t>) and those primarily involving veins </a:t>
            </a:r>
            <a:r>
              <a:rPr lang="en-GB" altLang="en-US">
                <a:solidFill>
                  <a:srgbClr val="C00000"/>
                </a:solidFill>
                <a:latin typeface="Times New Roman" panose="02020603050405020304" pitchFamily="18" charset="0"/>
                <a:cs typeface="Times New Roman" panose="02020603050405020304" pitchFamily="18" charset="0"/>
              </a:rPr>
              <a:t>thrombophlebitis</a:t>
            </a:r>
            <a:r>
              <a:rPr lang="en-GB" altLang="en-US">
                <a:latin typeface="Times New Roman" panose="02020603050405020304" pitchFamily="18" charset="0"/>
                <a:cs typeface="Times New Roman" panose="02020603050405020304" pitchFamily="18" charset="0"/>
              </a:rPr>
              <a:t>) or arteries (</a:t>
            </a:r>
            <a:r>
              <a:rPr lang="en-GB" altLang="en-US">
                <a:solidFill>
                  <a:srgbClr val="C00000"/>
                </a:solidFill>
                <a:latin typeface="Times New Roman" panose="02020603050405020304" pitchFamily="18" charset="0"/>
                <a:cs typeface="Times New Roman" panose="02020603050405020304" pitchFamily="18" charset="0"/>
              </a:rPr>
              <a:t>endarteritis</a:t>
            </a:r>
            <a:r>
              <a:rPr lang="en-GB" altLang="en-US">
                <a:latin typeface="Times New Roman" panose="02020603050405020304" pitchFamily="18" charset="0"/>
                <a:cs typeface="Times New Roman" panose="02020603050405020304" pitchFamily="18" charset="0"/>
              </a:rPr>
              <a:t>) are usually caused by </a:t>
            </a:r>
            <a:r>
              <a:rPr lang="en-GB" altLang="en-US" u="sng">
                <a:latin typeface="Times New Roman" panose="02020603050405020304" pitchFamily="18" charset="0"/>
                <a:cs typeface="Times New Roman" panose="02020603050405020304" pitchFamily="18" charset="0"/>
              </a:rPr>
              <a:t>bacteria</a:t>
            </a:r>
            <a:r>
              <a:rPr lang="en-GB" altLang="en-US">
                <a:latin typeface="Times New Roman" panose="02020603050405020304" pitchFamily="18" charset="0"/>
                <a:cs typeface="Times New Roman" panose="02020603050405020304" pitchFamily="18" charset="0"/>
              </a:rPr>
              <a:t>, although other agents including fungi and viruses have been occasionally implicated. </a:t>
            </a:r>
          </a:p>
          <a:p>
            <a:r>
              <a:rPr lang="en-GB" altLang="en-US">
                <a:latin typeface="Times New Roman" panose="02020603050405020304" pitchFamily="18" charset="0"/>
                <a:cs typeface="Times New Roman" panose="02020603050405020304" pitchFamily="18" charset="0"/>
              </a:rPr>
              <a:t>Infections of the cardiovascular system are usually </a:t>
            </a:r>
            <a:r>
              <a:rPr lang="en-GB" altLang="en-US" u="sng">
                <a:latin typeface="Times New Roman" panose="02020603050405020304" pitchFamily="18" charset="0"/>
                <a:cs typeface="Times New Roman" panose="02020603050405020304" pitchFamily="18" charset="0"/>
              </a:rPr>
              <a:t>extremely serious</a:t>
            </a:r>
            <a:r>
              <a:rPr lang="en-GB" altLang="en-US">
                <a:latin typeface="Times New Roman" panose="02020603050405020304" pitchFamily="18" charset="0"/>
                <a:cs typeface="Times New Roman" panose="02020603050405020304" pitchFamily="18" charset="0"/>
              </a:rPr>
              <a:t> and, if not promptly and adequately treated, can be </a:t>
            </a:r>
            <a:r>
              <a:rPr lang="en-GB" altLang="en-US" u="sng">
                <a:latin typeface="Times New Roman" panose="02020603050405020304" pitchFamily="18" charset="0"/>
                <a:cs typeface="Times New Roman" panose="02020603050405020304" pitchFamily="18" charset="0"/>
              </a:rPr>
              <a:t>fatal</a:t>
            </a:r>
            <a:r>
              <a:rPr lang="en-GB" altLang="en-US">
                <a:latin typeface="Times New Roman" panose="02020603050405020304" pitchFamily="18" charset="0"/>
                <a:cs typeface="Times New Roman" panose="02020603050405020304" pitchFamily="18" charset="0"/>
              </a:rPr>
              <a:t>. They commonly produce a constant shedding of organisms into the bloodstream that is often characterized by continuous, </a:t>
            </a:r>
            <a:r>
              <a:rPr lang="en-GB" altLang="en-US" b="1" i="1">
                <a:latin typeface="Times New Roman" panose="02020603050405020304" pitchFamily="18" charset="0"/>
                <a:cs typeface="Times New Roman" panose="02020603050405020304" pitchFamily="18" charset="0"/>
              </a:rPr>
              <a:t>low-grade bacteremia (1 to 20 organisms / mL of blood)</a:t>
            </a:r>
            <a:r>
              <a:rPr lang="en-GB" altLang="en-US">
                <a:latin typeface="Times New Roman" panose="02020603050405020304" pitchFamily="18" charset="0"/>
                <a:cs typeface="Times New Roman" panose="02020603050405020304" pitchFamily="18" charset="0"/>
              </a:rPr>
              <a:t> in untreated patients.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a:xfrm>
            <a:off x="304800" y="1219200"/>
            <a:ext cx="8534400" cy="4724400"/>
          </a:xfrm>
        </p:spPr>
        <p:txBody>
          <a:bodyPr>
            <a:normAutofit lnSpcReduction="10000"/>
          </a:bodyPr>
          <a:lstStyle/>
          <a:p>
            <a:pPr marL="274320" indent="-274320" fontAlgn="auto">
              <a:spcAft>
                <a:spcPts val="0"/>
              </a:spcAft>
              <a:buClr>
                <a:schemeClr val="accent3"/>
              </a:buClr>
              <a:buFont typeface="Wingdings" pitchFamily="2" charset="2"/>
              <a:buNone/>
              <a:defRPr/>
            </a:pPr>
            <a:r>
              <a:rPr lang="en-GB" b="1" i="1" dirty="0">
                <a:solidFill>
                  <a:srgbClr val="FF6699"/>
                </a:solidFill>
                <a:latin typeface="Times New Roman" pitchFamily="18" charset="0"/>
                <a:ea typeface="+mn-ea"/>
                <a:cs typeface="Times New Roman" pitchFamily="18" charset="0"/>
              </a:rPr>
              <a:t>	</a:t>
            </a:r>
            <a:r>
              <a:rPr lang="en-GB" sz="3200" b="1" i="1">
                <a:solidFill>
                  <a:srgbClr val="C00000"/>
                </a:solidFill>
                <a:latin typeface="Times New Roman" pitchFamily="18" charset="0"/>
                <a:ea typeface="+mn-ea"/>
                <a:cs typeface="Times New Roman" pitchFamily="18" charset="0"/>
              </a:rPr>
              <a:t>Infective </a:t>
            </a:r>
            <a:r>
              <a:rPr lang="en-GB" sz="3200" b="1" i="1" smtClean="0">
                <a:solidFill>
                  <a:srgbClr val="C00000"/>
                </a:solidFill>
                <a:latin typeface="Times New Roman" pitchFamily="18" charset="0"/>
                <a:ea typeface="+mn-ea"/>
                <a:cs typeface="Times New Roman" pitchFamily="18" charset="0"/>
              </a:rPr>
              <a:t>Endocarditis</a:t>
            </a:r>
            <a:r>
              <a:rPr lang="en-US" sz="3200" b="1" i="1" smtClean="0">
                <a:solidFill>
                  <a:srgbClr val="C00000"/>
                </a:solidFill>
                <a:latin typeface="Times New Roman" pitchFamily="18" charset="0"/>
                <a:ea typeface="+mn-ea"/>
                <a:cs typeface="Times New Roman" pitchFamily="18" charset="0"/>
              </a:rPr>
              <a:t> </a:t>
            </a:r>
            <a:endParaRPr lang="en-GB" sz="3600" dirty="0">
              <a:solidFill>
                <a:srgbClr val="C00000"/>
              </a:solidFill>
              <a:latin typeface="Times New Roman" pitchFamily="18" charset="0"/>
              <a:ea typeface="+mn-ea"/>
              <a:cs typeface="Times New Roman" pitchFamily="18" charset="0"/>
            </a:endParaRPr>
          </a:p>
          <a:p>
            <a:pPr marL="274320" indent="-274320" fontAlgn="auto">
              <a:spcAft>
                <a:spcPts val="0"/>
              </a:spcAft>
              <a:buClr>
                <a:schemeClr val="accent3"/>
              </a:buClr>
              <a:buFont typeface="Wingdings 2"/>
              <a:buChar char=""/>
              <a:defRPr/>
            </a:pPr>
            <a:r>
              <a:rPr lang="en-GB" dirty="0">
                <a:latin typeface="Times New Roman" pitchFamily="18" charset="0"/>
                <a:ea typeface="+mn-ea"/>
                <a:cs typeface="Times New Roman" pitchFamily="18" charset="0"/>
              </a:rPr>
              <a:t>The term infective endocarditis is preferable to the commonly used term </a:t>
            </a:r>
            <a:r>
              <a:rPr lang="en-GB" u="sng" dirty="0">
                <a:latin typeface="Times New Roman" pitchFamily="18" charset="0"/>
                <a:ea typeface="+mn-ea"/>
                <a:cs typeface="Times New Roman" pitchFamily="18" charset="0"/>
              </a:rPr>
              <a:t>bacterial endocarditis</a:t>
            </a:r>
            <a:r>
              <a:rPr lang="en-GB" dirty="0">
                <a:latin typeface="Times New Roman" pitchFamily="18" charset="0"/>
                <a:ea typeface="+mn-ea"/>
                <a:cs typeface="Times New Roman" pitchFamily="18" charset="0"/>
              </a:rPr>
              <a:t>, simply because not all infections of the endocardial surface of the heart are caused by bacteria. </a:t>
            </a:r>
          </a:p>
          <a:p>
            <a:pPr marL="274320" indent="-274320" fontAlgn="auto">
              <a:spcAft>
                <a:spcPts val="0"/>
              </a:spcAft>
              <a:buClr>
                <a:schemeClr val="accent3"/>
              </a:buClr>
              <a:buFont typeface="Wingdings 2"/>
              <a:buChar char=""/>
              <a:defRPr/>
            </a:pPr>
            <a:r>
              <a:rPr lang="en-GB" dirty="0">
                <a:latin typeface="Times New Roman" pitchFamily="18" charset="0"/>
                <a:ea typeface="+mn-ea"/>
                <a:cs typeface="Times New Roman" pitchFamily="18" charset="0"/>
              </a:rPr>
              <a:t>Most infections occur on </a:t>
            </a:r>
            <a:r>
              <a:rPr lang="en-GB" b="1" u="sng" dirty="0">
                <a:solidFill>
                  <a:schemeClr val="accent1"/>
                </a:solidFill>
                <a:latin typeface="Times New Roman" pitchFamily="18" charset="0"/>
                <a:ea typeface="+mn-ea"/>
                <a:cs typeface="Times New Roman" pitchFamily="18" charset="0"/>
              </a:rPr>
              <a:t>natural</a:t>
            </a:r>
            <a:r>
              <a:rPr lang="en-GB" b="1" u="sng" dirty="0">
                <a:latin typeface="Times New Roman" pitchFamily="18" charset="0"/>
                <a:ea typeface="+mn-ea"/>
                <a:cs typeface="Times New Roman" pitchFamily="18" charset="0"/>
              </a:rPr>
              <a:t> or </a:t>
            </a:r>
            <a:r>
              <a:rPr lang="en-GB" b="1" u="sng" dirty="0">
                <a:solidFill>
                  <a:schemeClr val="accent1"/>
                </a:solidFill>
                <a:latin typeface="Times New Roman" pitchFamily="18" charset="0"/>
                <a:ea typeface="+mn-ea"/>
                <a:cs typeface="Times New Roman" pitchFamily="18" charset="0"/>
              </a:rPr>
              <a:t>prosthetic cardiac valves</a:t>
            </a:r>
            <a:r>
              <a:rPr lang="en-GB" dirty="0">
                <a:latin typeface="Times New Roman" pitchFamily="18" charset="0"/>
                <a:ea typeface="+mn-ea"/>
                <a:cs typeface="Times New Roman" pitchFamily="18" charset="0"/>
              </a:rPr>
              <a:t>, but can also develop on </a:t>
            </a:r>
            <a:r>
              <a:rPr lang="en-GB">
                <a:solidFill>
                  <a:schemeClr val="accent1"/>
                </a:solidFill>
                <a:latin typeface="Times New Roman" pitchFamily="18" charset="0"/>
                <a:ea typeface="+mn-ea"/>
                <a:cs typeface="Times New Roman" pitchFamily="18" charset="0"/>
              </a:rPr>
              <a:t>septal </a:t>
            </a:r>
            <a:r>
              <a:rPr lang="en-GB" smtClean="0">
                <a:solidFill>
                  <a:schemeClr val="accent1"/>
                </a:solidFill>
                <a:latin typeface="Times New Roman" pitchFamily="18" charset="0"/>
                <a:ea typeface="+mn-ea"/>
                <a:cs typeface="Times New Roman" pitchFamily="18" charset="0"/>
              </a:rPr>
              <a:t>defects</a:t>
            </a:r>
            <a:r>
              <a:rPr lang="en-US" smtClean="0">
                <a:solidFill>
                  <a:schemeClr val="accent1"/>
                </a:solidFill>
                <a:latin typeface="Times New Roman" pitchFamily="18" charset="0"/>
                <a:ea typeface="+mn-ea"/>
                <a:cs typeface="Times New Roman" pitchFamily="18" charset="0"/>
              </a:rPr>
              <a:t> </a:t>
            </a:r>
            <a:r>
              <a:rPr lang="en-US" i="1" smtClean="0">
                <a:solidFill>
                  <a:schemeClr val="accent1"/>
                </a:solidFill>
                <a:latin typeface="Times New Roman" pitchFamily="18" charset="0"/>
                <a:ea typeface="+mn-ea"/>
                <a:cs typeface="Times New Roman" pitchFamily="18" charset="0"/>
              </a:rPr>
              <a:t>(VSD and ASD)</a:t>
            </a:r>
            <a:r>
              <a:rPr lang="en-US" smtClean="0">
                <a:solidFill>
                  <a:schemeClr val="accent1"/>
                </a:solidFill>
                <a:latin typeface="Times New Roman" pitchFamily="18" charset="0"/>
                <a:ea typeface="+mn-ea"/>
                <a:cs typeface="Times New Roman" pitchFamily="18" charset="0"/>
              </a:rPr>
              <a:t> </a:t>
            </a:r>
            <a:r>
              <a:rPr lang="en-GB" smtClean="0">
                <a:latin typeface="Times New Roman" pitchFamily="18" charset="0"/>
                <a:ea typeface="+mn-ea"/>
                <a:cs typeface="Times New Roman" pitchFamily="18" charset="0"/>
              </a:rPr>
              <a:t>, </a:t>
            </a:r>
            <a:r>
              <a:rPr lang="en-GB" dirty="0">
                <a:solidFill>
                  <a:schemeClr val="accent1"/>
                </a:solidFill>
                <a:latin typeface="Times New Roman" pitchFamily="18" charset="0"/>
                <a:ea typeface="+mn-ea"/>
                <a:cs typeface="Times New Roman" pitchFamily="18" charset="0"/>
              </a:rPr>
              <a:t>shunts</a:t>
            </a:r>
            <a:r>
              <a:rPr lang="en-GB" dirty="0">
                <a:latin typeface="Times New Roman" pitchFamily="18" charset="0"/>
                <a:ea typeface="+mn-ea"/>
                <a:cs typeface="Times New Roman" pitchFamily="18" charset="0"/>
              </a:rPr>
              <a:t> (</a:t>
            </a:r>
            <a:r>
              <a:rPr lang="en-GB" dirty="0" err="1">
                <a:latin typeface="Times New Roman" pitchFamily="18" charset="0"/>
                <a:ea typeface="+mn-ea"/>
                <a:cs typeface="Times New Roman" pitchFamily="18" charset="0"/>
              </a:rPr>
              <a:t>eg</a:t>
            </a:r>
            <a:r>
              <a:rPr lang="en-GB" dirty="0">
                <a:latin typeface="Times New Roman" pitchFamily="18" charset="0"/>
                <a:ea typeface="+mn-ea"/>
                <a:cs typeface="Times New Roman" pitchFamily="18" charset="0"/>
              </a:rPr>
              <a:t>, patent ductus arteriosus), or the </a:t>
            </a:r>
            <a:r>
              <a:rPr lang="en-GB" dirty="0">
                <a:solidFill>
                  <a:schemeClr val="accent1"/>
                </a:solidFill>
                <a:latin typeface="Times New Roman" pitchFamily="18" charset="0"/>
                <a:ea typeface="+mn-ea"/>
                <a:cs typeface="Times New Roman" pitchFamily="18" charset="0"/>
              </a:rPr>
              <a:t>mural endocardium</a:t>
            </a:r>
            <a:r>
              <a:rPr lang="en-GB" dirty="0">
                <a:latin typeface="Times New Roman" pitchFamily="18" charset="0"/>
                <a:ea typeface="+mn-ea"/>
                <a:cs typeface="Times New Roman" pitchFamily="18" charset="0"/>
              </a:rPr>
              <a:t>. </a:t>
            </a:r>
          </a:p>
          <a:p>
            <a:pPr marL="274320" indent="-274320" fontAlgn="auto">
              <a:spcAft>
                <a:spcPts val="0"/>
              </a:spcAft>
              <a:buClr>
                <a:schemeClr val="accent3"/>
              </a:buClr>
              <a:buFont typeface="Wingdings 2"/>
              <a:buChar char=""/>
              <a:defRPr/>
            </a:pPr>
            <a:r>
              <a:rPr lang="en-GB" dirty="0">
                <a:latin typeface="Times New Roman" pitchFamily="18" charset="0"/>
                <a:ea typeface="+mn-ea"/>
                <a:cs typeface="Times New Roman" pitchFamily="18" charset="0"/>
              </a:rPr>
              <a:t>Infections involving </a:t>
            </a:r>
            <a:r>
              <a:rPr lang="en-GB" dirty="0" err="1">
                <a:solidFill>
                  <a:schemeClr val="accent1"/>
                </a:solidFill>
                <a:latin typeface="Times New Roman" pitchFamily="18" charset="0"/>
                <a:ea typeface="+mn-ea"/>
                <a:cs typeface="Times New Roman" pitchFamily="18" charset="0"/>
              </a:rPr>
              <a:t>coarctation</a:t>
            </a:r>
            <a:r>
              <a:rPr lang="en-GB" dirty="0">
                <a:solidFill>
                  <a:schemeClr val="accent1"/>
                </a:solidFill>
                <a:latin typeface="Times New Roman" pitchFamily="18" charset="0"/>
                <a:ea typeface="+mn-ea"/>
                <a:cs typeface="Times New Roman" pitchFamily="18" charset="0"/>
              </a:rPr>
              <a:t> of the aorta</a:t>
            </a:r>
            <a:r>
              <a:rPr lang="en-GB" dirty="0">
                <a:latin typeface="Times New Roman" pitchFamily="18" charset="0"/>
                <a:ea typeface="+mn-ea"/>
                <a:cs typeface="Times New Roman" pitchFamily="18" charset="0"/>
              </a:rPr>
              <a:t> are also classified as </a:t>
            </a:r>
            <a:r>
              <a:rPr lang="en-GB">
                <a:latin typeface="Times New Roman" pitchFamily="18" charset="0"/>
                <a:ea typeface="+mn-ea"/>
                <a:cs typeface="Times New Roman" pitchFamily="18" charset="0"/>
              </a:rPr>
              <a:t>infective </a:t>
            </a:r>
            <a:r>
              <a:rPr lang="en-GB" smtClean="0">
                <a:latin typeface="Times New Roman" pitchFamily="18" charset="0"/>
                <a:ea typeface="+mn-ea"/>
                <a:cs typeface="Times New Roman" pitchFamily="18" charset="0"/>
              </a:rPr>
              <a:t>endocarditis</a:t>
            </a:r>
            <a:r>
              <a:rPr lang="en-US" smtClean="0">
                <a:latin typeface="Times New Roman" pitchFamily="18" charset="0"/>
                <a:ea typeface="+mn-ea"/>
                <a:cs typeface="Times New Roman" pitchFamily="18" charset="0"/>
              </a:rPr>
              <a:t>??!</a:t>
            </a:r>
            <a:r>
              <a:rPr lang="en-GB" smtClean="0">
                <a:latin typeface="Times New Roman" pitchFamily="18" charset="0"/>
                <a:ea typeface="+mn-ea"/>
                <a:cs typeface="Times New Roman" pitchFamily="18" charset="0"/>
              </a:rPr>
              <a:t> </a:t>
            </a:r>
            <a:r>
              <a:rPr lang="en-GB" b="1" i="1" dirty="0">
                <a:latin typeface="Times New Roman" pitchFamily="18" charset="0"/>
                <a:ea typeface="+mn-ea"/>
                <a:cs typeface="Times New Roman" pitchFamily="18" charset="0"/>
              </a:rPr>
              <a:t>because the clinical manifestations and complications are similar.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07147" y="112087"/>
            <a:ext cx="8534400" cy="5943600"/>
          </a:xfrm>
        </p:spPr>
        <p:txBody>
          <a:bodyPr/>
          <a:lstStyle/>
          <a:p>
            <a:pPr>
              <a:buFont typeface="Wingdings" panose="05000000000000000000" pitchFamily="2" charset="2"/>
              <a:buNone/>
            </a:pPr>
            <a:r>
              <a:rPr lang="en-GB" altLang="en-US" b="1" i="1">
                <a:latin typeface="Times New Roman" panose="02020603050405020304" pitchFamily="18" charset="0"/>
                <a:cs typeface="Times New Roman" panose="02020603050405020304" pitchFamily="18" charset="0"/>
              </a:rPr>
              <a:t>	</a:t>
            </a:r>
            <a:r>
              <a:rPr lang="en-GB" altLang="en-US" sz="3200" b="1" i="1">
                <a:solidFill>
                  <a:srgbClr val="0070C0"/>
                </a:solidFill>
                <a:latin typeface="Times New Roman" panose="02020603050405020304" pitchFamily="18" charset="0"/>
                <a:cs typeface="Times New Roman" panose="02020603050405020304" pitchFamily="18" charset="0"/>
              </a:rPr>
              <a:t>Pathogenesis</a:t>
            </a:r>
            <a:endParaRPr lang="en-GB" altLang="en-US" sz="3200">
              <a:solidFill>
                <a:srgbClr val="0070C0"/>
              </a:solidFill>
              <a:latin typeface="Times New Roman" panose="02020603050405020304" pitchFamily="18" charset="0"/>
              <a:cs typeface="Times New Roman" panose="02020603050405020304" pitchFamily="18" charset="0"/>
            </a:endParaRPr>
          </a:p>
          <a:p>
            <a:r>
              <a:rPr lang="en-GB" altLang="en-US">
                <a:latin typeface="Times New Roman" panose="02020603050405020304" pitchFamily="18" charset="0"/>
                <a:cs typeface="Times New Roman" panose="02020603050405020304" pitchFamily="18" charset="0"/>
              </a:rPr>
              <a:t>The pathogenesis of infective endocarditis involves several factors that, if concurrent, result in infection:</a:t>
            </a:r>
          </a:p>
          <a:p>
            <a:pPr>
              <a:buFont typeface="Wingdings" panose="05000000000000000000" pitchFamily="2" charset="2"/>
              <a:buNone/>
            </a:pPr>
            <a:r>
              <a:rPr lang="en-GB" altLang="en-US">
                <a:latin typeface="Times New Roman" panose="02020603050405020304" pitchFamily="18" charset="0"/>
                <a:cs typeface="Times New Roman" panose="02020603050405020304" pitchFamily="18" charset="0"/>
              </a:rPr>
              <a:t>	</a:t>
            </a:r>
            <a:r>
              <a:rPr lang="en-GB" altLang="en-US">
                <a:solidFill>
                  <a:srgbClr val="C00000"/>
                </a:solidFill>
                <a:latin typeface="Times New Roman" panose="02020603050405020304" pitchFamily="18" charset="0"/>
                <a:cs typeface="Times New Roman" panose="02020603050405020304" pitchFamily="18" charset="0"/>
              </a:rPr>
              <a:t>1.</a:t>
            </a:r>
            <a:r>
              <a:rPr lang="en-GB" altLang="en-US">
                <a:latin typeface="Times New Roman" panose="02020603050405020304" pitchFamily="18" charset="0"/>
                <a:cs typeface="Times New Roman" panose="02020603050405020304" pitchFamily="18" charset="0"/>
              </a:rPr>
              <a:t> </a:t>
            </a:r>
            <a:r>
              <a:rPr lang="en-GB" altLang="en-US">
                <a:solidFill>
                  <a:srgbClr val="0070C0"/>
                </a:solidFill>
                <a:latin typeface="Times New Roman" panose="02020603050405020304" pitchFamily="18" charset="0"/>
                <a:cs typeface="Times New Roman" panose="02020603050405020304" pitchFamily="18" charset="0"/>
              </a:rPr>
              <a:t>The</a:t>
            </a:r>
            <a:r>
              <a:rPr lang="en-GB" altLang="en-US">
                <a:latin typeface="Times New Roman" panose="02020603050405020304" pitchFamily="18" charset="0"/>
                <a:cs typeface="Times New Roman" panose="02020603050405020304" pitchFamily="18" charset="0"/>
              </a:rPr>
              <a:t> </a:t>
            </a:r>
            <a:r>
              <a:rPr lang="en-GB" altLang="en-US">
                <a:solidFill>
                  <a:schemeClr val="accent1"/>
                </a:solidFill>
                <a:latin typeface="Times New Roman" panose="02020603050405020304" pitchFamily="18" charset="0"/>
                <a:cs typeface="Times New Roman" panose="02020603050405020304" pitchFamily="18" charset="0"/>
              </a:rPr>
              <a:t>endothelium is altered</a:t>
            </a:r>
            <a:r>
              <a:rPr lang="en-GB" altLang="en-US">
                <a:latin typeface="Times New Roman" panose="02020603050405020304" pitchFamily="18" charset="0"/>
                <a:cs typeface="Times New Roman" panose="02020603050405020304" pitchFamily="18" charset="0"/>
              </a:rPr>
              <a:t> to </a:t>
            </a:r>
            <a:r>
              <a:rPr lang="en-GB" altLang="en-US" u="sng">
                <a:latin typeface="Times New Roman" panose="02020603050405020304" pitchFamily="18" charset="0"/>
                <a:cs typeface="Times New Roman" panose="02020603050405020304" pitchFamily="18" charset="0"/>
              </a:rPr>
              <a:t>facilitate colonization</a:t>
            </a:r>
            <a:r>
              <a:rPr lang="en-GB" altLang="en-US">
                <a:latin typeface="Times New Roman" panose="02020603050405020304" pitchFamily="18" charset="0"/>
                <a:cs typeface="Times New Roman" panose="02020603050405020304" pitchFamily="18" charset="0"/>
              </a:rPr>
              <a:t> by </a:t>
            </a:r>
            <a:r>
              <a:rPr lang="en-GB" altLang="en-US" u="sng">
                <a:latin typeface="Times New Roman" panose="02020603050405020304" pitchFamily="18" charset="0"/>
                <a:cs typeface="Times New Roman" panose="02020603050405020304" pitchFamily="18" charset="0"/>
              </a:rPr>
              <a:t>bacteria</a:t>
            </a:r>
            <a:r>
              <a:rPr lang="en-GB" altLang="en-US">
                <a:latin typeface="Times New Roman" panose="02020603050405020304" pitchFamily="18" charset="0"/>
                <a:cs typeface="Times New Roman" panose="02020603050405020304" pitchFamily="18" charset="0"/>
              </a:rPr>
              <a:t> and </a:t>
            </a:r>
            <a:r>
              <a:rPr lang="en-GB" altLang="en-US" u="sng">
                <a:latin typeface="Times New Roman" panose="02020603050405020304" pitchFamily="18" charset="0"/>
                <a:cs typeface="Times New Roman" panose="02020603050405020304" pitchFamily="18" charset="0"/>
              </a:rPr>
              <a:t>deposition of  platelets and fibrin</a:t>
            </a:r>
            <a:r>
              <a:rPr lang="en-GB" altLang="en-US">
                <a:latin typeface="Times New Roman" panose="02020603050405020304" pitchFamily="18" charset="0"/>
                <a:cs typeface="Times New Roman" panose="02020603050405020304" pitchFamily="18" charset="0"/>
              </a:rPr>
              <a:t>. Most infections involve the mitral or aortic </a:t>
            </a:r>
            <a:r>
              <a:rPr lang="en-GB" altLang="en-US" smtClean="0">
                <a:latin typeface="Times New Roman" panose="02020603050405020304" pitchFamily="18" charset="0"/>
                <a:cs typeface="Times New Roman" panose="02020603050405020304" pitchFamily="18" charset="0"/>
              </a:rPr>
              <a:t>valves</a:t>
            </a:r>
            <a:r>
              <a:rPr lang="en-US" altLang="en-US" smtClean="0">
                <a:latin typeface="Times New Roman" panose="02020603050405020304" pitchFamily="18" charset="0"/>
                <a:cs typeface="Times New Roman" panose="02020603050405020304" pitchFamily="18" charset="0"/>
              </a:rPr>
              <a:t> </a:t>
            </a:r>
            <a:r>
              <a:rPr lang="en-US" altLang="en-US" sz="2400" i="1" smtClean="0">
                <a:latin typeface="Times New Roman" panose="02020603050405020304" pitchFamily="18" charset="0"/>
                <a:cs typeface="Times New Roman" panose="02020603050405020304" pitchFamily="18" charset="0"/>
              </a:rPr>
              <a:t>(if affects the left site, as it faces high pressure blood)</a:t>
            </a:r>
            <a:r>
              <a:rPr lang="en-US" altLang="en-US" smtClean="0">
                <a:latin typeface="Times New Roman" panose="02020603050405020304" pitchFamily="18" charset="0"/>
                <a:cs typeface="Times New Roman" panose="02020603050405020304" pitchFamily="18" charset="0"/>
              </a:rPr>
              <a:t> </a:t>
            </a:r>
            <a:r>
              <a:rPr lang="en-GB" altLang="en-US" smtClean="0">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which are particularly vulnerable when </a:t>
            </a:r>
            <a:r>
              <a:rPr lang="en-GB" altLang="en-US">
                <a:solidFill>
                  <a:srgbClr val="C00000"/>
                </a:solidFill>
                <a:latin typeface="Times New Roman" panose="02020603050405020304" pitchFamily="18" charset="0"/>
                <a:cs typeface="Times New Roman" panose="02020603050405020304" pitchFamily="18" charset="0"/>
              </a:rPr>
              <a:t>abnormalities</a:t>
            </a:r>
            <a:r>
              <a:rPr lang="en-GB" altLang="en-US">
                <a:latin typeface="Times New Roman" panose="02020603050405020304" pitchFamily="18" charset="0"/>
                <a:cs typeface="Times New Roman" panose="02020603050405020304" pitchFamily="18" charset="0"/>
              </a:rPr>
              <a:t> such as valvular insufficiency, </a:t>
            </a:r>
            <a:r>
              <a:rPr lang="en-GB" altLang="en-US">
                <a:solidFill>
                  <a:srgbClr val="C00000"/>
                </a:solidFill>
                <a:latin typeface="Times New Roman" panose="02020603050405020304" pitchFamily="18" charset="0"/>
                <a:cs typeface="Times New Roman" panose="02020603050405020304" pitchFamily="18" charset="0"/>
              </a:rPr>
              <a:t>stenosis</a:t>
            </a:r>
            <a:r>
              <a:rPr lang="en-GB" altLang="en-US">
                <a:latin typeface="Times New Roman" panose="02020603050405020304" pitchFamily="18" charset="0"/>
                <a:cs typeface="Times New Roman" panose="02020603050405020304" pitchFamily="18" charset="0"/>
              </a:rPr>
              <a:t>, </a:t>
            </a:r>
            <a:r>
              <a:rPr lang="en-GB" altLang="en-US">
                <a:solidFill>
                  <a:srgbClr val="C00000"/>
                </a:solidFill>
                <a:latin typeface="Times New Roman" panose="02020603050405020304" pitchFamily="18" charset="0"/>
                <a:cs typeface="Times New Roman" panose="02020603050405020304" pitchFamily="18" charset="0"/>
              </a:rPr>
              <a:t>intracardiac shunts </a:t>
            </a:r>
            <a:r>
              <a:rPr lang="en-GB" altLang="en-US">
                <a:latin typeface="Times New Roman" panose="02020603050405020304" pitchFamily="18" charset="0"/>
                <a:cs typeface="Times New Roman" panose="02020603050405020304" pitchFamily="18" charset="0"/>
              </a:rPr>
              <a:t>(eg, ventricular septal defect), or </a:t>
            </a:r>
            <a:r>
              <a:rPr lang="en-GB" altLang="en-US">
                <a:solidFill>
                  <a:srgbClr val="C00000"/>
                </a:solidFill>
                <a:latin typeface="Times New Roman" panose="02020603050405020304" pitchFamily="18" charset="0"/>
                <a:cs typeface="Times New Roman" panose="02020603050405020304" pitchFamily="18" charset="0"/>
              </a:rPr>
              <a:t>direct trauma </a:t>
            </a:r>
            <a:r>
              <a:rPr lang="en-GB" altLang="en-US">
                <a:latin typeface="Times New Roman" panose="02020603050405020304" pitchFamily="18" charset="0"/>
                <a:cs typeface="Times New Roman" panose="02020603050405020304" pitchFamily="18" charset="0"/>
              </a:rPr>
              <a:t>(eg, catheters) exist. </a:t>
            </a:r>
          </a:p>
          <a:p>
            <a:r>
              <a:rPr lang="en-GB" altLang="en-US">
                <a:latin typeface="Times New Roman" panose="02020603050405020304" pitchFamily="18" charset="0"/>
                <a:cs typeface="Times New Roman" panose="02020603050405020304" pitchFamily="18" charset="0"/>
              </a:rPr>
              <a:t>The turbulence of intracardiac blood flow that results from such abnormalities can lead to further irregularities of the endothelial surfaces that facilitate platelet and fibrin deposition. These factors produce a potential </a:t>
            </a:r>
            <a:r>
              <a:rPr lang="en-GB" altLang="en-US" smtClean="0">
                <a:latin typeface="Times New Roman" panose="02020603050405020304" pitchFamily="18" charset="0"/>
                <a:cs typeface="Times New Roman" panose="02020603050405020304" pitchFamily="18" charset="0"/>
              </a:rPr>
              <a:t>nidus</a:t>
            </a:r>
            <a:r>
              <a:rPr lang="en-US" altLang="en-US" smtClean="0">
                <a:latin typeface="Times New Roman" panose="02020603050405020304" pitchFamily="18" charset="0"/>
                <a:cs typeface="Times New Roman" panose="02020603050405020304" pitchFamily="18" charset="0"/>
              </a:rPr>
              <a:t>(أرضية/أساس)</a:t>
            </a:r>
            <a:r>
              <a:rPr lang="en-GB" altLang="en-US" smtClean="0">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for colonization and infection.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228600" y="838200"/>
            <a:ext cx="8686800" cy="6019800"/>
          </a:xfrm>
        </p:spPr>
        <p:txBody>
          <a:bodyPr/>
          <a:lstStyle/>
          <a:p>
            <a:pPr>
              <a:lnSpc>
                <a:spcPct val="80000"/>
              </a:lnSpc>
              <a:buFont typeface="Wingdings" panose="05000000000000000000" pitchFamily="2" charset="2"/>
              <a:buNone/>
            </a:pPr>
            <a:r>
              <a:rPr lang="en-GB" altLang="en-US" sz="2800">
                <a:latin typeface="Times New Roman" panose="02020603050405020304" pitchFamily="18" charset="0"/>
                <a:cs typeface="Times New Roman" panose="02020603050405020304" pitchFamily="18" charset="0"/>
              </a:rPr>
              <a:t>	</a:t>
            </a:r>
            <a:r>
              <a:rPr lang="en-GB" altLang="en-US">
                <a:solidFill>
                  <a:srgbClr val="C00000"/>
                </a:solidFill>
                <a:latin typeface="Times New Roman" panose="02020603050405020304" pitchFamily="18" charset="0"/>
                <a:cs typeface="Times New Roman" panose="02020603050405020304" pitchFamily="18" charset="0"/>
              </a:rPr>
              <a:t>2.</a:t>
            </a:r>
            <a:r>
              <a:rPr lang="en-GB" altLang="en-US">
                <a:latin typeface="Times New Roman" panose="02020603050405020304" pitchFamily="18" charset="0"/>
                <a:cs typeface="Times New Roman" panose="02020603050405020304" pitchFamily="18" charset="0"/>
              </a:rPr>
              <a:t> </a:t>
            </a:r>
            <a:r>
              <a:rPr lang="en-GB" altLang="en-US">
                <a:solidFill>
                  <a:schemeClr val="accent1"/>
                </a:solidFill>
                <a:latin typeface="Times New Roman" panose="02020603050405020304" pitchFamily="18" charset="0"/>
                <a:cs typeface="Times New Roman" panose="02020603050405020304" pitchFamily="18" charset="0"/>
              </a:rPr>
              <a:t>Transient bacteremia is common</a:t>
            </a:r>
            <a:r>
              <a:rPr lang="en-GB" altLang="en-US">
                <a:latin typeface="Times New Roman" panose="02020603050405020304" pitchFamily="18" charset="0"/>
                <a:cs typeface="Times New Roman" panose="02020603050405020304" pitchFamily="18" charset="0"/>
              </a:rPr>
              <a:t>, but it is usually </a:t>
            </a:r>
            <a:r>
              <a:rPr lang="en-GB" altLang="en-US" u="sng">
                <a:latin typeface="Times New Roman" panose="02020603050405020304" pitchFamily="18" charset="0"/>
                <a:cs typeface="Times New Roman" panose="02020603050405020304" pitchFamily="18" charset="0"/>
              </a:rPr>
              <a:t>of no clinical importance</a:t>
            </a:r>
            <a:r>
              <a:rPr lang="en-GB" altLang="en-US">
                <a:latin typeface="Times New Roman" panose="02020603050405020304" pitchFamily="18" charset="0"/>
                <a:cs typeface="Times New Roman" panose="02020603050405020304" pitchFamily="18" charset="0"/>
              </a:rPr>
              <a:t>. Often seen for a few minutes after a variety </a:t>
            </a:r>
            <a:r>
              <a:rPr lang="en-GB" altLang="en-US">
                <a:solidFill>
                  <a:srgbClr val="C00000"/>
                </a:solidFill>
                <a:latin typeface="Times New Roman" panose="02020603050405020304" pitchFamily="18" charset="0"/>
                <a:cs typeface="Times New Roman" panose="02020603050405020304" pitchFamily="18" charset="0"/>
              </a:rPr>
              <a:t>of dental procedures</a:t>
            </a:r>
            <a:r>
              <a:rPr lang="en-GB" altLang="en-US">
                <a:latin typeface="Times New Roman" panose="02020603050405020304" pitchFamily="18" charset="0"/>
                <a:cs typeface="Times New Roman" panose="02020603050405020304" pitchFamily="18" charset="0"/>
              </a:rPr>
              <a:t>, it has also been shown to develop after </a:t>
            </a:r>
            <a:r>
              <a:rPr lang="en-GB" altLang="en-US">
                <a:solidFill>
                  <a:srgbClr val="C00000"/>
                </a:solidFill>
                <a:latin typeface="Times New Roman" panose="02020603050405020304" pitchFamily="18" charset="0"/>
                <a:cs typeface="Times New Roman" panose="02020603050405020304" pitchFamily="18" charset="0"/>
              </a:rPr>
              <a:t>normal childbirth </a:t>
            </a:r>
            <a:r>
              <a:rPr lang="en-GB" altLang="en-US">
                <a:latin typeface="Times New Roman" panose="02020603050405020304" pitchFamily="18" charset="0"/>
                <a:cs typeface="Times New Roman" panose="02020603050405020304" pitchFamily="18" charset="0"/>
              </a:rPr>
              <a:t>and </a:t>
            </a:r>
            <a:r>
              <a:rPr lang="en-GB" altLang="en-US">
                <a:solidFill>
                  <a:srgbClr val="C00000"/>
                </a:solidFill>
                <a:latin typeface="Times New Roman" panose="02020603050405020304" pitchFamily="18" charset="0"/>
                <a:cs typeface="Times New Roman" panose="02020603050405020304" pitchFamily="18" charset="0"/>
              </a:rPr>
              <a:t>manipulations</a:t>
            </a:r>
            <a:r>
              <a:rPr lang="en-GB" altLang="en-US">
                <a:latin typeface="Times New Roman" panose="02020603050405020304" pitchFamily="18" charset="0"/>
                <a:cs typeface="Times New Roman" panose="02020603050405020304" pitchFamily="18" charset="0"/>
              </a:rPr>
              <a:t> such as bronchoscopy, sigmoidoscopy, cystoscopy, and </a:t>
            </a:r>
            <a:r>
              <a:rPr lang="en-GB" altLang="en-US">
                <a:solidFill>
                  <a:srgbClr val="C00000"/>
                </a:solidFill>
                <a:latin typeface="Times New Roman" panose="02020603050405020304" pitchFamily="18" charset="0"/>
                <a:cs typeface="Times New Roman" panose="02020603050405020304" pitchFamily="18" charset="0"/>
              </a:rPr>
              <a:t>some surgical procedures</a:t>
            </a:r>
            <a:r>
              <a:rPr lang="en-GB" altLang="en-US">
                <a:latin typeface="Times New Roman" panose="02020603050405020304" pitchFamily="18" charset="0"/>
                <a:cs typeface="Times New Roman" panose="02020603050405020304" pitchFamily="18" charset="0"/>
              </a:rPr>
              <a:t>. Even simple activities such as </a:t>
            </a:r>
            <a:r>
              <a:rPr lang="en-GB" altLang="en-US">
                <a:solidFill>
                  <a:srgbClr val="C00000"/>
                </a:solidFill>
                <a:latin typeface="Times New Roman" panose="02020603050405020304" pitchFamily="18" charset="0"/>
                <a:cs typeface="Times New Roman" panose="02020603050405020304" pitchFamily="18" charset="0"/>
              </a:rPr>
              <a:t>tooth brushing </a:t>
            </a:r>
            <a:r>
              <a:rPr lang="en-GB" altLang="en-US">
                <a:solidFill>
                  <a:srgbClr val="FF6699"/>
                </a:solidFill>
                <a:latin typeface="Times New Roman" panose="02020603050405020304" pitchFamily="18" charset="0"/>
                <a:cs typeface="Times New Roman" panose="02020603050405020304" pitchFamily="18" charset="0"/>
              </a:rPr>
              <a:t>or </a:t>
            </a:r>
            <a:r>
              <a:rPr lang="en-GB" altLang="en-US">
                <a:solidFill>
                  <a:srgbClr val="C00000"/>
                </a:solidFill>
                <a:latin typeface="Times New Roman" panose="02020603050405020304" pitchFamily="18" charset="0"/>
                <a:cs typeface="Times New Roman" panose="02020603050405020304" pitchFamily="18" charset="0"/>
              </a:rPr>
              <a:t>chewing candy </a:t>
            </a:r>
            <a:r>
              <a:rPr lang="en-GB" altLang="en-US">
                <a:latin typeface="Times New Roman" panose="02020603050405020304" pitchFamily="18" charset="0"/>
                <a:cs typeface="Times New Roman" panose="02020603050405020304" pitchFamily="18" charset="0"/>
              </a:rPr>
              <a:t>can cause such bacteremia</a:t>
            </a:r>
            <a:r>
              <a:rPr lang="en-GB" altLang="en-US" smtClean="0">
                <a:latin typeface="Times New Roman" panose="02020603050405020304" pitchFamily="18" charset="0"/>
                <a:cs typeface="Times New Roman" panose="02020603050405020304" pitchFamily="18" charset="0"/>
              </a:rPr>
              <a:t>.</a:t>
            </a:r>
            <a:r>
              <a:rPr lang="en-US" altLang="en-US" smtClean="0">
                <a:latin typeface="Times New Roman" panose="02020603050405020304" pitchFamily="18" charset="0"/>
                <a:cs typeface="Times New Roman" panose="02020603050405020304" pitchFamily="18" charset="0"/>
              </a:rPr>
              <a:t> </a:t>
            </a:r>
            <a:r>
              <a:rPr lang="en-US" altLang="en-US" b="1" i="1" u="sng" smtClean="0">
                <a:latin typeface="Times New Roman" panose="02020603050405020304" pitchFamily="18" charset="0"/>
                <a:cs typeface="Times New Roman" panose="02020603050405020304" pitchFamily="18" charset="0"/>
              </a:rPr>
              <a:t>(Very important)</a:t>
            </a:r>
            <a:endParaRPr lang="en-GB" altLang="en-US" b="1" i="1" u="sng">
              <a:latin typeface="Times New Roman" panose="02020603050405020304" pitchFamily="18" charset="0"/>
              <a:cs typeface="Times New Roman" panose="02020603050405020304" pitchFamily="18" charset="0"/>
            </a:endParaRPr>
          </a:p>
          <a:p>
            <a:pPr>
              <a:lnSpc>
                <a:spcPct val="80000"/>
              </a:lnSpc>
            </a:pPr>
            <a:r>
              <a:rPr lang="en-GB" altLang="en-US">
                <a:latin typeface="Times New Roman" panose="02020603050405020304" pitchFamily="18" charset="0"/>
                <a:cs typeface="Times New Roman" panose="02020603050405020304" pitchFamily="18" charset="0"/>
              </a:rPr>
              <a:t>The </a:t>
            </a:r>
            <a:r>
              <a:rPr lang="en-GB" altLang="en-US" u="sng">
                <a:latin typeface="Times New Roman" panose="02020603050405020304" pitchFamily="18" charset="0"/>
                <a:cs typeface="Times New Roman" panose="02020603050405020304" pitchFamily="18" charset="0"/>
              </a:rPr>
              <a:t>organisms responsible for transient bacteremia</a:t>
            </a:r>
            <a:r>
              <a:rPr lang="en-GB" altLang="en-US">
                <a:latin typeface="Times New Roman" panose="02020603050405020304" pitchFamily="18" charset="0"/>
                <a:cs typeface="Times New Roman" panose="02020603050405020304" pitchFamily="18" charset="0"/>
              </a:rPr>
              <a:t> are the </a:t>
            </a:r>
            <a:r>
              <a:rPr lang="en-GB" altLang="en-US">
                <a:solidFill>
                  <a:schemeClr val="accent1"/>
                </a:solidFill>
                <a:latin typeface="Times New Roman" panose="02020603050405020304" pitchFamily="18" charset="0"/>
                <a:cs typeface="Times New Roman" panose="02020603050405020304" pitchFamily="18" charset="0"/>
              </a:rPr>
              <a:t>common surface flora</a:t>
            </a:r>
            <a:r>
              <a:rPr lang="en-GB" altLang="en-US">
                <a:latin typeface="Times New Roman" panose="02020603050405020304" pitchFamily="18" charset="0"/>
                <a:cs typeface="Times New Roman" panose="02020603050405020304" pitchFamily="18" charset="0"/>
              </a:rPr>
              <a:t> of the manipulated site such as </a:t>
            </a:r>
            <a:r>
              <a:rPr lang="en-GB" altLang="en-US" u="sng" smtClean="0">
                <a:solidFill>
                  <a:srgbClr val="7030A0"/>
                </a:solidFill>
                <a:latin typeface="Times New Roman" panose="02020603050405020304" pitchFamily="18" charset="0"/>
                <a:cs typeface="Times New Roman" panose="02020603050405020304" pitchFamily="18" charset="0"/>
              </a:rPr>
              <a:t>viridans</a:t>
            </a:r>
            <a:r>
              <a:rPr lang="en-US" altLang="en-US" u="sng" smtClean="0">
                <a:solidFill>
                  <a:srgbClr val="7030A0"/>
                </a:solidFill>
                <a:latin typeface="Times New Roman" panose="02020603050405020304" pitchFamily="18" charset="0"/>
                <a:cs typeface="Times New Roman" panose="02020603050405020304" pitchFamily="18" charset="0"/>
              </a:rPr>
              <a:t> </a:t>
            </a:r>
            <a:r>
              <a:rPr lang="en-GB" altLang="en-US" u="sng" smtClean="0">
                <a:solidFill>
                  <a:srgbClr val="7030A0"/>
                </a:solidFill>
                <a:latin typeface="Times New Roman" panose="02020603050405020304" pitchFamily="18" charset="0"/>
                <a:cs typeface="Times New Roman" panose="02020603050405020304" pitchFamily="18" charset="0"/>
              </a:rPr>
              <a:t>streptococci </a:t>
            </a:r>
            <a:r>
              <a:rPr lang="en-GB" altLang="en-US" u="sng">
                <a:latin typeface="Times New Roman" panose="02020603050405020304" pitchFamily="18" charset="0"/>
                <a:cs typeface="Times New Roman" panose="02020603050405020304" pitchFamily="18" charset="0"/>
              </a:rPr>
              <a:t>(oropharynx)</a:t>
            </a:r>
            <a:r>
              <a:rPr lang="en-GB" altLang="en-US">
                <a:latin typeface="Times New Roman" panose="02020603050405020304" pitchFamily="18" charset="0"/>
                <a:cs typeface="Times New Roman" panose="02020603050405020304" pitchFamily="18" charset="0"/>
              </a:rPr>
              <a:t> and are usually of low virulence. Other, more virulent strains may also be involved, however; for example, </a:t>
            </a:r>
            <a:r>
              <a:rPr lang="en-GB" altLang="en-US" u="sng">
                <a:solidFill>
                  <a:srgbClr val="C00000"/>
                </a:solidFill>
                <a:latin typeface="Times New Roman" panose="02020603050405020304" pitchFamily="18" charset="0"/>
                <a:cs typeface="Times New Roman" panose="02020603050405020304" pitchFamily="18" charset="0"/>
              </a:rPr>
              <a:t>intravenous drug abuse</a:t>
            </a:r>
            <a:r>
              <a:rPr lang="en-GB" altLang="en-US">
                <a:solidFill>
                  <a:srgbClr val="C00000"/>
                </a:solidFill>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may lead to transient bacteremia with </a:t>
            </a:r>
            <a:r>
              <a:rPr lang="en-GB" altLang="en-US" i="1">
                <a:solidFill>
                  <a:srgbClr val="7030A0"/>
                </a:solidFill>
                <a:latin typeface="Times New Roman" panose="02020603050405020304" pitchFamily="18" charset="0"/>
                <a:cs typeface="Times New Roman" panose="02020603050405020304" pitchFamily="18" charset="0"/>
              </a:rPr>
              <a:t>Staphylococcus aureus</a:t>
            </a:r>
            <a:r>
              <a:rPr lang="en-GB" altLang="en-US">
                <a:solidFill>
                  <a:srgbClr val="7030A0"/>
                </a:solidFill>
                <a:latin typeface="Times New Roman" panose="02020603050405020304" pitchFamily="18" charset="0"/>
                <a:cs typeface="Times New Roman" panose="02020603050405020304" pitchFamily="18" charset="0"/>
              </a:rPr>
              <a:t> </a:t>
            </a:r>
            <a:r>
              <a:rPr lang="en-GB" altLang="en-US">
                <a:latin typeface="Times New Roman" panose="02020603050405020304" pitchFamily="18" charset="0"/>
                <a:cs typeface="Times New Roman" panose="02020603050405020304" pitchFamily="18" charset="0"/>
              </a:rPr>
              <a:t>or a variety of </a:t>
            </a:r>
            <a:r>
              <a:rPr lang="en-GB" altLang="en-US">
                <a:solidFill>
                  <a:srgbClr val="7030A0"/>
                </a:solidFill>
                <a:latin typeface="Times New Roman" panose="02020603050405020304" pitchFamily="18" charset="0"/>
                <a:cs typeface="Times New Roman" panose="02020603050405020304" pitchFamily="18" charset="0"/>
              </a:rPr>
              <a:t>Gram negative aerobic and anaerobic bacteria</a:t>
            </a:r>
            <a:r>
              <a:rPr lang="en-GB" altLang="en-US">
                <a:latin typeface="Times New Roman" panose="02020603050405020304" pitchFamily="18" charset="0"/>
                <a:cs typeface="Times New Roman" panose="02020603050405020304" pitchFamily="18" charset="0"/>
              </a:rPr>
              <a:t>. </a:t>
            </a:r>
          </a:p>
          <a:p>
            <a:pPr>
              <a:lnSpc>
                <a:spcPct val="80000"/>
              </a:lnSpc>
            </a:pPr>
            <a:r>
              <a:rPr lang="en-GB" altLang="en-US">
                <a:latin typeface="Times New Roman" panose="02020603050405020304" pitchFamily="18" charset="0"/>
                <a:cs typeface="Times New Roman" panose="02020603050405020304" pitchFamily="18" charset="0"/>
              </a:rPr>
              <a:t>Whether or not the organisms causing bacteremia (or fungemia) are of high virulence, they can </a:t>
            </a:r>
            <a:r>
              <a:rPr lang="en-GB" altLang="en-US" u="sng">
                <a:latin typeface="Times New Roman" panose="02020603050405020304" pitchFamily="18" charset="0"/>
                <a:cs typeface="Times New Roman" panose="02020603050405020304" pitchFamily="18" charset="0"/>
              </a:rPr>
              <a:t>colonize and multiply in the heart if local endothelial changes</a:t>
            </a:r>
            <a:r>
              <a:rPr lang="en-GB" altLang="en-US">
                <a:latin typeface="Times New Roman" panose="02020603050405020304" pitchFamily="18" charset="0"/>
                <a:cs typeface="Times New Roman" panose="02020603050405020304" pitchFamily="18" charset="0"/>
              </a:rPr>
              <a:t> are suitable.</a:t>
            </a:r>
          </a:p>
        </p:txBody>
      </p:sp>
      <p:sp>
        <p:nvSpPr>
          <p:cNvPr id="2" name="Rectangle 1"/>
          <p:cNvSpPr/>
          <p:nvPr/>
        </p:nvSpPr>
        <p:spPr>
          <a:xfrm>
            <a:off x="702980" y="0"/>
            <a:ext cx="7841673" cy="720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Very important slide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228600" y="914400"/>
            <a:ext cx="8686800" cy="5791200"/>
          </a:xfrm>
        </p:spPr>
        <p:txBody>
          <a:bodyPr>
            <a:normAutofit fontScale="92500" lnSpcReduction="10000"/>
          </a:bodyPr>
          <a:lstStyle/>
          <a:p>
            <a:pPr marL="274320" indent="-274320" fontAlgn="auto">
              <a:lnSpc>
                <a:spcPct val="90000"/>
              </a:lnSpc>
              <a:spcAft>
                <a:spcPts val="0"/>
              </a:spcAft>
              <a:buClr>
                <a:schemeClr val="accent3"/>
              </a:buClr>
              <a:buFont typeface="Wingdings" pitchFamily="2" charset="2"/>
              <a:buNone/>
              <a:defRPr/>
            </a:pPr>
            <a:r>
              <a:rPr lang="en-GB" sz="2800" dirty="0">
                <a:latin typeface="Times New Roman" pitchFamily="18" charset="0"/>
                <a:ea typeface="+mn-ea"/>
                <a:cs typeface="Times New Roman" pitchFamily="18" charset="0"/>
              </a:rPr>
              <a:t>	</a:t>
            </a:r>
            <a:r>
              <a:rPr lang="en-GB" sz="2800" dirty="0">
                <a:solidFill>
                  <a:srgbClr val="FF6699"/>
                </a:solidFill>
                <a:latin typeface="Times New Roman" pitchFamily="18" charset="0"/>
                <a:ea typeface="+mn-ea"/>
                <a:cs typeface="Times New Roman" pitchFamily="18" charset="0"/>
              </a:rPr>
              <a:t>3.</a:t>
            </a:r>
            <a:r>
              <a:rPr lang="en-GB" sz="2800" dirty="0">
                <a:latin typeface="Times New Roman" pitchFamily="18" charset="0"/>
                <a:ea typeface="+mn-ea"/>
                <a:cs typeface="Times New Roman" pitchFamily="18" charset="0"/>
              </a:rPr>
              <a:t> Circulating organisms </a:t>
            </a:r>
            <a:r>
              <a:rPr lang="en-GB" sz="2800" u="sng" dirty="0">
                <a:latin typeface="Times New Roman" pitchFamily="18" charset="0"/>
                <a:ea typeface="+mn-ea"/>
                <a:cs typeface="Times New Roman" pitchFamily="18" charset="0"/>
              </a:rPr>
              <a:t>adhere to the damaged surface</a:t>
            </a:r>
            <a:r>
              <a:rPr lang="en-GB" sz="2800" dirty="0">
                <a:latin typeface="Times New Roman" pitchFamily="18" charset="0"/>
                <a:ea typeface="+mn-ea"/>
                <a:cs typeface="Times New Roman" pitchFamily="18" charset="0"/>
              </a:rPr>
              <a:t>, followed by </a:t>
            </a:r>
            <a:r>
              <a:rPr lang="en-GB" sz="2800" u="sng" dirty="0">
                <a:latin typeface="Times New Roman" pitchFamily="18" charset="0"/>
                <a:ea typeface="+mn-ea"/>
                <a:cs typeface="Times New Roman" pitchFamily="18" charset="0"/>
              </a:rPr>
              <a:t>complement  activation</a:t>
            </a:r>
            <a:r>
              <a:rPr lang="en-GB" sz="2800" dirty="0">
                <a:latin typeface="Times New Roman" pitchFamily="18" charset="0"/>
                <a:ea typeface="+mn-ea"/>
                <a:cs typeface="Times New Roman" pitchFamily="18" charset="0"/>
              </a:rPr>
              <a:t>, inflammation, </a:t>
            </a:r>
            <a:r>
              <a:rPr lang="en-GB" sz="2800" u="sng" dirty="0">
                <a:latin typeface="Times New Roman" pitchFamily="18" charset="0"/>
                <a:ea typeface="+mn-ea"/>
                <a:cs typeface="Times New Roman" pitchFamily="18" charset="0"/>
              </a:rPr>
              <a:t>fibrin</a:t>
            </a:r>
            <a:r>
              <a:rPr lang="en-GB" sz="2800" dirty="0">
                <a:latin typeface="Times New Roman" pitchFamily="18" charset="0"/>
                <a:ea typeface="+mn-ea"/>
                <a:cs typeface="Times New Roman" pitchFamily="18" charset="0"/>
              </a:rPr>
              <a:t>, and </a:t>
            </a:r>
            <a:r>
              <a:rPr lang="en-GB" sz="2800" u="sng" dirty="0">
                <a:latin typeface="Times New Roman" pitchFamily="18" charset="0"/>
                <a:ea typeface="+mn-ea"/>
                <a:cs typeface="Times New Roman" pitchFamily="18" charset="0"/>
              </a:rPr>
              <a:t>platelet deposition</a:t>
            </a:r>
            <a:r>
              <a:rPr lang="en-GB" sz="2800" dirty="0">
                <a:latin typeface="Times New Roman" pitchFamily="18" charset="0"/>
                <a:ea typeface="+mn-ea"/>
                <a:cs typeface="Times New Roman" pitchFamily="18" charset="0"/>
              </a:rPr>
              <a:t> and </a:t>
            </a:r>
            <a:r>
              <a:rPr lang="en-GB" sz="2800" u="sng" dirty="0">
                <a:latin typeface="Times New Roman" pitchFamily="18" charset="0"/>
                <a:ea typeface="+mn-ea"/>
                <a:cs typeface="Times New Roman" pitchFamily="18" charset="0"/>
              </a:rPr>
              <a:t>further endothelial damage</a:t>
            </a:r>
            <a:r>
              <a:rPr lang="en-GB" sz="2800" dirty="0">
                <a:latin typeface="Times New Roman" pitchFamily="18" charset="0"/>
                <a:ea typeface="+mn-ea"/>
                <a:cs typeface="Times New Roman" pitchFamily="18" charset="0"/>
              </a:rPr>
              <a:t> at</a:t>
            </a:r>
          </a:p>
          <a:p>
            <a:pPr marL="274320" indent="-274320" fontAlgn="auto">
              <a:lnSpc>
                <a:spcPct val="90000"/>
              </a:lnSpc>
              <a:spcAft>
                <a:spcPts val="0"/>
              </a:spcAft>
              <a:buClr>
                <a:schemeClr val="accent3"/>
              </a:buClr>
              <a:buFont typeface="Wingdings" pitchFamily="2" charset="2"/>
              <a:buNone/>
              <a:defRPr/>
            </a:pPr>
            <a:r>
              <a:rPr lang="en-GB" sz="2800" dirty="0">
                <a:latin typeface="Times New Roman" pitchFamily="18" charset="0"/>
                <a:ea typeface="+mn-ea"/>
                <a:cs typeface="Times New Roman" pitchFamily="18" charset="0"/>
              </a:rPr>
              <a:t>	the site of colonization. The resulting entrapment of organisms in the thrombotic “mesh” platelets, fibrin, and inflammatory cells leads to a mature vegetation, which protects  the organisms from host humoral and phagocytic immune </a:t>
            </a:r>
            <a:r>
              <a:rPr lang="en-GB" sz="2800" dirty="0" err="1">
                <a:latin typeface="Times New Roman" pitchFamily="18" charset="0"/>
                <a:ea typeface="+mn-ea"/>
                <a:cs typeface="Times New Roman" pitchFamily="18" charset="0"/>
              </a:rPr>
              <a:t>defenses</a:t>
            </a:r>
            <a:r>
              <a:rPr lang="en-GB" sz="2800" dirty="0">
                <a:latin typeface="Times New Roman" pitchFamily="18" charset="0"/>
                <a:ea typeface="+mn-ea"/>
                <a:cs typeface="Times New Roman" pitchFamily="18" charset="0"/>
              </a:rPr>
              <a:t>, and to some extent from antimicrobial agents. As a result, the </a:t>
            </a:r>
            <a:r>
              <a:rPr lang="en-GB" sz="2800" u="sng" dirty="0">
                <a:latin typeface="Times New Roman" pitchFamily="18" charset="0"/>
                <a:ea typeface="+mn-ea"/>
                <a:cs typeface="Times New Roman" pitchFamily="18" charset="0"/>
              </a:rPr>
              <a:t>infection can be exceedingly difficult to treat</a:t>
            </a:r>
            <a:r>
              <a:rPr lang="en-GB" sz="2800" dirty="0">
                <a:latin typeface="Times New Roman" pitchFamily="18" charset="0"/>
                <a:ea typeface="+mn-ea"/>
                <a:cs typeface="Times New Roman" pitchFamily="18" charset="0"/>
              </a:rPr>
              <a:t>. </a:t>
            </a:r>
          </a:p>
          <a:p>
            <a:pPr marL="274320" indent="-274320" fontAlgn="auto">
              <a:lnSpc>
                <a:spcPct val="90000"/>
              </a:lnSpc>
              <a:spcAft>
                <a:spcPts val="0"/>
              </a:spcAft>
              <a:buClr>
                <a:schemeClr val="accent3"/>
              </a:buClr>
              <a:buFont typeface="Wingdings 2"/>
              <a:buChar char=""/>
              <a:defRPr/>
            </a:pPr>
            <a:r>
              <a:rPr lang="en-GB" sz="2800" dirty="0">
                <a:latin typeface="Times New Roman" pitchFamily="18" charset="0"/>
                <a:ea typeface="+mn-ea"/>
                <a:cs typeface="Times New Roman" pitchFamily="18" charset="0"/>
              </a:rPr>
              <a:t>The </a:t>
            </a:r>
            <a:r>
              <a:rPr lang="en-GB" sz="2800" u="sng" dirty="0">
                <a:latin typeface="Times New Roman" pitchFamily="18" charset="0"/>
                <a:ea typeface="+mn-ea"/>
                <a:cs typeface="Times New Roman" pitchFamily="18" charset="0"/>
              </a:rPr>
              <a:t>vegetation</a:t>
            </a:r>
            <a:r>
              <a:rPr lang="en-GB" sz="2800" dirty="0">
                <a:latin typeface="Times New Roman" pitchFamily="18" charset="0"/>
                <a:ea typeface="+mn-ea"/>
                <a:cs typeface="Times New Roman" pitchFamily="18" charset="0"/>
              </a:rPr>
              <a:t> can also create greater </a:t>
            </a:r>
            <a:r>
              <a:rPr lang="en-GB" sz="2800" u="sng" dirty="0">
                <a:latin typeface="Times New Roman" pitchFamily="18" charset="0"/>
                <a:ea typeface="+mn-ea"/>
                <a:cs typeface="Times New Roman" pitchFamily="18" charset="0"/>
              </a:rPr>
              <a:t>hemodynamic alterations</a:t>
            </a:r>
            <a:r>
              <a:rPr lang="en-GB" sz="2800" dirty="0">
                <a:latin typeface="Times New Roman" pitchFamily="18" charset="0"/>
                <a:ea typeface="+mn-ea"/>
                <a:cs typeface="Times New Roman" pitchFamily="18" charset="0"/>
              </a:rPr>
              <a:t> in terms of obstruction to flow and increased turbulence. Parts of </a:t>
            </a:r>
            <a:r>
              <a:rPr lang="en-GB" sz="2800" dirty="0" err="1">
                <a:latin typeface="Times New Roman" pitchFamily="18" charset="0"/>
                <a:ea typeface="+mn-ea"/>
                <a:cs typeface="Times New Roman" pitchFamily="18" charset="0"/>
              </a:rPr>
              <a:t>vegetations</a:t>
            </a:r>
            <a:r>
              <a:rPr lang="en-GB" sz="2800" dirty="0">
                <a:latin typeface="Times New Roman" pitchFamily="18" charset="0"/>
                <a:ea typeface="+mn-ea"/>
                <a:cs typeface="Times New Roman" pitchFamily="18" charset="0"/>
              </a:rPr>
              <a:t> may break off and be deposited in smaller blood vessels (</a:t>
            </a:r>
            <a:r>
              <a:rPr lang="en-GB" sz="2800" dirty="0">
                <a:solidFill>
                  <a:srgbClr val="C00000"/>
                </a:solidFill>
                <a:latin typeface="Times New Roman" pitchFamily="18" charset="0"/>
                <a:ea typeface="+mn-ea"/>
                <a:cs typeface="Times New Roman" pitchFamily="18" charset="0"/>
              </a:rPr>
              <a:t>embolization</a:t>
            </a:r>
            <a:r>
              <a:rPr lang="en-GB" sz="2800" dirty="0">
                <a:latin typeface="Times New Roman" pitchFamily="18" charset="0"/>
                <a:ea typeface="+mn-ea"/>
                <a:cs typeface="Times New Roman" pitchFamily="18" charset="0"/>
              </a:rPr>
              <a:t>) with resultant obstruction and secondary sites of infection. Emboli may be transported to the brain or coronary arteries, for example, with disastrous results.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2171</TotalTime>
  <Words>1092</Words>
  <Application>Microsoft Office PowerPoint</Application>
  <PresentationFormat>On-screen Show (4:3)</PresentationFormat>
  <Paragraphs>87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PowerPoint Presentation</vt:lpstr>
      <vt:lpstr>  Intravascular Infections,  Bacteremia, and Endotoxemia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Disinfection &amp; Sterilization</dc:title>
  <dc:creator>hola</dc:creator>
  <cp:lastModifiedBy>Sameer</cp:lastModifiedBy>
  <cp:revision>608</cp:revision>
  <cp:lastPrinted>2014-03-03T09:52:39Z</cp:lastPrinted>
  <dcterms:created xsi:type="dcterms:W3CDTF">2007-09-07T03:40:38Z</dcterms:created>
  <dcterms:modified xsi:type="dcterms:W3CDTF">2016-11-19T17:41:00Z</dcterms:modified>
</cp:coreProperties>
</file>