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65" r:id="rId3"/>
    <p:sldId id="266" r:id="rId4"/>
    <p:sldId id="279" r:id="rId5"/>
    <p:sldId id="283" r:id="rId6"/>
    <p:sldId id="284" r:id="rId7"/>
    <p:sldId id="280" r:id="rId8"/>
    <p:sldId id="281" r:id="rId9"/>
    <p:sldId id="282" r:id="rId10"/>
    <p:sldId id="277" r:id="rId11"/>
    <p:sldId id="286" r:id="rId12"/>
    <p:sldId id="287" r:id="rId13"/>
    <p:sldId id="285"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9" autoAdjust="0"/>
    <p:restoredTop sz="94660"/>
  </p:normalViewPr>
  <p:slideViewPr>
    <p:cSldViewPr>
      <p:cViewPr varScale="1">
        <p:scale>
          <a:sx n="64" d="100"/>
          <a:sy n="64" d="100"/>
        </p:scale>
        <p:origin x="-9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81B449-53F1-4AC2-9FCD-373B90BA80B0}" type="datetimeFigureOut">
              <a:rPr lang="sv-SE" smtClean="0"/>
              <a:pPr/>
              <a:t>2016-06-30</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D0DC07-380A-4347-97F5-844135AE61B7}"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93B57-67D3-4526-B787-A4FFE4DD46CA}" type="datetimeFigureOut">
              <a:rPr lang="sv-SE" smtClean="0"/>
              <a:pPr/>
              <a:t>2016-06-30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947E0AE-9E67-405B-ADB7-E7A03D0D9822}"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93B57-67D3-4526-B787-A4FFE4DD46CA}" type="datetimeFigureOut">
              <a:rPr lang="sv-SE" smtClean="0"/>
              <a:pPr/>
              <a:t>2016-06-30</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7E0AE-9E67-405B-ADB7-E7A03D0D9822}"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uffingtonpost.com/magdy-martanezsoliman/the-richer-poverty-line_b_8282132.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orldbank.org/en/programs/commission-on-global-povert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How are all countries, rich and poor, </a:t>
            </a:r>
            <a:r>
              <a:rPr lang="en-US" b="1" dirty="0" smtClean="0"/>
              <a:t>define </a:t>
            </a:r>
            <a:r>
              <a:rPr lang="en-US" b="1" dirty="0" smtClean="0"/>
              <a:t>poverty</a:t>
            </a:r>
            <a:r>
              <a:rPr lang="en-US" b="1" dirty="0" smtClean="0"/>
              <a:t>?</a:t>
            </a:r>
            <a:r>
              <a:rPr lang="en-US" b="1" dirty="0" smtClean="0"/>
              <a:t/>
            </a:r>
            <a:br>
              <a:rPr lang="en-US" b="1" dirty="0" smtClean="0"/>
            </a:br>
            <a:r>
              <a:rPr lang="en-US" b="1" dirty="0" smtClean="0"/>
              <a:t>Absolute poverty </a:t>
            </a:r>
            <a:r>
              <a:rPr lang="en-US" b="1" dirty="0" smtClean="0"/>
              <a:t>lines</a:t>
            </a:r>
            <a:r>
              <a:rPr lang="en-US" dirty="0" smtClean="0"/>
              <a:t> (option 1)</a:t>
            </a:r>
            <a:endParaRPr lang="sv-SE" dirty="0"/>
          </a:p>
        </p:txBody>
      </p:sp>
      <p:sp>
        <p:nvSpPr>
          <p:cNvPr id="3" name="Content Placeholder 2"/>
          <p:cNvSpPr>
            <a:spLocks noGrp="1"/>
          </p:cNvSpPr>
          <p:nvPr>
            <p:ph idx="1"/>
          </p:nvPr>
        </p:nvSpPr>
        <p:spPr>
          <a:xfrm>
            <a:off x="395536" y="2332037"/>
            <a:ext cx="8496944" cy="4525963"/>
          </a:xfrm>
        </p:spPr>
        <p:txBody>
          <a:bodyPr>
            <a:normAutofit fontScale="77500" lnSpcReduction="20000"/>
          </a:bodyPr>
          <a:lstStyle/>
          <a:p>
            <a:r>
              <a:rPr lang="en-US" dirty="0" smtClean="0"/>
              <a:t>    Including </a:t>
            </a:r>
            <a:r>
              <a:rPr lang="en-US" dirty="0" smtClean="0"/>
              <a:t>the </a:t>
            </a:r>
            <a:r>
              <a:rPr lang="en-US" dirty="0" smtClean="0">
                <a:hlinkClick r:id="rId2"/>
              </a:rPr>
              <a:t>recently updated World Bank global poverty line of US$1.90/day</a:t>
            </a:r>
            <a:r>
              <a:rPr lang="en-US" dirty="0" smtClean="0"/>
              <a:t>,.</a:t>
            </a:r>
          </a:p>
          <a:p>
            <a:r>
              <a:rPr lang="en-US" dirty="0" smtClean="0"/>
              <a:t> </a:t>
            </a:r>
            <a:r>
              <a:rPr lang="en-US" dirty="0" smtClean="0"/>
              <a:t> </a:t>
            </a:r>
            <a:r>
              <a:rPr lang="en-US" dirty="0" smtClean="0"/>
              <a:t>Are </a:t>
            </a:r>
            <a:r>
              <a:rPr lang="en-US" dirty="0" smtClean="0"/>
              <a:t>widely used by developing countries, since large portions of their populations count on a limited number of goods to meet their basic needs. </a:t>
            </a:r>
            <a:endParaRPr lang="en-US" dirty="0" smtClean="0"/>
          </a:p>
          <a:p>
            <a:r>
              <a:rPr lang="en-US" dirty="0" smtClean="0"/>
              <a:t>Middle </a:t>
            </a:r>
            <a:r>
              <a:rPr lang="en-US" dirty="0" smtClean="0"/>
              <a:t>and high income countries may also chose to adopt absolute poverty lines – as is the case of the United States. These, however, need to be ‘</a:t>
            </a:r>
            <a:r>
              <a:rPr lang="en-US" i="1" dirty="0" smtClean="0"/>
              <a:t>socially relevant</a:t>
            </a:r>
            <a:r>
              <a:rPr lang="en-US" dirty="0" smtClean="0"/>
              <a:t>’, where it is commonly understood that their calculation (on the basis of a bundle of food and non-food goods) represents the absolute minimum below which livelihood and inclusion are not possible in that particular country and social context.</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647056"/>
          </a:xfrm>
        </p:spPr>
        <p:txBody>
          <a:bodyPr>
            <a:normAutofit fontScale="90000"/>
          </a:bodyPr>
          <a:lstStyle/>
          <a:p>
            <a:r>
              <a:rPr lang="en-US" b="1" u="sng" dirty="0" smtClean="0"/>
              <a:t>Should I use this new </a:t>
            </a:r>
            <a:r>
              <a:rPr lang="en-US" b="1" u="sng" dirty="0" smtClean="0"/>
              <a:t>global poverty </a:t>
            </a:r>
            <a:r>
              <a:rPr lang="en-US" b="1" u="sng" dirty="0" smtClean="0"/>
              <a:t>line to plan programs and policies in my country?</a:t>
            </a:r>
            <a:endParaRPr lang="sv-SE" dirty="0"/>
          </a:p>
        </p:txBody>
      </p:sp>
      <p:sp>
        <p:nvSpPr>
          <p:cNvPr id="3" name="Content Placeholder 2"/>
          <p:cNvSpPr>
            <a:spLocks noGrp="1"/>
          </p:cNvSpPr>
          <p:nvPr>
            <p:ph idx="1"/>
          </p:nvPr>
        </p:nvSpPr>
        <p:spPr>
          <a:xfrm>
            <a:off x="395536" y="1988840"/>
            <a:ext cx="8229600" cy="4525963"/>
          </a:xfrm>
        </p:spPr>
        <p:txBody>
          <a:bodyPr>
            <a:normAutofit fontScale="70000" lnSpcReduction="20000"/>
          </a:bodyPr>
          <a:lstStyle/>
          <a:p>
            <a:r>
              <a:rPr lang="en-US" b="1" u="sng" dirty="0" smtClean="0"/>
              <a:t/>
            </a:r>
            <a:br>
              <a:rPr lang="en-US" b="1" u="sng" dirty="0" smtClean="0"/>
            </a:br>
            <a:r>
              <a:rPr lang="en-US" b="1" u="sng" dirty="0" smtClean="0"/>
              <a:t/>
            </a:r>
            <a:br>
              <a:rPr lang="en-US" b="1" u="sng" dirty="0" smtClean="0"/>
            </a:br>
            <a:r>
              <a:rPr lang="en-US" dirty="0" smtClean="0"/>
              <a:t>While the global extreme poverty rate may not be dramatically different after the adoption of the new PPP and poverty line, some regional and country rates may fluctuate considerably.</a:t>
            </a:r>
          </a:p>
          <a:p>
            <a:r>
              <a:rPr lang="en-US" dirty="0" smtClean="0"/>
              <a:t>It is important to note, however, that the global poverty line is used primarily to track global extreme poverty, and to measure progress on global goals set by the World Bank, the United Nations, and other development partners. A country’s national poverty line is far more appropriate for underpinning policy dialogue or targeting programs to reach the poorest. For example, in a middle-income country, where the national poverty line is at $4 a day, the global poverty threshold may be less relevant than in a poorer country where the national line is at $1.65 or similar.</a:t>
            </a:r>
          </a:p>
          <a:p>
            <a:endParaRPr lang="sv-S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Doesn’t this put too much emphasis on money? What about the other dimensions of poverty?</a:t>
            </a:r>
            <a:endParaRPr lang="sv-SE" dirty="0"/>
          </a:p>
        </p:txBody>
      </p:sp>
      <p:sp>
        <p:nvSpPr>
          <p:cNvPr id="3" name="Content Placeholder 2"/>
          <p:cNvSpPr>
            <a:spLocks noGrp="1"/>
          </p:cNvSpPr>
          <p:nvPr>
            <p:ph idx="1"/>
          </p:nvPr>
        </p:nvSpPr>
        <p:spPr>
          <a:xfrm>
            <a:off x="539552" y="2132856"/>
            <a:ext cx="8229600" cy="4525963"/>
          </a:xfrm>
        </p:spPr>
        <p:txBody>
          <a:bodyPr>
            <a:normAutofit fontScale="85000" lnSpcReduction="20000"/>
          </a:bodyPr>
          <a:lstStyle/>
          <a:p>
            <a:r>
              <a:rPr lang="en-US" dirty="0" smtClean="0"/>
              <a:t>There </a:t>
            </a:r>
            <a:r>
              <a:rPr lang="en-US" dirty="0" smtClean="0"/>
              <a:t>are many non-monetary indicators—on education, health, sanitation, water, electricity, etc—that are extremely important for understanding the many dimensions of poverty that people experience. These are an important complement to monetary measures of poverty and are crucial to effectively improving the lives of the poorest.</a:t>
            </a:r>
          </a:p>
          <a:p>
            <a:r>
              <a:rPr lang="en-US" dirty="0" smtClean="0"/>
              <a:t>The global poverty line does not currently take these multiple dimensions of poverty into account. </a:t>
            </a:r>
            <a:endParaRPr lang="en-US" dirty="0" smtClean="0"/>
          </a:p>
          <a:p>
            <a:r>
              <a:rPr lang="en-US" dirty="0" smtClean="0"/>
              <a:t>There is a </a:t>
            </a:r>
            <a:r>
              <a:rPr lang="en-US" dirty="0" smtClean="0"/>
              <a:t>recently-established </a:t>
            </a:r>
            <a:r>
              <a:rPr lang="en-US" dirty="0" smtClean="0">
                <a:hlinkClick r:id="rId2"/>
              </a:rPr>
              <a:t>Commission on Global Poverty</a:t>
            </a:r>
            <a:r>
              <a:rPr lang="en-US" dirty="0" smtClean="0"/>
              <a:t> </a:t>
            </a:r>
            <a:r>
              <a:rPr lang="en-US" dirty="0" smtClean="0"/>
              <a:t> who is </a:t>
            </a:r>
            <a:r>
              <a:rPr lang="en-US" dirty="0" smtClean="0"/>
              <a:t>currently assessing how </a:t>
            </a:r>
            <a:r>
              <a:rPr lang="en-US" dirty="0" smtClean="0"/>
              <a:t>to measure </a:t>
            </a:r>
            <a:r>
              <a:rPr lang="en-US" dirty="0" smtClean="0"/>
              <a:t>and understand </a:t>
            </a:r>
            <a:r>
              <a:rPr lang="en-US" dirty="0" smtClean="0"/>
              <a:t>poverty.</a:t>
            </a:r>
            <a:endParaRPr lang="en-US" dirty="0" smtClean="0"/>
          </a:p>
          <a:p>
            <a:endParaRPr lang="sv-S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end extreme poverty by 2030</a:t>
            </a:r>
            <a:endParaRPr lang="sv-SE" dirty="0"/>
          </a:p>
        </p:txBody>
      </p:sp>
      <p:sp>
        <p:nvSpPr>
          <p:cNvPr id="3" name="Content Placeholder 2"/>
          <p:cNvSpPr>
            <a:spLocks noGrp="1"/>
          </p:cNvSpPr>
          <p:nvPr>
            <p:ph idx="1"/>
          </p:nvPr>
        </p:nvSpPr>
        <p:spPr/>
        <p:txBody>
          <a:bodyPr>
            <a:normAutofit/>
          </a:bodyPr>
          <a:lstStyle/>
          <a:p>
            <a:pPr>
              <a:buNone/>
            </a:pPr>
            <a:r>
              <a:rPr lang="en-US" dirty="0" smtClean="0"/>
              <a:t>   Countries need </a:t>
            </a:r>
            <a:r>
              <a:rPr lang="en-US" dirty="0" smtClean="0"/>
              <a:t>to make deliberate policy decisions that make growth more inclusive; that prioritize investments in education, health, clean water, sanitation, and smart infrastructure that benefit the poorest; and that help people protect their hard-won gains and assets to avoid falling right back into poverty after a drought, disease, or economic shock.</a:t>
            </a:r>
            <a:endParaRPr lang="sv-S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t>
            </a:r>
            <a:r>
              <a:rPr lang="en-US" dirty="0" smtClean="0"/>
              <a:t>can </a:t>
            </a:r>
            <a:r>
              <a:rPr lang="en-US" dirty="0" smtClean="0"/>
              <a:t>end extreme poverty by </a:t>
            </a:r>
            <a:r>
              <a:rPr lang="en-US" dirty="0" smtClean="0"/>
              <a:t>2030 by</a:t>
            </a:r>
            <a:r>
              <a:rPr lang="en-US" dirty="0" smtClean="0"/>
              <a:t>:</a:t>
            </a:r>
            <a:endParaRPr lang="sv-SE" dirty="0"/>
          </a:p>
        </p:txBody>
      </p:sp>
      <p:sp>
        <p:nvSpPr>
          <p:cNvPr id="3" name="Content Placeholder 2"/>
          <p:cNvSpPr>
            <a:spLocks noGrp="1"/>
          </p:cNvSpPr>
          <p:nvPr>
            <p:ph idx="1"/>
          </p:nvPr>
        </p:nvSpPr>
        <p:spPr/>
        <p:txBody>
          <a:bodyPr>
            <a:normAutofit lnSpcReduction="10000"/>
          </a:bodyPr>
          <a:lstStyle/>
          <a:p>
            <a:r>
              <a:rPr lang="en-US" dirty="0" smtClean="0"/>
              <a:t>Investing </a:t>
            </a:r>
            <a:r>
              <a:rPr lang="en-US" dirty="0" smtClean="0"/>
              <a:t>in </a:t>
            </a:r>
            <a:r>
              <a:rPr lang="en-US" dirty="0" smtClean="0"/>
              <a:t>agriculture</a:t>
            </a:r>
          </a:p>
          <a:p>
            <a:r>
              <a:rPr lang="en-US" dirty="0" smtClean="0"/>
              <a:t>Creating jobs </a:t>
            </a:r>
          </a:p>
          <a:p>
            <a:r>
              <a:rPr lang="en-US" dirty="0" smtClean="0"/>
              <a:t>Expanding </a:t>
            </a:r>
            <a:r>
              <a:rPr lang="en-US" dirty="0" smtClean="0"/>
              <a:t>social safety </a:t>
            </a:r>
            <a:r>
              <a:rPr lang="en-US" dirty="0" smtClean="0"/>
              <a:t>nets</a:t>
            </a:r>
          </a:p>
          <a:p>
            <a:r>
              <a:rPr lang="en-US" dirty="0" smtClean="0"/>
              <a:t>Expanding </a:t>
            </a:r>
            <a:r>
              <a:rPr lang="en-US" dirty="0" smtClean="0"/>
              <a:t>nutrition programs that target children under 2 years of </a:t>
            </a:r>
            <a:r>
              <a:rPr lang="en-US" dirty="0" smtClean="0"/>
              <a:t>age</a:t>
            </a:r>
          </a:p>
          <a:p>
            <a:r>
              <a:rPr lang="en-US" dirty="0" smtClean="0"/>
              <a:t>Universalizing education</a:t>
            </a:r>
          </a:p>
          <a:p>
            <a:r>
              <a:rPr lang="en-US" dirty="0" smtClean="0"/>
              <a:t>Promoting </a:t>
            </a:r>
            <a:r>
              <a:rPr lang="en-US" dirty="0" smtClean="0"/>
              <a:t>gender </a:t>
            </a:r>
            <a:r>
              <a:rPr lang="en-US" dirty="0" smtClean="0"/>
              <a:t>equality</a:t>
            </a:r>
          </a:p>
          <a:p>
            <a:r>
              <a:rPr lang="en-US" dirty="0" smtClean="0"/>
              <a:t>Protecting </a:t>
            </a:r>
            <a:r>
              <a:rPr lang="en-US" dirty="0" smtClean="0"/>
              <a:t>vulnerable countries during crises</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Relative </a:t>
            </a:r>
            <a:r>
              <a:rPr lang="en-US" b="1" dirty="0" smtClean="0"/>
              <a:t>poverty lines</a:t>
            </a:r>
            <a:r>
              <a:rPr lang="en-US" dirty="0" smtClean="0"/>
              <a:t> (option 2)</a:t>
            </a:r>
            <a:endParaRPr lang="sv-SE"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As income level rises, countries may opt to use </a:t>
            </a:r>
            <a:r>
              <a:rPr lang="en-US" b="1" dirty="0" smtClean="0"/>
              <a:t>relative poverty lines</a:t>
            </a:r>
            <a:r>
              <a:rPr lang="en-US" dirty="0" smtClean="0"/>
              <a:t> (option 2). Relative poverty lines are defined in relation to the overall distribution of income in a country – they are set as a share (usually between 40 and 60 percent) of the country’s mean income. As such, they are more suitable to measure poverty in middle and high income countries.</a:t>
            </a:r>
          </a:p>
          <a:p>
            <a:pPr fontAlgn="base"/>
            <a:r>
              <a:rPr lang="en-US" dirty="0" smtClean="0"/>
              <a:t>In prosperous societies, poverty is generally assessed vis-à-vis the standard of living of society as a whole, whereby people are considered poor relative to the wealth of others and if they cannot meaningfully participate in that society because of lack of resources. Relative poverty lines implicitly assume that the cost of social inclusion increases proportionally with the income of society. A number of countries, particularly in Europe, have adopted relative poverty lines.</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Subjective </a:t>
            </a:r>
            <a:r>
              <a:rPr lang="en-US" b="1" dirty="0" smtClean="0"/>
              <a:t>poverty line</a:t>
            </a:r>
            <a:endParaRPr lang="sv-SE" dirty="0"/>
          </a:p>
        </p:txBody>
      </p:sp>
      <p:sp>
        <p:nvSpPr>
          <p:cNvPr id="3" name="Content Placeholder 2"/>
          <p:cNvSpPr>
            <a:spLocks noGrp="1"/>
          </p:cNvSpPr>
          <p:nvPr>
            <p:ph idx="1"/>
          </p:nvPr>
        </p:nvSpPr>
        <p:spPr/>
        <p:txBody>
          <a:bodyPr/>
          <a:lstStyle/>
          <a:p>
            <a:r>
              <a:rPr lang="en-US" dirty="0" smtClean="0"/>
              <a:t>A third option available to countries is the </a:t>
            </a:r>
            <a:r>
              <a:rPr lang="en-US" b="1" dirty="0" smtClean="0"/>
              <a:t>subjective poverty line</a:t>
            </a:r>
            <a:r>
              <a:rPr lang="en-US" dirty="0" smtClean="0"/>
              <a:t>, which is set on the basis of what people perceive as the minimum income (or consumption) that a person, or household, needs in a specific society to not be considered poor. Subjective poverty lines come from perception surveys and are not widely used.</a:t>
            </a:r>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normAutofit fontScale="90000"/>
          </a:bodyPr>
          <a:lstStyle/>
          <a:p>
            <a:r>
              <a:rPr lang="en-US" b="1" u="sng" dirty="0" smtClean="0"/>
              <a:t>Why did the World Bank decide to update the International Poverty Line, and why now?</a:t>
            </a:r>
            <a:endParaRPr lang="sv-SE" dirty="0"/>
          </a:p>
        </p:txBody>
      </p:sp>
      <p:sp>
        <p:nvSpPr>
          <p:cNvPr id="3" name="Content Placeholder 2"/>
          <p:cNvSpPr>
            <a:spLocks noGrp="1"/>
          </p:cNvSpPr>
          <p:nvPr>
            <p:ph idx="1"/>
          </p:nvPr>
        </p:nvSpPr>
        <p:spPr/>
        <p:txBody>
          <a:bodyPr>
            <a:normAutofit lnSpcReduction="10000"/>
          </a:bodyPr>
          <a:lstStyle/>
          <a:p>
            <a:r>
              <a:rPr lang="en-US" b="1" u="sng" dirty="0" smtClean="0"/>
              <a:t/>
            </a:r>
            <a:br>
              <a:rPr lang="en-US" b="1" u="sng" dirty="0" smtClean="0"/>
            </a:br>
            <a:endParaRPr lang="en-US" dirty="0" smtClean="0"/>
          </a:p>
          <a:p>
            <a:r>
              <a:rPr lang="en-US" dirty="0" smtClean="0"/>
              <a:t>   As </a:t>
            </a:r>
            <a:r>
              <a:rPr lang="en-US" dirty="0" smtClean="0"/>
              <a:t>differences in the cost of living across the world evolve, the global poverty line has to be periodically updated to reflect these </a:t>
            </a:r>
            <a:r>
              <a:rPr lang="en-US" dirty="0" smtClean="0"/>
              <a:t>changes.</a:t>
            </a:r>
          </a:p>
          <a:p>
            <a:r>
              <a:rPr lang="en-US" dirty="0" smtClean="0"/>
              <a:t>Since </a:t>
            </a:r>
            <a:r>
              <a:rPr lang="en-US" dirty="0" smtClean="0"/>
              <a:t>2008, the last update, </a:t>
            </a:r>
            <a:r>
              <a:rPr lang="en-US" dirty="0" smtClean="0"/>
              <a:t>was $1.25 </a:t>
            </a:r>
            <a:r>
              <a:rPr lang="en-US" dirty="0" smtClean="0"/>
              <a:t>as the global line. </a:t>
            </a:r>
            <a:endParaRPr lang="en-US" dirty="0" smtClean="0"/>
          </a:p>
          <a:p>
            <a:r>
              <a:rPr lang="en-US" b="1" dirty="0" smtClean="0">
                <a:solidFill>
                  <a:srgbClr val="FF0000"/>
                </a:solidFill>
              </a:rPr>
              <a:t>As </a:t>
            </a:r>
            <a:r>
              <a:rPr lang="en-US" b="1" dirty="0" smtClean="0">
                <a:solidFill>
                  <a:srgbClr val="FF0000"/>
                </a:solidFill>
              </a:rPr>
              <a:t>of October 2015, the new global line will be updated to $1.90</a:t>
            </a:r>
            <a:r>
              <a:rPr lang="en-US" b="1" dirty="0" smtClean="0">
                <a:solidFill>
                  <a:srgbClr val="FF0000"/>
                </a:solidFill>
              </a:rPr>
              <a:t>.</a:t>
            </a:r>
            <a:endParaRPr lang="en-US" dirty="0" smtClean="0">
              <a:solidFill>
                <a:srgbClr val="FF0000"/>
              </a:solidFill>
            </a:endParaRPr>
          </a:p>
          <a:p>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r>
              <a:rPr lang="en-US" b="1" u="sng" dirty="0" smtClean="0"/>
              <a:t>What does this mean for previous estimates?</a:t>
            </a:r>
            <a:endParaRPr lang="sv-SE" dirty="0"/>
          </a:p>
        </p:txBody>
      </p:sp>
      <p:sp>
        <p:nvSpPr>
          <p:cNvPr id="3" name="Content Placeholder 2"/>
          <p:cNvSpPr>
            <a:spLocks noGrp="1"/>
          </p:cNvSpPr>
          <p:nvPr>
            <p:ph idx="1"/>
          </p:nvPr>
        </p:nvSpPr>
        <p:spPr/>
        <p:txBody>
          <a:bodyPr>
            <a:normAutofit fontScale="92500" lnSpcReduction="20000"/>
          </a:bodyPr>
          <a:lstStyle/>
          <a:p>
            <a:r>
              <a:rPr lang="en-US" b="1" u="sng" dirty="0" smtClean="0"/>
              <a:t/>
            </a:r>
            <a:br>
              <a:rPr lang="en-US" b="1" u="sng" dirty="0" smtClean="0"/>
            </a:br>
            <a:r>
              <a:rPr lang="en-US" b="1" u="sng" dirty="0" smtClean="0"/>
              <a:t/>
            </a:r>
            <a:br>
              <a:rPr lang="en-US" b="1" u="sng" dirty="0" smtClean="0"/>
            </a:br>
            <a:r>
              <a:rPr lang="en-US" dirty="0" smtClean="0"/>
              <a:t>We have back-casted the estimates for previous years, in order to assess the trends in poverty reduction over the last 25 years. These trends continue to show that the world has made impressive progress in reducing poverty since 1990, but that poverty persists at unacceptable levels, and much more needs to be done to ensure that people continue to move out of poverty in the years to come.</a:t>
            </a:r>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r>
              <a:rPr lang="en-US" b="1" u="sng" dirty="0" smtClean="0"/>
              <a:t>What does this mean for previous estimates?</a:t>
            </a:r>
            <a:endParaRPr lang="sv-SE" dirty="0"/>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t/>
            </a:r>
            <a:br>
              <a:rPr lang="en-US" b="1" u="sng" dirty="0" smtClean="0"/>
            </a:br>
            <a:r>
              <a:rPr lang="en-US" dirty="0" smtClean="0"/>
              <a:t>We have back-casted the estimates for previous years, in order to assess the trends in poverty reduction over the last 25 years. These trends continue to show that the world has made impressive progress in reducing poverty since 1990, but that poverty persists at unacceptable levels, and much more needs to be done to ensure that people continue to move out of poverty in the years to come.</a:t>
            </a:r>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normAutofit fontScale="90000"/>
          </a:bodyPr>
          <a:lstStyle/>
          <a:p>
            <a:r>
              <a:rPr lang="en-US" b="1" u="sng" dirty="0" smtClean="0"/>
              <a:t>What is the new poverty line, and based on this new measure, how many people are living in extreme poverty in the world?</a:t>
            </a:r>
            <a:br>
              <a:rPr lang="en-US" b="1" u="sng" dirty="0" smtClean="0"/>
            </a:br>
            <a:endParaRPr lang="sv-SE" dirty="0"/>
          </a:p>
        </p:txBody>
      </p:sp>
      <p:sp>
        <p:nvSpPr>
          <p:cNvPr id="3" name="Content Placeholder 2"/>
          <p:cNvSpPr>
            <a:spLocks noGrp="1"/>
          </p:cNvSpPr>
          <p:nvPr>
            <p:ph idx="1"/>
          </p:nvPr>
        </p:nvSpPr>
        <p:spPr>
          <a:xfrm>
            <a:off x="467544" y="2332037"/>
            <a:ext cx="8229600" cy="4525963"/>
          </a:xfrm>
        </p:spPr>
        <p:txBody>
          <a:bodyPr>
            <a:normAutofit/>
          </a:bodyPr>
          <a:lstStyle/>
          <a:p>
            <a:r>
              <a:rPr lang="en-US" b="1" u="sng" dirty="0" smtClean="0"/>
              <a:t/>
            </a:r>
            <a:br>
              <a:rPr lang="en-US" b="1" u="sng" dirty="0" smtClean="0"/>
            </a:br>
            <a:r>
              <a:rPr lang="en-US" dirty="0" smtClean="0"/>
              <a:t>The new global poverty line is set at $1.90 using 2011 prices. Just over 900 million people globally lived under this line in 2012 (based on the latest available data), and </a:t>
            </a:r>
            <a:r>
              <a:rPr lang="en-US" dirty="0" smtClean="0"/>
              <a:t>it is estimated that </a:t>
            </a:r>
            <a:r>
              <a:rPr lang="en-US" dirty="0" smtClean="0"/>
              <a:t>in 2015, just over 700 million are living in extreme poverty.</a:t>
            </a:r>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b="1" u="sng" dirty="0" smtClean="0"/>
              <a:t>Why raise the poverty line? What was wrong with the $1.25 a day line that we are all used to?</a:t>
            </a:r>
            <a:endParaRPr lang="sv-SE" dirty="0"/>
          </a:p>
        </p:txBody>
      </p:sp>
      <p:sp>
        <p:nvSpPr>
          <p:cNvPr id="3" name="Content Placeholder 2"/>
          <p:cNvSpPr>
            <a:spLocks noGrp="1"/>
          </p:cNvSpPr>
          <p:nvPr>
            <p:ph idx="1"/>
          </p:nvPr>
        </p:nvSpPr>
        <p:spPr>
          <a:xfrm>
            <a:off x="467544" y="2332037"/>
            <a:ext cx="8229600" cy="4525963"/>
          </a:xfrm>
        </p:spPr>
        <p:txBody>
          <a:bodyPr>
            <a:normAutofit lnSpcReduction="10000"/>
          </a:bodyPr>
          <a:lstStyle/>
          <a:p>
            <a:r>
              <a:rPr lang="en-US" dirty="0" smtClean="0"/>
              <a:t>As </a:t>
            </a:r>
            <a:r>
              <a:rPr lang="en-US" dirty="0" smtClean="0"/>
              <a:t>differences in the cost of living across the world evolve, the global poverty line has to be periodically updated to reflect these changes. </a:t>
            </a:r>
            <a:endParaRPr lang="en-US" dirty="0" smtClean="0"/>
          </a:p>
          <a:p>
            <a:r>
              <a:rPr lang="en-US" dirty="0" smtClean="0"/>
              <a:t>The </a:t>
            </a:r>
            <a:r>
              <a:rPr lang="en-US" dirty="0" smtClean="0"/>
              <a:t>new global poverty line uses updated price data to paint a more accurate picture of the costs of basic food, clothing, and shelter needs around the world. In other words, the real value of $1.90 in today’s prices is the same as $1.25 was in 2005. </a:t>
            </a:r>
            <a:endParaRPr lang="sv-S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en-US" b="1" u="sng" dirty="0" smtClean="0"/>
              <a:t>Should I use this new poverty line to plan programs and policies in my country?</a:t>
            </a:r>
            <a:br>
              <a:rPr lang="en-US" b="1" u="sng" dirty="0" smtClean="0"/>
            </a:br>
            <a:endParaRPr lang="sv-SE" dirty="0"/>
          </a:p>
        </p:txBody>
      </p:sp>
      <p:sp>
        <p:nvSpPr>
          <p:cNvPr id="3" name="Content Placeholder 2"/>
          <p:cNvSpPr>
            <a:spLocks noGrp="1"/>
          </p:cNvSpPr>
          <p:nvPr>
            <p:ph idx="1"/>
          </p:nvPr>
        </p:nvSpPr>
        <p:spPr>
          <a:xfrm>
            <a:off x="467544" y="2060848"/>
            <a:ext cx="8229600" cy="4525963"/>
          </a:xfrm>
        </p:spPr>
        <p:txBody>
          <a:bodyPr>
            <a:normAutofit/>
          </a:bodyPr>
          <a:lstStyle/>
          <a:p>
            <a:r>
              <a:rPr lang="en-US" dirty="0" smtClean="0"/>
              <a:t>It </a:t>
            </a:r>
            <a:r>
              <a:rPr lang="en-US" dirty="0" smtClean="0"/>
              <a:t>is important to note, however, that the global poverty line is used primarily to track global extreme poverty, and to measure progress on global goals set by the World Bank, the United Nations, and other development partners. A country’s national poverty line is far more appropriate for underpinning policy dialogue or targeting programs to reach the poorest. </a:t>
            </a:r>
            <a:r>
              <a:rPr lang="en-US" dirty="0" smtClean="0"/>
              <a:t> </a:t>
            </a:r>
            <a:endParaRPr lang="en-US" dirty="0" smtClean="0"/>
          </a:p>
          <a:p>
            <a:endParaRPr lang="sv-S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460</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How are all countries, rich and poor, define poverty? Absolute poverty lines (option 1)</vt:lpstr>
      <vt:lpstr>Relative poverty lines (option 2)</vt:lpstr>
      <vt:lpstr>Subjective poverty line</vt:lpstr>
      <vt:lpstr>Why did the World Bank decide to update the International Poverty Line, and why now?</vt:lpstr>
      <vt:lpstr>What does this mean for previous estimates?</vt:lpstr>
      <vt:lpstr>What does this mean for previous estimates?</vt:lpstr>
      <vt:lpstr>What is the new poverty line, and based on this new measure, how many people are living in extreme poverty in the world? </vt:lpstr>
      <vt:lpstr>Why raise the poverty line? What was wrong with the $1.25 a day line that we are all used to?</vt:lpstr>
      <vt:lpstr>Should I use this new poverty line to plan programs and policies in my country? </vt:lpstr>
      <vt:lpstr>Should I use this new global poverty line to plan programs and policies in my country?</vt:lpstr>
      <vt:lpstr>Doesn’t this put too much emphasis on money? What about the other dimensions of poverty?</vt:lpstr>
      <vt:lpstr>To end extreme poverty by 2030</vt:lpstr>
      <vt:lpstr>We can end extreme poverty by 2030 by: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dc:title>
  <dc:creator>Hana</dc:creator>
  <cp:lastModifiedBy>Hana</cp:lastModifiedBy>
  <cp:revision>5</cp:revision>
  <dcterms:created xsi:type="dcterms:W3CDTF">2016-04-20T17:19:43Z</dcterms:created>
  <dcterms:modified xsi:type="dcterms:W3CDTF">2016-06-30T12:36:34Z</dcterms:modified>
</cp:coreProperties>
</file>