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330" r:id="rId3"/>
    <p:sldId id="339" r:id="rId4"/>
    <p:sldId id="340" r:id="rId5"/>
    <p:sldId id="341" r:id="rId6"/>
    <p:sldId id="334" r:id="rId7"/>
    <p:sldId id="335" r:id="rId8"/>
    <p:sldId id="336" r:id="rId9"/>
    <p:sldId id="337" r:id="rId10"/>
    <p:sldId id="338" r:id="rId11"/>
    <p:sldId id="345" r:id="rId12"/>
    <p:sldId id="346" r:id="rId13"/>
    <p:sldId id="347" r:id="rId14"/>
    <p:sldId id="348" r:id="rId15"/>
    <p:sldId id="383" r:id="rId16"/>
    <p:sldId id="384" r:id="rId17"/>
    <p:sldId id="332" r:id="rId18"/>
    <p:sldId id="333" r:id="rId19"/>
    <p:sldId id="349" r:id="rId20"/>
    <p:sldId id="35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01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3BC89-8584-4199-B6B5-56F880F6AFC8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Hematopoietic malignancies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Myeloid</a:t>
            </a:r>
          </a:p>
          <a:p>
            <a:r>
              <a:rPr lang="en-US" dirty="0" smtClean="0"/>
              <a:t>Lymphoid</a:t>
            </a:r>
          </a:p>
          <a:p>
            <a:r>
              <a:rPr lang="en-US" dirty="0" err="1" smtClean="0"/>
              <a:t>Histiocytic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8683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Chronic </a:t>
            </a:r>
            <a:r>
              <a:rPr lang="en-US" dirty="0" err="1" smtClean="0"/>
              <a:t>myelogenous</a:t>
            </a:r>
            <a:r>
              <a:rPr lang="en-US" dirty="0" smtClean="0"/>
              <a:t> leukemia-peripheral blood smear. Granulocytic forms at various stages of differentiation are present</a:t>
            </a:r>
            <a:endParaRPr lang="en-US" dirty="0"/>
          </a:p>
        </p:txBody>
      </p:sp>
      <p:pic>
        <p:nvPicPr>
          <p:cNvPr id="4" name="Picture 3" descr="cm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7315200" cy="5020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</a:t>
            </a:r>
            <a:r>
              <a:rPr lang="en-US" dirty="0" err="1" smtClean="0"/>
              <a:t>Myelofibrosis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Brief period of </a:t>
            </a:r>
            <a:r>
              <a:rPr lang="en-US" dirty="0" err="1" smtClean="0"/>
              <a:t>granulopoiesis</a:t>
            </a:r>
            <a:r>
              <a:rPr lang="en-US" dirty="0" smtClean="0"/>
              <a:t> and </a:t>
            </a:r>
            <a:r>
              <a:rPr lang="en-US" dirty="0" err="1" smtClean="0"/>
              <a:t>megakaryopoiesis</a:t>
            </a:r>
            <a:r>
              <a:rPr lang="en-US" dirty="0" smtClean="0"/>
              <a:t>, rapidly followed my BM fibrosis and elimination of hematopoietic elements</a:t>
            </a:r>
          </a:p>
          <a:p>
            <a:r>
              <a:rPr lang="en-US" dirty="0" smtClean="0"/>
              <a:t>The fibroblast proliferation is stimulated by platelet-derived growth factor and transforming growth factor β released from neoplastic </a:t>
            </a:r>
            <a:r>
              <a:rPr lang="en-US" dirty="0" err="1" smtClean="0"/>
              <a:t>megakaryocytes</a:t>
            </a:r>
            <a:endParaRPr lang="en-US" dirty="0" smtClean="0"/>
          </a:p>
          <a:p>
            <a:r>
              <a:rPr lang="en-US" dirty="0" err="1" smtClean="0"/>
              <a:t>Hematopoiesis</a:t>
            </a:r>
            <a:r>
              <a:rPr lang="en-US" dirty="0" smtClean="0"/>
              <a:t> takes place in spleen and liver</a:t>
            </a:r>
          </a:p>
          <a:p>
            <a:r>
              <a:rPr lang="en-US" dirty="0" smtClean="0"/>
              <a:t>RBC’s escaping the </a:t>
            </a:r>
            <a:r>
              <a:rPr lang="en-US" dirty="0" smtClean="0"/>
              <a:t>fibrotic </a:t>
            </a:r>
            <a:r>
              <a:rPr lang="en-US" dirty="0" smtClean="0"/>
              <a:t>stroma in BM are deformed and take the shape of “tear-drops”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BM is initially </a:t>
            </a:r>
            <a:r>
              <a:rPr lang="en-US" dirty="0" err="1" smtClean="0"/>
              <a:t>hypercellular</a:t>
            </a:r>
            <a:r>
              <a:rPr lang="en-US" dirty="0" smtClean="0"/>
              <a:t> with increased atypical </a:t>
            </a:r>
            <a:r>
              <a:rPr lang="en-US" dirty="0" err="1" smtClean="0"/>
              <a:t>megakaryocytes</a:t>
            </a:r>
            <a:endParaRPr lang="en-US" dirty="0" smtClean="0"/>
          </a:p>
          <a:p>
            <a:r>
              <a:rPr lang="en-US" dirty="0" smtClean="0"/>
              <a:t>PB: </a:t>
            </a:r>
            <a:r>
              <a:rPr lang="en-US" dirty="0" err="1" smtClean="0"/>
              <a:t>leukocytosis</a:t>
            </a:r>
            <a:r>
              <a:rPr lang="en-US" dirty="0" smtClean="0"/>
              <a:t>, shift to left, </a:t>
            </a:r>
            <a:r>
              <a:rPr lang="en-US" dirty="0" err="1" smtClean="0"/>
              <a:t>thrombocytosis</a:t>
            </a:r>
            <a:r>
              <a:rPr lang="en-US" dirty="0" smtClean="0"/>
              <a:t>, anemia, nucleated RBCs, tear drop cells</a:t>
            </a:r>
          </a:p>
          <a:p>
            <a:r>
              <a:rPr lang="en-US" dirty="0" smtClean="0"/>
              <a:t>Later in disease, become fibrotic and </a:t>
            </a:r>
            <a:r>
              <a:rPr lang="en-US" dirty="0" err="1" smtClean="0"/>
              <a:t>hypocellular</a:t>
            </a:r>
            <a:r>
              <a:rPr lang="en-US" dirty="0" smtClean="0"/>
              <a:t>, </a:t>
            </a:r>
            <a:r>
              <a:rPr lang="en-US" dirty="0" err="1" smtClean="0"/>
              <a:t>pancytopenia</a:t>
            </a:r>
            <a:endParaRPr lang="en-US" dirty="0" smtClean="0"/>
          </a:p>
          <a:p>
            <a:r>
              <a:rPr lang="en-US" dirty="0" smtClean="0"/>
              <a:t>Spleen shows marked </a:t>
            </a:r>
            <a:r>
              <a:rPr lang="en-US" dirty="0" err="1" smtClean="0"/>
              <a:t>extramedullary</a:t>
            </a:r>
            <a:r>
              <a:rPr lang="en-US" dirty="0" smtClean="0"/>
              <a:t> </a:t>
            </a:r>
            <a:r>
              <a:rPr lang="en-US" dirty="0" err="1" smtClean="0"/>
              <a:t>hematopoiesis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4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nucleated </a:t>
            </a:r>
            <a:r>
              <a:rPr lang="en-US" dirty="0" err="1" smtClean="0"/>
              <a:t>erythroid</a:t>
            </a:r>
            <a:r>
              <a:rPr lang="en-US" dirty="0" smtClean="0"/>
              <a:t> precursors and several teardrop-shaped red cells are evident </a:t>
            </a:r>
          </a:p>
          <a:p>
            <a:endParaRPr lang="en-US" dirty="0"/>
          </a:p>
        </p:txBody>
      </p:sp>
      <p:pic>
        <p:nvPicPr>
          <p:cNvPr id="4" name="Picture 3" descr="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57200"/>
            <a:ext cx="6268936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21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BM biopsy shows </a:t>
            </a:r>
            <a:r>
              <a:rPr lang="en-US" dirty="0" err="1" smtClean="0"/>
              <a:t>hypocellular</a:t>
            </a:r>
            <a:r>
              <a:rPr lang="en-US" dirty="0" smtClean="0"/>
              <a:t> marrow, spindle shaped </a:t>
            </a:r>
            <a:r>
              <a:rPr lang="en-US" dirty="0" err="1" smtClean="0"/>
              <a:t>stroma</a:t>
            </a:r>
            <a:r>
              <a:rPr lang="en-US" dirty="0" smtClean="0"/>
              <a:t> and </a:t>
            </a:r>
            <a:r>
              <a:rPr lang="en-US" dirty="0" err="1" smtClean="0"/>
              <a:t>atypia</a:t>
            </a:r>
            <a:r>
              <a:rPr lang="en-US" dirty="0" smtClean="0"/>
              <a:t> of </a:t>
            </a:r>
            <a:r>
              <a:rPr lang="en-US" dirty="0" err="1" smtClean="0"/>
              <a:t>megakaryocytes</a:t>
            </a:r>
            <a:endParaRPr lang="en-US" dirty="0"/>
          </a:p>
        </p:txBody>
      </p:sp>
      <p:pic>
        <p:nvPicPr>
          <p:cNvPr id="105474" name="Picture 2" descr="http://www.ym.edu.tw/pat/slidepic/SLIDE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6201103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Thrombocythemia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Chronic MPN involves primarily megakaryocytes</a:t>
            </a:r>
          </a:p>
          <a:p>
            <a:r>
              <a:rPr lang="en-US" dirty="0" smtClean="0"/>
              <a:t>Sustained thrombocytosis (&gt;450x10</a:t>
            </a:r>
            <a:r>
              <a:rPr lang="en-US" baseline="30000" dirty="0" smtClean="0"/>
              <a:t>9</a:t>
            </a:r>
            <a:r>
              <a:rPr lang="en-US" dirty="0" smtClean="0"/>
              <a:t>/L)</a:t>
            </a:r>
          </a:p>
          <a:p>
            <a:r>
              <a:rPr lang="en-US" dirty="0" smtClean="0"/>
              <a:t>Increased number of large mature megs</a:t>
            </a:r>
          </a:p>
          <a:p>
            <a:r>
              <a:rPr lang="en-US" dirty="0" smtClean="0"/>
              <a:t>Tendency for thrombosis and hemorrhage</a:t>
            </a:r>
          </a:p>
          <a:p>
            <a:r>
              <a:rPr lang="en-US" dirty="0" smtClean="0"/>
              <a:t>+ Jak2</a:t>
            </a:r>
            <a:r>
              <a:rPr lang="ar-JO" dirty="0" smtClean="0"/>
              <a:t> </a:t>
            </a:r>
            <a:r>
              <a:rPr lang="en-US" dirty="0" smtClean="0"/>
              <a:t>in 50%</a:t>
            </a:r>
          </a:p>
          <a:p>
            <a:r>
              <a:rPr lang="en-US" dirty="0" smtClean="0"/>
              <a:t>No BM fibrosis</a:t>
            </a:r>
          </a:p>
          <a:p>
            <a:r>
              <a:rPr lang="en-US" dirty="0" smtClean="0"/>
              <a:t>+/- splenomegaly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ET: left: increased number of megakaryocytes. Right: megakaryocytes are large, mature with hyperlobated nuclei</a:t>
            </a:r>
          </a:p>
        </p:txBody>
      </p:sp>
      <p:pic>
        <p:nvPicPr>
          <p:cNvPr id="5" name="Picture 4" descr="Untitled-TrueColor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27557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Myelodysplastic</a:t>
            </a:r>
            <a:r>
              <a:rPr lang="en-US" dirty="0" smtClean="0"/>
              <a:t> syndromes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Group of </a:t>
            </a:r>
            <a:r>
              <a:rPr lang="en-US" dirty="0" err="1" smtClean="0"/>
              <a:t>clonal</a:t>
            </a:r>
            <a:r>
              <a:rPr lang="en-US" dirty="0" smtClean="0"/>
              <a:t> stem cell disorders characterized by maturation defects that are associated with ineffective </a:t>
            </a:r>
            <a:r>
              <a:rPr lang="en-US" dirty="0" err="1" smtClean="0"/>
              <a:t>hematopoiesis</a:t>
            </a:r>
            <a:endParaRPr lang="en-US" dirty="0" smtClean="0"/>
          </a:p>
          <a:p>
            <a:r>
              <a:rPr lang="en-US" dirty="0" smtClean="0"/>
              <a:t>Hematopoietic cells are morphologically abnormal, stay within the bone marrow and hence the patients have peripheral blood </a:t>
            </a:r>
            <a:r>
              <a:rPr lang="en-US" dirty="0" err="1" smtClean="0"/>
              <a:t>cytopenias</a:t>
            </a:r>
            <a:r>
              <a:rPr lang="en-US" dirty="0" smtClean="0"/>
              <a:t> </a:t>
            </a:r>
          </a:p>
          <a:p>
            <a:r>
              <a:rPr lang="en-US" dirty="0" smtClean="0"/>
              <a:t>The hallmark of MDS is persistent (refractory) peripheral </a:t>
            </a:r>
            <a:r>
              <a:rPr lang="en-US" dirty="0" err="1" smtClean="0"/>
              <a:t>cytopenia</a:t>
            </a:r>
            <a:r>
              <a:rPr lang="en-US" dirty="0" smtClean="0"/>
              <a:t> and BM morphologic dysplasia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Cytogenetic analysis commonly reveals chromosomal aberrations</a:t>
            </a:r>
          </a:p>
          <a:p>
            <a:r>
              <a:rPr lang="en-US" dirty="0" smtClean="0"/>
              <a:t>Primary (idiopathic): more common, risk factors? </a:t>
            </a:r>
          </a:p>
          <a:p>
            <a:r>
              <a:rPr lang="en-US" dirty="0" smtClean="0"/>
              <a:t>Secondary (therapy related): History of chemotherapy or radiotherapy 2-8 years ago </a:t>
            </a:r>
          </a:p>
          <a:p>
            <a:r>
              <a:rPr lang="en-US" dirty="0" smtClean="0"/>
              <a:t>All forms of MDS can transform to AML, but transformation occurs with highest frequency and most rapidly in t-MDS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Erythroid:</a:t>
            </a:r>
            <a:r>
              <a:rPr lang="en-US" dirty="0" smtClean="0"/>
              <a:t> </a:t>
            </a:r>
            <a:r>
              <a:rPr lang="en-US" dirty="0" err="1" smtClean="0"/>
              <a:t>megaloblastoid</a:t>
            </a:r>
            <a:r>
              <a:rPr lang="en-US" dirty="0" smtClean="0"/>
              <a:t> nuclei, nuclear/</a:t>
            </a:r>
            <a:r>
              <a:rPr lang="en-US" dirty="0" err="1" smtClean="0"/>
              <a:t>cytoplasmic</a:t>
            </a:r>
            <a:r>
              <a:rPr lang="en-US" dirty="0" smtClean="0"/>
              <a:t> asynchrony, </a:t>
            </a:r>
            <a:r>
              <a:rPr lang="en-US" dirty="0" err="1" smtClean="0"/>
              <a:t>multinucleation</a:t>
            </a:r>
            <a:r>
              <a:rPr lang="en-US" dirty="0" smtClean="0"/>
              <a:t>, ring </a:t>
            </a:r>
            <a:r>
              <a:rPr lang="en-US" dirty="0" err="1" smtClean="0"/>
              <a:t>sideroblasts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Granulocytes:</a:t>
            </a:r>
            <a:r>
              <a:rPr lang="en-US" dirty="0" smtClean="0"/>
              <a:t> </a:t>
            </a:r>
            <a:r>
              <a:rPr lang="en-US" dirty="0" err="1" smtClean="0"/>
              <a:t>hyposegmented</a:t>
            </a:r>
            <a:r>
              <a:rPr lang="en-US" dirty="0" smtClean="0"/>
              <a:t> nuclei, </a:t>
            </a:r>
            <a:r>
              <a:rPr lang="en-US" dirty="0" err="1" smtClean="0"/>
              <a:t>hypogranular</a:t>
            </a:r>
            <a:r>
              <a:rPr lang="en-US" dirty="0" smtClean="0"/>
              <a:t> cytoplasm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Megakaryocytes: </a:t>
            </a:r>
            <a:r>
              <a:rPr lang="en-US" dirty="0" smtClean="0"/>
              <a:t>small size, </a:t>
            </a:r>
            <a:r>
              <a:rPr lang="en-US" dirty="0" err="1" smtClean="0"/>
              <a:t>hypolobated</a:t>
            </a:r>
            <a:r>
              <a:rPr lang="en-US" dirty="0" smtClean="0"/>
              <a:t> nuclei</a:t>
            </a:r>
          </a:p>
          <a:p>
            <a:r>
              <a:rPr lang="en-US" dirty="0" smtClean="0"/>
              <a:t>Dysplasia can occur in a single or multiple lines</a:t>
            </a:r>
          </a:p>
          <a:p>
            <a:r>
              <a:rPr lang="en-US" dirty="0" smtClean="0"/>
              <a:t>With time, blast increases (5-19%), and can progress to acute leukemia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Myeloid </a:t>
            </a:r>
            <a:r>
              <a:rPr lang="en-US" dirty="0" err="1" smtClean="0"/>
              <a:t>neoplasms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(1) </a:t>
            </a:r>
            <a:r>
              <a:rPr lang="en-US" dirty="0" err="1" smtClean="0"/>
              <a:t>Myeloproliferative</a:t>
            </a:r>
            <a:r>
              <a:rPr lang="en-US" dirty="0" smtClean="0"/>
              <a:t> </a:t>
            </a:r>
            <a:r>
              <a:rPr lang="en-US" dirty="0" err="1" smtClean="0"/>
              <a:t>neoplasms</a:t>
            </a:r>
            <a:endParaRPr lang="en-US" dirty="0" smtClean="0"/>
          </a:p>
          <a:p>
            <a:r>
              <a:rPr lang="en-US" dirty="0" smtClean="0"/>
              <a:t>(2) </a:t>
            </a:r>
            <a:r>
              <a:rPr lang="en-US" dirty="0" err="1" smtClean="0"/>
              <a:t>Myelodysplastic</a:t>
            </a:r>
            <a:r>
              <a:rPr lang="en-US" dirty="0" smtClean="0"/>
              <a:t> syndromes</a:t>
            </a:r>
          </a:p>
          <a:p>
            <a:r>
              <a:rPr lang="en-US" dirty="0" smtClean="0"/>
              <a:t>(3) Acute myeloid leukemia</a:t>
            </a:r>
          </a:p>
          <a:p>
            <a:pPr>
              <a:buNone/>
            </a:pPr>
            <a:r>
              <a:rPr lang="en-US" dirty="0" smtClean="0"/>
              <a:t>Features:</a:t>
            </a:r>
          </a:p>
          <a:p>
            <a:r>
              <a:rPr lang="en-US" dirty="0" smtClean="0"/>
              <a:t>Recurrent genetic mutations</a:t>
            </a:r>
          </a:p>
          <a:p>
            <a:r>
              <a:rPr lang="en-US" dirty="0" smtClean="0"/>
              <a:t>Increased bone marrow cellularity</a:t>
            </a:r>
          </a:p>
          <a:p>
            <a:r>
              <a:rPr lang="en-US" dirty="0" smtClean="0"/>
              <a:t>Tendency to progress to AML</a:t>
            </a:r>
          </a:p>
          <a:p>
            <a:pPr>
              <a:buNone/>
            </a:pPr>
            <a:r>
              <a:rPr lang="en-US" dirty="0" smtClean="0"/>
              <a:t>Risk factors:</a:t>
            </a:r>
          </a:p>
          <a:p>
            <a:r>
              <a:rPr lang="en-US" dirty="0" smtClean="0"/>
              <a:t>Chemicals (</a:t>
            </a:r>
            <a:r>
              <a:rPr lang="en-US" dirty="0" err="1" smtClean="0"/>
              <a:t>benzen</a:t>
            </a:r>
            <a:r>
              <a:rPr lang="en-US" dirty="0" smtClean="0"/>
              <a:t>, pesticides), radiation, congenital diseases (</a:t>
            </a:r>
            <a:r>
              <a:rPr lang="en-US" dirty="0" err="1" smtClean="0"/>
              <a:t>Fanconi</a:t>
            </a:r>
            <a:r>
              <a:rPr lang="en-US" dirty="0" smtClean="0"/>
              <a:t>), smoking, PNH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60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Upper left: ring </a:t>
            </a:r>
            <a:r>
              <a:rPr lang="en-US" dirty="0" err="1" smtClean="0"/>
              <a:t>sideroblasts</a:t>
            </a:r>
            <a:r>
              <a:rPr lang="en-US" dirty="0" smtClean="0"/>
              <a:t> (iron stain), upper right: dysplastic </a:t>
            </a:r>
            <a:r>
              <a:rPr lang="en-US" dirty="0" err="1" smtClean="0"/>
              <a:t>erythroid</a:t>
            </a:r>
            <a:r>
              <a:rPr lang="en-US" dirty="0" smtClean="0"/>
              <a:t> precursor (</a:t>
            </a:r>
            <a:r>
              <a:rPr lang="en-US" dirty="0" err="1" smtClean="0"/>
              <a:t>multinucleation</a:t>
            </a:r>
            <a:r>
              <a:rPr lang="en-US" dirty="0" smtClean="0"/>
              <a:t>), lower right: dysplastic mega (small, </a:t>
            </a:r>
            <a:r>
              <a:rPr lang="en-US" dirty="0" err="1" smtClean="0"/>
              <a:t>hypolobated</a:t>
            </a:r>
            <a:r>
              <a:rPr lang="en-US" dirty="0" smtClean="0"/>
              <a:t>), middle: dysplastic </a:t>
            </a:r>
            <a:r>
              <a:rPr lang="en-US" dirty="0" err="1" smtClean="0"/>
              <a:t>neutrophil</a:t>
            </a:r>
            <a:r>
              <a:rPr lang="en-US" dirty="0" smtClean="0"/>
              <a:t> (</a:t>
            </a:r>
            <a:r>
              <a:rPr lang="en-US" dirty="0" err="1" smtClean="0"/>
              <a:t>hypogranulated</a:t>
            </a:r>
            <a:r>
              <a:rPr lang="en-US" dirty="0" smtClean="0"/>
              <a:t> cytoplasm, </a:t>
            </a:r>
            <a:r>
              <a:rPr lang="en-US" dirty="0" err="1" smtClean="0"/>
              <a:t>hyposegmented</a:t>
            </a:r>
            <a:r>
              <a:rPr lang="en-US" dirty="0" smtClean="0"/>
              <a:t> nucleus)</a:t>
            </a:r>
            <a:endParaRPr lang="en-US" dirty="0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4238625" cy="42291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"/>
            <a:ext cx="298764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tudydroid.com/imageCards/06/he/card-6862912-fro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90800"/>
            <a:ext cx="1804416" cy="2438400"/>
          </a:xfrm>
          <a:prstGeom prst="rect">
            <a:avLst/>
          </a:prstGeom>
          <a:noFill/>
        </p:spPr>
      </p:pic>
      <p:pic>
        <p:nvPicPr>
          <p:cNvPr id="1030" name="Picture 6" descr="http://img.medscape.com/pi/emed/ckb/pathology/1603817-1607661-2025932-2025966t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895600"/>
            <a:ext cx="2336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590800" cy="68580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b="1" i="1" u="sng" dirty="0" smtClean="0"/>
              <a:t>Normal Adult cell count in BM aspirate smear</a:t>
            </a:r>
          </a:p>
          <a:p>
            <a:r>
              <a:rPr lang="en-US" sz="2000" dirty="0" smtClean="0"/>
              <a:t>Blasts: &lt;5%</a:t>
            </a:r>
          </a:p>
          <a:p>
            <a:r>
              <a:rPr lang="en-US" sz="2000" dirty="0" err="1" smtClean="0"/>
              <a:t>Monocytes</a:t>
            </a:r>
            <a:r>
              <a:rPr lang="en-US" sz="2000" dirty="0" smtClean="0"/>
              <a:t>: &lt;5%</a:t>
            </a:r>
          </a:p>
          <a:p>
            <a:r>
              <a:rPr lang="en-US" sz="2000" dirty="0" smtClean="0"/>
              <a:t>M:E 3-4</a:t>
            </a:r>
          </a:p>
          <a:p>
            <a:r>
              <a:rPr lang="en-US" sz="2000" dirty="0" smtClean="0"/>
              <a:t>Plasma cells: &lt;3%</a:t>
            </a:r>
          </a:p>
          <a:p>
            <a:pPr>
              <a:buNone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91138" name="Picture 2" descr="C:\Users\tariq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6629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219200"/>
          </a:xfrm>
        </p:spPr>
        <p:txBody>
          <a:bodyPr/>
          <a:lstStyle/>
          <a:p>
            <a:r>
              <a:rPr lang="en-US" dirty="0" smtClean="0"/>
              <a:t>Aspirate smear from bone marrow shows normal </a:t>
            </a:r>
            <a:r>
              <a:rPr lang="en-US" dirty="0" err="1" smtClean="0"/>
              <a:t>myelogenesis</a:t>
            </a:r>
            <a:r>
              <a:rPr lang="en-US" dirty="0" smtClean="0"/>
              <a:t> and </a:t>
            </a:r>
            <a:r>
              <a:rPr lang="en-US" dirty="0" err="1" smtClean="0"/>
              <a:t>erythropoiesis</a:t>
            </a:r>
            <a:endParaRPr lang="en-US" dirty="0"/>
          </a:p>
        </p:txBody>
      </p:sp>
      <p:pic>
        <p:nvPicPr>
          <p:cNvPr id="92162" name="Picture 2" descr="http://www.uaz.edu.mx/histo/pathology/ed/ch_20a/c20a_s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6724650" cy="4528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77963"/>
          </a:xfrm>
        </p:spPr>
        <p:txBody>
          <a:bodyPr/>
          <a:lstStyle/>
          <a:p>
            <a:r>
              <a:rPr lang="en-US" dirty="0" smtClean="0"/>
              <a:t>Normal bone marrow cellularity depends on age (100-age)%</a:t>
            </a:r>
            <a:endParaRPr lang="en-US" dirty="0"/>
          </a:p>
        </p:txBody>
      </p:sp>
      <p:pic>
        <p:nvPicPr>
          <p:cNvPr id="4" name="Picture 2" descr="http://www.med-ed.virginia.edu/courses/path/innes/images/wcdjpeg/wcd%20bmx%20nor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762000"/>
            <a:ext cx="3726177" cy="2973946"/>
          </a:xfrm>
          <a:prstGeom prst="rect">
            <a:avLst/>
          </a:prstGeom>
          <a:noFill/>
        </p:spPr>
      </p:pic>
      <p:pic>
        <p:nvPicPr>
          <p:cNvPr id="98307" name="Picture 3" descr="C:\Users\tariq\Desktop\1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46" y="762000"/>
            <a:ext cx="4169229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Myeloproliferative</a:t>
            </a:r>
            <a:r>
              <a:rPr lang="en-US" dirty="0" smtClean="0"/>
              <a:t> </a:t>
            </a:r>
            <a:r>
              <a:rPr lang="en-US" dirty="0" err="1" smtClean="0"/>
              <a:t>neoplasms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Chronic disorders </a:t>
            </a:r>
          </a:p>
          <a:p>
            <a:r>
              <a:rPr lang="en-US" dirty="0" err="1" smtClean="0"/>
              <a:t>hyperproliferation</a:t>
            </a:r>
            <a:r>
              <a:rPr lang="en-US" dirty="0" smtClean="0"/>
              <a:t> of neoplastic myeloid progenitors that retain the capacity for terminal differentiation</a:t>
            </a:r>
          </a:p>
          <a:p>
            <a:r>
              <a:rPr lang="en-US" dirty="0" smtClean="0"/>
              <a:t>Mutation in tyrosine </a:t>
            </a:r>
            <a:r>
              <a:rPr lang="en-US" dirty="0" err="1" smtClean="0"/>
              <a:t>kinase</a:t>
            </a:r>
            <a:r>
              <a:rPr lang="en-US" dirty="0" smtClean="0"/>
              <a:t> proteins which results in permanent activation of </a:t>
            </a:r>
            <a:r>
              <a:rPr lang="en-US" smtClean="0"/>
              <a:t>growth factors</a:t>
            </a:r>
            <a:endParaRPr lang="en-US" dirty="0" smtClean="0"/>
          </a:p>
          <a:p>
            <a:r>
              <a:rPr lang="en-US" dirty="0" smtClean="0"/>
              <a:t>Persistent peripheral blood </a:t>
            </a:r>
            <a:r>
              <a:rPr lang="en-US" dirty="0" err="1" smtClean="0"/>
              <a:t>cytosis</a:t>
            </a:r>
            <a:r>
              <a:rPr lang="en-US" dirty="0" smtClean="0"/>
              <a:t> (one or more lines)</a:t>
            </a:r>
          </a:p>
          <a:p>
            <a:r>
              <a:rPr lang="en-US" dirty="0" smtClean="0"/>
              <a:t>The neoplastic progenitors tend to seed secondary hematopoietic organs (the spleen, liver, and lymph nodes), resulting in </a:t>
            </a:r>
            <a:r>
              <a:rPr lang="en-US" dirty="0" err="1" smtClean="0"/>
              <a:t>hepatosplenomegaly</a:t>
            </a:r>
            <a:r>
              <a:rPr lang="en-US" dirty="0" smtClean="0"/>
              <a:t> (caused by neoplastic </a:t>
            </a:r>
            <a:r>
              <a:rPr lang="en-US" dirty="0" err="1" smtClean="0"/>
              <a:t>extramedullary</a:t>
            </a:r>
            <a:r>
              <a:rPr lang="en-US" dirty="0" smtClean="0"/>
              <a:t> </a:t>
            </a:r>
            <a:r>
              <a:rPr lang="en-US" dirty="0" err="1" smtClean="0"/>
              <a:t>hematopoiesis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</a:t>
            </a:r>
            <a:r>
              <a:rPr lang="en-US" dirty="0" err="1" smtClean="0"/>
              <a:t>myelogenous</a:t>
            </a:r>
            <a:r>
              <a:rPr lang="en-US" dirty="0" smtClean="0"/>
              <a:t> leukemia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balanced (9;22) translocation that moves </a:t>
            </a:r>
            <a:r>
              <a:rPr lang="en-US" i="1" dirty="0" smtClean="0"/>
              <a:t>ABL</a:t>
            </a:r>
            <a:r>
              <a:rPr lang="en-US" dirty="0" smtClean="0"/>
              <a:t> from chromosome 9 to a position on chromosome 22 adjacent to </a:t>
            </a:r>
            <a:r>
              <a:rPr lang="en-US" i="1" dirty="0" smtClean="0"/>
              <a:t>BCR</a:t>
            </a:r>
          </a:p>
          <a:p>
            <a:r>
              <a:rPr lang="en-US" dirty="0" smtClean="0"/>
              <a:t>The new chr22 is known as Philadelphia chromosome</a:t>
            </a:r>
          </a:p>
          <a:p>
            <a:r>
              <a:rPr lang="en-US" dirty="0" smtClean="0"/>
              <a:t>The </a:t>
            </a:r>
            <a:r>
              <a:rPr lang="en-US" i="1" dirty="0" smtClean="0"/>
              <a:t>BCR-ABL</a:t>
            </a:r>
            <a:r>
              <a:rPr lang="en-US" dirty="0" smtClean="0"/>
              <a:t> fusion gene has a tyrosine </a:t>
            </a:r>
            <a:r>
              <a:rPr lang="en-US" dirty="0" err="1" smtClean="0"/>
              <a:t>kinase</a:t>
            </a:r>
            <a:r>
              <a:rPr lang="en-US" dirty="0" smtClean="0"/>
              <a:t> activity, stimulating the proliferation and prolonged survival of granulocytic and megakaryocytic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756" y="666165"/>
            <a:ext cx="7544044" cy="5582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Peripheral blood shows markedly increased WBC count, sometimes exceeding 100,000 cell/</a:t>
            </a:r>
            <a:r>
              <a:rPr lang="en-US" dirty="0" err="1" smtClean="0"/>
              <a:t>uL</a:t>
            </a:r>
            <a:endParaRPr lang="en-US" dirty="0" smtClean="0"/>
          </a:p>
          <a:p>
            <a:r>
              <a:rPr lang="en-US" dirty="0" smtClean="0"/>
              <a:t>Most of the cells are </a:t>
            </a:r>
            <a:r>
              <a:rPr lang="en-US" dirty="0" err="1" smtClean="0"/>
              <a:t>neutrophils</a:t>
            </a:r>
            <a:r>
              <a:rPr lang="en-US" dirty="0" smtClean="0"/>
              <a:t>, </a:t>
            </a:r>
            <a:r>
              <a:rPr lang="en-US" dirty="0" err="1" smtClean="0"/>
              <a:t>metamyelocytes</a:t>
            </a:r>
            <a:r>
              <a:rPr lang="en-US" dirty="0" smtClean="0"/>
              <a:t> and </a:t>
            </a:r>
            <a:r>
              <a:rPr lang="en-US" dirty="0" err="1" smtClean="0"/>
              <a:t>myelocytes</a:t>
            </a:r>
            <a:endParaRPr lang="en-US" dirty="0" smtClean="0"/>
          </a:p>
          <a:p>
            <a:r>
              <a:rPr lang="en-US" dirty="0" err="1" smtClean="0"/>
              <a:t>Basophils</a:t>
            </a:r>
            <a:r>
              <a:rPr lang="en-US" dirty="0" smtClean="0"/>
              <a:t> and </a:t>
            </a:r>
            <a:r>
              <a:rPr lang="en-US" dirty="0" err="1" smtClean="0"/>
              <a:t>eosinophils</a:t>
            </a:r>
            <a:r>
              <a:rPr lang="en-US" dirty="0" smtClean="0"/>
              <a:t> are also increased</a:t>
            </a:r>
          </a:p>
          <a:p>
            <a:r>
              <a:rPr lang="en-US" dirty="0" err="1" smtClean="0"/>
              <a:t>Thrombocytosis</a:t>
            </a:r>
            <a:r>
              <a:rPr lang="en-US" dirty="0" smtClean="0"/>
              <a:t> and anemia are common</a:t>
            </a:r>
          </a:p>
          <a:p>
            <a:r>
              <a:rPr lang="en-US" dirty="0" smtClean="0"/>
              <a:t>The bone marrow is </a:t>
            </a:r>
            <a:r>
              <a:rPr lang="en-US" dirty="0" err="1" smtClean="0"/>
              <a:t>hypercellular</a:t>
            </a:r>
            <a:r>
              <a:rPr lang="en-US" dirty="0" smtClean="0"/>
              <a:t> owing to increased numbers of granulocytic and megakaryocytic precursors</a:t>
            </a:r>
          </a:p>
          <a:p>
            <a:r>
              <a:rPr lang="en-US" dirty="0" smtClean="0"/>
              <a:t>Spleen is enlarged with </a:t>
            </a:r>
            <a:r>
              <a:rPr lang="en-US" dirty="0" err="1" smtClean="0"/>
              <a:t>extramedullary</a:t>
            </a:r>
            <a:r>
              <a:rPr lang="en-US" dirty="0" smtClean="0"/>
              <a:t> </a:t>
            </a:r>
            <a:r>
              <a:rPr lang="en-US" dirty="0" err="1" smtClean="0"/>
              <a:t>hematopoiesis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6242</TotalTime>
  <Words>605</Words>
  <Application>Microsoft Office PowerPoint</Application>
  <PresentationFormat>On-screen Show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Hematopoietic malignancies</vt:lpstr>
      <vt:lpstr>Myeloid neoplasms</vt:lpstr>
      <vt:lpstr>Slide 3</vt:lpstr>
      <vt:lpstr>Slide 4</vt:lpstr>
      <vt:lpstr>Slide 5</vt:lpstr>
      <vt:lpstr>Myeloproliferative neoplasms</vt:lpstr>
      <vt:lpstr>Chronic myelogenous leukemia</vt:lpstr>
      <vt:lpstr>Slide 8</vt:lpstr>
      <vt:lpstr>manifestations</vt:lpstr>
      <vt:lpstr>Slide 10</vt:lpstr>
      <vt:lpstr>Primary Myelofibrosis</vt:lpstr>
      <vt:lpstr>Manifestations</vt:lpstr>
      <vt:lpstr>Slide 13</vt:lpstr>
      <vt:lpstr>Slide 14</vt:lpstr>
      <vt:lpstr>Essential Thrombocythemia</vt:lpstr>
      <vt:lpstr>Slide 16</vt:lpstr>
      <vt:lpstr>Myelodysplastic syndromes</vt:lpstr>
      <vt:lpstr>Pathogenesis</vt:lpstr>
      <vt:lpstr>Findings</vt:lpstr>
      <vt:lpstr>Slide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blood cells disorders</dc:title>
  <dc:creator>user</dc:creator>
  <cp:lastModifiedBy>tariq</cp:lastModifiedBy>
  <cp:revision>450</cp:revision>
  <dcterms:created xsi:type="dcterms:W3CDTF">2013-09-04T14:19:51Z</dcterms:created>
  <dcterms:modified xsi:type="dcterms:W3CDTF">2016-10-08T07:56:42Z</dcterms:modified>
</cp:coreProperties>
</file>