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72" r:id="rId7"/>
    <p:sldId id="262"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325"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6" r:id="rId66"/>
    <p:sldId id="322" r:id="rId67"/>
    <p:sldId id="323" r:id="rId68"/>
    <p:sldId id="32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31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85D43E-4E31-4066-AFB8-D32C01D11D2C}" type="datetimeFigureOut">
              <a:rPr lang="en-US" smtClean="0"/>
              <a:pPr/>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E7E98-005E-4576-A27C-F2AD2241FF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85D43E-4E31-4066-AFB8-D32C01D11D2C}" type="datetimeFigureOut">
              <a:rPr lang="en-US" smtClean="0"/>
              <a:pPr/>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E7E98-005E-4576-A27C-F2AD2241FF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85D43E-4E31-4066-AFB8-D32C01D11D2C}" type="datetimeFigureOut">
              <a:rPr lang="en-US" smtClean="0"/>
              <a:pPr/>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E7E98-005E-4576-A27C-F2AD2241FF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85D43E-4E31-4066-AFB8-D32C01D11D2C}" type="datetimeFigureOut">
              <a:rPr lang="en-US" smtClean="0"/>
              <a:pPr/>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E7E98-005E-4576-A27C-F2AD2241FF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85D43E-4E31-4066-AFB8-D32C01D11D2C}" type="datetimeFigureOut">
              <a:rPr lang="en-US" smtClean="0"/>
              <a:pPr/>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E7E98-005E-4576-A27C-F2AD2241FF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85D43E-4E31-4066-AFB8-D32C01D11D2C}" type="datetimeFigureOut">
              <a:rPr lang="en-US" smtClean="0"/>
              <a:pPr/>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E7E98-005E-4576-A27C-F2AD2241FF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85D43E-4E31-4066-AFB8-D32C01D11D2C}" type="datetimeFigureOut">
              <a:rPr lang="en-US" smtClean="0"/>
              <a:pPr/>
              <a:t>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2E7E98-005E-4576-A27C-F2AD2241FF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85D43E-4E31-4066-AFB8-D32C01D11D2C}" type="datetimeFigureOut">
              <a:rPr lang="en-US" smtClean="0"/>
              <a:pPr/>
              <a:t>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2E7E98-005E-4576-A27C-F2AD2241FF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5D43E-4E31-4066-AFB8-D32C01D11D2C}" type="datetimeFigureOut">
              <a:rPr lang="en-US" smtClean="0"/>
              <a:pPr/>
              <a:t>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2E7E98-005E-4576-A27C-F2AD2241FF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5D43E-4E31-4066-AFB8-D32C01D11D2C}" type="datetimeFigureOut">
              <a:rPr lang="en-US" smtClean="0"/>
              <a:pPr/>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E7E98-005E-4576-A27C-F2AD2241FF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5D43E-4E31-4066-AFB8-D32C01D11D2C}" type="datetimeFigureOut">
              <a:rPr lang="en-US" smtClean="0"/>
              <a:pPr/>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E7E98-005E-4576-A27C-F2AD2241FF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5D43E-4E31-4066-AFB8-D32C01D11D2C}" type="datetimeFigureOut">
              <a:rPr lang="en-US" smtClean="0"/>
              <a:pPr/>
              <a:t>1/30/2016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E7E98-005E-4576-A27C-F2AD2241FF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naladily@ju.edu.j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Musculoskeletal Pathology </a:t>
            </a:r>
            <a:endParaRPr lang="en-US" dirty="0"/>
          </a:p>
        </p:txBody>
      </p:sp>
      <p:sp>
        <p:nvSpPr>
          <p:cNvPr id="3" name="Subtitle 2"/>
          <p:cNvSpPr>
            <a:spLocks noGrp="1"/>
          </p:cNvSpPr>
          <p:nvPr>
            <p:ph type="subTitle" idx="1"/>
          </p:nvPr>
        </p:nvSpPr>
        <p:spPr>
          <a:xfrm>
            <a:off x="1371600" y="3505200"/>
            <a:ext cx="6400800" cy="2133600"/>
          </a:xfrm>
        </p:spPr>
        <p:txBody>
          <a:bodyPr>
            <a:normAutofit fontScale="70000" lnSpcReduction="20000"/>
          </a:bodyPr>
          <a:lstStyle/>
          <a:p>
            <a:r>
              <a:rPr lang="ar-JO" dirty="0" smtClean="0">
                <a:solidFill>
                  <a:schemeClr val="tx2"/>
                </a:solidFill>
              </a:rPr>
              <a:t>د. طارق العديلي</a:t>
            </a:r>
          </a:p>
          <a:p>
            <a:r>
              <a:rPr lang="en-US" dirty="0" smtClean="0">
                <a:solidFill>
                  <a:schemeClr val="tx2"/>
                </a:solidFill>
                <a:hlinkClick r:id="rId2"/>
              </a:rPr>
              <a:t>tnaladily@ju.edu.jo</a:t>
            </a:r>
            <a:r>
              <a:rPr lang="en-US" dirty="0" smtClean="0">
                <a:solidFill>
                  <a:schemeClr val="tx2"/>
                </a:solidFill>
              </a:rPr>
              <a:t>	</a:t>
            </a:r>
          </a:p>
          <a:p>
            <a:r>
              <a:rPr lang="ar-JO" dirty="0" smtClean="0">
                <a:solidFill>
                  <a:schemeClr val="tx2"/>
                </a:solidFill>
              </a:rPr>
              <a:t>مستشفى الجامعة – مبنى العيادات الخارجية</a:t>
            </a:r>
          </a:p>
          <a:p>
            <a:r>
              <a:rPr lang="ar-JO" dirty="0" smtClean="0">
                <a:solidFill>
                  <a:schemeClr val="tx2"/>
                </a:solidFill>
              </a:rPr>
              <a:t>الطابق 3- مختبر أمراض الدم</a:t>
            </a:r>
          </a:p>
          <a:p>
            <a:r>
              <a:rPr lang="en-US" dirty="0" smtClean="0">
                <a:solidFill>
                  <a:schemeClr val="tx2"/>
                </a:solidFill>
              </a:rPr>
              <a:t> </a:t>
            </a:r>
            <a:r>
              <a:rPr lang="ar-JO" dirty="0" smtClean="0">
                <a:solidFill>
                  <a:schemeClr val="tx2"/>
                </a:solidFill>
              </a:rPr>
              <a:t> الساعات المكتبية </a:t>
            </a:r>
            <a:r>
              <a:rPr lang="ar-JO" dirty="0" smtClean="0">
                <a:solidFill>
                  <a:schemeClr val="tx2"/>
                </a:solidFill>
              </a:rPr>
              <a:t>ا</a:t>
            </a:r>
            <a:r>
              <a:rPr lang="ar-JO" dirty="0" smtClean="0">
                <a:solidFill>
                  <a:schemeClr val="tx2"/>
                </a:solidFill>
              </a:rPr>
              <a:t>لخميس</a:t>
            </a:r>
            <a:r>
              <a:rPr lang="ar-JO" dirty="0" smtClean="0">
                <a:solidFill>
                  <a:schemeClr val="tx2"/>
                </a:solidFill>
              </a:rPr>
              <a:t> </a:t>
            </a:r>
            <a:r>
              <a:rPr lang="ar-JO" dirty="0" smtClean="0">
                <a:solidFill>
                  <a:schemeClr val="tx2"/>
                </a:solidFill>
              </a:rPr>
              <a:t>11-12</a:t>
            </a:r>
            <a:endParaRPr lang="en-US" dirty="0" smtClean="0">
              <a:solidFill>
                <a:schemeClr val="tx2"/>
              </a:solidFill>
            </a:endParaRPr>
          </a:p>
          <a:p>
            <a:r>
              <a:rPr lang="en-US" dirty="0" smtClean="0">
                <a:solidFill>
                  <a:schemeClr val="tx2"/>
                </a:solidFill>
              </a:rPr>
              <a:t>Reference: Robbins Basic Pathology 8-9</a:t>
            </a:r>
            <a:r>
              <a:rPr lang="en-US" baseline="30000" dirty="0" smtClean="0">
                <a:solidFill>
                  <a:schemeClr val="tx2"/>
                </a:solidFill>
              </a:rPr>
              <a:t>th</a:t>
            </a:r>
            <a:r>
              <a:rPr lang="en-US" dirty="0" smtClean="0">
                <a:solidFill>
                  <a:schemeClr val="tx2"/>
                </a:solidFill>
              </a:rPr>
              <a:t> edition</a:t>
            </a:r>
            <a:endParaRPr lang="en-US"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osteoporosis</a:t>
            </a:r>
            <a:endParaRPr lang="en-US" dirty="0"/>
          </a:p>
        </p:txBody>
      </p:sp>
      <p:sp>
        <p:nvSpPr>
          <p:cNvPr id="3" name="Content Placeholder 2"/>
          <p:cNvSpPr>
            <a:spLocks noGrp="1"/>
          </p:cNvSpPr>
          <p:nvPr>
            <p:ph idx="1"/>
          </p:nvPr>
        </p:nvSpPr>
        <p:spPr/>
        <p:txBody>
          <a:bodyPr/>
          <a:lstStyle/>
          <a:p>
            <a:r>
              <a:rPr lang="en-US" dirty="0" smtClean="0"/>
              <a:t>Decreased bone mass, prone to </a:t>
            </a:r>
            <a:r>
              <a:rPr lang="en-US" dirty="0" smtClean="0"/>
              <a:t>fracture</a:t>
            </a:r>
          </a:p>
          <a:p>
            <a:r>
              <a:rPr lang="en-US" dirty="0" smtClean="0"/>
              <a:t>Grossly</a:t>
            </a:r>
            <a:r>
              <a:rPr lang="en-US" dirty="0" smtClean="0"/>
              <a:t>: bone appears porous and spongy</a:t>
            </a:r>
          </a:p>
          <a:p>
            <a:r>
              <a:rPr lang="en-US" dirty="0" smtClean="0"/>
              <a:t>Localized: disuse of a limb</a:t>
            </a:r>
          </a:p>
          <a:p>
            <a:r>
              <a:rPr lang="en-US" dirty="0" smtClean="0"/>
              <a:t>Generalized: primary, secondary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000" dirty="0" smtClean="0"/>
              <a:t>Osteoporotic vertebral body </a:t>
            </a:r>
            <a:r>
              <a:rPr lang="en-US" sz="2000" i="1" dirty="0" smtClean="0"/>
              <a:t>(right)</a:t>
            </a:r>
            <a:r>
              <a:rPr lang="en-US" sz="2000" dirty="0" smtClean="0"/>
              <a:t> shortened by compression fractures, compared with a normal vertebral body. Note that the osteoporotic vertebra has a characteristic loss of horizontal </a:t>
            </a:r>
            <a:r>
              <a:rPr lang="en-US" sz="2000" dirty="0" err="1" smtClean="0"/>
              <a:t>trabeculae</a:t>
            </a:r>
            <a:r>
              <a:rPr lang="en-US" sz="2000" dirty="0" smtClean="0"/>
              <a:t> and thickened vertical </a:t>
            </a:r>
            <a:r>
              <a:rPr lang="en-US" sz="2000" dirty="0" err="1" smtClean="0"/>
              <a:t>trabeculae</a:t>
            </a:r>
            <a:endParaRPr lang="en-US" sz="2000" dirty="0"/>
          </a:p>
        </p:txBody>
      </p:sp>
      <p:pic>
        <p:nvPicPr>
          <p:cNvPr id="4" name="Content Placeholder 3" descr="11.jpg"/>
          <p:cNvPicPr>
            <a:picLocks noGrp="1" noChangeAspect="1"/>
          </p:cNvPicPr>
          <p:nvPr>
            <p:ph idx="1"/>
          </p:nvPr>
        </p:nvPicPr>
        <p:blipFill>
          <a:blip r:embed="rId2" cstate="print"/>
          <a:stretch>
            <a:fillRect/>
          </a:stretch>
        </p:blipFill>
        <p:spPr>
          <a:xfrm>
            <a:off x="762000" y="1715294"/>
            <a:ext cx="7620000" cy="42957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Osteoporosis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most common form of osteoporosis; senile, postmenopausal</a:t>
            </a:r>
          </a:p>
          <a:p>
            <a:r>
              <a:rPr lang="en-US" dirty="0" smtClean="0"/>
              <a:t>Senile osteoporosis affects all aging individuals </a:t>
            </a:r>
          </a:p>
          <a:p>
            <a:r>
              <a:rPr lang="en-US" dirty="0" smtClean="0"/>
              <a:t>Postmenopausal osteoporosis obviously affects only women after menopause</a:t>
            </a:r>
          </a:p>
          <a:p>
            <a:r>
              <a:rPr lang="en-US" dirty="0" smtClean="0"/>
              <a:t>Peak bone mass is achieved during young adulthood, then in the third or fourth decade in both sexes, bone </a:t>
            </a:r>
            <a:r>
              <a:rPr lang="en-US" dirty="0" err="1" smtClean="0"/>
              <a:t>resorption</a:t>
            </a:r>
            <a:r>
              <a:rPr lang="en-US" dirty="0" smtClean="0"/>
              <a:t> begins to outpace bone deposition</a:t>
            </a:r>
          </a:p>
          <a:p>
            <a:r>
              <a:rPr lang="en-US" dirty="0" smtClean="0"/>
              <a:t>Such losses generally occur in areas containing abundant </a:t>
            </a:r>
            <a:r>
              <a:rPr lang="en-US" dirty="0" err="1" smtClean="0"/>
              <a:t>cancelloues</a:t>
            </a:r>
            <a:r>
              <a:rPr lang="en-US" dirty="0" smtClean="0"/>
              <a:t> (</a:t>
            </a:r>
            <a:r>
              <a:rPr lang="en-US" dirty="0" err="1" smtClean="0"/>
              <a:t>trabecular</a:t>
            </a:r>
            <a:r>
              <a:rPr lang="en-US" dirty="0" smtClean="0"/>
              <a:t>) bone and are therefore more pronounced in the spine and femoral neck </a:t>
            </a:r>
          </a:p>
          <a:p>
            <a:r>
              <a:rPr lang="en-US" dirty="0" smtClean="0"/>
              <a:t>The rate of loss can be accelerated by the postmenopausal state</a:t>
            </a:r>
          </a:p>
          <a:p>
            <a:r>
              <a:rPr lang="en-US" dirty="0" smtClean="0"/>
              <a:t>Osteoporosis-related fractures cause significant morbidity and mortality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Osteoblasts</a:t>
            </a:r>
            <a:r>
              <a:rPr lang="en-US" dirty="0" smtClean="0"/>
              <a:t> and </a:t>
            </a:r>
            <a:r>
              <a:rPr lang="en-US" dirty="0" err="1" smtClean="0"/>
              <a:t>stroma</a:t>
            </a:r>
            <a:r>
              <a:rPr lang="en-US" dirty="0" smtClean="0"/>
              <a:t> synthesize </a:t>
            </a:r>
          </a:p>
          <a:p>
            <a:r>
              <a:rPr lang="en-US" dirty="0" smtClean="0"/>
              <a:t>1) Receptor Activator for Nuclear factor </a:t>
            </a:r>
            <a:r>
              <a:rPr lang="en-US" dirty="0" err="1" smtClean="0"/>
              <a:t>κB</a:t>
            </a:r>
            <a:r>
              <a:rPr lang="en-US" dirty="0" smtClean="0"/>
              <a:t> (RANK)- </a:t>
            </a:r>
            <a:r>
              <a:rPr lang="en-US" dirty="0" err="1" smtClean="0"/>
              <a:t>ligand</a:t>
            </a:r>
            <a:r>
              <a:rPr lang="en-US" dirty="0" smtClean="0"/>
              <a:t> </a:t>
            </a:r>
          </a:p>
          <a:p>
            <a:r>
              <a:rPr lang="en-US" dirty="0" smtClean="0"/>
              <a:t>2) Macrophage colony-stimulating factor (M-CSF)</a:t>
            </a:r>
          </a:p>
          <a:p>
            <a:r>
              <a:rPr lang="en-US" dirty="0" smtClean="0"/>
              <a:t>3) </a:t>
            </a:r>
            <a:r>
              <a:rPr lang="en-US" dirty="0" err="1" smtClean="0"/>
              <a:t>Osteoprotegerin</a:t>
            </a:r>
            <a:r>
              <a:rPr lang="en-US" dirty="0" smtClean="0"/>
              <a:t> (OPG)</a:t>
            </a:r>
          </a:p>
          <a:p>
            <a:r>
              <a:rPr lang="en-US" dirty="0" smtClean="0"/>
              <a:t>Together, RANK </a:t>
            </a:r>
            <a:r>
              <a:rPr lang="en-US" dirty="0" err="1" smtClean="0"/>
              <a:t>ligand</a:t>
            </a:r>
            <a:r>
              <a:rPr lang="en-US" dirty="0" smtClean="0"/>
              <a:t> and </a:t>
            </a:r>
            <a:r>
              <a:rPr lang="en-US" dirty="0" smtClean="0"/>
              <a:t>M-CSF </a:t>
            </a:r>
            <a:r>
              <a:rPr lang="en-US" dirty="0" smtClean="0"/>
              <a:t>convert macrophages </a:t>
            </a:r>
            <a:r>
              <a:rPr lang="en-US" dirty="0" smtClean="0"/>
              <a:t>into </a:t>
            </a:r>
            <a:r>
              <a:rPr lang="en-US" dirty="0" err="1" smtClean="0"/>
              <a:t>osteoclasts</a:t>
            </a:r>
            <a:r>
              <a:rPr lang="en-US" dirty="0" smtClean="0"/>
              <a:t> </a:t>
            </a:r>
          </a:p>
          <a:p>
            <a:r>
              <a:rPr lang="en-US" dirty="0" smtClean="0"/>
              <a:t>OPG bind RANK </a:t>
            </a:r>
            <a:r>
              <a:rPr lang="en-US" dirty="0" err="1" smtClean="0"/>
              <a:t>ligand</a:t>
            </a:r>
            <a:r>
              <a:rPr lang="en-US" dirty="0" smtClean="0"/>
              <a:t> and blocks </a:t>
            </a:r>
            <a:r>
              <a:rPr lang="en-US" dirty="0" err="1" smtClean="0"/>
              <a:t>osteoclast</a:t>
            </a:r>
            <a:r>
              <a:rPr lang="en-US" dirty="0" smtClean="0"/>
              <a:t> formation</a:t>
            </a:r>
          </a:p>
          <a:p>
            <a:r>
              <a:rPr lang="en-US" dirty="0" err="1" smtClean="0"/>
              <a:t>Dysregulation</a:t>
            </a:r>
            <a:r>
              <a:rPr lang="en-US" dirty="0" smtClean="0"/>
              <a:t> of these interactions occur with aging and decreased estrogen, resulting in relative increased </a:t>
            </a:r>
            <a:r>
              <a:rPr lang="en-US" dirty="0" err="1" smtClean="0"/>
              <a:t>osteoclast</a:t>
            </a:r>
            <a:r>
              <a:rPr lang="en-US" dirty="0" smtClean="0"/>
              <a:t> activity compared to </a:t>
            </a:r>
            <a:r>
              <a:rPr lang="en-US" dirty="0" err="1" smtClean="0"/>
              <a:t>osteoblast</a:t>
            </a:r>
            <a:r>
              <a:rPr lang="en-US" dirty="0" smtClean="0"/>
              <a:t> function</a:t>
            </a:r>
          </a:p>
          <a:p>
            <a:r>
              <a:rPr lang="en-US" dirty="0" smtClean="0"/>
              <a:t>Other</a:t>
            </a:r>
            <a:r>
              <a:rPr lang="en-US" dirty="0" smtClean="0"/>
              <a:t> </a:t>
            </a:r>
            <a:r>
              <a:rPr lang="en-US" dirty="0" smtClean="0"/>
              <a:t>causes: high </a:t>
            </a:r>
            <a:r>
              <a:rPr lang="en-US" dirty="0" err="1" smtClean="0"/>
              <a:t>cortisol</a:t>
            </a:r>
            <a:r>
              <a:rPr lang="en-US" dirty="0" smtClean="0"/>
              <a:t>, hyperthyroidism, hyperparathyroidism, drugs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0" y="228600"/>
            <a:ext cx="3200400" cy="6629400"/>
          </a:xfrm>
        </p:spPr>
        <p:txBody>
          <a:bodyPr>
            <a:normAutofit fontScale="55000" lnSpcReduction="20000"/>
          </a:bodyPr>
          <a:lstStyle/>
          <a:p>
            <a:r>
              <a:rPr lang="en-US" dirty="0" err="1" smtClean="0"/>
              <a:t>Paracrine</a:t>
            </a:r>
            <a:r>
              <a:rPr lang="en-US" dirty="0" smtClean="0"/>
              <a:t> mechanisms regulating </a:t>
            </a:r>
            <a:r>
              <a:rPr lang="en-US" dirty="0" err="1" smtClean="0"/>
              <a:t>osteoclast</a:t>
            </a:r>
            <a:r>
              <a:rPr lang="en-US" dirty="0" smtClean="0"/>
              <a:t> formation and function. </a:t>
            </a:r>
            <a:r>
              <a:rPr lang="en-US" dirty="0" err="1" smtClean="0"/>
              <a:t>Osteoclasts</a:t>
            </a:r>
            <a:r>
              <a:rPr lang="en-US" dirty="0" smtClean="0"/>
              <a:t> are derived from the same stem cells that produce macrophages. RANK (receptor activator for nuclear factor-</a:t>
            </a:r>
            <a:r>
              <a:rPr lang="el-GR" dirty="0" smtClean="0"/>
              <a:t>κ</a:t>
            </a:r>
            <a:r>
              <a:rPr lang="en-US" dirty="0" smtClean="0"/>
              <a:t>B) receptors on </a:t>
            </a:r>
            <a:r>
              <a:rPr lang="en-US" dirty="0" err="1" smtClean="0"/>
              <a:t>osteoclast</a:t>
            </a:r>
            <a:r>
              <a:rPr lang="en-US" dirty="0" smtClean="0"/>
              <a:t> precursors bind RANK </a:t>
            </a:r>
            <a:r>
              <a:rPr lang="en-US" dirty="0" err="1" smtClean="0"/>
              <a:t>ligand</a:t>
            </a:r>
            <a:r>
              <a:rPr lang="en-US" dirty="0" smtClean="0"/>
              <a:t> (RANKL) expressed by </a:t>
            </a:r>
            <a:r>
              <a:rPr lang="en-US" dirty="0" err="1" smtClean="0"/>
              <a:t>osteoblasts</a:t>
            </a:r>
            <a:r>
              <a:rPr lang="en-US" dirty="0" smtClean="0"/>
              <a:t> and marrow </a:t>
            </a:r>
            <a:r>
              <a:rPr lang="en-US" dirty="0" err="1" smtClean="0"/>
              <a:t>stromal</a:t>
            </a:r>
            <a:r>
              <a:rPr lang="en-US" dirty="0" smtClean="0"/>
              <a:t> cells. Along with macrophage colony-stimulating factor (M-CSF), the RANK-RANKL interaction drives the differentiation of functional </a:t>
            </a:r>
            <a:r>
              <a:rPr lang="en-US" dirty="0" err="1" smtClean="0"/>
              <a:t>osteoclasts</a:t>
            </a:r>
            <a:r>
              <a:rPr lang="en-US" dirty="0" smtClean="0"/>
              <a:t>. </a:t>
            </a:r>
            <a:r>
              <a:rPr lang="en-US" dirty="0" err="1" smtClean="0"/>
              <a:t>Stromal</a:t>
            </a:r>
            <a:r>
              <a:rPr lang="en-US" dirty="0" smtClean="0"/>
              <a:t> cells also secrete </a:t>
            </a:r>
            <a:r>
              <a:rPr lang="en-US" dirty="0" err="1" smtClean="0"/>
              <a:t>osteoprotegerin</a:t>
            </a:r>
            <a:r>
              <a:rPr lang="en-US" dirty="0" smtClean="0"/>
              <a:t> (OPG) that acts as a decoy receptor for RANKL, preventing it from binding the RANK receptor on </a:t>
            </a:r>
            <a:r>
              <a:rPr lang="en-US" dirty="0" err="1" smtClean="0"/>
              <a:t>osteoclast</a:t>
            </a:r>
            <a:r>
              <a:rPr lang="en-US" dirty="0" smtClean="0"/>
              <a:t> precursors. Consequently OPG prevents bone </a:t>
            </a:r>
            <a:r>
              <a:rPr lang="en-US" dirty="0" err="1" smtClean="0"/>
              <a:t>resorption</a:t>
            </a:r>
            <a:r>
              <a:rPr lang="en-US" dirty="0" smtClean="0"/>
              <a:t> by inhibiting </a:t>
            </a:r>
            <a:r>
              <a:rPr lang="en-US" dirty="0" err="1" smtClean="0"/>
              <a:t>osteoclast</a:t>
            </a:r>
            <a:r>
              <a:rPr lang="en-US" dirty="0" smtClean="0"/>
              <a:t> differentiation</a:t>
            </a:r>
            <a:endParaRPr lang="en-US" dirty="0"/>
          </a:p>
        </p:txBody>
      </p:sp>
      <p:pic>
        <p:nvPicPr>
          <p:cNvPr id="4" name="Picture 3" descr="121.jpg"/>
          <p:cNvPicPr>
            <a:picLocks noChangeAspect="1"/>
          </p:cNvPicPr>
          <p:nvPr/>
        </p:nvPicPr>
        <p:blipFill>
          <a:blip r:embed="rId2" cstate="print"/>
          <a:stretch>
            <a:fillRect/>
          </a:stretch>
        </p:blipFill>
        <p:spPr>
          <a:xfrm>
            <a:off x="609600" y="190500"/>
            <a:ext cx="4943475" cy="6667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mk:@MSITStore:C:\Users\tariq\Desktop\Textbooks\Robbins.chm::/HTML/common/showimage.cfm@mediaisbn=9781416029731&amp;size=thumbnails&amp;figfile=s9781416029731-021-f0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cstate="print"/>
          <a:srcRect/>
          <a:stretch>
            <a:fillRect/>
          </a:stretch>
        </p:blipFill>
        <p:spPr bwMode="auto">
          <a:xfrm>
            <a:off x="762000" y="404813"/>
            <a:ext cx="7620000" cy="60483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Paget disease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Repetitive episodes of severe, regional </a:t>
            </a:r>
            <a:r>
              <a:rPr lang="en-US" dirty="0" err="1" smtClean="0"/>
              <a:t>osteoclastic</a:t>
            </a:r>
            <a:r>
              <a:rPr lang="en-US" dirty="0" smtClean="0"/>
              <a:t> activity and bone </a:t>
            </a:r>
            <a:r>
              <a:rPr lang="en-US" dirty="0" err="1" smtClean="0"/>
              <a:t>resorption</a:t>
            </a:r>
            <a:r>
              <a:rPr lang="en-US" dirty="0" smtClean="0"/>
              <a:t> </a:t>
            </a:r>
            <a:r>
              <a:rPr lang="en-US" i="1" dirty="0" smtClean="0"/>
              <a:t>(</a:t>
            </a:r>
            <a:r>
              <a:rPr lang="en-US" i="1" dirty="0" err="1" smtClean="0"/>
              <a:t>osteolytic</a:t>
            </a:r>
            <a:r>
              <a:rPr lang="en-US" i="1" dirty="0" smtClean="0"/>
              <a:t> stage),</a:t>
            </a:r>
            <a:r>
              <a:rPr lang="en-US" dirty="0" smtClean="0"/>
              <a:t> followed by exuberant bone formation </a:t>
            </a:r>
            <a:r>
              <a:rPr lang="en-US" i="1" dirty="0" smtClean="0"/>
              <a:t>(mixed </a:t>
            </a:r>
            <a:r>
              <a:rPr lang="en-US" i="1" dirty="0" err="1" smtClean="0"/>
              <a:t>osteoclastic-osteoblastic</a:t>
            </a:r>
            <a:r>
              <a:rPr lang="en-US" i="1" dirty="0" smtClean="0"/>
              <a:t> stage),</a:t>
            </a:r>
            <a:r>
              <a:rPr lang="en-US" dirty="0" smtClean="0"/>
              <a:t> and finally by an apparent exhaustion of cellular activity </a:t>
            </a:r>
            <a:r>
              <a:rPr lang="en-US" i="1" dirty="0" smtClean="0"/>
              <a:t>(</a:t>
            </a:r>
            <a:r>
              <a:rPr lang="en-US" i="1" dirty="0" err="1" smtClean="0"/>
              <a:t>osteosclerotic</a:t>
            </a:r>
            <a:r>
              <a:rPr lang="en-US" i="1" dirty="0" smtClean="0"/>
              <a:t> stage)</a:t>
            </a:r>
            <a:r>
              <a:rPr lang="en-US" dirty="0" smtClean="0"/>
              <a:t> </a:t>
            </a:r>
          </a:p>
          <a:p>
            <a:r>
              <a:rPr lang="en-US" dirty="0" smtClean="0"/>
              <a:t>The net effect of this process is </a:t>
            </a:r>
            <a:r>
              <a:rPr lang="en-US" i="1" dirty="0" smtClean="0"/>
              <a:t>gain </a:t>
            </a:r>
            <a:r>
              <a:rPr lang="en-US" i="1" dirty="0" smtClean="0"/>
              <a:t>in bone mass;</a:t>
            </a:r>
            <a:r>
              <a:rPr lang="en-US" dirty="0" smtClean="0"/>
              <a:t> however, the newly formed bone is disordered and lacks strength</a:t>
            </a:r>
          </a:p>
          <a:p>
            <a:r>
              <a:rPr lang="en-US" dirty="0" smtClean="0"/>
              <a:t>Does not occur until mid-adulthood but becomes progressively more common thereafter </a:t>
            </a:r>
          </a:p>
          <a:p>
            <a:r>
              <a:rPr lang="en-US" dirty="0" smtClean="0"/>
              <a:t>White population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Original name (</a:t>
            </a:r>
            <a:r>
              <a:rPr lang="en-US" i="1" dirty="0" err="1" smtClean="0"/>
              <a:t>osteitis</a:t>
            </a:r>
            <a:r>
              <a:rPr lang="en-US" i="1" dirty="0" smtClean="0"/>
              <a:t> </a:t>
            </a:r>
            <a:r>
              <a:rPr lang="en-US" i="1" dirty="0" err="1" smtClean="0"/>
              <a:t>deformans</a:t>
            </a:r>
            <a:r>
              <a:rPr lang="en-US" i="1" dirty="0" smtClean="0"/>
              <a:t>)</a:t>
            </a:r>
            <a:r>
              <a:rPr lang="en-US" dirty="0" smtClean="0"/>
              <a:t> </a:t>
            </a:r>
          </a:p>
          <a:p>
            <a:r>
              <a:rPr lang="en-US" i="1" dirty="0" err="1" smtClean="0"/>
              <a:t>Paramyxovirus</a:t>
            </a:r>
            <a:r>
              <a:rPr lang="en-US" dirty="0" smtClean="0"/>
              <a:t> antigens can be demonstrated in </a:t>
            </a:r>
            <a:r>
              <a:rPr lang="en-US" dirty="0" err="1" smtClean="0"/>
              <a:t>osteoclasts</a:t>
            </a:r>
            <a:r>
              <a:rPr lang="en-US" dirty="0" smtClean="0"/>
              <a:t> (but the virus is not isolated from tissue)</a:t>
            </a:r>
          </a:p>
          <a:p>
            <a:r>
              <a:rPr lang="en-US" dirty="0" smtClean="0"/>
              <a:t>IL-1 and M-CSF are secreted in large amounts from infected cells, activating other </a:t>
            </a:r>
            <a:r>
              <a:rPr lang="en-US" dirty="0" err="1" smtClean="0"/>
              <a:t>osteoclasts</a:t>
            </a:r>
            <a:endParaRPr lang="en-US" dirty="0" smtClean="0"/>
          </a:p>
          <a:p>
            <a:r>
              <a:rPr lang="en-US" dirty="0" smtClean="0"/>
              <a:t>Genetic background: </a:t>
            </a:r>
            <a:r>
              <a:rPr lang="en-US" dirty="0" err="1" smtClean="0"/>
              <a:t>osteoclasts</a:t>
            </a:r>
            <a:r>
              <a:rPr lang="en-US" dirty="0" smtClean="0"/>
              <a:t> in Paget disease appear to be intrinsically hyper-responsive to activating agents such as vitamin D and RANK </a:t>
            </a:r>
            <a:r>
              <a:rPr lang="en-US" dirty="0" err="1" smtClean="0"/>
              <a:t>ligand</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a:t>
            </a:r>
            <a:endParaRPr lang="en-US" dirty="0"/>
          </a:p>
        </p:txBody>
      </p:sp>
      <p:sp>
        <p:nvSpPr>
          <p:cNvPr id="3" name="Content Placeholder 2"/>
          <p:cNvSpPr>
            <a:spLocks noGrp="1"/>
          </p:cNvSpPr>
          <p:nvPr>
            <p:ph idx="1"/>
          </p:nvPr>
        </p:nvSpPr>
        <p:spPr/>
        <p:txBody>
          <a:bodyPr>
            <a:normAutofit/>
          </a:bodyPr>
          <a:lstStyle/>
          <a:p>
            <a:r>
              <a:rPr lang="en-US" dirty="0" smtClean="0"/>
              <a:t>Paget disease </a:t>
            </a:r>
            <a:r>
              <a:rPr lang="en-US" dirty="0" smtClean="0"/>
              <a:t>can be </a:t>
            </a:r>
            <a:r>
              <a:rPr lang="en-US" dirty="0" err="1" smtClean="0"/>
              <a:t>monostotic</a:t>
            </a:r>
            <a:r>
              <a:rPr lang="en-US" dirty="0" smtClean="0"/>
              <a:t> or </a:t>
            </a:r>
            <a:r>
              <a:rPr lang="en-US" dirty="0" err="1" smtClean="0"/>
              <a:t>polyostotic</a:t>
            </a:r>
            <a:r>
              <a:rPr lang="en-US" dirty="0" smtClean="0"/>
              <a:t> (more common)</a:t>
            </a:r>
            <a:endParaRPr lang="en-US" dirty="0" smtClean="0"/>
          </a:p>
          <a:p>
            <a:r>
              <a:rPr lang="en-US" dirty="0" smtClean="0"/>
              <a:t>Axial bones and proximal femur most commonly affected</a:t>
            </a:r>
          </a:p>
          <a:p>
            <a:r>
              <a:rPr lang="en-US" dirty="0" smtClean="0"/>
              <a:t>In the initial </a:t>
            </a:r>
            <a:r>
              <a:rPr lang="en-US" b="1" dirty="0" err="1" smtClean="0"/>
              <a:t>lytic</a:t>
            </a:r>
            <a:r>
              <a:rPr lang="en-US" b="1" dirty="0" smtClean="0"/>
              <a:t> phase,</a:t>
            </a:r>
            <a:r>
              <a:rPr lang="en-US" dirty="0" smtClean="0"/>
              <a:t> </a:t>
            </a:r>
          </a:p>
          <a:p>
            <a:pPr>
              <a:buNone/>
            </a:pPr>
            <a:r>
              <a:rPr lang="en-US" dirty="0" err="1" smtClean="0"/>
              <a:t>osteoclasts</a:t>
            </a:r>
            <a:r>
              <a:rPr lang="en-US" dirty="0" smtClean="0"/>
              <a:t> (and their associated</a:t>
            </a:r>
          </a:p>
          <a:p>
            <a:pPr>
              <a:buNone/>
            </a:pPr>
            <a:r>
              <a:rPr lang="en-US" dirty="0" err="1" smtClean="0"/>
              <a:t>Howship</a:t>
            </a:r>
            <a:r>
              <a:rPr lang="en-US" dirty="0" smtClean="0"/>
              <a:t> lacunae) are numerous </a:t>
            </a:r>
          </a:p>
          <a:p>
            <a:pPr>
              <a:buNone/>
            </a:pPr>
            <a:r>
              <a:rPr lang="en-US" dirty="0" smtClean="0"/>
              <a:t>and abnormally large</a:t>
            </a:r>
          </a:p>
          <a:p>
            <a:endParaRPr lang="en-US" dirty="0"/>
          </a:p>
        </p:txBody>
      </p:sp>
      <p:pic>
        <p:nvPicPr>
          <p:cNvPr id="4" name="Picture 3" descr="12.jpg"/>
          <p:cNvPicPr>
            <a:picLocks noChangeAspect="1"/>
          </p:cNvPicPr>
          <p:nvPr/>
        </p:nvPicPr>
        <p:blipFill>
          <a:blip r:embed="rId2" cstate="print"/>
          <a:stretch>
            <a:fillRect/>
          </a:stretch>
        </p:blipFill>
        <p:spPr>
          <a:xfrm>
            <a:off x="6019800" y="3643115"/>
            <a:ext cx="3124200" cy="20242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Mixed phase: </a:t>
            </a:r>
            <a:r>
              <a:rPr lang="en-US" dirty="0" smtClean="0"/>
              <a:t>persistent </a:t>
            </a:r>
            <a:r>
              <a:rPr lang="en-US" dirty="0" err="1" smtClean="0"/>
              <a:t>osteoclasts</a:t>
            </a:r>
            <a:r>
              <a:rPr lang="en-US" dirty="0" smtClean="0"/>
              <a:t> but the bone surfaces become lined by prominent </a:t>
            </a:r>
            <a:r>
              <a:rPr lang="en-US" dirty="0" err="1" smtClean="0"/>
              <a:t>osteoblasts</a:t>
            </a:r>
            <a:r>
              <a:rPr lang="en-US" dirty="0" smtClean="0"/>
              <a:t>. The marrow is replaced by loose connective tissue containing </a:t>
            </a:r>
            <a:r>
              <a:rPr lang="en-US" dirty="0" err="1" smtClean="0"/>
              <a:t>osteoprogenitor</a:t>
            </a:r>
            <a:r>
              <a:rPr lang="en-US" dirty="0" smtClean="0"/>
              <a:t> cells, as well as numerous blood vessels needed to meet the increased metabolic demands of the tissue. The newly formed bone may be woven or lamellar </a:t>
            </a:r>
          </a:p>
          <a:p>
            <a:r>
              <a:rPr lang="en-US" dirty="0" smtClean="0"/>
              <a:t>The </a:t>
            </a:r>
            <a:r>
              <a:rPr lang="en-US" dirty="0" err="1" smtClean="0"/>
              <a:t>pathognomonic</a:t>
            </a:r>
            <a:r>
              <a:rPr lang="en-US" dirty="0" smtClean="0"/>
              <a:t> histologic feature is a </a:t>
            </a:r>
            <a:r>
              <a:rPr lang="en-US" b="1" dirty="0" smtClean="0"/>
              <a:t>mosaic pattern</a:t>
            </a:r>
            <a:r>
              <a:rPr lang="en-US" dirty="0" smtClean="0"/>
              <a:t> of lamellar bone (likened to a jigsaw puzzle) </a:t>
            </a:r>
          </a:p>
          <a:p>
            <a:r>
              <a:rPr lang="en-US" dirty="0" smtClean="0"/>
              <a:t>As the </a:t>
            </a:r>
            <a:r>
              <a:rPr lang="en-US" dirty="0" err="1" smtClean="0"/>
              <a:t>osteoblastic</a:t>
            </a:r>
            <a:r>
              <a:rPr lang="en-US" dirty="0" smtClean="0"/>
              <a:t> activity burns out, the resulting cortex is softened and prone to deformation and fracture under stress</a:t>
            </a:r>
          </a:p>
          <a:p>
            <a:r>
              <a:rPr lang="en-US" dirty="0" smtClean="0"/>
              <a:t>Sarcoma may complicate the disease in 1% of patients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Congenital Bone diseases</a:t>
            </a:r>
            <a:endParaRPr lang="en-US" dirty="0"/>
          </a:p>
        </p:txBody>
      </p:sp>
      <p:sp>
        <p:nvSpPr>
          <p:cNvPr id="3" name="Content Placeholder 2"/>
          <p:cNvSpPr>
            <a:spLocks noGrp="1"/>
          </p:cNvSpPr>
          <p:nvPr>
            <p:ph idx="1"/>
          </p:nvPr>
        </p:nvSpPr>
        <p:spPr/>
        <p:txBody>
          <a:bodyPr>
            <a:normAutofit fontScale="92500"/>
          </a:bodyPr>
          <a:lstStyle/>
          <a:p>
            <a:r>
              <a:rPr lang="en-US" dirty="0" smtClean="0"/>
              <a:t>Range from localized malformation to generalized hereditary disorders</a:t>
            </a:r>
          </a:p>
          <a:p>
            <a:r>
              <a:rPr lang="en-US" dirty="0" smtClean="0"/>
              <a:t>Can be isolated, or part of a more complex </a:t>
            </a:r>
            <a:r>
              <a:rPr lang="en-US" dirty="0" smtClean="0"/>
              <a:t>syndrome (with other systems defects)</a:t>
            </a:r>
            <a:endParaRPr lang="en-US" dirty="0" smtClean="0"/>
          </a:p>
          <a:p>
            <a:r>
              <a:rPr lang="en-US" dirty="0" smtClean="0"/>
              <a:t>Mostly result of mutations in the homeobox gene</a:t>
            </a:r>
          </a:p>
          <a:p>
            <a:r>
              <a:rPr lang="en-US" dirty="0" smtClean="0"/>
              <a:t>Result from abnormal migration and development of mesenchymal cells, or from abnormal bone &amp; cartilage growth and maintenance of normal matrix components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38800"/>
            <a:ext cx="8229600" cy="944563"/>
          </a:xfrm>
        </p:spPr>
        <p:txBody>
          <a:bodyPr>
            <a:normAutofit fontScale="92500" lnSpcReduction="10000"/>
          </a:bodyPr>
          <a:lstStyle/>
          <a:p>
            <a:r>
              <a:rPr lang="en-US" dirty="0" smtClean="0"/>
              <a:t>Mosaic pattern of lamellar bone </a:t>
            </a:r>
            <a:r>
              <a:rPr lang="en-US" dirty="0" err="1" smtClean="0"/>
              <a:t>pathognomonic</a:t>
            </a:r>
            <a:r>
              <a:rPr lang="en-US" dirty="0" smtClean="0"/>
              <a:t> of Paget disease</a:t>
            </a:r>
            <a:endParaRPr lang="en-US" dirty="0"/>
          </a:p>
        </p:txBody>
      </p:sp>
      <p:sp>
        <p:nvSpPr>
          <p:cNvPr id="39938" name="AutoShape 2" descr="mk:@MSITStore:C:\Users\tariq\Desktop\Textbooks\Robbins.chm::/HTML/common/showimage.cfm@mediaisbn=9781416029731&amp;size=thumbnails&amp;figfile=s9781416029731-021-f00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39" name="Picture 3"/>
          <p:cNvPicPr>
            <a:picLocks noChangeAspect="1" noChangeArrowheads="1"/>
          </p:cNvPicPr>
          <p:nvPr/>
        </p:nvPicPr>
        <p:blipFill>
          <a:blip r:embed="rId2" cstate="print"/>
          <a:srcRect/>
          <a:stretch>
            <a:fillRect/>
          </a:stretch>
        </p:blipFill>
        <p:spPr bwMode="auto">
          <a:xfrm>
            <a:off x="914400" y="228600"/>
            <a:ext cx="7620000" cy="52292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D deficiency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fundamental change is defective bone mineralization resulting </a:t>
            </a:r>
            <a:r>
              <a:rPr lang="en-US" dirty="0" smtClean="0"/>
              <a:t>in </a:t>
            </a:r>
            <a:r>
              <a:rPr lang="en-US" dirty="0" err="1" smtClean="0"/>
              <a:t>nonmineralized</a:t>
            </a:r>
            <a:r>
              <a:rPr lang="en-US" dirty="0" smtClean="0"/>
              <a:t> </a:t>
            </a:r>
            <a:r>
              <a:rPr lang="en-US" dirty="0" err="1" smtClean="0"/>
              <a:t>osteoid</a:t>
            </a:r>
            <a:r>
              <a:rPr lang="en-US" dirty="0" smtClean="0"/>
              <a:t> </a:t>
            </a:r>
          </a:p>
          <a:p>
            <a:r>
              <a:rPr lang="en-US" dirty="0" smtClean="0"/>
              <a:t>This contrasts with osteoporosis, where the mineral content of the remaining bone is normal, but the total bone mass is decreased </a:t>
            </a:r>
          </a:p>
          <a:p>
            <a:r>
              <a:rPr lang="en-US" i="1" dirty="0" smtClean="0"/>
              <a:t>Rickets</a:t>
            </a:r>
            <a:r>
              <a:rPr lang="en-US" dirty="0" smtClean="0"/>
              <a:t> </a:t>
            </a:r>
            <a:r>
              <a:rPr lang="ar-JO" dirty="0" smtClean="0"/>
              <a:t>كُساح</a:t>
            </a:r>
            <a:r>
              <a:rPr lang="en-US" dirty="0" smtClean="0"/>
              <a:t> refers to a childhood disorder in which deranged bone growth produces distinctive skeletal deformities </a:t>
            </a:r>
          </a:p>
          <a:p>
            <a:r>
              <a:rPr lang="en-US" i="1" dirty="0" err="1" smtClean="0"/>
              <a:t>Osteomalacia</a:t>
            </a:r>
            <a:r>
              <a:rPr lang="en-US" dirty="0" smtClean="0"/>
              <a:t> </a:t>
            </a:r>
            <a:r>
              <a:rPr lang="ar-JO" dirty="0" smtClean="0"/>
              <a:t>تلين العظم</a:t>
            </a:r>
            <a:r>
              <a:rPr lang="en-US" dirty="0" smtClean="0"/>
              <a:t> is the adult counterpart; </a:t>
            </a:r>
          </a:p>
          <a:p>
            <a:pPr>
              <a:buNone/>
            </a:pPr>
            <a:r>
              <a:rPr lang="en-US" dirty="0" smtClean="0"/>
              <a:t>bone that forms during the remodeling process is</a:t>
            </a:r>
          </a:p>
          <a:p>
            <a:pPr>
              <a:buNone/>
            </a:pPr>
            <a:r>
              <a:rPr lang="en-US" dirty="0" err="1" smtClean="0"/>
              <a:t>undermineralized</a:t>
            </a:r>
            <a:r>
              <a:rPr lang="en-US" dirty="0" smtClean="0"/>
              <a:t>, resulting in </a:t>
            </a:r>
            <a:r>
              <a:rPr lang="en-US" dirty="0" err="1" smtClean="0"/>
              <a:t>osteopenia</a:t>
            </a:r>
            <a:r>
              <a:rPr lang="en-US" dirty="0" smtClean="0"/>
              <a:t> </a:t>
            </a:r>
            <a:r>
              <a:rPr lang="ar-JO" dirty="0" smtClean="0"/>
              <a:t>قلة العظم</a:t>
            </a:r>
            <a:r>
              <a:rPr lang="en-US" dirty="0" smtClean="0"/>
              <a:t> </a:t>
            </a:r>
          </a:p>
          <a:p>
            <a:pPr>
              <a:buNone/>
            </a:pPr>
            <a:r>
              <a:rPr lang="en-US" dirty="0" smtClean="0"/>
              <a:t>and predisposition to fractures</a:t>
            </a:r>
            <a:endParaRPr lang="en-US" dirty="0"/>
          </a:p>
        </p:txBody>
      </p:sp>
      <p:pic>
        <p:nvPicPr>
          <p:cNvPr id="38914" name="Picture 2" descr="http://s2.hubimg.com/u/1541305_f520.jpg"/>
          <p:cNvPicPr>
            <a:picLocks noChangeAspect="1" noChangeArrowheads="1"/>
          </p:cNvPicPr>
          <p:nvPr/>
        </p:nvPicPr>
        <p:blipFill>
          <a:blip r:embed="rId2" cstate="print"/>
          <a:srcRect/>
          <a:stretch>
            <a:fillRect/>
          </a:stretch>
        </p:blipFill>
        <p:spPr bwMode="auto">
          <a:xfrm>
            <a:off x="7400544" y="4343400"/>
            <a:ext cx="1743456" cy="2514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Hyperparathyroidism</a:t>
            </a:r>
            <a:endParaRPr lang="en-US" dirty="0"/>
          </a:p>
        </p:txBody>
      </p:sp>
      <p:sp>
        <p:nvSpPr>
          <p:cNvPr id="3" name="Content Placeholder 2"/>
          <p:cNvSpPr>
            <a:spLocks noGrp="1"/>
          </p:cNvSpPr>
          <p:nvPr>
            <p:ph idx="1"/>
          </p:nvPr>
        </p:nvSpPr>
        <p:spPr/>
        <p:txBody>
          <a:bodyPr>
            <a:normAutofit/>
          </a:bodyPr>
          <a:lstStyle/>
          <a:p>
            <a:r>
              <a:rPr lang="en-US" dirty="0" smtClean="0"/>
              <a:t>PTH increases RANKL production by </a:t>
            </a:r>
            <a:r>
              <a:rPr lang="en-US" dirty="0" err="1" smtClean="0"/>
              <a:t>osteoblasts</a:t>
            </a:r>
            <a:r>
              <a:rPr lang="en-US" dirty="0" smtClean="0"/>
              <a:t> =&gt; activating </a:t>
            </a:r>
            <a:r>
              <a:rPr lang="en-US" dirty="0" err="1" smtClean="0"/>
              <a:t>osteoclasts</a:t>
            </a:r>
            <a:endParaRPr lang="en-US" dirty="0" smtClean="0"/>
          </a:p>
          <a:p>
            <a:r>
              <a:rPr lang="en-US" dirty="0" smtClean="0"/>
              <a:t>Increased urinary excretion of phosphate</a:t>
            </a:r>
          </a:p>
          <a:p>
            <a:r>
              <a:rPr lang="en-US" dirty="0" smtClean="0"/>
              <a:t>Increased synthesis of active vitamin D, 1,25(OH)</a:t>
            </a:r>
            <a:r>
              <a:rPr lang="en-US" baseline="-25000" dirty="0" smtClean="0"/>
              <a:t>2</a:t>
            </a:r>
            <a:r>
              <a:rPr lang="en-US" dirty="0" smtClean="0"/>
              <a:t>-D, by the kidneys, which in turn enhances calcium absorption from the gut and mobilizes bone calcium (</a:t>
            </a:r>
            <a:r>
              <a:rPr lang="en-US" dirty="0" err="1" smtClean="0"/>
              <a:t>hypercalcemia</a:t>
            </a:r>
            <a:r>
              <a:rPr lang="en-US" dirty="0" smtClean="0"/>
              <a:t>)</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a:t>
            </a:r>
            <a:endParaRPr lang="en-US" dirty="0"/>
          </a:p>
        </p:txBody>
      </p:sp>
      <p:sp>
        <p:nvSpPr>
          <p:cNvPr id="3" name="Content Placeholder 2"/>
          <p:cNvSpPr>
            <a:spLocks noGrp="1"/>
          </p:cNvSpPr>
          <p:nvPr>
            <p:ph idx="1"/>
          </p:nvPr>
        </p:nvSpPr>
        <p:spPr/>
        <p:txBody>
          <a:bodyPr/>
          <a:lstStyle/>
          <a:p>
            <a:r>
              <a:rPr lang="en-US" dirty="0" smtClean="0"/>
              <a:t>Increased </a:t>
            </a:r>
            <a:r>
              <a:rPr lang="en-US" dirty="0" err="1" smtClean="0"/>
              <a:t>osteoclasts</a:t>
            </a:r>
            <a:r>
              <a:rPr lang="en-US" dirty="0" smtClean="0"/>
              <a:t>, bone </a:t>
            </a:r>
            <a:r>
              <a:rPr lang="en-US" dirty="0" err="1" smtClean="0"/>
              <a:t>resorption</a:t>
            </a:r>
            <a:r>
              <a:rPr lang="en-US" dirty="0" smtClean="0"/>
              <a:t>, especially in </a:t>
            </a:r>
            <a:r>
              <a:rPr lang="en-US" dirty="0" err="1" smtClean="0"/>
              <a:t>periosteum</a:t>
            </a:r>
            <a:r>
              <a:rPr lang="en-US" dirty="0" smtClean="0"/>
              <a:t>, prominent in phalanges</a:t>
            </a:r>
          </a:p>
          <a:p>
            <a:r>
              <a:rPr lang="en-US" dirty="0" smtClean="0"/>
              <a:t>Increased connective tissue (</a:t>
            </a:r>
            <a:r>
              <a:rPr lang="en-US" dirty="0" err="1" smtClean="0"/>
              <a:t>fibrosavcular</a:t>
            </a:r>
            <a:r>
              <a:rPr lang="en-US" dirty="0" smtClean="0"/>
              <a:t> core)</a:t>
            </a:r>
          </a:p>
          <a:p>
            <a:r>
              <a:rPr lang="en-US" dirty="0" smtClean="0"/>
              <a:t>With persistent disease, repeated hemorrhage and increased </a:t>
            </a:r>
            <a:r>
              <a:rPr lang="en-US" dirty="0" err="1" smtClean="0"/>
              <a:t>osteoclasts</a:t>
            </a:r>
            <a:r>
              <a:rPr lang="en-US" dirty="0" smtClean="0"/>
              <a:t> appear as brown tumor, cysts follow (</a:t>
            </a:r>
            <a:r>
              <a:rPr lang="en-US" dirty="0" err="1" smtClean="0"/>
              <a:t>osteitis</a:t>
            </a:r>
            <a:r>
              <a:rPr lang="en-US" dirty="0" smtClean="0"/>
              <a:t> </a:t>
            </a:r>
            <a:r>
              <a:rPr lang="en-US" dirty="0" err="1" smtClean="0"/>
              <a:t>fibrosa</a:t>
            </a:r>
            <a:r>
              <a:rPr lang="en-US" dirty="0" smtClean="0"/>
              <a:t> </a:t>
            </a:r>
            <a:r>
              <a:rPr lang="en-US" dirty="0" err="1" smtClean="0"/>
              <a:t>cystica</a:t>
            </a:r>
            <a:r>
              <a:rPr lang="en-US" dirty="0" smtClean="0"/>
              <a: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4600" y="609600"/>
            <a:ext cx="2362200" cy="5516563"/>
          </a:xfrm>
        </p:spPr>
        <p:txBody>
          <a:bodyPr>
            <a:normAutofit/>
          </a:bodyPr>
          <a:lstStyle/>
          <a:p>
            <a:r>
              <a:rPr lang="en-US" sz="2000" dirty="0" smtClean="0"/>
              <a:t>Bony manifestations of hyperparathyroidism. </a:t>
            </a:r>
            <a:r>
              <a:rPr lang="en-US" sz="2000" b="1" dirty="0" smtClean="0"/>
              <a:t>A,</a:t>
            </a:r>
            <a:r>
              <a:rPr lang="en-US" sz="2000" dirty="0" smtClean="0"/>
              <a:t> </a:t>
            </a:r>
            <a:r>
              <a:rPr lang="en-US" sz="2000" dirty="0" err="1" smtClean="0"/>
              <a:t>Osteoclasts</a:t>
            </a:r>
            <a:r>
              <a:rPr lang="en-US" sz="2000" dirty="0" smtClean="0"/>
              <a:t> gnawing into and disrupting lamellar bone. </a:t>
            </a:r>
            <a:r>
              <a:rPr lang="en-US" sz="2000" b="1" dirty="0" smtClean="0"/>
              <a:t>B,</a:t>
            </a:r>
            <a:r>
              <a:rPr lang="en-US" sz="2000" dirty="0" smtClean="0"/>
              <a:t> </a:t>
            </a:r>
            <a:r>
              <a:rPr lang="en-US" sz="2000" dirty="0" err="1" smtClean="0"/>
              <a:t>Resected</a:t>
            </a:r>
            <a:r>
              <a:rPr lang="en-US" sz="2000" dirty="0" smtClean="0"/>
              <a:t> rib, with </a:t>
            </a:r>
            <a:r>
              <a:rPr lang="en-US" sz="2000" dirty="0" err="1" smtClean="0"/>
              <a:t>expansile</a:t>
            </a:r>
            <a:r>
              <a:rPr lang="en-US" sz="2000" dirty="0" smtClean="0"/>
              <a:t> cystic mass ("brown tumor").</a:t>
            </a:r>
            <a:endParaRPr lang="en-US" sz="2000" dirty="0"/>
          </a:p>
        </p:txBody>
      </p:sp>
      <p:pic>
        <p:nvPicPr>
          <p:cNvPr id="35841" name="Picture 1"/>
          <p:cNvPicPr>
            <a:picLocks noChangeAspect="1" noChangeArrowheads="1"/>
          </p:cNvPicPr>
          <p:nvPr/>
        </p:nvPicPr>
        <p:blipFill>
          <a:blip r:embed="rId2" cstate="print"/>
          <a:srcRect/>
          <a:stretch>
            <a:fillRect/>
          </a:stretch>
        </p:blipFill>
        <p:spPr bwMode="auto">
          <a:xfrm>
            <a:off x="609600" y="457200"/>
            <a:ext cx="5143500" cy="57721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Pyogenic</a:t>
            </a:r>
            <a:r>
              <a:rPr lang="en-US" dirty="0" smtClean="0"/>
              <a:t> </a:t>
            </a:r>
            <a:r>
              <a:rPr lang="en-US" dirty="0" err="1" smtClean="0"/>
              <a:t>Osteomyelitits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Most commonly secondary to </a:t>
            </a:r>
            <a:r>
              <a:rPr lang="en-US" dirty="0" err="1" smtClean="0"/>
              <a:t>hematogenous</a:t>
            </a:r>
            <a:r>
              <a:rPr lang="en-US" dirty="0" smtClean="0"/>
              <a:t> spread (then direct extension and traumatic implantation)</a:t>
            </a:r>
          </a:p>
          <a:p>
            <a:r>
              <a:rPr lang="en-US" dirty="0" smtClean="0"/>
              <a:t>Staph </a:t>
            </a:r>
            <a:r>
              <a:rPr lang="en-US" dirty="0" err="1" smtClean="0"/>
              <a:t>Aureus</a:t>
            </a:r>
            <a:r>
              <a:rPr lang="en-US" dirty="0" smtClean="0"/>
              <a:t> is the most common organism</a:t>
            </a:r>
          </a:p>
          <a:p>
            <a:r>
              <a:rPr lang="en-US" dirty="0" smtClean="0"/>
              <a:t>Group B-strep and E. Coli are the most common in neonates</a:t>
            </a:r>
          </a:p>
          <a:p>
            <a:r>
              <a:rPr lang="en-US" dirty="0" smtClean="0"/>
              <a:t>Sickle cell disease patients have increased proclivity to Salmonella </a:t>
            </a:r>
          </a:p>
          <a:p>
            <a:r>
              <a:rPr lang="en-US" dirty="0" smtClean="0"/>
              <a:t>Mixed bacteria, including anaerobes, occur in traumatic </a:t>
            </a:r>
            <a:r>
              <a:rPr lang="en-US" dirty="0" err="1" smtClean="0"/>
              <a:t>osteomyelitis</a:t>
            </a:r>
            <a:endParaRPr lang="en-US" dirty="0" smtClean="0"/>
          </a:p>
          <a:p>
            <a:r>
              <a:rPr lang="en-US" dirty="0" smtClean="0"/>
              <a:t>In 50% of clinical practice cases, no bacteria is isolated</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Morphology</a:t>
            </a:r>
            <a:endParaRPr lang="en-US" dirty="0"/>
          </a:p>
        </p:txBody>
      </p:sp>
      <p:sp>
        <p:nvSpPr>
          <p:cNvPr id="3" name="Content Placeholder 2"/>
          <p:cNvSpPr>
            <a:spLocks noGrp="1"/>
          </p:cNvSpPr>
          <p:nvPr>
            <p:ph idx="1"/>
          </p:nvPr>
        </p:nvSpPr>
        <p:spPr>
          <a:xfrm>
            <a:off x="457200" y="1524000"/>
            <a:ext cx="8229600" cy="5334000"/>
          </a:xfrm>
        </p:spPr>
        <p:txBody>
          <a:bodyPr>
            <a:noAutofit/>
          </a:bodyPr>
          <a:lstStyle/>
          <a:p>
            <a:r>
              <a:rPr lang="en-US" sz="2400" dirty="0" smtClean="0"/>
              <a:t>Acute stage: sheets of </a:t>
            </a:r>
            <a:r>
              <a:rPr lang="en-US" sz="2400" dirty="0" err="1" smtClean="0"/>
              <a:t>neutophils</a:t>
            </a:r>
            <a:r>
              <a:rPr lang="en-US" sz="2400" dirty="0" smtClean="0"/>
              <a:t>, dead cells, entrapped necrotic bone (called </a:t>
            </a:r>
            <a:r>
              <a:rPr lang="en-US" sz="2400" dirty="0" err="1" smtClean="0"/>
              <a:t>sequestrum</a:t>
            </a:r>
            <a:r>
              <a:rPr lang="en-US" sz="2400" dirty="0" smtClean="0"/>
              <a:t>) </a:t>
            </a:r>
          </a:p>
          <a:p>
            <a:r>
              <a:rPr lang="en-US" sz="2400" dirty="0" smtClean="0"/>
              <a:t>Bacteria and inflammation reach the </a:t>
            </a:r>
            <a:r>
              <a:rPr lang="en-US" sz="2400" dirty="0" err="1" smtClean="0"/>
              <a:t>periosteum</a:t>
            </a:r>
            <a:r>
              <a:rPr lang="en-US" sz="2400" dirty="0" smtClean="0"/>
              <a:t> through </a:t>
            </a:r>
            <a:r>
              <a:rPr lang="en-US" sz="2400" dirty="0" err="1" smtClean="0"/>
              <a:t>Haversian</a:t>
            </a:r>
            <a:r>
              <a:rPr lang="en-US" sz="2400" dirty="0" smtClean="0"/>
              <a:t> system</a:t>
            </a:r>
          </a:p>
          <a:p>
            <a:r>
              <a:rPr lang="en-US" sz="2400" dirty="0" smtClean="0"/>
              <a:t>In children, the </a:t>
            </a:r>
            <a:r>
              <a:rPr lang="en-US" sz="2400" dirty="0" err="1" smtClean="0"/>
              <a:t>periosteum</a:t>
            </a:r>
            <a:r>
              <a:rPr lang="en-US" sz="2400" dirty="0" smtClean="0"/>
              <a:t> is loosely attached to the cortex; therefore, </a:t>
            </a:r>
            <a:r>
              <a:rPr lang="en-US" sz="2400" b="1" dirty="0" err="1" smtClean="0"/>
              <a:t>subperiosteal</a:t>
            </a:r>
            <a:r>
              <a:rPr lang="en-US" sz="2400" dirty="0" smtClean="0"/>
              <a:t> abscesses can form and extend along the bone surface </a:t>
            </a:r>
          </a:p>
          <a:p>
            <a:r>
              <a:rPr lang="en-US" sz="2400" dirty="0" smtClean="0"/>
              <a:t>Lifting of the </a:t>
            </a:r>
            <a:r>
              <a:rPr lang="en-US" sz="2400" dirty="0" err="1" smtClean="0"/>
              <a:t>periosteum</a:t>
            </a:r>
            <a:r>
              <a:rPr lang="en-US" sz="2400" dirty="0" smtClean="0"/>
              <a:t> further impairs the blood supply to the affected region, and both </a:t>
            </a:r>
            <a:r>
              <a:rPr lang="en-US" sz="2400" dirty="0" err="1" smtClean="0"/>
              <a:t>suppurative</a:t>
            </a:r>
            <a:r>
              <a:rPr lang="en-US" sz="2400" dirty="0" smtClean="0"/>
              <a:t> and ischemic injury can cause segmental bone necrosis </a:t>
            </a:r>
          </a:p>
          <a:p>
            <a:r>
              <a:rPr lang="en-US" sz="2400" dirty="0" smtClean="0"/>
              <a:t>Rupture of the </a:t>
            </a:r>
            <a:r>
              <a:rPr lang="en-US" sz="2400" dirty="0" err="1" smtClean="0"/>
              <a:t>periosteum</a:t>
            </a:r>
            <a:r>
              <a:rPr lang="en-US" sz="2400" dirty="0" smtClean="0"/>
              <a:t> can lead to an abscess in the surrounding soft tissue and formation of a </a:t>
            </a:r>
            <a:r>
              <a:rPr lang="en-US" sz="2400" b="1" dirty="0" smtClean="0"/>
              <a:t>draining sinus</a:t>
            </a:r>
            <a:r>
              <a:rPr lang="en-US" sz="2400" dirty="0" smtClean="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infants (uncommonly in adults), </a:t>
            </a:r>
            <a:r>
              <a:rPr lang="en-US" dirty="0" err="1" smtClean="0"/>
              <a:t>epiphyseal</a:t>
            </a:r>
            <a:r>
              <a:rPr lang="en-US" dirty="0" smtClean="0"/>
              <a:t> infection can spread into the adjoining joint to produce </a:t>
            </a:r>
            <a:r>
              <a:rPr lang="en-US" b="1" dirty="0" err="1" smtClean="0"/>
              <a:t>suppurative</a:t>
            </a:r>
            <a:r>
              <a:rPr lang="en-US" b="1" dirty="0" smtClean="0"/>
              <a:t> arthritis</a:t>
            </a:r>
            <a:r>
              <a:rPr lang="en-US" dirty="0" smtClean="0"/>
              <a:t>, sometimes with extensive destruction of the </a:t>
            </a:r>
            <a:r>
              <a:rPr lang="en-US" dirty="0" err="1" smtClean="0"/>
              <a:t>articular</a:t>
            </a:r>
            <a:r>
              <a:rPr lang="en-US" dirty="0" smtClean="0"/>
              <a:t> cartilage and </a:t>
            </a:r>
            <a:r>
              <a:rPr lang="en-US" b="1" dirty="0" smtClean="0"/>
              <a:t>permanent disability </a:t>
            </a:r>
          </a:p>
          <a:p>
            <a:r>
              <a:rPr lang="en-US" dirty="0" smtClean="0"/>
              <a:t>An analogous process can involve vertebrae, with an infection destroying </a:t>
            </a:r>
            <a:r>
              <a:rPr lang="en-US" dirty="0" err="1" smtClean="0"/>
              <a:t>intervertebral</a:t>
            </a:r>
            <a:r>
              <a:rPr lang="en-US" dirty="0" smtClean="0"/>
              <a:t> discs and spreading into adjacent vertebrae </a:t>
            </a:r>
          </a:p>
          <a:p>
            <a:r>
              <a:rPr lang="en-US" dirty="0" smtClean="0"/>
              <a:t>After the first week of infection chronic inflammatory cells become more numerous. Leukocyte cytokine release stimulates </a:t>
            </a:r>
            <a:r>
              <a:rPr lang="en-US" dirty="0" err="1" smtClean="0"/>
              <a:t>osteoclastic</a:t>
            </a:r>
            <a:r>
              <a:rPr lang="en-US" dirty="0" smtClean="0"/>
              <a:t> bone </a:t>
            </a:r>
            <a:r>
              <a:rPr lang="en-US" dirty="0" err="1" smtClean="0"/>
              <a:t>resorption</a:t>
            </a:r>
            <a:r>
              <a:rPr lang="en-US" dirty="0" smtClean="0"/>
              <a:t>, fibrous tissue growth, and bone formation in the periphery (woven and lamellar) which forms a shell of living tissue around a segment of devitalized  (</a:t>
            </a:r>
            <a:r>
              <a:rPr lang="en-US" b="1" dirty="0" err="1" smtClean="0"/>
              <a:t>involucrum</a:t>
            </a:r>
            <a:r>
              <a:rPr lang="en-US" dirty="0" smtClean="0"/>
              <a:t>) </a:t>
            </a:r>
          </a:p>
          <a:p>
            <a:r>
              <a:rPr lang="en-US" dirty="0" smtClean="0"/>
              <a:t>Viable organisms can persist in the </a:t>
            </a:r>
            <a:r>
              <a:rPr lang="en-US" dirty="0" err="1" smtClean="0"/>
              <a:t>sequestrum</a:t>
            </a:r>
            <a:r>
              <a:rPr lang="en-US" dirty="0" smtClean="0"/>
              <a:t> for years after the original infection.</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1200" y="228600"/>
            <a:ext cx="2971800" cy="5897563"/>
          </a:xfrm>
        </p:spPr>
        <p:txBody>
          <a:bodyPr>
            <a:normAutofit fontScale="92500" lnSpcReduction="20000"/>
          </a:bodyPr>
          <a:lstStyle/>
          <a:p>
            <a:r>
              <a:rPr lang="en-US" dirty="0" err="1" smtClean="0"/>
              <a:t>Resected</a:t>
            </a:r>
            <a:r>
              <a:rPr lang="en-US" dirty="0" smtClean="0"/>
              <a:t> femur from a person with chronic </a:t>
            </a:r>
            <a:r>
              <a:rPr lang="en-US" dirty="0" err="1" smtClean="0"/>
              <a:t>osteomyelitis</a:t>
            </a:r>
            <a:r>
              <a:rPr lang="en-US" dirty="0" smtClean="0"/>
              <a:t>. Necrotic bone (the </a:t>
            </a:r>
            <a:r>
              <a:rPr lang="en-US" dirty="0" err="1" smtClean="0"/>
              <a:t>sequestrum</a:t>
            </a:r>
            <a:r>
              <a:rPr lang="en-US" dirty="0" smtClean="0"/>
              <a:t>) visible in the center of a draining sinus tract is surrounded by a rim of new bone (the </a:t>
            </a:r>
            <a:r>
              <a:rPr lang="en-US" dirty="0" err="1" smtClean="0"/>
              <a:t>involucrum</a:t>
            </a:r>
            <a:r>
              <a:rPr lang="en-US" dirty="0" smtClean="0"/>
              <a: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190500"/>
            <a:ext cx="4972050" cy="66675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Mycobacterial</a:t>
            </a:r>
            <a:r>
              <a:rPr lang="en-US" dirty="0" smtClean="0"/>
              <a:t> </a:t>
            </a:r>
            <a:r>
              <a:rPr lang="en-US" dirty="0" err="1" smtClean="0"/>
              <a:t>osteomyelitis</a:t>
            </a:r>
            <a:endParaRPr lang="en-US" dirty="0"/>
          </a:p>
        </p:txBody>
      </p:sp>
      <p:sp>
        <p:nvSpPr>
          <p:cNvPr id="3" name="Content Placeholder 2"/>
          <p:cNvSpPr>
            <a:spLocks noGrp="1"/>
          </p:cNvSpPr>
          <p:nvPr>
            <p:ph idx="1"/>
          </p:nvPr>
        </p:nvSpPr>
        <p:spPr/>
        <p:txBody>
          <a:bodyPr>
            <a:normAutofit fontScale="55000" lnSpcReduction="20000"/>
          </a:bodyPr>
          <a:lstStyle/>
          <a:p>
            <a:r>
              <a:rPr lang="en-US" dirty="0" err="1" smtClean="0"/>
              <a:t>Mycobacterial</a:t>
            </a:r>
            <a:r>
              <a:rPr lang="en-US" dirty="0" smtClean="0"/>
              <a:t> infection of bone complicates 1% to 3% of cases of pulmonary tuberculosis </a:t>
            </a:r>
          </a:p>
          <a:p>
            <a:r>
              <a:rPr lang="en-US" dirty="0" smtClean="0"/>
              <a:t>The organisms usually reach the bone through the bloodstream, although direct spread from a contiguous focus of infection (e.g., from mediastinal nodes to the vertebrae) can also occur </a:t>
            </a:r>
          </a:p>
          <a:p>
            <a:r>
              <a:rPr lang="en-US" dirty="0" smtClean="0"/>
              <a:t>With </a:t>
            </a:r>
            <a:r>
              <a:rPr lang="en-US" dirty="0" err="1" smtClean="0"/>
              <a:t>hematogenous</a:t>
            </a:r>
            <a:r>
              <a:rPr lang="en-US" dirty="0" smtClean="0"/>
              <a:t> spread, </a:t>
            </a:r>
            <a:r>
              <a:rPr lang="en-US" i="1" dirty="0" smtClean="0"/>
              <a:t>long bones and vertebrae are favored sites.</a:t>
            </a:r>
            <a:r>
              <a:rPr lang="en-US" dirty="0" smtClean="0"/>
              <a:t> The lesions are often solitary but can be </a:t>
            </a:r>
            <a:r>
              <a:rPr lang="en-US" dirty="0" err="1" smtClean="0"/>
              <a:t>multicentric</a:t>
            </a:r>
            <a:r>
              <a:rPr lang="en-US" dirty="0" smtClean="0"/>
              <a:t>, particularly in patients with an underlying immunodeficiency </a:t>
            </a:r>
          </a:p>
          <a:p>
            <a:r>
              <a:rPr lang="en-US" dirty="0" smtClean="0"/>
              <a:t>Because the tubercle bacillus is </a:t>
            </a:r>
            <a:r>
              <a:rPr lang="en-US" dirty="0" err="1" smtClean="0"/>
              <a:t>microaerophilic</a:t>
            </a:r>
            <a:r>
              <a:rPr lang="en-US" dirty="0" smtClean="0"/>
              <a:t>, the </a:t>
            </a:r>
            <a:r>
              <a:rPr lang="en-US" dirty="0" err="1" smtClean="0"/>
              <a:t>synovium</a:t>
            </a:r>
            <a:r>
              <a:rPr lang="en-US" dirty="0" smtClean="0"/>
              <a:t>, with its higher oxygen pressures, is a common site of initial infection </a:t>
            </a:r>
          </a:p>
          <a:p>
            <a:r>
              <a:rPr lang="en-US" dirty="0" smtClean="0"/>
              <a:t>The infection then spreads to the adjacent epiphysis, where it causes a typical </a:t>
            </a:r>
            <a:r>
              <a:rPr lang="en-US" dirty="0" err="1" smtClean="0"/>
              <a:t>granulomatous</a:t>
            </a:r>
            <a:r>
              <a:rPr lang="en-US" dirty="0" smtClean="0"/>
              <a:t> inflammation with </a:t>
            </a:r>
            <a:r>
              <a:rPr lang="en-US" dirty="0" err="1" smtClean="0"/>
              <a:t>caseous</a:t>
            </a:r>
            <a:r>
              <a:rPr lang="en-US" dirty="0" smtClean="0"/>
              <a:t> necrosis and extensive bone destruction </a:t>
            </a:r>
          </a:p>
          <a:p>
            <a:r>
              <a:rPr lang="en-US" i="1" dirty="0" smtClean="0"/>
              <a:t>Tuberculosis of the vertebral bodies, or </a:t>
            </a:r>
            <a:r>
              <a:rPr lang="en-US" i="1" dirty="0" err="1" smtClean="0"/>
              <a:t>Pott</a:t>
            </a:r>
            <a:r>
              <a:rPr lang="en-US" i="1" dirty="0" smtClean="0"/>
              <a:t> disease, is an important form of </a:t>
            </a:r>
            <a:r>
              <a:rPr lang="en-US" i="1" dirty="0" err="1" smtClean="0"/>
              <a:t>osteomyelitis</a:t>
            </a:r>
            <a:r>
              <a:rPr lang="en-US" i="1" dirty="0" smtClean="0"/>
              <a:t>.</a:t>
            </a:r>
            <a:r>
              <a:rPr lang="en-US" dirty="0" smtClean="0"/>
              <a:t> Infection at this site causes vertebral deformity and collapse, with secondary neurologic deficits</a:t>
            </a:r>
          </a:p>
          <a:p>
            <a:r>
              <a:rPr lang="en-US" dirty="0" smtClean="0"/>
              <a:t>Extension of the infection to the adjacent soft tissues with the development of </a:t>
            </a:r>
            <a:r>
              <a:rPr lang="en-US" dirty="0" err="1" smtClean="0"/>
              <a:t>psoas</a:t>
            </a:r>
            <a:r>
              <a:rPr lang="en-US" dirty="0" smtClean="0"/>
              <a:t> muscle abscesses is fairly common in </a:t>
            </a:r>
            <a:r>
              <a:rPr lang="en-US" dirty="0" err="1" smtClean="0"/>
              <a:t>Pott</a:t>
            </a:r>
            <a:r>
              <a:rPr lang="en-US" dirty="0" smtClean="0"/>
              <a:t> disease.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Abnormal migration and development</a:t>
            </a:r>
            <a:endParaRPr lang="en-US" dirty="0"/>
          </a:p>
        </p:txBody>
      </p:sp>
      <p:sp>
        <p:nvSpPr>
          <p:cNvPr id="3" name="Content Placeholder 2"/>
          <p:cNvSpPr>
            <a:spLocks noGrp="1"/>
          </p:cNvSpPr>
          <p:nvPr>
            <p:ph idx="1"/>
          </p:nvPr>
        </p:nvSpPr>
        <p:spPr/>
        <p:txBody>
          <a:bodyPr>
            <a:normAutofit fontScale="92500"/>
          </a:bodyPr>
          <a:lstStyle/>
          <a:p>
            <a:r>
              <a:rPr lang="en-US" dirty="0" err="1" smtClean="0"/>
              <a:t>Dysostosis</a:t>
            </a:r>
            <a:r>
              <a:rPr lang="en-US" dirty="0" smtClean="0"/>
              <a:t> </a:t>
            </a:r>
            <a:r>
              <a:rPr lang="ar-JO" dirty="0" smtClean="0"/>
              <a:t>خلل العظم</a:t>
            </a:r>
            <a:r>
              <a:rPr lang="en-US" dirty="0" smtClean="0"/>
              <a:t>: localized abnormal bone formation Craniofacial </a:t>
            </a:r>
            <a:r>
              <a:rPr lang="en-US" dirty="0" err="1" smtClean="0"/>
              <a:t>dysostosis</a:t>
            </a:r>
            <a:endParaRPr lang="ar-JO" dirty="0" smtClean="0"/>
          </a:p>
          <a:p>
            <a:r>
              <a:rPr lang="en-US" dirty="0" smtClean="0"/>
              <a:t>Bone </a:t>
            </a:r>
            <a:r>
              <a:rPr lang="en-US" dirty="0" err="1" smtClean="0"/>
              <a:t>aplasia</a:t>
            </a:r>
            <a:r>
              <a:rPr lang="en-US" dirty="0" smtClean="0"/>
              <a:t> </a:t>
            </a:r>
            <a:r>
              <a:rPr lang="ar-JO" dirty="0" smtClean="0"/>
              <a:t>عدم تنسج</a:t>
            </a:r>
            <a:r>
              <a:rPr lang="en-US" dirty="0" smtClean="0"/>
              <a:t>: absence of finger or limb</a:t>
            </a:r>
          </a:p>
          <a:p>
            <a:r>
              <a:rPr lang="en-US" dirty="0" smtClean="0"/>
              <a:t>Supernumerary digits or ribs</a:t>
            </a:r>
          </a:p>
          <a:p>
            <a:r>
              <a:rPr lang="en-US" dirty="0" smtClean="0"/>
              <a:t>Abnormal bone fusion (rib fusion, </a:t>
            </a:r>
            <a:r>
              <a:rPr lang="en-US" dirty="0" err="1" smtClean="0"/>
              <a:t>craniosynostosis</a:t>
            </a:r>
            <a:r>
              <a:rPr lang="ar-JO" dirty="0" smtClean="0"/>
              <a:t> تعظم الدروز الباكر) </a:t>
            </a:r>
            <a:r>
              <a:rPr lang="en-US" dirty="0" smtClean="0"/>
              <a:t>)</a:t>
            </a:r>
          </a:p>
          <a:p>
            <a:r>
              <a:rPr lang="en-US" dirty="0" err="1" smtClean="0"/>
              <a:t>Phocomelia</a:t>
            </a:r>
            <a:r>
              <a:rPr lang="en-US" dirty="0" smtClean="0"/>
              <a:t> </a:t>
            </a:r>
            <a:r>
              <a:rPr lang="ar-JO" dirty="0" smtClean="0"/>
              <a:t>تفقٌّم الأطراف</a:t>
            </a:r>
            <a:r>
              <a:rPr lang="en-US" dirty="0" smtClean="0"/>
              <a:t>: multiple absent or short, fused bones in limbs, Thalidomide, genetic</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tumors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Metastatic tumors are more common</a:t>
            </a:r>
          </a:p>
          <a:p>
            <a:r>
              <a:rPr lang="en-US" dirty="0" smtClean="0"/>
              <a:t>Primary tumor can be benign or malignant</a:t>
            </a:r>
          </a:p>
          <a:p>
            <a:r>
              <a:rPr lang="en-US" dirty="0" smtClean="0"/>
              <a:t>Benign, matrix producing tumors are more common, especially before 40</a:t>
            </a:r>
          </a:p>
          <a:p>
            <a:r>
              <a:rPr lang="en-US" dirty="0" smtClean="0"/>
              <a:t>Tumors are classified according to cell of origin and pattern of differentiation</a:t>
            </a:r>
          </a:p>
          <a:p>
            <a:r>
              <a:rPr lang="en-US" dirty="0" err="1" smtClean="0"/>
              <a:t>Osteochondroma</a:t>
            </a:r>
            <a:r>
              <a:rPr lang="en-US" dirty="0" smtClean="0"/>
              <a:t> is most common benign tumor</a:t>
            </a:r>
          </a:p>
          <a:p>
            <a:r>
              <a:rPr lang="en-US" dirty="0" err="1" smtClean="0"/>
              <a:t>Osteosarcoma</a:t>
            </a:r>
            <a:r>
              <a:rPr lang="en-US" dirty="0" smtClean="0"/>
              <a:t> is most common cancer</a:t>
            </a:r>
          </a:p>
          <a:p>
            <a:r>
              <a:rPr lang="en-US" dirty="0" smtClean="0"/>
              <a:t>Long bones are more commonly affected</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609600"/>
            <a:ext cx="9055100" cy="55721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Osteoma</a:t>
            </a:r>
            <a:endParaRPr lang="en-US" dirty="0"/>
          </a:p>
        </p:txBody>
      </p:sp>
      <p:sp>
        <p:nvSpPr>
          <p:cNvPr id="3" name="Content Placeholder 2"/>
          <p:cNvSpPr>
            <a:spLocks noGrp="1"/>
          </p:cNvSpPr>
          <p:nvPr>
            <p:ph idx="1"/>
          </p:nvPr>
        </p:nvSpPr>
        <p:spPr/>
        <p:txBody>
          <a:bodyPr>
            <a:normAutofit lnSpcReduction="10000"/>
          </a:bodyPr>
          <a:lstStyle/>
          <a:p>
            <a:r>
              <a:rPr lang="en-US" dirty="0" smtClean="0"/>
              <a:t>Developmental abnormality rather than true neoplasm</a:t>
            </a:r>
          </a:p>
          <a:p>
            <a:r>
              <a:rPr lang="en-US" dirty="0" smtClean="0"/>
              <a:t>Middle age patients</a:t>
            </a:r>
          </a:p>
          <a:p>
            <a:r>
              <a:rPr lang="en-US" dirty="0" smtClean="0"/>
              <a:t>Occurs in skull, face and sinuses</a:t>
            </a:r>
          </a:p>
          <a:p>
            <a:r>
              <a:rPr lang="en-US" dirty="0" smtClean="0"/>
              <a:t>Bony hard protrusions</a:t>
            </a:r>
          </a:p>
          <a:p>
            <a:r>
              <a:rPr lang="en-US" dirty="0" smtClean="0"/>
              <a:t>Solitary, multiple in Gardner syndrome</a:t>
            </a:r>
          </a:p>
          <a:p>
            <a:r>
              <a:rPr lang="en-US" dirty="0" smtClean="0"/>
              <a:t>Mixture of woven and lamellar bones</a:t>
            </a:r>
          </a:p>
          <a:p>
            <a:r>
              <a:rPr lang="en-US" dirty="0" smtClean="0"/>
              <a:t>Does not transform</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Osteoid</a:t>
            </a:r>
            <a:r>
              <a:rPr lang="en-US" dirty="0" smtClean="0"/>
              <a:t> </a:t>
            </a:r>
            <a:r>
              <a:rPr lang="en-US" dirty="0" err="1" smtClean="0"/>
              <a:t>osteoma</a:t>
            </a:r>
            <a:r>
              <a:rPr lang="en-US" dirty="0" smtClean="0"/>
              <a:t> and </a:t>
            </a:r>
            <a:r>
              <a:rPr lang="en-US" dirty="0" err="1" smtClean="0"/>
              <a:t>osteoblastoma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Benign tumors</a:t>
            </a:r>
          </a:p>
          <a:p>
            <a:r>
              <a:rPr lang="en-US" dirty="0" smtClean="0"/>
              <a:t>Teenage and middle age</a:t>
            </a:r>
          </a:p>
          <a:p>
            <a:r>
              <a:rPr lang="en-US" dirty="0" smtClean="0"/>
              <a:t>Arise in the cortex</a:t>
            </a:r>
          </a:p>
          <a:p>
            <a:r>
              <a:rPr lang="en-US" dirty="0" smtClean="0"/>
              <a:t>Similar histology and radiology (radiolucent </a:t>
            </a:r>
            <a:r>
              <a:rPr lang="en-US" dirty="0" err="1" smtClean="0"/>
              <a:t>nidus</a:t>
            </a:r>
            <a:r>
              <a:rPr lang="en-US" dirty="0" smtClean="0"/>
              <a:t>)</a:t>
            </a:r>
          </a:p>
          <a:p>
            <a:r>
              <a:rPr lang="en-US" dirty="0" smtClean="0"/>
              <a:t>OO arises in proximal femur and tibia (&lt;2cm), painful (respond to aspirin)</a:t>
            </a:r>
          </a:p>
          <a:p>
            <a:r>
              <a:rPr lang="en-US" dirty="0" err="1" smtClean="0"/>
              <a:t>Osteoblastoma</a:t>
            </a:r>
            <a:r>
              <a:rPr lang="en-US" dirty="0" smtClean="0"/>
              <a:t> arises in vertebra (large), painful, does not respond to aspirin</a:t>
            </a:r>
          </a:p>
          <a:p>
            <a:r>
              <a:rPr lang="en-US" dirty="0" smtClean="0"/>
              <a:t>Treatment: excision, NO radiation</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0"/>
            <a:ext cx="8229600" cy="792163"/>
          </a:xfrm>
        </p:spPr>
        <p:txBody>
          <a:bodyPr>
            <a:normAutofit fontScale="55000" lnSpcReduction="20000"/>
          </a:bodyPr>
          <a:lstStyle/>
          <a:p>
            <a:r>
              <a:rPr lang="en-US" dirty="0" err="1" smtClean="0"/>
              <a:t>Osteoid</a:t>
            </a:r>
            <a:r>
              <a:rPr lang="en-US" dirty="0" smtClean="0"/>
              <a:t> </a:t>
            </a:r>
            <a:r>
              <a:rPr lang="en-US" dirty="0" err="1" smtClean="0"/>
              <a:t>osteoma</a:t>
            </a:r>
            <a:r>
              <a:rPr lang="en-US" dirty="0" smtClean="0"/>
              <a:t> showing randomly oriented </a:t>
            </a:r>
            <a:r>
              <a:rPr lang="en-US" dirty="0" err="1" smtClean="0"/>
              <a:t>trabeculae</a:t>
            </a:r>
            <a:r>
              <a:rPr lang="en-US" dirty="0" smtClean="0"/>
              <a:t> of woven bone rimmed by prominent </a:t>
            </a:r>
            <a:r>
              <a:rPr lang="en-US" dirty="0" err="1" smtClean="0"/>
              <a:t>osteoblasts</a:t>
            </a:r>
            <a:r>
              <a:rPr lang="en-US" dirty="0" smtClean="0"/>
              <a:t>. The </a:t>
            </a:r>
            <a:r>
              <a:rPr lang="en-US" dirty="0" err="1" smtClean="0"/>
              <a:t>intertrabecular</a:t>
            </a:r>
            <a:r>
              <a:rPr lang="en-US" dirty="0" smtClean="0"/>
              <a:t> spaces are filled by vascular loose connective tissue</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838200" y="0"/>
            <a:ext cx="7620000" cy="51911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Osteosarcoma</a:t>
            </a:r>
            <a:endParaRPr lang="en-US" dirty="0"/>
          </a:p>
        </p:txBody>
      </p:sp>
      <p:sp>
        <p:nvSpPr>
          <p:cNvPr id="3" name="Content Placeholder 2"/>
          <p:cNvSpPr>
            <a:spLocks noGrp="1"/>
          </p:cNvSpPr>
          <p:nvPr>
            <p:ph idx="1"/>
          </p:nvPr>
        </p:nvSpPr>
        <p:spPr/>
        <p:txBody>
          <a:bodyPr>
            <a:normAutofit lnSpcReduction="10000"/>
          </a:bodyPr>
          <a:lstStyle/>
          <a:p>
            <a:r>
              <a:rPr lang="en-US" dirty="0" smtClean="0"/>
              <a:t>Bone-producing tumor</a:t>
            </a:r>
          </a:p>
          <a:p>
            <a:r>
              <a:rPr lang="en-US" dirty="0" smtClean="0"/>
              <a:t>Most common primary bone tumor (after excluding hematopoietic tumors)</a:t>
            </a:r>
          </a:p>
          <a:p>
            <a:r>
              <a:rPr lang="en-US" dirty="0" smtClean="0"/>
              <a:t>Occur at all age groups, but &gt;75% less than 20</a:t>
            </a:r>
          </a:p>
          <a:p>
            <a:r>
              <a:rPr lang="en-US" dirty="0" smtClean="0"/>
              <a:t>Occur at all sites, but </a:t>
            </a:r>
            <a:r>
              <a:rPr lang="en-US" dirty="0" err="1" smtClean="0"/>
              <a:t>Metaphysis</a:t>
            </a:r>
            <a:r>
              <a:rPr lang="en-US" dirty="0" smtClean="0"/>
              <a:t> of long bones (60% around knee)</a:t>
            </a:r>
          </a:p>
          <a:p>
            <a:r>
              <a:rPr lang="en-US" dirty="0" smtClean="0"/>
              <a:t>Most </a:t>
            </a:r>
            <a:r>
              <a:rPr lang="en-US" dirty="0" err="1" smtClean="0"/>
              <a:t>osteosarcoma</a:t>
            </a:r>
            <a:r>
              <a:rPr lang="en-US" dirty="0" smtClean="0"/>
              <a:t> is primary, solitary, </a:t>
            </a:r>
            <a:r>
              <a:rPr lang="en-US" dirty="0" err="1" smtClean="0"/>
              <a:t>intramedullary</a:t>
            </a:r>
            <a:r>
              <a:rPr lang="en-US" dirty="0" smtClean="0"/>
              <a:t>, and poorly differentiated, producing a predominantly bony matrix</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RB</a:t>
            </a:r>
            <a:r>
              <a:rPr lang="en-US" dirty="0" smtClean="0"/>
              <a:t> gene mutations occur in 60% to 70% of sporadic tumors, and individuals with hereditary </a:t>
            </a:r>
            <a:r>
              <a:rPr lang="en-US" dirty="0" err="1" smtClean="0"/>
              <a:t>retinoblastomas</a:t>
            </a:r>
            <a:r>
              <a:rPr lang="en-US" dirty="0" smtClean="0"/>
              <a:t> (due to germ-line mutations in the </a:t>
            </a:r>
            <a:r>
              <a:rPr lang="en-US" i="1" dirty="0" smtClean="0"/>
              <a:t>RB</a:t>
            </a:r>
            <a:r>
              <a:rPr lang="en-US" dirty="0" smtClean="0"/>
              <a:t> gene) </a:t>
            </a:r>
          </a:p>
          <a:p>
            <a:r>
              <a:rPr lang="en-US" dirty="0" smtClean="0"/>
              <a:t>Spontaneous </a:t>
            </a:r>
            <a:r>
              <a:rPr lang="en-US" dirty="0" err="1" smtClean="0"/>
              <a:t>osteosarcomas</a:t>
            </a:r>
            <a:r>
              <a:rPr lang="en-US" dirty="0" smtClean="0"/>
              <a:t> also frequently exhibit mutations in genes that regulate the cell cycle including </a:t>
            </a:r>
            <a:r>
              <a:rPr lang="en-US" i="1" dirty="0" smtClean="0"/>
              <a:t>p53,</a:t>
            </a:r>
            <a:r>
              <a:rPr lang="en-US" dirty="0" smtClean="0"/>
              <a:t> </a:t>
            </a:r>
            <a:r>
              <a:rPr lang="en-US" dirty="0" err="1" smtClean="0"/>
              <a:t>cyclins</a:t>
            </a:r>
            <a:r>
              <a:rPr lang="en-US" dirty="0" smtClean="0"/>
              <a:t>, </a:t>
            </a:r>
            <a:r>
              <a:rPr lang="en-US" dirty="0" err="1" smtClean="0"/>
              <a:t>cyclin</a:t>
            </a:r>
            <a:r>
              <a:rPr lang="en-US" dirty="0" smtClean="0"/>
              <a:t>-dependent </a:t>
            </a:r>
            <a:r>
              <a:rPr lang="en-US" dirty="0" err="1" smtClean="0"/>
              <a:t>kinases</a:t>
            </a:r>
            <a:r>
              <a:rPr lang="en-US" dirty="0" smtClean="0"/>
              <a:t>, and </a:t>
            </a:r>
            <a:r>
              <a:rPr lang="en-US" dirty="0" err="1" smtClean="0"/>
              <a:t>kinase</a:t>
            </a:r>
            <a:r>
              <a:rPr lang="en-US" dirty="0" smtClean="0"/>
              <a:t> inhibitors </a:t>
            </a:r>
          </a:p>
          <a:p>
            <a:r>
              <a:rPr lang="en-US" dirty="0" smtClean="0"/>
              <a:t>Many </a:t>
            </a:r>
            <a:r>
              <a:rPr lang="en-US" dirty="0" err="1" smtClean="0"/>
              <a:t>osteosarcomas</a:t>
            </a:r>
            <a:r>
              <a:rPr lang="en-US" dirty="0" smtClean="0"/>
              <a:t> develop at sites of greatest bone growth</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a:t>
            </a:r>
            <a:endParaRPr lang="en-US" dirty="0"/>
          </a:p>
        </p:txBody>
      </p:sp>
      <p:sp>
        <p:nvSpPr>
          <p:cNvPr id="3" name="Content Placeholder 2"/>
          <p:cNvSpPr>
            <a:spLocks noGrp="1"/>
          </p:cNvSpPr>
          <p:nvPr>
            <p:ph idx="1"/>
          </p:nvPr>
        </p:nvSpPr>
        <p:spPr>
          <a:xfrm>
            <a:off x="457200" y="1295400"/>
            <a:ext cx="8229600" cy="5181600"/>
          </a:xfrm>
        </p:spPr>
        <p:txBody>
          <a:bodyPr>
            <a:normAutofit fontScale="70000" lnSpcReduction="20000"/>
          </a:bodyPr>
          <a:lstStyle/>
          <a:p>
            <a:r>
              <a:rPr lang="en-US" dirty="0" smtClean="0"/>
              <a:t>Grossly, gray-white tumors exhibiting hemorrhage and cystic degeneration </a:t>
            </a:r>
          </a:p>
          <a:p>
            <a:r>
              <a:rPr lang="en-US" dirty="0" smtClean="0"/>
              <a:t>Tumors frequently destroy the surrounding cortices and produce soft tissue masses </a:t>
            </a:r>
          </a:p>
          <a:p>
            <a:r>
              <a:rPr lang="en-US" dirty="0" smtClean="0"/>
              <a:t>They spread extensively in the </a:t>
            </a:r>
            <a:r>
              <a:rPr lang="en-US" dirty="0" err="1" smtClean="0"/>
              <a:t>medullary</a:t>
            </a:r>
            <a:r>
              <a:rPr lang="en-US" dirty="0" smtClean="0"/>
              <a:t> canal, infiltrating and replacing the marrow, but only infrequently penetrating the </a:t>
            </a:r>
            <a:r>
              <a:rPr lang="en-US" dirty="0" err="1" smtClean="0"/>
              <a:t>epiphyseal</a:t>
            </a:r>
            <a:r>
              <a:rPr lang="en-US" dirty="0" smtClean="0"/>
              <a:t> plate or entering the joint space </a:t>
            </a:r>
          </a:p>
          <a:p>
            <a:r>
              <a:rPr lang="en-US" dirty="0" smtClean="0"/>
              <a:t>Microscopically: cells vary in size and shape, and frequently have large </a:t>
            </a:r>
            <a:r>
              <a:rPr lang="en-US" dirty="0" err="1" smtClean="0"/>
              <a:t>hyperchromatic</a:t>
            </a:r>
            <a:r>
              <a:rPr lang="en-US" dirty="0" smtClean="0"/>
              <a:t> nuclei and mitoses </a:t>
            </a:r>
          </a:p>
          <a:p>
            <a:r>
              <a:rPr lang="en-US" dirty="0" smtClean="0"/>
              <a:t>Production of mineralized or </a:t>
            </a:r>
            <a:r>
              <a:rPr lang="en-US" dirty="0" err="1" smtClean="0"/>
              <a:t>unmineralized</a:t>
            </a:r>
            <a:r>
              <a:rPr lang="en-US" dirty="0" smtClean="0"/>
              <a:t> bone (</a:t>
            </a:r>
            <a:r>
              <a:rPr lang="en-US" dirty="0" err="1" smtClean="0"/>
              <a:t>osteoid</a:t>
            </a:r>
            <a:r>
              <a:rPr lang="en-US" dirty="0" smtClean="0"/>
              <a:t>) by malignant cells </a:t>
            </a:r>
          </a:p>
          <a:p>
            <a:r>
              <a:rPr lang="en-US" dirty="0" smtClean="0"/>
              <a:t>The neoplastic bone is typically coarse and ragged but can also be deposited in broad sheets </a:t>
            </a:r>
          </a:p>
          <a:p>
            <a:r>
              <a:rPr lang="en-US" dirty="0" smtClean="0"/>
              <a:t>Cartilage and fibrous tissue can also be present in varying amounts. When malignant cartilage is abundant, the tumor is called a </a:t>
            </a:r>
            <a:r>
              <a:rPr lang="en-US" b="1" dirty="0" err="1" smtClean="0"/>
              <a:t>chondroblastic</a:t>
            </a:r>
            <a:r>
              <a:rPr lang="en-US" b="1" dirty="0" smtClean="0"/>
              <a:t> </a:t>
            </a:r>
            <a:r>
              <a:rPr lang="en-US" b="1" dirty="0" err="1" smtClean="0"/>
              <a:t>osteosarcoma</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304800"/>
            <a:ext cx="3657600" cy="5821363"/>
          </a:xfrm>
        </p:spPr>
        <p:txBody>
          <a:bodyPr>
            <a:normAutofit fontScale="70000" lnSpcReduction="20000"/>
          </a:bodyPr>
          <a:lstStyle/>
          <a:p>
            <a:r>
              <a:rPr lang="en-US" dirty="0" err="1" smtClean="0"/>
              <a:t>Osteosarcoma</a:t>
            </a:r>
            <a:r>
              <a:rPr lang="en-US" dirty="0" smtClean="0"/>
              <a:t>. </a:t>
            </a:r>
            <a:r>
              <a:rPr lang="en-US" b="1" dirty="0" smtClean="0"/>
              <a:t>A,</a:t>
            </a:r>
            <a:r>
              <a:rPr lang="en-US" dirty="0" smtClean="0"/>
              <a:t> Mass involving the upper end of the tibia. The tan-white tumor fills most of the </a:t>
            </a:r>
            <a:r>
              <a:rPr lang="en-US" dirty="0" err="1" smtClean="0"/>
              <a:t>medullary</a:t>
            </a:r>
            <a:r>
              <a:rPr lang="en-US" dirty="0" smtClean="0"/>
              <a:t> cavity of the </a:t>
            </a:r>
            <a:r>
              <a:rPr lang="en-US" dirty="0" err="1" smtClean="0"/>
              <a:t>metaphysis</a:t>
            </a:r>
            <a:r>
              <a:rPr lang="en-US" dirty="0" smtClean="0"/>
              <a:t> and proximal </a:t>
            </a:r>
            <a:r>
              <a:rPr lang="en-US" dirty="0" err="1" smtClean="0"/>
              <a:t>diaphysis</a:t>
            </a:r>
            <a:r>
              <a:rPr lang="en-US" dirty="0" smtClean="0"/>
              <a:t>. It has infiltrated through the cortex, lifted the </a:t>
            </a:r>
            <a:r>
              <a:rPr lang="en-US" dirty="0" err="1" smtClean="0"/>
              <a:t>periosteum</a:t>
            </a:r>
            <a:r>
              <a:rPr lang="en-US" dirty="0" smtClean="0"/>
              <a:t>, and formed soft tissue masses on both sides of the bone. </a:t>
            </a:r>
            <a:r>
              <a:rPr lang="en-US" b="1" dirty="0" smtClean="0"/>
              <a:t>B,</a:t>
            </a:r>
            <a:r>
              <a:rPr lang="en-US" dirty="0" smtClean="0"/>
              <a:t> Histologic appearance, with coarse, lacelike pattern of neoplastic bone (</a:t>
            </a:r>
            <a:r>
              <a:rPr lang="en-US" i="1" dirty="0" smtClean="0"/>
              <a:t>arrow</a:t>
            </a:r>
            <a:r>
              <a:rPr lang="en-US" dirty="0" smtClean="0"/>
              <a:t>) produced by </a:t>
            </a:r>
            <a:r>
              <a:rPr lang="en-US" dirty="0" err="1" smtClean="0"/>
              <a:t>anaplastic</a:t>
            </a:r>
            <a:r>
              <a:rPr lang="en-US" dirty="0" smtClean="0"/>
              <a:t> tumor cells. Note the wildly aberrant mitotic figures (</a:t>
            </a:r>
            <a:r>
              <a:rPr lang="en-US" i="1" dirty="0" smtClean="0"/>
              <a:t>arrowheads</a:t>
            </a:r>
            <a:r>
              <a:rPr lang="en-US" dirty="0" smtClean="0"/>
              <a:t>).</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28600" y="0"/>
            <a:ext cx="4724400" cy="66675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a:t>
            </a:r>
            <a:endParaRPr lang="en-US" dirty="0"/>
          </a:p>
        </p:txBody>
      </p:sp>
      <p:sp>
        <p:nvSpPr>
          <p:cNvPr id="3" name="Content Placeholder 2"/>
          <p:cNvSpPr>
            <a:spLocks noGrp="1"/>
          </p:cNvSpPr>
          <p:nvPr>
            <p:ph idx="1"/>
          </p:nvPr>
        </p:nvSpPr>
        <p:spPr>
          <a:xfrm>
            <a:off x="457200" y="1371600"/>
            <a:ext cx="8153400" cy="4754563"/>
          </a:xfrm>
        </p:spPr>
        <p:txBody>
          <a:bodyPr/>
          <a:lstStyle/>
          <a:p>
            <a:r>
              <a:rPr lang="en-US" dirty="0" smtClean="0"/>
              <a:t>Painful enlarging mass</a:t>
            </a:r>
          </a:p>
          <a:p>
            <a:r>
              <a:rPr lang="en-US" dirty="0" smtClean="0"/>
              <a:t>Spontaneous fracture</a:t>
            </a:r>
          </a:p>
          <a:p>
            <a:r>
              <a:rPr lang="en-US" dirty="0" smtClean="0"/>
              <a:t>X-ray: triangular </a:t>
            </a:r>
          </a:p>
          <a:p>
            <a:pPr>
              <a:buNone/>
            </a:pPr>
            <a:r>
              <a:rPr lang="en-US" dirty="0" smtClean="0"/>
              <a:t>Growth (Codman triangle) between </a:t>
            </a:r>
          </a:p>
          <a:p>
            <a:pPr>
              <a:buNone/>
            </a:pPr>
            <a:r>
              <a:rPr lang="en-US" dirty="0" smtClean="0"/>
              <a:t>Cortex and </a:t>
            </a:r>
            <a:r>
              <a:rPr lang="en-US" dirty="0" err="1" smtClean="0"/>
              <a:t>periosteum</a:t>
            </a:r>
            <a:endParaRPr lang="en-US" dirty="0" smtClean="0"/>
          </a:p>
          <a:p>
            <a:pPr>
              <a:buNone/>
            </a:pPr>
            <a:r>
              <a:rPr lang="en-US" dirty="0" err="1" smtClean="0"/>
              <a:t>Hematogenous</a:t>
            </a:r>
            <a:r>
              <a:rPr lang="en-US" dirty="0" smtClean="0"/>
              <a:t> spread</a:t>
            </a:r>
          </a:p>
          <a:p>
            <a:endParaRPr lang="en-US" dirty="0" smtClean="0"/>
          </a:p>
        </p:txBody>
      </p:sp>
      <p:pic>
        <p:nvPicPr>
          <p:cNvPr id="21506" name="Picture 2" descr="http://img.medscape.com/pi/emed/ckb/radiology/336139-393927-7195tn.jpg"/>
          <p:cNvPicPr>
            <a:picLocks noChangeAspect="1" noChangeArrowheads="1"/>
          </p:cNvPicPr>
          <p:nvPr/>
        </p:nvPicPr>
        <p:blipFill>
          <a:blip r:embed="rId2" cstate="print"/>
          <a:srcRect/>
          <a:stretch>
            <a:fillRect/>
          </a:stretch>
        </p:blipFill>
        <p:spPr bwMode="auto">
          <a:xfrm>
            <a:off x="6172200" y="1600200"/>
            <a:ext cx="2038350" cy="2717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Osteogenesis</a:t>
            </a:r>
            <a:r>
              <a:rPr lang="en-US" dirty="0" smtClean="0"/>
              <a:t> </a:t>
            </a:r>
            <a:r>
              <a:rPr lang="en-US" dirty="0" err="1" smtClean="0"/>
              <a:t>Imperfecta</a:t>
            </a:r>
            <a:r>
              <a:rPr lang="ar-JO" dirty="0" smtClean="0"/>
              <a:t/>
            </a:r>
            <a:br>
              <a:rPr lang="ar-JO" dirty="0" smtClean="0"/>
            </a:br>
            <a:r>
              <a:rPr lang="ar-JO" dirty="0" smtClean="0"/>
              <a:t>تكون العظم الناقص</a:t>
            </a:r>
            <a:r>
              <a:rPr lang="en-US" dirty="0" smtClean="0"/>
              <a:t> </a:t>
            </a:r>
            <a:endParaRPr lang="en-US" dirty="0"/>
          </a:p>
        </p:txBody>
      </p:sp>
      <p:sp>
        <p:nvSpPr>
          <p:cNvPr id="3" name="Content Placeholder 2"/>
          <p:cNvSpPr>
            <a:spLocks noGrp="1"/>
          </p:cNvSpPr>
          <p:nvPr>
            <p:ph idx="1"/>
          </p:nvPr>
        </p:nvSpPr>
        <p:spPr/>
        <p:txBody>
          <a:bodyPr>
            <a:noAutofit/>
          </a:bodyPr>
          <a:lstStyle/>
          <a:p>
            <a:r>
              <a:rPr lang="en-US" sz="2300" dirty="0"/>
              <a:t>G</a:t>
            </a:r>
            <a:r>
              <a:rPr lang="en-US" sz="2300" dirty="0" smtClean="0"/>
              <a:t>roup of hereditary disorders caused by defective synthesis of type I collagen </a:t>
            </a:r>
          </a:p>
          <a:p>
            <a:r>
              <a:rPr lang="en-US" sz="2300" dirty="0" smtClean="0"/>
              <a:t>Gene mutations in the coding sequences for α</a:t>
            </a:r>
            <a:r>
              <a:rPr lang="en-US" sz="2300" baseline="-25000" dirty="0" smtClean="0"/>
              <a:t>1</a:t>
            </a:r>
            <a:r>
              <a:rPr lang="en-US" sz="2300" dirty="0" smtClean="0"/>
              <a:t> or α</a:t>
            </a:r>
            <a:r>
              <a:rPr lang="en-US" sz="2300" baseline="-25000" dirty="0" smtClean="0"/>
              <a:t>2</a:t>
            </a:r>
            <a:r>
              <a:rPr lang="en-US" sz="2300" dirty="0" smtClean="0"/>
              <a:t> chains</a:t>
            </a:r>
          </a:p>
          <a:p>
            <a:r>
              <a:rPr lang="en-US" sz="2300" dirty="0" smtClean="0"/>
              <a:t>Mutant type 1 collagen is defective and prematurely degraded</a:t>
            </a:r>
          </a:p>
          <a:p>
            <a:r>
              <a:rPr lang="en-US" sz="2300" dirty="0" smtClean="0"/>
              <a:t>Bone matrix amount is too little, results in bone fragility, deformity</a:t>
            </a:r>
          </a:p>
          <a:p>
            <a:r>
              <a:rPr lang="en-US" sz="2300" dirty="0" smtClean="0"/>
              <a:t>Different types of mutations, range in severity</a:t>
            </a:r>
          </a:p>
          <a:p>
            <a:r>
              <a:rPr lang="en-US" sz="2300" dirty="0" smtClean="0"/>
              <a:t>Type 1: most common, normal life expectancy</a:t>
            </a:r>
          </a:p>
          <a:p>
            <a:r>
              <a:rPr lang="en-US" sz="2300" dirty="0" smtClean="0"/>
              <a:t>Type 2: severest, death  early in life or in </a:t>
            </a:r>
            <a:r>
              <a:rPr lang="en-US" sz="2300" dirty="0" err="1" smtClean="0"/>
              <a:t>utero</a:t>
            </a:r>
            <a:r>
              <a:rPr lang="en-US" sz="2300" dirty="0" smtClean="0"/>
              <a:t> (severe fractures)</a:t>
            </a:r>
          </a:p>
          <a:p>
            <a:r>
              <a:rPr lang="en-US" sz="2300" dirty="0" smtClean="0"/>
              <a:t>Also affects skin, joints, and eyes (blue sclera), hearing loss (conduction defects in the middle and inner ear bones), and small misshapen teeth are a result of dentin deficiency </a:t>
            </a:r>
            <a:endParaRPr lang="en-US" sz="23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Osteochondroma</a:t>
            </a:r>
            <a:endParaRPr lang="en-US" dirty="0"/>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r>
              <a:rPr lang="en-US" sz="3800" dirty="0" smtClean="0"/>
              <a:t>AKA </a:t>
            </a:r>
            <a:r>
              <a:rPr lang="en-US" sz="3800" dirty="0" err="1" smtClean="0"/>
              <a:t>exostoses</a:t>
            </a:r>
            <a:r>
              <a:rPr lang="en-US" sz="3800" dirty="0" smtClean="0"/>
              <a:t>, benign neoplasm</a:t>
            </a:r>
          </a:p>
          <a:p>
            <a:r>
              <a:rPr lang="en-US" sz="3800" dirty="0" smtClean="0"/>
              <a:t>they are relatively common benign cartilage-capped outgrowths attached by a bony stalk to the underlying skeleton</a:t>
            </a:r>
          </a:p>
          <a:p>
            <a:r>
              <a:rPr lang="en-US" sz="3800" dirty="0" smtClean="0"/>
              <a:t>Solitary </a:t>
            </a:r>
            <a:r>
              <a:rPr lang="en-US" sz="3800" dirty="0" err="1" smtClean="0"/>
              <a:t>osteochondromas</a:t>
            </a:r>
            <a:r>
              <a:rPr lang="en-US" sz="3800" dirty="0" smtClean="0"/>
              <a:t> are usually first diagnosed in late adolescence and early adulthood (male-to-female ratio of 3:1) </a:t>
            </a:r>
          </a:p>
          <a:p>
            <a:r>
              <a:rPr lang="en-US" sz="3800" dirty="0" smtClean="0"/>
              <a:t>multiple </a:t>
            </a:r>
            <a:r>
              <a:rPr lang="en-US" sz="3800" dirty="0" err="1" smtClean="0"/>
              <a:t>osteochondromas</a:t>
            </a:r>
            <a:r>
              <a:rPr lang="en-US" sz="3800" dirty="0" smtClean="0"/>
              <a:t> become apparent during childhood, occurring as </a:t>
            </a:r>
            <a:r>
              <a:rPr lang="en-US" sz="3800" i="1" dirty="0" smtClean="0"/>
              <a:t>multiple hereditary </a:t>
            </a:r>
            <a:r>
              <a:rPr lang="en-US" sz="3800" i="1" dirty="0" err="1" smtClean="0"/>
              <a:t>exostosis</a:t>
            </a:r>
            <a:r>
              <a:rPr lang="en-US" sz="3800" i="1" dirty="0" smtClean="0"/>
              <a:t>,</a:t>
            </a:r>
            <a:r>
              <a:rPr lang="en-US" sz="3800" dirty="0" smtClean="0"/>
              <a:t> an </a:t>
            </a:r>
            <a:r>
              <a:rPr lang="en-US" sz="3800" dirty="0" err="1" smtClean="0"/>
              <a:t>autosomal</a:t>
            </a:r>
            <a:r>
              <a:rPr lang="en-US" sz="3800" dirty="0" smtClean="0"/>
              <a:t> dominant disorder</a:t>
            </a:r>
          </a:p>
          <a:p>
            <a:r>
              <a:rPr lang="en-US" sz="3800" dirty="0" smtClean="0"/>
              <a:t>Inactivation of both copies of the </a:t>
            </a:r>
            <a:r>
              <a:rPr lang="en-US" sz="3800" i="1" dirty="0" smtClean="0"/>
              <a:t>EXT</a:t>
            </a:r>
            <a:r>
              <a:rPr lang="en-US" sz="3800" dirty="0" smtClean="0"/>
              <a:t> gene in </a:t>
            </a:r>
            <a:r>
              <a:rPr lang="en-US" sz="3800" dirty="0" err="1" smtClean="0"/>
              <a:t>chondrocytes</a:t>
            </a:r>
            <a:r>
              <a:rPr lang="en-US" sz="3800" dirty="0" smtClean="0"/>
              <a:t> is implicated in both sporadic and hereditary </a:t>
            </a:r>
            <a:r>
              <a:rPr lang="en-US" sz="3800" dirty="0" err="1" smtClean="0"/>
              <a:t>osteochondromas</a:t>
            </a:r>
            <a:endParaRPr lang="en-US" sz="3800" dirty="0" smtClean="0"/>
          </a:p>
          <a:p>
            <a:r>
              <a:rPr lang="en-US" sz="3800" dirty="0" err="1" smtClean="0"/>
              <a:t>Osteochondromas</a:t>
            </a:r>
            <a:r>
              <a:rPr lang="en-US" sz="3800" dirty="0" smtClean="0"/>
              <a:t> develop at the </a:t>
            </a:r>
            <a:r>
              <a:rPr lang="en-US" sz="3800" dirty="0" err="1" smtClean="0"/>
              <a:t>metaphysis</a:t>
            </a:r>
            <a:r>
              <a:rPr lang="en-US" sz="3800" dirty="0" smtClean="0"/>
              <a:t> near the growth plate of long tubular bones, especially about the knee, also in pelvis, scapula, ribs, phalanges</a:t>
            </a:r>
          </a:p>
          <a:p>
            <a:pPr>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cstate="print"/>
          <a:srcRect/>
          <a:stretch>
            <a:fillRect/>
          </a:stretch>
        </p:blipFill>
        <p:spPr bwMode="auto">
          <a:xfrm>
            <a:off x="-35305" y="1600200"/>
            <a:ext cx="9179305" cy="29718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Chondroma</a:t>
            </a:r>
            <a:endParaRPr lang="en-US" dirty="0"/>
          </a:p>
        </p:txBody>
      </p:sp>
      <p:sp>
        <p:nvSpPr>
          <p:cNvPr id="3" name="Content Placeholder 2"/>
          <p:cNvSpPr>
            <a:spLocks noGrp="1"/>
          </p:cNvSpPr>
          <p:nvPr>
            <p:ph idx="1"/>
          </p:nvPr>
        </p:nvSpPr>
        <p:spPr/>
        <p:txBody>
          <a:bodyPr>
            <a:noAutofit/>
          </a:bodyPr>
          <a:lstStyle/>
          <a:p>
            <a:r>
              <a:rPr lang="en-US" sz="2000" dirty="0" err="1" smtClean="0"/>
              <a:t>Chondromas</a:t>
            </a:r>
            <a:r>
              <a:rPr lang="en-US" sz="2000" dirty="0" smtClean="0"/>
              <a:t> are benign tumors of hyaline cartilage </a:t>
            </a:r>
          </a:p>
          <a:p>
            <a:r>
              <a:rPr lang="en-US" sz="2000" dirty="0" smtClean="0"/>
              <a:t>When they arise within the medulla, they are termed </a:t>
            </a:r>
            <a:r>
              <a:rPr lang="en-US" sz="2000" i="1" dirty="0" err="1" smtClean="0"/>
              <a:t>enchondromas</a:t>
            </a:r>
            <a:r>
              <a:rPr lang="en-US" sz="2000" i="1" dirty="0" smtClean="0"/>
              <a:t>;</a:t>
            </a:r>
            <a:r>
              <a:rPr lang="en-US" sz="2000" dirty="0" smtClean="0"/>
              <a:t> when on the bone surface they are called </a:t>
            </a:r>
            <a:r>
              <a:rPr lang="en-US" sz="2000" i="1" dirty="0" err="1" smtClean="0"/>
              <a:t>juxtacortical</a:t>
            </a:r>
            <a:r>
              <a:rPr lang="en-US" sz="2000" i="1" dirty="0" smtClean="0"/>
              <a:t> </a:t>
            </a:r>
            <a:r>
              <a:rPr lang="en-US" sz="2000" i="1" dirty="0" err="1" smtClean="0"/>
              <a:t>chondromas</a:t>
            </a:r>
            <a:r>
              <a:rPr lang="en-US" sz="2000" dirty="0" smtClean="0"/>
              <a:t> </a:t>
            </a:r>
          </a:p>
          <a:p>
            <a:r>
              <a:rPr lang="en-US" sz="2000" dirty="0" err="1" smtClean="0"/>
              <a:t>Enchondromas</a:t>
            </a:r>
            <a:r>
              <a:rPr lang="en-US" sz="2000" dirty="0" smtClean="0"/>
              <a:t> are usually diagnosed in persons between ages 20 and 50; they are typically solitary and located in the </a:t>
            </a:r>
            <a:r>
              <a:rPr lang="en-US" sz="2000" dirty="0" err="1" smtClean="0"/>
              <a:t>metaphyseal</a:t>
            </a:r>
            <a:r>
              <a:rPr lang="en-US" sz="2000" dirty="0" smtClean="0"/>
              <a:t> region of tubular bones, the favored sites being the short tubular bones of the hands and feet </a:t>
            </a:r>
          </a:p>
          <a:p>
            <a:r>
              <a:rPr lang="en-US" sz="2000" i="1" dirty="0" err="1" smtClean="0"/>
              <a:t>Ollier</a:t>
            </a:r>
            <a:r>
              <a:rPr lang="en-US" sz="2000" i="1" dirty="0" smtClean="0"/>
              <a:t> disease</a:t>
            </a:r>
            <a:r>
              <a:rPr lang="en-US" sz="2000" dirty="0" smtClean="0"/>
              <a:t> is characterized by </a:t>
            </a:r>
            <a:r>
              <a:rPr lang="en-US" sz="2000" i="1" dirty="0" smtClean="0"/>
              <a:t>multiple </a:t>
            </a:r>
            <a:r>
              <a:rPr lang="en-US" sz="2000" i="1" dirty="0" err="1" smtClean="0"/>
              <a:t>chondromas</a:t>
            </a:r>
            <a:r>
              <a:rPr lang="en-US" sz="2000" dirty="0" smtClean="0"/>
              <a:t> preferentially involving one side of the body </a:t>
            </a:r>
          </a:p>
          <a:p>
            <a:r>
              <a:rPr lang="en-US" sz="2000" i="1" dirty="0" err="1" smtClean="0"/>
              <a:t>Maffucci</a:t>
            </a:r>
            <a:r>
              <a:rPr lang="en-US" sz="2000" i="1" dirty="0" smtClean="0"/>
              <a:t> syndrome</a:t>
            </a:r>
            <a:r>
              <a:rPr lang="en-US" sz="2000" dirty="0" smtClean="0"/>
              <a:t> is characterized by </a:t>
            </a:r>
            <a:r>
              <a:rPr lang="en-US" sz="2000" i="1" dirty="0" smtClean="0"/>
              <a:t>multiple </a:t>
            </a:r>
            <a:r>
              <a:rPr lang="en-US" sz="2000" i="1" dirty="0" err="1" smtClean="0"/>
              <a:t>chondromas</a:t>
            </a:r>
            <a:r>
              <a:rPr lang="en-US" sz="2000" i="1" dirty="0" smtClean="0"/>
              <a:t> associated with benign soft tissue </a:t>
            </a:r>
            <a:r>
              <a:rPr lang="en-US" sz="2000" i="1" dirty="0" err="1" smtClean="0"/>
              <a:t>angiomas</a:t>
            </a:r>
            <a:r>
              <a:rPr lang="en-US" sz="2000" dirty="0" smtClean="0"/>
              <a:t> </a:t>
            </a:r>
          </a:p>
          <a:p>
            <a:r>
              <a:rPr lang="en-US" sz="2000" dirty="0" err="1" smtClean="0"/>
              <a:t>Enchondromas</a:t>
            </a:r>
            <a:r>
              <a:rPr lang="en-US" sz="2000" dirty="0" smtClean="0"/>
              <a:t> are translucent, central calcification, O-ring sign</a:t>
            </a:r>
          </a:p>
          <a:p>
            <a:r>
              <a:rPr lang="en-US" sz="2000" dirty="0" err="1" smtClean="0"/>
              <a:t>Enchondromas</a:t>
            </a:r>
            <a:r>
              <a:rPr lang="en-US" sz="2000" dirty="0" smtClean="0"/>
              <a:t> are usually smaller than 3 cm. Microscopically, there is well-circumscribed hyaline matrix and </a:t>
            </a:r>
            <a:r>
              <a:rPr lang="en-US" sz="2000" dirty="0" err="1" smtClean="0"/>
              <a:t>cytologically</a:t>
            </a:r>
            <a:r>
              <a:rPr lang="en-US" sz="2000" dirty="0" smtClean="0"/>
              <a:t> benign </a:t>
            </a:r>
            <a:r>
              <a:rPr lang="en-US" sz="2000" dirty="0" err="1" smtClean="0"/>
              <a:t>chondrocytes</a:t>
            </a:r>
            <a:endParaRPr lang="en-US" sz="2000" dirty="0"/>
          </a:p>
        </p:txBody>
      </p:sp>
      <p:pic>
        <p:nvPicPr>
          <p:cNvPr id="27650" name="Picture 2" descr="http://o.quizlet.com/9AwW1jOB8lYkOLxxPWCYcQ_m.png"/>
          <p:cNvPicPr>
            <a:picLocks noChangeAspect="1" noChangeArrowheads="1"/>
          </p:cNvPicPr>
          <p:nvPr/>
        </p:nvPicPr>
        <p:blipFill>
          <a:blip r:embed="rId2" cstate="print"/>
          <a:srcRect/>
          <a:stretch>
            <a:fillRect/>
          </a:stretch>
        </p:blipFill>
        <p:spPr bwMode="auto">
          <a:xfrm>
            <a:off x="7239000" y="228600"/>
            <a:ext cx="1524000" cy="178419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Chondrosarcoma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Cartilage-producing malignant tumors</a:t>
            </a:r>
          </a:p>
          <a:p>
            <a:r>
              <a:rPr lang="en-US" dirty="0" smtClean="0"/>
              <a:t>Can be </a:t>
            </a:r>
            <a:r>
              <a:rPr lang="en-US" dirty="0" err="1" smtClean="0"/>
              <a:t>intramedullary</a:t>
            </a:r>
            <a:r>
              <a:rPr lang="en-US" dirty="0" smtClean="0"/>
              <a:t> or </a:t>
            </a:r>
            <a:r>
              <a:rPr lang="en-US" dirty="0" err="1" smtClean="0"/>
              <a:t>juxtacortical</a:t>
            </a:r>
            <a:endParaRPr lang="en-US" dirty="0" smtClean="0"/>
          </a:p>
          <a:p>
            <a:r>
              <a:rPr lang="en-US" dirty="0" smtClean="0"/>
              <a:t>Less common than </a:t>
            </a:r>
            <a:r>
              <a:rPr lang="en-US" dirty="0" err="1" smtClean="0"/>
              <a:t>osteosarcoma</a:t>
            </a:r>
            <a:endParaRPr lang="en-US" dirty="0" smtClean="0"/>
          </a:p>
          <a:p>
            <a:r>
              <a:rPr lang="en-US" dirty="0" smtClean="0"/>
              <a:t>Usually &gt;40 years</a:t>
            </a:r>
          </a:p>
          <a:p>
            <a:r>
              <a:rPr lang="en-US" dirty="0" smtClean="0"/>
              <a:t>Tumor grade is determined by cellularity, </a:t>
            </a:r>
            <a:r>
              <a:rPr lang="en-US" dirty="0" err="1" smtClean="0"/>
              <a:t>cytologic</a:t>
            </a:r>
            <a:r>
              <a:rPr lang="en-US" dirty="0" smtClean="0"/>
              <a:t> </a:t>
            </a:r>
            <a:r>
              <a:rPr lang="en-US" dirty="0" err="1" smtClean="0"/>
              <a:t>atypia</a:t>
            </a:r>
            <a:r>
              <a:rPr lang="en-US" dirty="0" smtClean="0"/>
              <a:t>, and mitotic activity </a:t>
            </a:r>
          </a:p>
          <a:p>
            <a:r>
              <a:rPr lang="en-US" dirty="0" smtClean="0"/>
              <a:t>Low-grade tumors resemble normal cartilage. Higher grade lesions contain </a:t>
            </a:r>
            <a:r>
              <a:rPr lang="en-US" dirty="0" err="1" smtClean="0"/>
              <a:t>pleomorphic</a:t>
            </a:r>
            <a:r>
              <a:rPr lang="en-US" dirty="0" smtClean="0"/>
              <a:t> </a:t>
            </a:r>
            <a:r>
              <a:rPr lang="en-US" dirty="0" err="1" smtClean="0"/>
              <a:t>chondrocytes</a:t>
            </a:r>
            <a:r>
              <a:rPr lang="en-US" dirty="0" smtClean="0"/>
              <a:t> with frequent mitotic figures </a:t>
            </a:r>
          </a:p>
          <a:p>
            <a:r>
              <a:rPr lang="en-US" dirty="0" smtClean="0"/>
              <a:t>Multinucleate cells are present with lacunae containing two or more </a:t>
            </a:r>
            <a:r>
              <a:rPr lang="en-US" dirty="0" err="1" smtClean="0"/>
              <a:t>chondrocytes</a:t>
            </a:r>
            <a:endParaRPr lang="en-US" dirty="0" smtClean="0"/>
          </a:p>
          <a:p>
            <a:r>
              <a:rPr lang="en-US" dirty="0" smtClean="0"/>
              <a:t>Approximately 10% of patients with conventional low-grade </a:t>
            </a:r>
            <a:r>
              <a:rPr lang="en-US" dirty="0" err="1" smtClean="0"/>
              <a:t>chondrosarcomas</a:t>
            </a:r>
            <a:r>
              <a:rPr lang="en-US" dirty="0" smtClean="0"/>
              <a:t> have a second high-grade poorly differentiated component, might include </a:t>
            </a:r>
            <a:r>
              <a:rPr lang="en-US" dirty="0" err="1" smtClean="0"/>
              <a:t>osteosarcoma</a:t>
            </a:r>
            <a:endParaRPr lang="en-US" dirty="0" smtClean="0"/>
          </a:p>
          <a:p>
            <a:r>
              <a:rPr lang="en-US" dirty="0" smtClean="0"/>
              <a:t>Most common sites: pelvis, shoulder, ribs (not long bones) </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381000"/>
            <a:ext cx="3657600" cy="5943600"/>
          </a:xfrm>
        </p:spPr>
        <p:txBody>
          <a:bodyPr>
            <a:normAutofit fontScale="92500" lnSpcReduction="10000"/>
          </a:bodyPr>
          <a:lstStyle/>
          <a:p>
            <a:r>
              <a:rPr lang="en-US" dirty="0" err="1" smtClean="0"/>
              <a:t>Chondrosarcoma</a:t>
            </a:r>
            <a:r>
              <a:rPr lang="en-US" dirty="0" smtClean="0"/>
              <a:t>. </a:t>
            </a:r>
            <a:r>
              <a:rPr lang="en-US" b="1" dirty="0" smtClean="0"/>
              <a:t>A,</a:t>
            </a:r>
            <a:r>
              <a:rPr lang="en-US" dirty="0" smtClean="0"/>
              <a:t> Islands of hyaline and </a:t>
            </a:r>
            <a:r>
              <a:rPr lang="en-US" dirty="0" err="1" smtClean="0"/>
              <a:t>myxoid</a:t>
            </a:r>
            <a:r>
              <a:rPr lang="en-US" dirty="0" smtClean="0"/>
              <a:t> cartilage expand the </a:t>
            </a:r>
            <a:r>
              <a:rPr lang="en-US" dirty="0" err="1" smtClean="0"/>
              <a:t>medullary</a:t>
            </a:r>
            <a:r>
              <a:rPr lang="en-US" dirty="0" smtClean="0"/>
              <a:t> cavity and grow through the cortex to form a sessile paracortical mass. </a:t>
            </a:r>
            <a:r>
              <a:rPr lang="en-US" b="1" dirty="0" smtClean="0"/>
              <a:t>B,</a:t>
            </a:r>
            <a:r>
              <a:rPr lang="en-US" dirty="0" smtClean="0"/>
              <a:t> </a:t>
            </a:r>
            <a:r>
              <a:rPr lang="en-US" dirty="0" err="1" smtClean="0"/>
              <a:t>Anaplastic</a:t>
            </a:r>
            <a:r>
              <a:rPr lang="en-US" dirty="0" smtClean="0"/>
              <a:t> </a:t>
            </a:r>
            <a:r>
              <a:rPr lang="en-US" dirty="0" err="1" smtClean="0"/>
              <a:t>chondrocytes</a:t>
            </a:r>
            <a:r>
              <a:rPr lang="en-US" dirty="0" smtClean="0"/>
              <a:t> within a </a:t>
            </a:r>
            <a:r>
              <a:rPr lang="en-US" dirty="0" err="1" smtClean="0"/>
              <a:t>chondroid</a:t>
            </a:r>
            <a:r>
              <a:rPr lang="en-US" dirty="0" smtClean="0"/>
              <a:t> matrix.</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190500"/>
            <a:ext cx="4629150" cy="66675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Fibrous Cortical Defect and </a:t>
            </a:r>
            <a:r>
              <a:rPr lang="en-US" dirty="0" err="1" smtClean="0"/>
              <a:t>Nonossifying</a:t>
            </a:r>
            <a:r>
              <a:rPr lang="en-US" dirty="0" smtClean="0"/>
              <a:t> </a:t>
            </a:r>
            <a:r>
              <a:rPr lang="en-US" dirty="0" err="1" smtClean="0"/>
              <a:t>Fibroma</a:t>
            </a:r>
            <a:r>
              <a:rPr lang="en-US" dirty="0" smtClean="0"/>
              <a:t> </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i="1" dirty="0" smtClean="0"/>
              <a:t>Fibrous cortical defects</a:t>
            </a:r>
            <a:r>
              <a:rPr lang="en-US" dirty="0" smtClean="0"/>
              <a:t> occur in 30% to 50% of all children &gt;2</a:t>
            </a:r>
          </a:p>
          <a:p>
            <a:r>
              <a:rPr lang="en-US" dirty="0" smtClean="0"/>
              <a:t>Developmental defects rather than true </a:t>
            </a:r>
            <a:r>
              <a:rPr lang="en-US" dirty="0" err="1" smtClean="0"/>
              <a:t>neoplasms</a:t>
            </a:r>
            <a:r>
              <a:rPr lang="en-US" dirty="0" smtClean="0"/>
              <a:t> </a:t>
            </a:r>
          </a:p>
          <a:p>
            <a:r>
              <a:rPr lang="en-US" dirty="0" smtClean="0"/>
              <a:t>The vast majority are smaller than 0.5 cm and arise in the </a:t>
            </a:r>
            <a:r>
              <a:rPr lang="en-US" dirty="0" err="1" smtClean="0"/>
              <a:t>metaphysis</a:t>
            </a:r>
            <a:r>
              <a:rPr lang="en-US" dirty="0" smtClean="0"/>
              <a:t> of the distal femur or proximal tibia </a:t>
            </a:r>
          </a:p>
          <a:p>
            <a:r>
              <a:rPr lang="en-US" dirty="0" smtClean="0"/>
              <a:t>50% are bilateral or multiple. Larger lesions (5-6 cm) develop into </a:t>
            </a:r>
            <a:r>
              <a:rPr lang="en-US" i="1" dirty="0" err="1" smtClean="0"/>
              <a:t>nonossifying</a:t>
            </a:r>
            <a:r>
              <a:rPr lang="en-US" i="1" dirty="0" smtClean="0"/>
              <a:t> </a:t>
            </a:r>
            <a:r>
              <a:rPr lang="en-US" i="1" dirty="0" err="1" smtClean="0"/>
              <a:t>fibromas</a:t>
            </a:r>
            <a:endParaRPr lang="en-US" i="1" dirty="0" smtClean="0"/>
          </a:p>
          <a:p>
            <a:r>
              <a:rPr lang="en-US" dirty="0" smtClean="0"/>
              <a:t>Fibrous cortical defects and </a:t>
            </a:r>
            <a:r>
              <a:rPr lang="en-US" dirty="0" err="1" smtClean="0"/>
              <a:t>nonossifying</a:t>
            </a:r>
            <a:r>
              <a:rPr lang="en-US" dirty="0" smtClean="0"/>
              <a:t> </a:t>
            </a:r>
            <a:r>
              <a:rPr lang="en-US" dirty="0" err="1" smtClean="0"/>
              <a:t>fibromas</a:t>
            </a:r>
            <a:r>
              <a:rPr lang="en-US" dirty="0" smtClean="0"/>
              <a:t> both present as sharply demarcated </a:t>
            </a:r>
            <a:r>
              <a:rPr lang="en-US" dirty="0" err="1" smtClean="0"/>
              <a:t>radiolucencies</a:t>
            </a:r>
            <a:r>
              <a:rPr lang="en-US" dirty="0" smtClean="0"/>
              <a:t> surrounded by a thin zone of sclerosis</a:t>
            </a:r>
          </a:p>
          <a:p>
            <a:r>
              <a:rPr lang="en-US" dirty="0" smtClean="0"/>
              <a:t>Microscopically are cellular lesions composed of </a:t>
            </a:r>
            <a:r>
              <a:rPr lang="en-US" dirty="0" err="1" smtClean="0"/>
              <a:t>cytologically</a:t>
            </a:r>
            <a:r>
              <a:rPr lang="en-US" dirty="0" smtClean="0"/>
              <a:t> benign fibroblasts and activated macrophages, including multinucleated forms. The fibroblasts classically exhibit a </a:t>
            </a:r>
            <a:r>
              <a:rPr lang="en-US" dirty="0" err="1" smtClean="0"/>
              <a:t>storiform</a:t>
            </a:r>
            <a:r>
              <a:rPr lang="en-US" dirty="0" smtClean="0"/>
              <a:t> (pinwheel) pattern </a:t>
            </a:r>
          </a:p>
          <a:p>
            <a:r>
              <a:rPr lang="en-US" dirty="0" smtClean="0"/>
              <a:t>Usually asymptomatic and resolve, if large, may cause pathologic fracture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38800"/>
            <a:ext cx="8229600" cy="838200"/>
          </a:xfrm>
        </p:spPr>
        <p:txBody>
          <a:bodyPr>
            <a:normAutofit fontScale="62500" lnSpcReduction="20000"/>
          </a:bodyPr>
          <a:lstStyle/>
          <a:p>
            <a:r>
              <a:rPr lang="en-US" dirty="0" smtClean="0"/>
              <a:t>Fibrous cortical defect or </a:t>
            </a:r>
            <a:r>
              <a:rPr lang="en-US" dirty="0" err="1" smtClean="0"/>
              <a:t>nonossifying</a:t>
            </a:r>
            <a:r>
              <a:rPr lang="en-US" dirty="0" smtClean="0"/>
              <a:t> </a:t>
            </a:r>
            <a:r>
              <a:rPr lang="en-US" dirty="0" err="1" smtClean="0"/>
              <a:t>fibroma</a:t>
            </a:r>
            <a:r>
              <a:rPr lang="en-US" dirty="0" smtClean="0"/>
              <a:t>. Characteristic </a:t>
            </a:r>
            <a:r>
              <a:rPr lang="en-US" dirty="0" err="1" smtClean="0"/>
              <a:t>storiform</a:t>
            </a:r>
            <a:r>
              <a:rPr lang="en-US" dirty="0" smtClean="0"/>
              <a:t> pattern of spindle cells interspersed with scattered </a:t>
            </a:r>
            <a:r>
              <a:rPr lang="en-US" dirty="0" err="1" smtClean="0"/>
              <a:t>osteoclast</a:t>
            </a:r>
            <a:r>
              <a:rPr lang="en-US" dirty="0" smtClean="0"/>
              <a:t>-type giant cells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762000" y="304800"/>
            <a:ext cx="7620000" cy="52292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Fibrous Dysplasia </a:t>
            </a:r>
            <a:endParaRPr lang="en-US" dirty="0"/>
          </a:p>
        </p:txBody>
      </p:sp>
      <p:sp>
        <p:nvSpPr>
          <p:cNvPr id="3" name="Content Placeholder 2"/>
          <p:cNvSpPr>
            <a:spLocks noGrp="1"/>
          </p:cNvSpPr>
          <p:nvPr>
            <p:ph idx="1"/>
          </p:nvPr>
        </p:nvSpPr>
        <p:spPr>
          <a:xfrm>
            <a:off x="457200" y="1219200"/>
            <a:ext cx="8229600" cy="4952999"/>
          </a:xfrm>
        </p:spPr>
        <p:txBody>
          <a:bodyPr>
            <a:noAutofit/>
          </a:bodyPr>
          <a:lstStyle/>
          <a:p>
            <a:r>
              <a:rPr lang="en-US" sz="1800" dirty="0" smtClean="0"/>
              <a:t>FD is a benign tumor that is better regarded as developmental arrest</a:t>
            </a:r>
          </a:p>
          <a:p>
            <a:r>
              <a:rPr lang="en-US" sz="1800" dirty="0" smtClean="0"/>
              <a:t>All components of normal bone are present, but they fail to differentiate into mature structures </a:t>
            </a:r>
          </a:p>
          <a:p>
            <a:r>
              <a:rPr lang="en-US" sz="1800" dirty="0" smtClean="0"/>
              <a:t>FD occurs as one of three clinical patterns: </a:t>
            </a:r>
          </a:p>
          <a:p>
            <a:r>
              <a:rPr lang="en-US" sz="1800" dirty="0" smtClean="0"/>
              <a:t>(1) involvement of a single bone (</a:t>
            </a:r>
            <a:r>
              <a:rPr lang="en-US" sz="1800" dirty="0" err="1" smtClean="0"/>
              <a:t>monostotic</a:t>
            </a:r>
            <a:r>
              <a:rPr lang="en-US" sz="1800" dirty="0" smtClean="0"/>
              <a:t>), 70% of cases, early adolescents, In descending order of frequency: ribs, femur, tibia, jawbones, </a:t>
            </a:r>
            <a:r>
              <a:rPr lang="en-US" sz="1800" dirty="0" err="1" smtClean="0"/>
              <a:t>calvaria</a:t>
            </a:r>
            <a:r>
              <a:rPr lang="en-US" sz="1800" dirty="0" smtClean="0"/>
              <a:t>, and </a:t>
            </a:r>
            <a:r>
              <a:rPr lang="en-US" sz="1800" dirty="0" err="1" smtClean="0"/>
              <a:t>humerus</a:t>
            </a:r>
            <a:r>
              <a:rPr lang="en-US" sz="1800" dirty="0" smtClean="0"/>
              <a:t> are most commonly affected. Lesions are asymptomatic and usually discovered incidentally </a:t>
            </a:r>
          </a:p>
          <a:p>
            <a:r>
              <a:rPr lang="en-US" sz="1800" dirty="0" smtClean="0"/>
              <a:t>(2) involvement of multiple bones (</a:t>
            </a:r>
            <a:r>
              <a:rPr lang="en-US" sz="1800" dirty="0" err="1" smtClean="0"/>
              <a:t>polyostotic</a:t>
            </a:r>
            <a:r>
              <a:rPr lang="en-US" sz="1800" dirty="0" smtClean="0"/>
              <a:t>) 29%, earlier age, progress, femur is most common, causes marked deformity and fractures</a:t>
            </a:r>
          </a:p>
          <a:p>
            <a:r>
              <a:rPr lang="en-US" sz="1800" dirty="0" smtClean="0"/>
              <a:t>(3) </a:t>
            </a:r>
            <a:r>
              <a:rPr lang="en-US" sz="1800" dirty="0" err="1" smtClean="0"/>
              <a:t>polyostotic</a:t>
            </a:r>
            <a:r>
              <a:rPr lang="en-US" sz="1800" dirty="0" smtClean="0"/>
              <a:t> disease, associated with café au </a:t>
            </a:r>
            <a:r>
              <a:rPr lang="en-US" sz="1800" dirty="0" err="1" smtClean="0"/>
              <a:t>lait</a:t>
            </a:r>
            <a:r>
              <a:rPr lang="en-US" sz="1800" dirty="0" smtClean="0"/>
              <a:t> skin pigmentations and endocrine abnormalities, especially precocious puberty </a:t>
            </a:r>
            <a:r>
              <a:rPr lang="en-US" sz="1800" i="1" dirty="0" smtClean="0"/>
              <a:t>(McCune-Albright syndrome) </a:t>
            </a:r>
            <a:r>
              <a:rPr lang="en-US" sz="1800" dirty="0" smtClean="0"/>
              <a:t>result from a somatic (not hereditary) embryonic mutation yielding a G-protein that constitutively activates </a:t>
            </a:r>
            <a:r>
              <a:rPr lang="en-US" sz="1800" dirty="0" err="1" smtClean="0"/>
              <a:t>adenyl</a:t>
            </a:r>
            <a:r>
              <a:rPr lang="en-US" sz="1800" dirty="0" smtClean="0"/>
              <a:t> </a:t>
            </a:r>
            <a:r>
              <a:rPr lang="en-US" sz="1800" dirty="0" err="1" smtClean="0"/>
              <a:t>cyclase</a:t>
            </a:r>
            <a:r>
              <a:rPr lang="en-US" sz="1800" dirty="0" smtClean="0"/>
              <a:t> with resultant cyclic adenosine </a:t>
            </a:r>
            <a:r>
              <a:rPr lang="en-US" sz="1800" dirty="0" err="1" smtClean="0"/>
              <a:t>monophosphate</a:t>
            </a:r>
            <a:r>
              <a:rPr lang="en-US" sz="1800" dirty="0" smtClean="0"/>
              <a:t> overproduction and cellular </a:t>
            </a:r>
            <a:r>
              <a:rPr lang="en-US" sz="1800" dirty="0" err="1" smtClean="0"/>
              <a:t>hyperfunctioning</a:t>
            </a:r>
            <a:r>
              <a:rPr lang="en-US" sz="1800" dirty="0" smtClean="0"/>
              <a:t> (precocious puberty)</a:t>
            </a:r>
          </a:p>
          <a:p>
            <a:r>
              <a:rPr lang="en-US" sz="1800" dirty="0" smtClean="0"/>
              <a:t>However, fibrous dysplasia can cause marked enlargement and distortion of bone, so that if the face or skull is involved, disfigurement can occur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000"/>
            <a:ext cx="8229600" cy="762000"/>
          </a:xfrm>
        </p:spPr>
        <p:txBody>
          <a:bodyPr>
            <a:normAutofit fontScale="55000" lnSpcReduction="20000"/>
          </a:bodyPr>
          <a:lstStyle/>
          <a:p>
            <a:r>
              <a:rPr lang="en-US" dirty="0" smtClean="0"/>
              <a:t>Fibrous dysplasia. Curved </a:t>
            </a:r>
            <a:r>
              <a:rPr lang="en-US" dirty="0" err="1" smtClean="0"/>
              <a:t>trabeculae</a:t>
            </a:r>
            <a:r>
              <a:rPr lang="en-US" dirty="0" smtClean="0"/>
              <a:t> of woven bone (Chinese letters) arising in a fibrous tissue. Note the absence of </a:t>
            </a:r>
            <a:r>
              <a:rPr lang="en-US" dirty="0" err="1" smtClean="0"/>
              <a:t>osteoblasts</a:t>
            </a:r>
            <a:r>
              <a:rPr lang="en-US" dirty="0" smtClean="0"/>
              <a:t> rimming the bones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762000" y="228600"/>
            <a:ext cx="7620000" cy="52197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 and clinical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Well-circumscribed, </a:t>
            </a:r>
            <a:r>
              <a:rPr lang="en-US" dirty="0" err="1" smtClean="0"/>
              <a:t>intramedullary</a:t>
            </a:r>
            <a:r>
              <a:rPr lang="en-US" dirty="0" smtClean="0"/>
              <a:t> lesions of varying sizes </a:t>
            </a:r>
          </a:p>
          <a:p>
            <a:r>
              <a:rPr lang="en-US" dirty="0" smtClean="0"/>
              <a:t>By x-ray, lesions exhibit a characteristic ground-glass appearance with well-defined margins </a:t>
            </a:r>
          </a:p>
          <a:p>
            <a:r>
              <a:rPr lang="en-US" dirty="0" smtClean="0"/>
              <a:t>Symptomatic lesions are readily cured by conservative surgery </a:t>
            </a:r>
          </a:p>
          <a:p>
            <a:r>
              <a:rPr lang="en-US" dirty="0" err="1" smtClean="0"/>
              <a:t>Polyostotic</a:t>
            </a:r>
            <a:r>
              <a:rPr lang="en-US" dirty="0" smtClean="0"/>
              <a:t> involvement is frequently associated with progressive disease, and more severe skeletal complications </a:t>
            </a:r>
          </a:p>
          <a:p>
            <a:r>
              <a:rPr lang="en-US" dirty="0" smtClean="0"/>
              <a:t>Rarely, </a:t>
            </a:r>
            <a:r>
              <a:rPr lang="en-US" dirty="0" err="1" smtClean="0"/>
              <a:t>polyostotic</a:t>
            </a:r>
            <a:r>
              <a:rPr lang="en-US" dirty="0" smtClean="0"/>
              <a:t> disease can transform into </a:t>
            </a:r>
            <a:r>
              <a:rPr lang="en-US" dirty="0" err="1" smtClean="0"/>
              <a:t>osteosarcoma</a:t>
            </a:r>
            <a:r>
              <a:rPr lang="en-US" dirty="0" smtClean="0"/>
              <a:t>, </a:t>
            </a:r>
            <a:r>
              <a:rPr lang="en-US" i="1" dirty="0" smtClean="0"/>
              <a:t>especially following radiotherapy</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Achondroplasia</a:t>
            </a:r>
            <a:r>
              <a:rPr lang="ar-JO" dirty="0" smtClean="0"/>
              <a:t>ودانة العظم </a:t>
            </a:r>
            <a:endParaRPr lang="en-US" dirty="0"/>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r>
              <a:rPr lang="en-US" sz="4200" dirty="0" smtClean="0"/>
              <a:t>Major cause of dwarfism</a:t>
            </a:r>
          </a:p>
          <a:p>
            <a:r>
              <a:rPr lang="en-US" sz="4200" dirty="0" smtClean="0"/>
              <a:t>Point mutation in the fibroblast growth factor receptor 3 (FGFR3) that results in </a:t>
            </a:r>
            <a:r>
              <a:rPr lang="en-US" sz="4200" dirty="0" smtClean="0"/>
              <a:t>permanent</a:t>
            </a:r>
            <a:r>
              <a:rPr lang="en-US" sz="4200" dirty="0" smtClean="0"/>
              <a:t> </a:t>
            </a:r>
            <a:r>
              <a:rPr lang="en-US" sz="4200" dirty="0" smtClean="0"/>
              <a:t>activation </a:t>
            </a:r>
          </a:p>
          <a:p>
            <a:r>
              <a:rPr lang="en-US" sz="4200" dirty="0" smtClean="0"/>
              <a:t>Activated FGFR3 </a:t>
            </a:r>
            <a:r>
              <a:rPr lang="en-US" sz="4200" i="1" dirty="0" smtClean="0"/>
              <a:t>inhibits</a:t>
            </a:r>
            <a:r>
              <a:rPr lang="en-US" sz="4200" dirty="0" smtClean="0"/>
              <a:t> </a:t>
            </a:r>
            <a:r>
              <a:rPr lang="en-US" sz="4200" dirty="0" err="1" smtClean="0"/>
              <a:t>chondrocyte</a:t>
            </a:r>
            <a:r>
              <a:rPr lang="en-US" sz="4200" dirty="0" smtClean="0"/>
              <a:t> proliferation; as a result, the normal </a:t>
            </a:r>
            <a:r>
              <a:rPr lang="en-US" sz="4200" dirty="0" err="1" smtClean="0"/>
              <a:t>epiphyseal</a:t>
            </a:r>
            <a:r>
              <a:rPr lang="en-US" sz="4200" dirty="0" smtClean="0"/>
              <a:t> growth plate  of the long bones is suppressed </a:t>
            </a:r>
          </a:p>
          <a:p>
            <a:r>
              <a:rPr lang="en-US" sz="4200" dirty="0" smtClean="0"/>
              <a:t>Patients have normal head and trunk, but short bowing limbs</a:t>
            </a:r>
          </a:p>
          <a:p>
            <a:r>
              <a:rPr lang="en-US" sz="4200" dirty="0" smtClean="0"/>
              <a:t>AD transmission, </a:t>
            </a:r>
            <a:r>
              <a:rPr lang="en-US" sz="4200" dirty="0" smtClean="0"/>
              <a:t>most cases represent new acquired mutation</a:t>
            </a:r>
          </a:p>
          <a:p>
            <a:r>
              <a:rPr lang="en-US" sz="4200" dirty="0" smtClean="0"/>
              <a:t>The affected individuals are typically </a:t>
            </a:r>
            <a:r>
              <a:rPr lang="en-US" sz="4200" dirty="0" err="1" smtClean="0"/>
              <a:t>heterozygotes</a:t>
            </a:r>
            <a:r>
              <a:rPr lang="en-US" sz="4200" dirty="0" smtClean="0"/>
              <a:t>, since </a:t>
            </a:r>
            <a:r>
              <a:rPr lang="en-US" sz="4200" dirty="0" err="1" smtClean="0"/>
              <a:t>homozygosity</a:t>
            </a:r>
            <a:r>
              <a:rPr lang="en-US" sz="4200" dirty="0" smtClean="0"/>
              <a:t> leads to abnormalities in chest development and death from respiratory failure soon after birth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Ewing sarcoma</a:t>
            </a:r>
            <a:endParaRPr lang="en-US" dirty="0"/>
          </a:p>
        </p:txBody>
      </p:sp>
      <p:sp>
        <p:nvSpPr>
          <p:cNvPr id="3" name="Content Placeholder 2"/>
          <p:cNvSpPr>
            <a:spLocks noGrp="1"/>
          </p:cNvSpPr>
          <p:nvPr>
            <p:ph idx="1"/>
          </p:nvPr>
        </p:nvSpPr>
        <p:spPr/>
        <p:txBody>
          <a:bodyPr>
            <a:normAutofit fontScale="92500"/>
          </a:bodyPr>
          <a:lstStyle/>
          <a:p>
            <a:r>
              <a:rPr lang="en-US" dirty="0" smtClean="0"/>
              <a:t>Ewing sarcoma and primitive </a:t>
            </a:r>
            <a:r>
              <a:rPr lang="en-US" dirty="0" err="1" smtClean="0"/>
              <a:t>neuroectodermal</a:t>
            </a:r>
            <a:r>
              <a:rPr lang="en-US" dirty="0" smtClean="0"/>
              <a:t> tumors (PNETs) are primary malignant small round-cell tumors of bone and soft tissue</a:t>
            </a:r>
          </a:p>
          <a:p>
            <a:r>
              <a:rPr lang="en-US" dirty="0" smtClean="0"/>
              <a:t>They share an identical chromosome translocation, they should be viewed as the same tumor, differing only in degree of differentiation PNETs demonstrate neural differentiation whereas Ewing sarcomas are undifferentiated by traditional marker analysis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Next to </a:t>
            </a:r>
            <a:r>
              <a:rPr lang="en-US" dirty="0" err="1" smtClean="0"/>
              <a:t>osteosarcomas</a:t>
            </a:r>
            <a:r>
              <a:rPr lang="en-US" dirty="0" smtClean="0"/>
              <a:t>, they are the second most common pediatric bone sarcomas </a:t>
            </a:r>
          </a:p>
          <a:p>
            <a:r>
              <a:rPr lang="en-US" dirty="0" smtClean="0"/>
              <a:t>Most patients are 10 to 15 years old </a:t>
            </a:r>
          </a:p>
          <a:p>
            <a:r>
              <a:rPr lang="en-US" dirty="0" smtClean="0"/>
              <a:t>80% are younger than age 20 </a:t>
            </a:r>
          </a:p>
          <a:p>
            <a:r>
              <a:rPr lang="en-US" dirty="0" smtClean="0"/>
              <a:t>Boys are affected slightly more frequently than girls </a:t>
            </a:r>
          </a:p>
          <a:p>
            <a:r>
              <a:rPr lang="en-US" dirty="0" smtClean="0"/>
              <a:t>Racial predilection; blacks are rarely afflicted </a:t>
            </a:r>
          </a:p>
          <a:p>
            <a:r>
              <a:rPr lang="en-US" dirty="0" smtClean="0"/>
              <a:t>Translocation that causes fusion of the </a:t>
            </a:r>
            <a:r>
              <a:rPr lang="en-US" i="1" dirty="0" smtClean="0"/>
              <a:t>EWS</a:t>
            </a:r>
            <a:r>
              <a:rPr lang="en-US" dirty="0" smtClean="0"/>
              <a:t> gene on 22q12 with a member of the </a:t>
            </a:r>
            <a:r>
              <a:rPr lang="en-US" i="1" dirty="0" smtClean="0"/>
              <a:t>ETS</a:t>
            </a:r>
            <a:r>
              <a:rPr lang="en-US" dirty="0" smtClean="0"/>
              <a:t> family of transcription factors, most commonly </a:t>
            </a:r>
            <a:r>
              <a:rPr lang="en-US" i="1" dirty="0" smtClean="0"/>
              <a:t>FL1</a:t>
            </a:r>
            <a:r>
              <a:rPr lang="en-US" dirty="0" smtClean="0"/>
              <a:t> gene on 11q24, and the </a:t>
            </a:r>
            <a:r>
              <a:rPr lang="en-US" i="1" dirty="0" smtClean="0"/>
              <a:t>ERG</a:t>
            </a:r>
            <a:r>
              <a:rPr lang="en-US" dirty="0" smtClean="0"/>
              <a:t> gene on 21q22 </a:t>
            </a:r>
          </a:p>
          <a:p>
            <a:r>
              <a:rPr lang="en-US" dirty="0" smtClean="0"/>
              <a:t>The resulting </a:t>
            </a:r>
            <a:r>
              <a:rPr lang="en-US" dirty="0" err="1" smtClean="0"/>
              <a:t>chimeric</a:t>
            </a:r>
            <a:r>
              <a:rPr lang="en-US" dirty="0" smtClean="0"/>
              <a:t> protein functions as a constitutively active transcription factor to stimulate cell proliferation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10200"/>
            <a:ext cx="8229600" cy="944563"/>
          </a:xfrm>
        </p:spPr>
        <p:txBody>
          <a:bodyPr>
            <a:normAutofit fontScale="92500" lnSpcReduction="10000"/>
          </a:bodyPr>
          <a:lstStyle/>
          <a:p>
            <a:r>
              <a:rPr lang="en-US" dirty="0" smtClean="0"/>
              <a:t>Ewing sarcoma. Sheets of small round cells with scant, cleared cytoplasm</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838200" y="228600"/>
            <a:ext cx="7620000" cy="522922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Arises in </a:t>
            </a:r>
            <a:r>
              <a:rPr lang="en-US" dirty="0" err="1" smtClean="0"/>
              <a:t>medullary</a:t>
            </a:r>
            <a:r>
              <a:rPr lang="en-US" dirty="0" smtClean="0"/>
              <a:t> cavity </a:t>
            </a:r>
          </a:p>
          <a:p>
            <a:r>
              <a:rPr lang="en-US" dirty="0" smtClean="0"/>
              <a:t>Most common: long bones (femur), pelvis</a:t>
            </a:r>
          </a:p>
          <a:p>
            <a:r>
              <a:rPr lang="en-US" dirty="0" smtClean="0"/>
              <a:t>Aggressive, highly invasive, necrotic</a:t>
            </a:r>
          </a:p>
          <a:p>
            <a:r>
              <a:rPr lang="en-US" dirty="0" smtClean="0"/>
              <a:t>Sheets of primitive cells, slightly larger than lymphocytes, with occasional presence of </a:t>
            </a:r>
            <a:r>
              <a:rPr lang="en-US" b="1" dirty="0" smtClean="0"/>
              <a:t>Homer-Wright rosettes</a:t>
            </a:r>
            <a:r>
              <a:rPr lang="en-US" dirty="0" smtClean="0"/>
              <a:t> (tumor cells circled about a central </a:t>
            </a:r>
            <a:r>
              <a:rPr lang="en-US" dirty="0" err="1" smtClean="0"/>
              <a:t>fibrillary</a:t>
            </a:r>
            <a:r>
              <a:rPr lang="en-US" dirty="0" smtClean="0"/>
              <a:t> space) indicates neural differentiation</a:t>
            </a:r>
          </a:p>
          <a:p>
            <a:r>
              <a:rPr lang="en-US" dirty="0" smtClean="0"/>
              <a:t>X-ray: bone mass, </a:t>
            </a:r>
            <a:r>
              <a:rPr lang="en-US" dirty="0" err="1" smtClean="0"/>
              <a:t>lytic</a:t>
            </a:r>
            <a:r>
              <a:rPr lang="en-US" dirty="0" smtClean="0"/>
              <a:t> lesions. There is a characteristic </a:t>
            </a:r>
            <a:r>
              <a:rPr lang="en-US" dirty="0" err="1" smtClean="0"/>
              <a:t>periosteal</a:t>
            </a:r>
            <a:r>
              <a:rPr lang="en-US" dirty="0" smtClean="0"/>
              <a:t> reaction depositing bone in an onionskin fashion</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Metastasis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More common than primary tumors</a:t>
            </a:r>
          </a:p>
          <a:p>
            <a:r>
              <a:rPr lang="en-US" dirty="0" smtClean="0"/>
              <a:t>Rich </a:t>
            </a:r>
            <a:r>
              <a:rPr lang="en-US" dirty="0" err="1" smtClean="0"/>
              <a:t>vascularity</a:t>
            </a:r>
            <a:r>
              <a:rPr lang="en-US" dirty="0" smtClean="0"/>
              <a:t>, nutrients, slow perfusion</a:t>
            </a:r>
          </a:p>
          <a:p>
            <a:r>
              <a:rPr lang="en-US" dirty="0" smtClean="0"/>
              <a:t>Mostly in axial skeleton</a:t>
            </a:r>
          </a:p>
          <a:p>
            <a:r>
              <a:rPr lang="en-US" dirty="0" smtClean="0"/>
              <a:t>Cancer itself does not erode the bone</a:t>
            </a:r>
          </a:p>
          <a:p>
            <a:r>
              <a:rPr lang="en-US" dirty="0" smtClean="0"/>
              <a:t>Most cancer cells secret prostaglandins, interleukins, and </a:t>
            </a:r>
            <a:r>
              <a:rPr lang="en-US" dirty="0" err="1" smtClean="0"/>
              <a:t>PTHRp</a:t>
            </a:r>
            <a:r>
              <a:rPr lang="en-US" dirty="0" smtClean="0"/>
              <a:t> that stimulate </a:t>
            </a:r>
            <a:r>
              <a:rPr lang="en-US" dirty="0" err="1" smtClean="0"/>
              <a:t>osteoclastic</a:t>
            </a:r>
            <a:r>
              <a:rPr lang="en-US" dirty="0" smtClean="0"/>
              <a:t> bone </a:t>
            </a:r>
            <a:r>
              <a:rPr lang="en-US" dirty="0" err="1" smtClean="0"/>
              <a:t>resorption</a:t>
            </a:r>
            <a:r>
              <a:rPr lang="en-US" dirty="0" smtClean="0"/>
              <a:t> causing </a:t>
            </a:r>
            <a:r>
              <a:rPr lang="en-US" dirty="0" err="1" smtClean="0"/>
              <a:t>lytic</a:t>
            </a:r>
            <a:r>
              <a:rPr lang="en-US" dirty="0" smtClean="0"/>
              <a:t> lesions</a:t>
            </a:r>
          </a:p>
          <a:p>
            <a:r>
              <a:rPr lang="en-US" dirty="0" smtClean="0"/>
              <a:t>Some cancers (prostate) stimulate </a:t>
            </a:r>
            <a:r>
              <a:rPr lang="en-US" dirty="0" err="1" smtClean="0"/>
              <a:t>osteobasts</a:t>
            </a:r>
            <a:r>
              <a:rPr lang="en-US" dirty="0" smtClean="0"/>
              <a:t> (sclerotic lesions)</a:t>
            </a:r>
          </a:p>
          <a:p>
            <a:r>
              <a:rPr lang="en-US" dirty="0" smtClean="0"/>
              <a:t>Mixed </a:t>
            </a:r>
            <a:r>
              <a:rPr lang="en-US" dirty="0" err="1" smtClean="0"/>
              <a:t>lytic</a:t>
            </a:r>
            <a:r>
              <a:rPr lang="en-US" dirty="0" smtClean="0"/>
              <a:t>/</a:t>
            </a:r>
            <a:r>
              <a:rPr lang="en-US" dirty="0" err="1" smtClean="0"/>
              <a:t>blastic</a:t>
            </a:r>
            <a:r>
              <a:rPr lang="en-US" dirty="0" smtClean="0"/>
              <a:t> lesions are common</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Arthritis</a:t>
            </a:r>
            <a:endParaRPr lang="en-US" dirty="0"/>
          </a:p>
        </p:txBody>
      </p:sp>
      <p:sp>
        <p:nvSpPr>
          <p:cNvPr id="3" name="Content Placeholder 2"/>
          <p:cNvSpPr>
            <a:spLocks noGrp="1"/>
          </p:cNvSpPr>
          <p:nvPr>
            <p:ph idx="1"/>
          </p:nvPr>
        </p:nvSpPr>
        <p:spPr/>
        <p:txBody>
          <a:bodyPr/>
          <a:lstStyle/>
          <a:p>
            <a:r>
              <a:rPr lang="en-US" dirty="0" smtClean="0"/>
              <a:t>Osteoarthritis</a:t>
            </a:r>
          </a:p>
          <a:p>
            <a:r>
              <a:rPr lang="en-US" dirty="0" smtClean="0"/>
              <a:t>Gout</a:t>
            </a:r>
          </a:p>
          <a:p>
            <a:r>
              <a:rPr lang="en-US" dirty="0" err="1" smtClean="0"/>
              <a:t>Pseudogout</a:t>
            </a:r>
            <a:endParaRPr lang="en-US" dirty="0" smtClean="0"/>
          </a:p>
          <a:p>
            <a:r>
              <a:rPr lang="en-US" dirty="0" smtClean="0"/>
              <a:t>Lyme disease</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Osteoarthritis</a:t>
            </a:r>
            <a:endParaRPr lang="en-US" dirty="0"/>
          </a:p>
        </p:txBody>
      </p:sp>
      <p:sp>
        <p:nvSpPr>
          <p:cNvPr id="3" name="Content Placeholder 2"/>
          <p:cNvSpPr>
            <a:spLocks noGrp="1"/>
          </p:cNvSpPr>
          <p:nvPr>
            <p:ph idx="1"/>
          </p:nvPr>
        </p:nvSpPr>
        <p:spPr/>
        <p:txBody>
          <a:bodyPr>
            <a:noAutofit/>
          </a:bodyPr>
          <a:lstStyle/>
          <a:p>
            <a:r>
              <a:rPr lang="en-US" sz="2000" dirty="0" smtClean="0"/>
              <a:t>Degenerative joint disease</a:t>
            </a:r>
          </a:p>
          <a:p>
            <a:r>
              <a:rPr lang="en-US" sz="2000" dirty="0" smtClean="0"/>
              <a:t>The most common joint disorder</a:t>
            </a:r>
          </a:p>
          <a:p>
            <a:r>
              <a:rPr lang="en-US" sz="2000" dirty="0" smtClean="0"/>
              <a:t>Important cause of physical disability in individuals over the age of 65 </a:t>
            </a:r>
          </a:p>
          <a:p>
            <a:r>
              <a:rPr lang="en-US" sz="2000" dirty="0" smtClean="0"/>
              <a:t>The fundamental feature of osteoarthritis is degeneration of the </a:t>
            </a:r>
            <a:r>
              <a:rPr lang="en-US" sz="2000" dirty="0" err="1" smtClean="0"/>
              <a:t>articular</a:t>
            </a:r>
            <a:r>
              <a:rPr lang="en-US" sz="2000" dirty="0" smtClean="0"/>
              <a:t> cartilage</a:t>
            </a:r>
          </a:p>
          <a:p>
            <a:r>
              <a:rPr lang="en-US" sz="2000" dirty="0" smtClean="0"/>
              <a:t>Bone changes are secondary </a:t>
            </a:r>
          </a:p>
          <a:p>
            <a:r>
              <a:rPr lang="en-US" sz="2000" dirty="0" smtClean="0"/>
              <a:t>Inflammation can be present as a minor component</a:t>
            </a:r>
          </a:p>
          <a:p>
            <a:r>
              <a:rPr lang="en-US" sz="2000" dirty="0" smtClean="0"/>
              <a:t>Primary OA: most common, insidious onset, no initiating factor, </a:t>
            </a:r>
            <a:r>
              <a:rPr lang="en-US" sz="2000" dirty="0" err="1" smtClean="0"/>
              <a:t>oligoarticular</a:t>
            </a:r>
            <a:r>
              <a:rPr lang="en-US" sz="2000" dirty="0" smtClean="0"/>
              <a:t> </a:t>
            </a:r>
          </a:p>
          <a:p>
            <a:r>
              <a:rPr lang="en-US" sz="2000" dirty="0" smtClean="0"/>
              <a:t>Secondary OA: 5% of cases, young age, history of trauma, DM, </a:t>
            </a:r>
            <a:r>
              <a:rPr lang="en-US" sz="2000" dirty="0" err="1" smtClean="0"/>
              <a:t>hemochromatosis</a:t>
            </a:r>
            <a:r>
              <a:rPr lang="en-US" sz="2000" dirty="0" smtClean="0"/>
              <a:t>, marked obesity, one or many joints</a:t>
            </a:r>
          </a:p>
          <a:p>
            <a:r>
              <a:rPr lang="en-US" sz="2000" dirty="0" smtClean="0"/>
              <a:t>Gender has some influence; knees and hands are more commonly affected in women, whereas hips are more commonly affected in men</a:t>
            </a:r>
            <a:endParaRPr lang="en-US" sz="2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Normal function of joint cartilage: prevents friction and spreads load across the joint to protect the underlying bone </a:t>
            </a:r>
          </a:p>
          <a:p>
            <a:r>
              <a:rPr lang="en-US" i="1" dirty="0" smtClean="0"/>
              <a:t> Normal cartilage is elastic, </a:t>
            </a:r>
            <a:r>
              <a:rPr lang="en-US" dirty="0" smtClean="0"/>
              <a:t>regain normal architecture after compression (</a:t>
            </a:r>
            <a:r>
              <a:rPr lang="en-US" dirty="0" err="1" smtClean="0"/>
              <a:t>proteoglycans</a:t>
            </a:r>
            <a:r>
              <a:rPr lang="en-US" dirty="0" smtClean="0"/>
              <a:t>), and to have high tensile strength (collagen II), both produced by </a:t>
            </a:r>
            <a:r>
              <a:rPr lang="en-US" dirty="0" err="1" smtClean="0"/>
              <a:t>chondrocytes</a:t>
            </a:r>
            <a:endParaRPr lang="en-US" dirty="0" smtClean="0"/>
          </a:p>
          <a:p>
            <a:r>
              <a:rPr lang="en-US" dirty="0" smtClean="0"/>
              <a:t>Mechanical stresses and aging causes damage to </a:t>
            </a:r>
            <a:r>
              <a:rPr lang="en-US" dirty="0" err="1" smtClean="0"/>
              <a:t>chondrocytes</a:t>
            </a:r>
            <a:r>
              <a:rPr lang="en-US" dirty="0" smtClean="0"/>
              <a:t> </a:t>
            </a:r>
          </a:p>
          <a:p>
            <a:r>
              <a:rPr lang="en-US" i="1" dirty="0" smtClean="0"/>
              <a:t>Genetic factors</a:t>
            </a:r>
            <a:r>
              <a:rPr lang="en-US" dirty="0" smtClean="0"/>
              <a:t> also seem to contribute to osteoarthritis susceptibility, particularly in the hands and hips, but the responsible genes are not known </a:t>
            </a:r>
          </a:p>
          <a:p>
            <a:r>
              <a:rPr lang="en-US" dirty="0" smtClean="0"/>
              <a:t>Degenerating cartilage contains more water and less </a:t>
            </a:r>
            <a:r>
              <a:rPr lang="en-US" dirty="0" err="1" smtClean="0"/>
              <a:t>proteoglycan</a:t>
            </a:r>
            <a:r>
              <a:rPr lang="en-US" dirty="0" smtClean="0"/>
              <a:t> and collagen, its function is compromised </a:t>
            </a:r>
          </a:p>
          <a:p>
            <a:r>
              <a:rPr lang="en-US" dirty="0" err="1" smtClean="0"/>
              <a:t>Chondrocytes</a:t>
            </a:r>
            <a:r>
              <a:rPr lang="en-US" dirty="0" smtClean="0"/>
              <a:t> in the deeper layers proliferate to compensate, but with time, </a:t>
            </a:r>
            <a:r>
              <a:rPr lang="en-US" smtClean="0"/>
              <a:t>they fail</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earliest structural changes in osteoarthritis include enlargement, proliferation, and disorganization of the </a:t>
            </a:r>
            <a:r>
              <a:rPr lang="en-US" dirty="0" err="1" smtClean="0"/>
              <a:t>chondrocytes</a:t>
            </a:r>
            <a:r>
              <a:rPr lang="en-US" dirty="0" smtClean="0"/>
              <a:t> in the superficial part of the </a:t>
            </a:r>
            <a:r>
              <a:rPr lang="en-US" dirty="0" err="1" smtClean="0"/>
              <a:t>articular</a:t>
            </a:r>
            <a:r>
              <a:rPr lang="en-US" dirty="0" smtClean="0"/>
              <a:t> cartilage </a:t>
            </a:r>
          </a:p>
          <a:p>
            <a:r>
              <a:rPr lang="en-US" dirty="0" smtClean="0"/>
              <a:t>Subsequently, vertical and horizontal </a:t>
            </a:r>
            <a:r>
              <a:rPr lang="en-US" b="1" dirty="0" smtClean="0"/>
              <a:t>cracking of the matrix</a:t>
            </a:r>
            <a:r>
              <a:rPr lang="en-US" dirty="0" smtClean="0"/>
              <a:t> occur as the superficial layers of the cartilage are degraded </a:t>
            </a:r>
          </a:p>
          <a:p>
            <a:r>
              <a:rPr lang="en-US" dirty="0" smtClean="0"/>
              <a:t>With time, the </a:t>
            </a:r>
            <a:r>
              <a:rPr lang="en-US" dirty="0" err="1" smtClean="0"/>
              <a:t>subchondral</a:t>
            </a:r>
            <a:r>
              <a:rPr lang="en-US" dirty="0" smtClean="0"/>
              <a:t> bone plate is exposed </a:t>
            </a:r>
          </a:p>
          <a:p>
            <a:r>
              <a:rPr lang="en-US" dirty="0" smtClean="0"/>
              <a:t>Friction </a:t>
            </a:r>
            <a:r>
              <a:rPr lang="en-US" dirty="0" err="1" smtClean="0"/>
              <a:t>smooths</a:t>
            </a:r>
            <a:r>
              <a:rPr lang="en-US" dirty="0" smtClean="0"/>
              <a:t> and burnishes the exposed bone, giving it the appearance of polished ivory </a:t>
            </a:r>
            <a:r>
              <a:rPr lang="en-US" b="1" dirty="0" smtClean="0"/>
              <a:t>(bone </a:t>
            </a:r>
            <a:r>
              <a:rPr lang="en-US" b="1" dirty="0" err="1" smtClean="0"/>
              <a:t>eburnation</a:t>
            </a:r>
            <a:r>
              <a:rPr lang="en-US" b="1" dirty="0" smtClean="0"/>
              <a:t>)</a:t>
            </a:r>
            <a:r>
              <a:rPr lang="en-US" dirty="0" smtClean="0"/>
              <a:t>. The underlying </a:t>
            </a:r>
            <a:r>
              <a:rPr lang="en-US" dirty="0" err="1" smtClean="0"/>
              <a:t>cancellous</a:t>
            </a:r>
            <a:r>
              <a:rPr lang="en-US" dirty="0" smtClean="0"/>
              <a:t> bone becomes sclerotic and thickened </a:t>
            </a:r>
          </a:p>
          <a:p>
            <a:r>
              <a:rPr lang="en-US" dirty="0" smtClean="0"/>
              <a:t>Small fractures can dislodge pieces of cartilage and </a:t>
            </a:r>
            <a:r>
              <a:rPr lang="en-US" dirty="0" err="1" smtClean="0"/>
              <a:t>subchondral</a:t>
            </a:r>
            <a:r>
              <a:rPr lang="en-US" dirty="0" smtClean="0"/>
              <a:t> bone into the joint, forming loose bodies </a:t>
            </a:r>
            <a:r>
              <a:rPr lang="en-US" b="1" dirty="0" smtClean="0"/>
              <a:t>(joint mice)</a:t>
            </a:r>
            <a:r>
              <a:rPr lang="en-US" dirty="0" smtClean="0"/>
              <a:t> </a:t>
            </a:r>
          </a:p>
          <a:p>
            <a:r>
              <a:rPr lang="en-US" dirty="0" smtClean="0"/>
              <a:t>Mushroom-shaped </a:t>
            </a:r>
            <a:r>
              <a:rPr lang="en-US" b="1" dirty="0" err="1" smtClean="0"/>
              <a:t>osteophytes</a:t>
            </a:r>
            <a:r>
              <a:rPr lang="en-US" dirty="0" smtClean="0"/>
              <a:t> (bony outgrowths) develop at the margins of the </a:t>
            </a:r>
            <a:r>
              <a:rPr lang="en-US" dirty="0" err="1" smtClean="0"/>
              <a:t>articular</a:t>
            </a:r>
            <a:r>
              <a:rPr lang="en-US" dirty="0" smtClean="0"/>
              <a:t> surface </a:t>
            </a:r>
          </a:p>
          <a:p>
            <a:r>
              <a:rPr lang="en-US" dirty="0" err="1" smtClean="0"/>
              <a:t>Synovium</a:t>
            </a:r>
            <a:r>
              <a:rPr lang="en-US" dirty="0" smtClean="0"/>
              <a:t> moves into </a:t>
            </a:r>
            <a:r>
              <a:rPr lang="en-US" dirty="0" err="1" smtClean="0"/>
              <a:t>subchondral</a:t>
            </a:r>
            <a:r>
              <a:rPr lang="en-US" dirty="0" smtClean="0"/>
              <a:t> bone and forms cysts. In severe disease, a fibrous synovial </a:t>
            </a:r>
            <a:r>
              <a:rPr lang="en-US" b="1" dirty="0" err="1" smtClean="0"/>
              <a:t>pannus</a:t>
            </a:r>
            <a:r>
              <a:rPr lang="en-US" dirty="0" smtClean="0"/>
              <a:t> covers the peripheral portions of the </a:t>
            </a:r>
            <a:r>
              <a:rPr lang="en-US" dirty="0" err="1" smtClean="0"/>
              <a:t>articular</a:t>
            </a:r>
            <a:r>
              <a:rPr lang="en-US" dirty="0" smtClean="0"/>
              <a:t> surface</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00600"/>
            <a:ext cx="8229600" cy="1325563"/>
          </a:xfrm>
        </p:spPr>
        <p:txBody>
          <a:bodyPr>
            <a:normAutofit fontScale="70000" lnSpcReduction="20000"/>
          </a:bodyPr>
          <a:lstStyle/>
          <a:p>
            <a:r>
              <a:rPr lang="en-US" dirty="0" smtClean="0"/>
              <a:t>Osteoarthritis. </a:t>
            </a:r>
            <a:r>
              <a:rPr lang="en-US" b="1" dirty="0" smtClean="0"/>
              <a:t>A,</a:t>
            </a:r>
            <a:r>
              <a:rPr lang="en-US" dirty="0" smtClean="0"/>
              <a:t> Histologic demonstration of the characteristic fibrillation of the </a:t>
            </a:r>
            <a:r>
              <a:rPr lang="en-US" dirty="0" err="1" smtClean="0"/>
              <a:t>articular</a:t>
            </a:r>
            <a:r>
              <a:rPr lang="en-US" dirty="0" smtClean="0"/>
              <a:t> cartilage. </a:t>
            </a:r>
            <a:r>
              <a:rPr lang="en-US" b="1" dirty="0" smtClean="0"/>
              <a:t>B,</a:t>
            </a:r>
            <a:r>
              <a:rPr lang="en-US" dirty="0" smtClean="0"/>
              <a:t> Severe osteoarthritis with 1, </a:t>
            </a:r>
            <a:r>
              <a:rPr lang="en-US" dirty="0" err="1" smtClean="0"/>
              <a:t>Eburnated</a:t>
            </a:r>
            <a:r>
              <a:rPr lang="en-US" dirty="0" smtClean="0"/>
              <a:t> </a:t>
            </a:r>
            <a:r>
              <a:rPr lang="en-US" dirty="0" err="1" smtClean="0"/>
              <a:t>articular</a:t>
            </a:r>
            <a:r>
              <a:rPr lang="en-US" dirty="0" smtClean="0"/>
              <a:t> surface exposing </a:t>
            </a:r>
            <a:r>
              <a:rPr lang="en-US" dirty="0" err="1" smtClean="0"/>
              <a:t>subchondral</a:t>
            </a:r>
            <a:r>
              <a:rPr lang="en-US" dirty="0" smtClean="0"/>
              <a:t> bone. 2, </a:t>
            </a:r>
            <a:r>
              <a:rPr lang="en-US" dirty="0" err="1" smtClean="0"/>
              <a:t>Subchondral</a:t>
            </a:r>
            <a:r>
              <a:rPr lang="en-US" dirty="0" smtClean="0"/>
              <a:t> cyst. 3, Residual </a:t>
            </a:r>
            <a:r>
              <a:rPr lang="en-US" dirty="0" err="1" smtClean="0"/>
              <a:t>articular</a:t>
            </a:r>
            <a:r>
              <a:rPr lang="en-US" dirty="0" smtClean="0"/>
              <a:t> cartilage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1066800"/>
            <a:ext cx="9144000" cy="32575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jpg"/>
          <p:cNvPicPr>
            <a:picLocks noGrp="1" noChangeAspect="1"/>
          </p:cNvPicPr>
          <p:nvPr>
            <p:ph idx="1"/>
          </p:nvPr>
        </p:nvPicPr>
        <p:blipFill>
          <a:blip r:embed="rId2" cstate="print"/>
          <a:stretch>
            <a:fillRect/>
          </a:stretch>
        </p:blipFill>
        <p:spPr>
          <a:xfrm>
            <a:off x="228600" y="1371600"/>
            <a:ext cx="3657503" cy="3659837"/>
          </a:xfrm>
        </p:spPr>
      </p:pic>
      <p:pic>
        <p:nvPicPr>
          <p:cNvPr id="5" name="Picture 4" descr="2.gif"/>
          <p:cNvPicPr>
            <a:picLocks noChangeAspect="1"/>
          </p:cNvPicPr>
          <p:nvPr/>
        </p:nvPicPr>
        <p:blipFill>
          <a:blip r:embed="rId3" cstate="print"/>
          <a:stretch>
            <a:fillRect/>
          </a:stretch>
        </p:blipFill>
        <p:spPr>
          <a:xfrm>
            <a:off x="3962400" y="1371600"/>
            <a:ext cx="4876800" cy="36576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Osteoarthritis is an insidious </a:t>
            </a:r>
          </a:p>
          <a:p>
            <a:r>
              <a:rPr lang="en-US" dirty="0" smtClean="0"/>
              <a:t>Patients, in their 50s and 60s </a:t>
            </a:r>
          </a:p>
          <a:p>
            <a:r>
              <a:rPr lang="en-US" dirty="0" smtClean="0"/>
              <a:t>Characteristic symptoms include deep, aching pain exacerbated by use, morning stiffness, </a:t>
            </a:r>
            <a:r>
              <a:rPr lang="en-US" dirty="0" err="1" smtClean="0"/>
              <a:t>crepitus</a:t>
            </a:r>
            <a:r>
              <a:rPr lang="en-US" dirty="0" smtClean="0"/>
              <a:t>, and limited range of movement </a:t>
            </a:r>
          </a:p>
          <a:p>
            <a:r>
              <a:rPr lang="en-US" dirty="0" err="1" smtClean="0"/>
              <a:t>Osteophytes</a:t>
            </a:r>
            <a:r>
              <a:rPr lang="en-US" dirty="0" smtClean="0"/>
              <a:t> cause nerve impingement (</a:t>
            </a:r>
            <a:r>
              <a:rPr lang="en-US" dirty="0" err="1" smtClean="0"/>
              <a:t>radicular</a:t>
            </a:r>
            <a:r>
              <a:rPr lang="en-US" dirty="0" smtClean="0"/>
              <a:t> pain, muscle spasms, muscle atrophy, and neurologic deficits) </a:t>
            </a:r>
          </a:p>
          <a:p>
            <a:r>
              <a:rPr lang="en-US" i="1" dirty="0" err="1" smtClean="0"/>
              <a:t>Heberden</a:t>
            </a:r>
            <a:r>
              <a:rPr lang="en-US" i="1" dirty="0" smtClean="0"/>
              <a:t> nodes</a:t>
            </a:r>
            <a:r>
              <a:rPr lang="en-US" dirty="0" smtClean="0"/>
              <a:t> in the fingers, representing prominent </a:t>
            </a:r>
            <a:r>
              <a:rPr lang="en-US" dirty="0" err="1" smtClean="0"/>
              <a:t>osteophytes</a:t>
            </a:r>
            <a:r>
              <a:rPr lang="en-US" dirty="0" smtClean="0"/>
              <a:t> at the distal </a:t>
            </a:r>
            <a:r>
              <a:rPr lang="en-US" dirty="0" err="1" smtClean="0"/>
              <a:t>interphalangeal</a:t>
            </a:r>
            <a:r>
              <a:rPr lang="en-US" dirty="0" smtClean="0"/>
              <a:t> joints, are characteristic in women. </a:t>
            </a:r>
            <a:endParaRPr lang="ar-JO" dirty="0" smtClean="0"/>
          </a:p>
          <a:p>
            <a:r>
              <a:rPr lang="en-US" dirty="0" smtClean="0"/>
              <a:t>With time, significant joint deformity can occur, but unlike rheumatoid arthritis, fusion does not take place.</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Gout </a:t>
            </a:r>
            <a:r>
              <a:rPr lang="ar-JO" dirty="0" smtClean="0"/>
              <a:t>النقرس</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Accumulation of excessive amounts of </a:t>
            </a:r>
            <a:r>
              <a:rPr lang="en-US" i="1" dirty="0" smtClean="0"/>
              <a:t>uric acid (end product of </a:t>
            </a:r>
            <a:r>
              <a:rPr lang="en-US" i="1" dirty="0" err="1" smtClean="0"/>
              <a:t>purine</a:t>
            </a:r>
            <a:r>
              <a:rPr lang="en-US" i="1" dirty="0" smtClean="0"/>
              <a:t> metabolism)</a:t>
            </a:r>
            <a:r>
              <a:rPr lang="en-US" dirty="0" smtClean="0"/>
              <a:t> </a:t>
            </a:r>
          </a:p>
          <a:p>
            <a:r>
              <a:rPr lang="en-US" dirty="0" smtClean="0"/>
              <a:t>Recurrent episodes of acute arthritis, sometimes accompanied by the formation of large crystalline aggregates called </a:t>
            </a:r>
            <a:r>
              <a:rPr lang="en-US" i="1" dirty="0" err="1" smtClean="0"/>
              <a:t>tophi</a:t>
            </a:r>
            <a:r>
              <a:rPr lang="en-US" i="1" dirty="0" smtClean="0"/>
              <a:t>,</a:t>
            </a:r>
            <a:r>
              <a:rPr lang="en-US" dirty="0" smtClean="0"/>
              <a:t> and chronic joint deformity </a:t>
            </a:r>
          </a:p>
          <a:p>
            <a:r>
              <a:rPr lang="en-US" dirty="0" smtClean="0"/>
              <a:t>All of these result from precipitation of </a:t>
            </a:r>
            <a:r>
              <a:rPr lang="en-US" b="1" dirty="0" smtClean="0"/>
              <a:t>monosodium </a:t>
            </a:r>
            <a:r>
              <a:rPr lang="en-US" b="1" dirty="0" err="1" smtClean="0"/>
              <a:t>urate</a:t>
            </a:r>
            <a:r>
              <a:rPr lang="en-US" b="1" smtClean="0"/>
              <a:t> </a:t>
            </a:r>
            <a:r>
              <a:rPr lang="en-US" smtClean="0"/>
              <a:t>crystals</a:t>
            </a:r>
            <a:endParaRPr lang="en-US" dirty="0" smtClean="0"/>
          </a:p>
          <a:p>
            <a:r>
              <a:rPr lang="en-US" dirty="0" smtClean="0"/>
              <a:t>Although an elevated level of uric acid is an essential component of gout, not all such individuals develop gout, indicating that influences besides </a:t>
            </a:r>
            <a:r>
              <a:rPr lang="en-US" dirty="0" err="1" smtClean="0"/>
              <a:t>hyperuricemia</a:t>
            </a:r>
            <a:r>
              <a:rPr lang="en-US" dirty="0" smtClean="0"/>
              <a:t> contribute to the pathogenesis </a:t>
            </a:r>
          </a:p>
          <a:p>
            <a:r>
              <a:rPr lang="en-US" dirty="0" smtClean="0"/>
              <a:t>Gout is traditionally divided into primary and secondary forms, accounting for about 90% and 10% of cases, respectively </a:t>
            </a:r>
          </a:p>
          <a:p>
            <a:r>
              <a:rPr lang="en-US" i="1" dirty="0" smtClean="0"/>
              <a:t>Primary gout,</a:t>
            </a:r>
            <a:r>
              <a:rPr lang="en-US" dirty="0" smtClean="0"/>
              <a:t> basic cause is unknown or (less commonly) when it is due to an inborn metabolic defect that causes </a:t>
            </a:r>
            <a:r>
              <a:rPr lang="en-US" dirty="0" err="1" smtClean="0"/>
              <a:t>hyperuricemia</a:t>
            </a:r>
            <a:r>
              <a:rPr lang="en-US" dirty="0" smtClean="0"/>
              <a:t> </a:t>
            </a:r>
          </a:p>
          <a:p>
            <a:r>
              <a:rPr lang="en-US" dirty="0" smtClean="0"/>
              <a:t>In </a:t>
            </a:r>
            <a:r>
              <a:rPr lang="en-US" i="1" dirty="0" smtClean="0"/>
              <a:t>secondary gout</a:t>
            </a:r>
            <a:r>
              <a:rPr lang="en-US" dirty="0" smtClean="0"/>
              <a:t> the cause is known, but gout is not necessarily the main or even dominant clinical disorder</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4758" y="914400"/>
            <a:ext cx="9036940" cy="37338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sp>
        <p:nvSpPr>
          <p:cNvPr id="3" name="Content Placeholder 2"/>
          <p:cNvSpPr>
            <a:spLocks noGrp="1"/>
          </p:cNvSpPr>
          <p:nvPr>
            <p:ph idx="1"/>
          </p:nvPr>
        </p:nvSpPr>
        <p:spPr/>
        <p:txBody>
          <a:bodyPr>
            <a:noAutofit/>
          </a:bodyPr>
          <a:lstStyle/>
          <a:p>
            <a:r>
              <a:rPr lang="en-US" sz="2000" b="1" dirty="0" smtClean="0"/>
              <a:t>Acute arthritis</a:t>
            </a:r>
            <a:r>
              <a:rPr lang="en-US" sz="2000" dirty="0" smtClean="0"/>
              <a:t>: dense </a:t>
            </a:r>
            <a:r>
              <a:rPr lang="en-US" sz="2000" dirty="0" err="1" smtClean="0"/>
              <a:t>neutrophilic</a:t>
            </a:r>
            <a:r>
              <a:rPr lang="en-US" sz="2000" dirty="0" smtClean="0"/>
              <a:t> infiltrate permeating the </a:t>
            </a:r>
            <a:r>
              <a:rPr lang="en-US" sz="2000" b="1" dirty="0" err="1" smtClean="0"/>
              <a:t>synovium</a:t>
            </a:r>
            <a:r>
              <a:rPr lang="en-US" sz="2000" dirty="0" smtClean="0"/>
              <a:t> and synovial fluid. Long, slender, needle-shaped </a:t>
            </a:r>
            <a:r>
              <a:rPr lang="en-US" sz="2000" b="1" dirty="0" smtClean="0"/>
              <a:t>monosodium </a:t>
            </a:r>
            <a:r>
              <a:rPr lang="en-US" sz="2000" b="1" dirty="0" err="1" smtClean="0"/>
              <a:t>urate</a:t>
            </a:r>
            <a:r>
              <a:rPr lang="en-US" sz="2000" b="1" dirty="0" smtClean="0"/>
              <a:t> crystals</a:t>
            </a:r>
            <a:r>
              <a:rPr lang="en-US" sz="2000" dirty="0" smtClean="0"/>
              <a:t> are frequently found in the cytoplasm of the neutrophils and in the </a:t>
            </a:r>
            <a:r>
              <a:rPr lang="en-US" sz="2000" dirty="0" err="1" smtClean="0"/>
              <a:t>synovium</a:t>
            </a:r>
            <a:endParaRPr lang="en-US" sz="2000" dirty="0" smtClean="0"/>
          </a:p>
          <a:p>
            <a:r>
              <a:rPr lang="en-US" sz="2000" b="1" dirty="0" smtClean="0"/>
              <a:t>Chronic </a:t>
            </a:r>
            <a:r>
              <a:rPr lang="en-US" sz="2000" b="1" dirty="0" err="1" smtClean="0"/>
              <a:t>tophaceous</a:t>
            </a:r>
            <a:r>
              <a:rPr lang="en-US" sz="2000" b="1" dirty="0" smtClean="0"/>
              <a:t> arthritis</a:t>
            </a:r>
            <a:r>
              <a:rPr lang="en-US" sz="2000" dirty="0" smtClean="0"/>
              <a:t>: repetitive acute attacks. Crust in the </a:t>
            </a:r>
            <a:r>
              <a:rPr lang="en-US" sz="2000" dirty="0" err="1" smtClean="0"/>
              <a:t>synovium</a:t>
            </a:r>
            <a:r>
              <a:rPr lang="en-US" sz="2000" dirty="0" smtClean="0"/>
              <a:t> (</a:t>
            </a:r>
            <a:r>
              <a:rPr lang="en-US" sz="2000" dirty="0" err="1" smtClean="0"/>
              <a:t>hyperplastia</a:t>
            </a:r>
            <a:r>
              <a:rPr lang="en-US" sz="2000" dirty="0" smtClean="0"/>
              <a:t>, fibrosis, inflammatory cells), then forms a </a:t>
            </a:r>
            <a:r>
              <a:rPr lang="en-US" sz="2000" dirty="0" err="1" smtClean="0"/>
              <a:t>pannus</a:t>
            </a:r>
            <a:r>
              <a:rPr lang="en-US" sz="2000" dirty="0" smtClean="0"/>
              <a:t> that destroys the underlying cartilage, and leading to bone erosions. In severe cases: </a:t>
            </a:r>
            <a:r>
              <a:rPr lang="en-US" sz="2000" dirty="0" err="1" smtClean="0"/>
              <a:t>ankylosis</a:t>
            </a:r>
            <a:endParaRPr lang="en-US" sz="2000" dirty="0" smtClean="0"/>
          </a:p>
          <a:p>
            <a:r>
              <a:rPr lang="en-US" sz="2000" b="1" dirty="0" err="1" smtClean="0"/>
              <a:t>Tophi</a:t>
            </a:r>
            <a:r>
              <a:rPr lang="en-US" sz="2000" b="1" dirty="0" smtClean="0"/>
              <a:t>: </a:t>
            </a:r>
            <a:r>
              <a:rPr lang="en-US" sz="2000" dirty="0" smtClean="0"/>
              <a:t>large aggregations of </a:t>
            </a:r>
            <a:r>
              <a:rPr lang="en-US" sz="2000" dirty="0" err="1" smtClean="0"/>
              <a:t>urate</a:t>
            </a:r>
            <a:r>
              <a:rPr lang="en-US" sz="2000" dirty="0" smtClean="0"/>
              <a:t> crystals surrounded by an intense inflammatory reaction of lymphocytes, macrophages, and foreign-body giant cells. </a:t>
            </a:r>
            <a:r>
              <a:rPr lang="en-US" sz="2000" dirty="0" err="1" smtClean="0"/>
              <a:t>Tophi</a:t>
            </a:r>
            <a:r>
              <a:rPr lang="en-US" sz="2000" dirty="0" smtClean="0"/>
              <a:t> appear in cartilage of joints, ligaments, tendons, and soft tissues, including the ear lobes, nasal cartilages, and skin of the fingertips</a:t>
            </a:r>
          </a:p>
          <a:p>
            <a:r>
              <a:rPr lang="en-US" sz="2000" b="1" dirty="0" smtClean="0"/>
              <a:t>Gouty nephropathy:</a:t>
            </a:r>
            <a:r>
              <a:rPr lang="en-US" sz="2000" dirty="0" smtClean="0"/>
              <a:t> </a:t>
            </a:r>
            <a:r>
              <a:rPr lang="en-US" sz="2000" dirty="0" err="1" smtClean="0"/>
              <a:t>medullary</a:t>
            </a:r>
            <a:r>
              <a:rPr lang="en-US" sz="2000" dirty="0" smtClean="0"/>
              <a:t> </a:t>
            </a:r>
            <a:r>
              <a:rPr lang="en-US" sz="2000" dirty="0" err="1" smtClean="0"/>
              <a:t>tophi</a:t>
            </a:r>
            <a:r>
              <a:rPr lang="en-US" sz="2000" dirty="0" smtClean="0"/>
              <a:t>, </a:t>
            </a:r>
            <a:r>
              <a:rPr lang="en-US" sz="2000" dirty="0" err="1" smtClean="0"/>
              <a:t>intratubular</a:t>
            </a:r>
            <a:r>
              <a:rPr lang="en-US" sz="2000" dirty="0" smtClean="0"/>
              <a:t> precipitations, or free uric acid crystals and renal calculi. Secondary complications such as </a:t>
            </a:r>
            <a:r>
              <a:rPr lang="en-US" sz="2000" dirty="0" err="1" smtClean="0"/>
              <a:t>pyelonephritis</a:t>
            </a:r>
            <a:r>
              <a:rPr lang="en-US" sz="2000" dirty="0" smtClean="0"/>
              <a:t> can occur, especially when there is urinary obstruction</a:t>
            </a:r>
            <a:endParaRPr lang="en-US" sz="2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2600" y="457200"/>
            <a:ext cx="3124200" cy="5668963"/>
          </a:xfrm>
        </p:spPr>
        <p:txBody>
          <a:bodyPr>
            <a:normAutofit fontScale="77500" lnSpcReduction="20000"/>
          </a:bodyPr>
          <a:lstStyle/>
          <a:p>
            <a:r>
              <a:rPr lang="en-US" dirty="0" smtClean="0"/>
              <a:t>Gout. </a:t>
            </a:r>
            <a:r>
              <a:rPr lang="en-US" b="1" dirty="0" smtClean="0"/>
              <a:t>A,</a:t>
            </a:r>
            <a:r>
              <a:rPr lang="en-US" dirty="0" smtClean="0"/>
              <a:t> Amputated great toe with white </a:t>
            </a:r>
            <a:r>
              <a:rPr lang="en-US" dirty="0" err="1" smtClean="0"/>
              <a:t>tophi</a:t>
            </a:r>
            <a:r>
              <a:rPr lang="en-US" dirty="0" smtClean="0"/>
              <a:t> involving the joint and soft tissues. </a:t>
            </a:r>
            <a:r>
              <a:rPr lang="en-US" b="1" dirty="0" smtClean="0"/>
              <a:t>B,</a:t>
            </a:r>
            <a:r>
              <a:rPr lang="en-US" dirty="0" smtClean="0"/>
              <a:t> Photomicrograph of a gouty tophus. An aggregate of dissolved </a:t>
            </a:r>
            <a:r>
              <a:rPr lang="en-US" dirty="0" err="1" smtClean="0"/>
              <a:t>urate</a:t>
            </a:r>
            <a:r>
              <a:rPr lang="en-US" dirty="0" smtClean="0"/>
              <a:t> crystals is surrounded by reactive fibroblasts, mononuclear inflammatory cells, and giant cells.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04800" y="84456"/>
            <a:ext cx="4867275" cy="6773544"/>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04863" y="95250"/>
            <a:ext cx="7534275" cy="66675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Pseudogout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AKA </a:t>
            </a:r>
            <a:r>
              <a:rPr lang="en-US" dirty="0" err="1" smtClean="0"/>
              <a:t>chondrocalcinosis</a:t>
            </a:r>
            <a:r>
              <a:rPr lang="en-US" dirty="0" smtClean="0"/>
              <a:t> </a:t>
            </a:r>
          </a:p>
          <a:p>
            <a:r>
              <a:rPr lang="en-US" dirty="0" smtClean="0"/>
              <a:t>Calcium pyrophosphate crystal deposition disease </a:t>
            </a:r>
          </a:p>
          <a:p>
            <a:r>
              <a:rPr lang="en-US" dirty="0" err="1" smtClean="0"/>
              <a:t>Pseudogout</a:t>
            </a:r>
            <a:r>
              <a:rPr lang="en-US" dirty="0" smtClean="0"/>
              <a:t> typically first occurs in those age 50 or older </a:t>
            </a:r>
          </a:p>
          <a:p>
            <a:r>
              <a:rPr lang="en-US" dirty="0" smtClean="0"/>
              <a:t>Accumulation and crystallization with calcium</a:t>
            </a:r>
          </a:p>
          <a:p>
            <a:r>
              <a:rPr lang="en-US" dirty="0" smtClean="0"/>
              <a:t>Recruitment and activation of inflammatory cells</a:t>
            </a:r>
          </a:p>
          <a:p>
            <a:r>
              <a:rPr lang="en-US" dirty="0" smtClean="0"/>
              <a:t>Joint involvement can last from several days to weeks </a:t>
            </a:r>
          </a:p>
          <a:p>
            <a:r>
              <a:rPr lang="en-US" dirty="0" smtClean="0"/>
              <a:t>may be </a:t>
            </a:r>
            <a:r>
              <a:rPr lang="en-US" dirty="0" err="1" smtClean="0"/>
              <a:t>monoarticular</a:t>
            </a:r>
            <a:r>
              <a:rPr lang="en-US" dirty="0" smtClean="0"/>
              <a:t> or </a:t>
            </a:r>
            <a:r>
              <a:rPr lang="en-US" dirty="0" err="1" smtClean="0"/>
              <a:t>polyarticular</a:t>
            </a:r>
            <a:r>
              <a:rPr lang="en-US" dirty="0" smtClean="0"/>
              <a:t>; the knees, followed by the wrists, elbows, shoulders, and ankles, are most commonly affected </a:t>
            </a:r>
          </a:p>
          <a:p>
            <a:r>
              <a:rPr lang="en-US" dirty="0" smtClean="0"/>
              <a:t>Ultimately, approximately 50% of patients experience significant joint damage </a:t>
            </a:r>
          </a:p>
          <a:p>
            <a:r>
              <a:rPr lang="en-US" dirty="0" smtClean="0"/>
              <a:t>Therapy is supportive; no known treatment prevents or retards crystal formation</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Infectious arthritis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Hematogenous</a:t>
            </a:r>
            <a:r>
              <a:rPr lang="en-US" dirty="0" smtClean="0"/>
              <a:t>, or complication of </a:t>
            </a:r>
            <a:r>
              <a:rPr lang="en-US" dirty="0" err="1" smtClean="0"/>
              <a:t>osteomyelitis</a:t>
            </a:r>
            <a:endParaRPr lang="en-US" dirty="0" smtClean="0"/>
          </a:p>
          <a:p>
            <a:r>
              <a:rPr lang="en-US" dirty="0" smtClean="0"/>
              <a:t>Rapid destruction of joint structures and permanent deformity (sudden pain, fever)</a:t>
            </a:r>
          </a:p>
          <a:p>
            <a:r>
              <a:rPr lang="en-US" i="1" dirty="0" err="1" smtClean="0"/>
              <a:t>Haemophilus</a:t>
            </a:r>
            <a:r>
              <a:rPr lang="en-US" i="1" dirty="0" smtClean="0"/>
              <a:t> </a:t>
            </a:r>
            <a:r>
              <a:rPr lang="en-US" i="1" dirty="0" err="1" smtClean="0"/>
              <a:t>influenzae</a:t>
            </a:r>
            <a:r>
              <a:rPr lang="en-US" dirty="0" smtClean="0"/>
              <a:t> &lt;2 years </a:t>
            </a:r>
          </a:p>
          <a:p>
            <a:r>
              <a:rPr lang="en-US" i="1" dirty="0" smtClean="0"/>
              <a:t>S. </a:t>
            </a:r>
            <a:r>
              <a:rPr lang="en-US" i="1" dirty="0" err="1" smtClean="0"/>
              <a:t>aureus</a:t>
            </a:r>
            <a:r>
              <a:rPr lang="en-US" dirty="0" smtClean="0"/>
              <a:t> is the main causative agent in older children and adults</a:t>
            </a:r>
          </a:p>
          <a:p>
            <a:r>
              <a:rPr lang="en-US" i="1" dirty="0" smtClean="0"/>
              <a:t>gonococcus</a:t>
            </a:r>
            <a:r>
              <a:rPr lang="en-US" dirty="0" smtClean="0"/>
              <a:t> is prevalent during late adolescence and young adulthood </a:t>
            </a:r>
          </a:p>
          <a:p>
            <a:r>
              <a:rPr lang="en-US" dirty="0" smtClean="0"/>
              <a:t>Individuals with sickle cell disease are prone to infection with </a:t>
            </a:r>
            <a:r>
              <a:rPr lang="en-US" i="1" dirty="0" smtClean="0"/>
              <a:t>Salmonella</a:t>
            </a:r>
            <a:r>
              <a:rPr lang="en-US" dirty="0" smtClean="0"/>
              <a:t> at any age</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Lyme arthritis</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r>
              <a:rPr lang="en-US" sz="1400" i="1" dirty="0" err="1" smtClean="0"/>
              <a:t>Borrelia</a:t>
            </a:r>
            <a:r>
              <a:rPr lang="en-US" sz="1400" i="1" dirty="0" smtClean="0"/>
              <a:t> </a:t>
            </a:r>
            <a:r>
              <a:rPr lang="en-US" sz="1400" i="1" dirty="0" err="1" smtClean="0"/>
              <a:t>burgdorferi</a:t>
            </a:r>
            <a:r>
              <a:rPr lang="en-US" sz="1400" i="1" dirty="0" smtClean="0"/>
              <a:t>,</a:t>
            </a:r>
            <a:r>
              <a:rPr lang="en-US" sz="1400" dirty="0" smtClean="0"/>
              <a:t> transmitted by deer ticks, common in the United States</a:t>
            </a:r>
          </a:p>
          <a:p>
            <a:r>
              <a:rPr lang="en-US" sz="1400" dirty="0" smtClean="0"/>
              <a:t>Involves multiple organ systems and is usually divided into three stages</a:t>
            </a:r>
          </a:p>
          <a:p>
            <a:r>
              <a:rPr lang="en-US" sz="1400" dirty="0" smtClean="0"/>
              <a:t>In </a:t>
            </a:r>
            <a:r>
              <a:rPr lang="en-US" sz="1400" i="1" dirty="0" smtClean="0"/>
              <a:t>stage 1 </a:t>
            </a:r>
            <a:r>
              <a:rPr lang="en-US" sz="1400" i="1" dirty="0" err="1" smtClean="0"/>
              <a:t>Borrelia</a:t>
            </a:r>
            <a:r>
              <a:rPr lang="en-US" sz="1400" dirty="0" smtClean="0"/>
              <a:t> spirochetes multiply at the site of the tick bite and cause an expanding area of redness (</a:t>
            </a:r>
            <a:r>
              <a:rPr lang="en-US" sz="1400" i="1" dirty="0" err="1" smtClean="0"/>
              <a:t>erythema</a:t>
            </a:r>
            <a:r>
              <a:rPr lang="en-US" sz="1400" i="1" dirty="0" smtClean="0"/>
              <a:t> </a:t>
            </a:r>
            <a:r>
              <a:rPr lang="en-US" sz="1400" i="1" dirty="0" err="1" smtClean="0"/>
              <a:t>chronicum</a:t>
            </a:r>
            <a:r>
              <a:rPr lang="en-US" sz="1400" i="1" dirty="0" smtClean="0"/>
              <a:t> </a:t>
            </a:r>
            <a:r>
              <a:rPr lang="en-US" sz="1400" i="1" dirty="0" err="1" smtClean="0"/>
              <a:t>migrans</a:t>
            </a:r>
            <a:r>
              <a:rPr lang="en-US" sz="1400" i="1" dirty="0" smtClean="0"/>
              <a:t>)</a:t>
            </a:r>
            <a:r>
              <a:rPr lang="en-US" sz="1400" dirty="0" smtClean="0"/>
              <a:t> + fever and </a:t>
            </a:r>
            <a:r>
              <a:rPr lang="en-US" sz="1400" dirty="0" err="1" smtClean="0"/>
              <a:t>lymphadenopathy</a:t>
            </a:r>
            <a:r>
              <a:rPr lang="en-US" sz="1400" dirty="0" smtClean="0"/>
              <a:t> but usually disappears in a few weeks' time </a:t>
            </a:r>
          </a:p>
          <a:p>
            <a:r>
              <a:rPr lang="en-US" sz="1400" dirty="0" smtClean="0"/>
              <a:t>In </a:t>
            </a:r>
            <a:r>
              <a:rPr lang="en-US" sz="1400" i="1" dirty="0" smtClean="0"/>
              <a:t>stage 2,</a:t>
            </a:r>
            <a:r>
              <a:rPr lang="en-US" sz="1400" dirty="0" smtClean="0"/>
              <a:t> the </a:t>
            </a:r>
            <a:r>
              <a:rPr lang="en-US" sz="1400" i="1" dirty="0" smtClean="0"/>
              <a:t>early disseminated stage,</a:t>
            </a:r>
            <a:r>
              <a:rPr lang="en-US" sz="1400" dirty="0" smtClean="0"/>
              <a:t> spirochetes spread </a:t>
            </a:r>
            <a:r>
              <a:rPr lang="en-US" sz="1400" dirty="0" err="1" smtClean="0"/>
              <a:t>hematogenously</a:t>
            </a:r>
            <a:r>
              <a:rPr lang="en-US" sz="1400" dirty="0" smtClean="0"/>
              <a:t> and cause secondary annular skin lesions, </a:t>
            </a:r>
            <a:r>
              <a:rPr lang="en-US" sz="1400" dirty="0" err="1" smtClean="0"/>
              <a:t>lymphadenopathy</a:t>
            </a:r>
            <a:r>
              <a:rPr lang="en-US" sz="1400" dirty="0" smtClean="0"/>
              <a:t>, </a:t>
            </a:r>
            <a:r>
              <a:rPr lang="en-US" sz="1400" b="1" dirty="0" smtClean="0"/>
              <a:t>migratory joint (large joints) </a:t>
            </a:r>
            <a:r>
              <a:rPr lang="en-US" sz="1400" dirty="0" smtClean="0"/>
              <a:t>and muscle pain, cardiac arrhythmias, and meningitis, often with cranial nerve involvement. If the disease is not treated, antibodies develop that are useful for </a:t>
            </a:r>
            <a:r>
              <a:rPr lang="en-US" sz="1400" dirty="0" err="1" smtClean="0"/>
              <a:t>serodiagnosis</a:t>
            </a:r>
            <a:r>
              <a:rPr lang="en-US" sz="1400" dirty="0" smtClean="0"/>
              <a:t> of </a:t>
            </a:r>
            <a:r>
              <a:rPr lang="en-US" sz="1400" i="1" dirty="0" err="1" smtClean="0"/>
              <a:t>Borrelia</a:t>
            </a:r>
            <a:r>
              <a:rPr lang="en-US" sz="1400" dirty="0" smtClean="0"/>
              <a:t> infection. Some spirochetes, however, escape host antibody and T-cell responses by sequestering themselves in the central nervous system or as intracellular forms within endothelial cells. </a:t>
            </a:r>
          </a:p>
          <a:p>
            <a:r>
              <a:rPr lang="en-US" sz="1400" dirty="0" smtClean="0"/>
              <a:t>In </a:t>
            </a:r>
            <a:r>
              <a:rPr lang="en-US" sz="1400" i="1" dirty="0" smtClean="0"/>
              <a:t>stage 3,</a:t>
            </a:r>
            <a:r>
              <a:rPr lang="en-US" sz="1400" dirty="0" smtClean="0"/>
              <a:t> the </a:t>
            </a:r>
            <a:r>
              <a:rPr lang="en-US" sz="1400" i="1" dirty="0" smtClean="0"/>
              <a:t>late disseminated stage,</a:t>
            </a:r>
            <a:r>
              <a:rPr lang="en-US" sz="1400" dirty="0" smtClean="0"/>
              <a:t> which occurs 2 or 3 years after the initial bite, Lyme </a:t>
            </a:r>
            <a:r>
              <a:rPr lang="en-US" sz="1400" i="1" dirty="0" err="1" smtClean="0"/>
              <a:t>Borrelia</a:t>
            </a:r>
            <a:r>
              <a:rPr lang="en-US" sz="1400" dirty="0" smtClean="0"/>
              <a:t> organisms cause a </a:t>
            </a:r>
            <a:r>
              <a:rPr lang="en-US" sz="1400" b="1" dirty="0" smtClean="0"/>
              <a:t>chronic arthritis</a:t>
            </a:r>
            <a:r>
              <a:rPr lang="en-US" sz="1400" dirty="0" smtClean="0"/>
              <a:t>, sometimes with severe damage to large joints, and an encephalitis that varies from mild to debilitating. </a:t>
            </a:r>
          </a:p>
          <a:p>
            <a:r>
              <a:rPr lang="en-US" sz="1400" i="1" dirty="0" smtClean="0"/>
              <a:t>Lyme arthritis</a:t>
            </a:r>
            <a:r>
              <a:rPr lang="en-US" sz="1400" dirty="0" smtClean="0"/>
              <a:t> develops in roughly 60% to 80% of untreated patients and is the dominant feature of late disease. The arthritis may be caused by immune responses against </a:t>
            </a:r>
            <a:r>
              <a:rPr lang="en-US" sz="1400" i="1" dirty="0" err="1" smtClean="0"/>
              <a:t>Borrelia</a:t>
            </a:r>
            <a:r>
              <a:rPr lang="en-US" sz="1400" dirty="0" smtClean="0"/>
              <a:t> antigens that cross-react with proteins in the joints.</a:t>
            </a:r>
          </a:p>
          <a:p>
            <a:r>
              <a:rPr lang="en-US" sz="1400" dirty="0" err="1" smtClean="0"/>
              <a:t>Histologically</a:t>
            </a:r>
            <a:r>
              <a:rPr lang="en-US" sz="1400" dirty="0" smtClean="0"/>
              <a:t>, there is a chronic papillary </a:t>
            </a:r>
            <a:r>
              <a:rPr lang="en-US" sz="1400" dirty="0" err="1" smtClean="0"/>
              <a:t>synovitis</a:t>
            </a:r>
            <a:r>
              <a:rPr lang="en-US" sz="1400" dirty="0" smtClean="0"/>
              <a:t> with synovial hyperplasia, fibrin deposition, mononuclear cell infiltrates</a:t>
            </a:r>
          </a:p>
          <a:p>
            <a:r>
              <a:rPr lang="en-US" sz="1400" dirty="0" smtClean="0"/>
              <a:t>In only 25% of cases do silver stains reveal a sprinkling of organisms</a:t>
            </a:r>
          </a:p>
          <a:p>
            <a:r>
              <a:rPr lang="en-US" sz="1400" dirty="0" smtClean="0"/>
              <a:t>Chronic arthritis with </a:t>
            </a:r>
            <a:r>
              <a:rPr lang="en-US" sz="1400" dirty="0" err="1" smtClean="0"/>
              <a:t>pannus</a:t>
            </a:r>
            <a:r>
              <a:rPr lang="en-US" sz="1400" dirty="0" smtClean="0"/>
              <a:t> formation and permanent deformities develops in roughly one of ten patients.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Osteopetrosis</a:t>
            </a:r>
            <a:r>
              <a:rPr lang="en-US" dirty="0" smtClean="0"/>
              <a:t> </a:t>
            </a:r>
            <a:r>
              <a:rPr lang="ar-JO" dirty="0" smtClean="0"/>
              <a:t>تصخر العظم</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Rare genetic disorders characterized by reduced </a:t>
            </a:r>
            <a:r>
              <a:rPr lang="en-US" dirty="0" err="1" smtClean="0"/>
              <a:t>osteoclast</a:t>
            </a:r>
            <a:r>
              <a:rPr lang="en-US" dirty="0" smtClean="0"/>
              <a:t>-mediated bone </a:t>
            </a:r>
            <a:r>
              <a:rPr lang="en-US" dirty="0" err="1" smtClean="0"/>
              <a:t>resorption</a:t>
            </a:r>
            <a:r>
              <a:rPr lang="en-US" dirty="0" smtClean="0"/>
              <a:t> and therefore defective bone </a:t>
            </a:r>
            <a:r>
              <a:rPr lang="en-US" dirty="0" err="1" smtClean="0"/>
              <a:t>remodelling</a:t>
            </a:r>
            <a:r>
              <a:rPr lang="en-US" dirty="0" smtClean="0"/>
              <a:t> </a:t>
            </a:r>
          </a:p>
          <a:p>
            <a:r>
              <a:rPr lang="en-US" dirty="0" smtClean="0"/>
              <a:t>Normally, bone matrix degradation requires first acidification of contact site</a:t>
            </a:r>
          </a:p>
          <a:p>
            <a:r>
              <a:rPr lang="en-US" dirty="0" smtClean="0"/>
              <a:t>Multiple mechanisms, one is known, as deficiency in enzyme Carbonic </a:t>
            </a:r>
            <a:r>
              <a:rPr lang="en-US" dirty="0" err="1" smtClean="0"/>
              <a:t>Anhydrase</a:t>
            </a:r>
            <a:r>
              <a:rPr lang="en-US" dirty="0" smtClean="0"/>
              <a:t> II, required for the </a:t>
            </a:r>
            <a:r>
              <a:rPr lang="en-US" dirty="0" err="1" smtClean="0"/>
              <a:t>osteoclast</a:t>
            </a:r>
            <a:r>
              <a:rPr lang="en-US" dirty="0" smtClean="0"/>
              <a:t> hydrogen ion excretion important for acidification</a:t>
            </a:r>
          </a:p>
          <a:p>
            <a:r>
              <a:rPr lang="en-US" dirty="0" smtClean="0"/>
              <a:t>The affected bone is grossly dense and stone-like. Paradoxically, the architecture is </a:t>
            </a:r>
            <a:r>
              <a:rPr lang="en-US" dirty="0" smtClean="0"/>
              <a:t>not normal </a:t>
            </a:r>
            <a:r>
              <a:rPr lang="en-US" dirty="0" smtClean="0"/>
              <a:t>and fractures are common </a:t>
            </a:r>
          </a:p>
          <a:p>
            <a:r>
              <a:rPr lang="en-US" dirty="0" smtClean="0"/>
              <a:t>Cranial nerves compressions, deafness</a:t>
            </a:r>
          </a:p>
          <a:p>
            <a:r>
              <a:rPr lang="en-US" dirty="0" smtClean="0"/>
              <a:t>Decreased </a:t>
            </a:r>
            <a:r>
              <a:rPr lang="en-US" dirty="0" err="1" smtClean="0"/>
              <a:t>hematopoiesis</a:t>
            </a:r>
            <a:r>
              <a:rPr lang="en-US" dirty="0" smtClean="0"/>
              <a:t> (infections)</a:t>
            </a:r>
          </a:p>
          <a:p>
            <a:r>
              <a:rPr lang="en-US" dirty="0" err="1" smtClean="0"/>
              <a:t>Hepatosplenomegaly</a:t>
            </a:r>
            <a:r>
              <a:rPr lang="en-US" dirty="0" smtClean="0"/>
              <a:t> (</a:t>
            </a:r>
            <a:r>
              <a:rPr lang="en-US" dirty="0" err="1" smtClean="0"/>
              <a:t>extramedullary</a:t>
            </a:r>
            <a:r>
              <a:rPr lang="en-US" dirty="0" smtClean="0"/>
              <a:t> </a:t>
            </a:r>
            <a:r>
              <a:rPr lang="en-US" dirty="0" err="1" smtClean="0"/>
              <a:t>hematopoiesis</a:t>
            </a:r>
            <a:r>
              <a:rPr lang="en-US" dirty="0" smtClean="0"/>
              <a:t>)</a:t>
            </a:r>
          </a:p>
          <a:p>
            <a:r>
              <a:rPr lang="en-US" dirty="0" smtClean="0"/>
              <a:t>Treatment: bone marrow transplant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1600"/>
            <a:ext cx="8229600" cy="1173163"/>
          </a:xfrm>
        </p:spPr>
        <p:txBody>
          <a:bodyPr/>
          <a:lstStyle/>
          <a:p>
            <a:r>
              <a:rPr lang="en-US" dirty="0" err="1" smtClean="0"/>
              <a:t>Osteopetrosis</a:t>
            </a:r>
            <a:r>
              <a:rPr lang="en-US" dirty="0" smtClean="0"/>
              <a:t>: markedly thickened bone </a:t>
            </a:r>
            <a:r>
              <a:rPr lang="en-US" dirty="0" err="1" smtClean="0"/>
              <a:t>trabeculae</a:t>
            </a:r>
            <a:r>
              <a:rPr lang="en-US" dirty="0" smtClean="0"/>
              <a:t>, marrow spaces are minimal</a:t>
            </a:r>
            <a:endParaRPr lang="en-US" dirty="0"/>
          </a:p>
        </p:txBody>
      </p:sp>
      <p:pic>
        <p:nvPicPr>
          <p:cNvPr id="1026" name="Picture 2" descr="C:\Users\tariq\Desktop\3.jpg"/>
          <p:cNvPicPr>
            <a:picLocks noChangeAspect="1" noChangeArrowheads="1"/>
          </p:cNvPicPr>
          <p:nvPr/>
        </p:nvPicPr>
        <p:blipFill>
          <a:blip r:embed="rId2" cstate="print"/>
          <a:srcRect/>
          <a:stretch>
            <a:fillRect/>
          </a:stretch>
        </p:blipFill>
        <p:spPr bwMode="auto">
          <a:xfrm>
            <a:off x="1524000" y="411581"/>
            <a:ext cx="6324600" cy="453461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Acquired diseases of bone development</a:t>
            </a:r>
            <a:endParaRPr lang="en-US" dirty="0"/>
          </a:p>
        </p:txBody>
      </p:sp>
      <p:sp>
        <p:nvSpPr>
          <p:cNvPr id="3" name="Content Placeholder 2"/>
          <p:cNvSpPr>
            <a:spLocks noGrp="1"/>
          </p:cNvSpPr>
          <p:nvPr>
            <p:ph idx="1"/>
          </p:nvPr>
        </p:nvSpPr>
        <p:spPr/>
        <p:txBody>
          <a:bodyPr/>
          <a:lstStyle/>
          <a:p>
            <a:r>
              <a:rPr lang="en-US" dirty="0" smtClean="0"/>
              <a:t>Osteoporosis </a:t>
            </a:r>
            <a:r>
              <a:rPr lang="ar-JO" dirty="0" smtClean="0"/>
              <a:t>هشاشة العظم</a:t>
            </a:r>
          </a:p>
          <a:p>
            <a:r>
              <a:rPr lang="en-US" dirty="0" smtClean="0"/>
              <a:t>Paget disease</a:t>
            </a:r>
          </a:p>
          <a:p>
            <a:r>
              <a:rPr lang="en-US" dirty="0" smtClean="0"/>
              <a:t>Vitamin D deficiency</a:t>
            </a:r>
          </a:p>
          <a:p>
            <a:r>
              <a:rPr lang="en-US" dirty="0" smtClean="0"/>
              <a:t>Hyperparathyroidism</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2638</TotalTime>
  <Words>4610</Words>
  <Application>Microsoft Office PowerPoint</Application>
  <PresentationFormat>On-screen Show (4:3)</PresentationFormat>
  <Paragraphs>344</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Musculoskeletal Pathology </vt:lpstr>
      <vt:lpstr>Congenital Bone diseases</vt:lpstr>
      <vt:lpstr>Abnormal migration and development</vt:lpstr>
      <vt:lpstr>Osteogenesis Imperfecta تكون العظم الناقص </vt:lpstr>
      <vt:lpstr>Achondroplasiaودانة العظم </vt:lpstr>
      <vt:lpstr>Slide 6</vt:lpstr>
      <vt:lpstr>Osteopetrosis تصخر العظم</vt:lpstr>
      <vt:lpstr>Slide 8</vt:lpstr>
      <vt:lpstr>Acquired diseases of bone development</vt:lpstr>
      <vt:lpstr>osteoporosis</vt:lpstr>
      <vt:lpstr>Osteoporotic vertebral body (right) shortened by compression fractures, compared with a normal vertebral body. Note that the osteoporotic vertebra has a characteristic loss of horizontal trabeculae and thickened vertical trabeculae</vt:lpstr>
      <vt:lpstr>Primary Osteoporosis</vt:lpstr>
      <vt:lpstr>Pathogenesis</vt:lpstr>
      <vt:lpstr>Slide 14</vt:lpstr>
      <vt:lpstr>Slide 15</vt:lpstr>
      <vt:lpstr>Paget disease</vt:lpstr>
      <vt:lpstr>Pathogenesis</vt:lpstr>
      <vt:lpstr>Morphology</vt:lpstr>
      <vt:lpstr>Morphology</vt:lpstr>
      <vt:lpstr>Slide 20</vt:lpstr>
      <vt:lpstr>Vitamin D deficiency</vt:lpstr>
      <vt:lpstr>Hyperparathyroidism</vt:lpstr>
      <vt:lpstr>Morphology</vt:lpstr>
      <vt:lpstr>Slide 24</vt:lpstr>
      <vt:lpstr>Pyogenic Osteomyelitits</vt:lpstr>
      <vt:lpstr>Morphology</vt:lpstr>
      <vt:lpstr>Slide 27</vt:lpstr>
      <vt:lpstr>Slide 28</vt:lpstr>
      <vt:lpstr>Mycobacterial osteomyelitis</vt:lpstr>
      <vt:lpstr>Bone tumors</vt:lpstr>
      <vt:lpstr>Slide 31</vt:lpstr>
      <vt:lpstr>Osteoma</vt:lpstr>
      <vt:lpstr>Osteoid osteoma and osteoblastoma</vt:lpstr>
      <vt:lpstr>Slide 34</vt:lpstr>
      <vt:lpstr>Osteosarcoma</vt:lpstr>
      <vt:lpstr>Pathogenesis</vt:lpstr>
      <vt:lpstr>Morphology</vt:lpstr>
      <vt:lpstr>Slide 38</vt:lpstr>
      <vt:lpstr>Clinical</vt:lpstr>
      <vt:lpstr>Osteochondroma</vt:lpstr>
      <vt:lpstr>Slide 41</vt:lpstr>
      <vt:lpstr>Chondroma</vt:lpstr>
      <vt:lpstr>Chondrosarcoma</vt:lpstr>
      <vt:lpstr>Slide 44</vt:lpstr>
      <vt:lpstr>Fibrous Cortical Defect and Nonossifying Fibroma </vt:lpstr>
      <vt:lpstr>Slide 46</vt:lpstr>
      <vt:lpstr>Fibrous Dysplasia </vt:lpstr>
      <vt:lpstr>Slide 48</vt:lpstr>
      <vt:lpstr>Morphology and clinical</vt:lpstr>
      <vt:lpstr>Ewing sarcoma</vt:lpstr>
      <vt:lpstr>Pathogenesis</vt:lpstr>
      <vt:lpstr>Slide 52</vt:lpstr>
      <vt:lpstr>Slide 53</vt:lpstr>
      <vt:lpstr>Metastasis</vt:lpstr>
      <vt:lpstr>Arthritis</vt:lpstr>
      <vt:lpstr>Osteoarthritis</vt:lpstr>
      <vt:lpstr>Pathogenesis</vt:lpstr>
      <vt:lpstr>Morphology</vt:lpstr>
      <vt:lpstr>Slide 59</vt:lpstr>
      <vt:lpstr>Clinical Features</vt:lpstr>
      <vt:lpstr>Gout النقرس</vt:lpstr>
      <vt:lpstr>Slide 62</vt:lpstr>
      <vt:lpstr>Types</vt:lpstr>
      <vt:lpstr>Slide 64</vt:lpstr>
      <vt:lpstr>Slide 65</vt:lpstr>
      <vt:lpstr>Pseudogout</vt:lpstr>
      <vt:lpstr>Infectious arthritis</vt:lpstr>
      <vt:lpstr>Lyme arthritis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Musculoskeletal System</dc:title>
  <dc:creator>tariq</dc:creator>
  <cp:lastModifiedBy>tariq</cp:lastModifiedBy>
  <cp:revision>202</cp:revision>
  <dcterms:created xsi:type="dcterms:W3CDTF">2015-01-24T10:07:45Z</dcterms:created>
  <dcterms:modified xsi:type="dcterms:W3CDTF">2016-01-30T18:51:32Z</dcterms:modified>
</cp:coreProperties>
</file>