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59" r:id="rId6"/>
    <p:sldId id="275" r:id="rId7"/>
    <p:sldId id="276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9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9633E2-0E09-4DAA-8607-A56A1445527F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357A52-28F4-4565-A5F6-45D388EEC69F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JO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JO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686108-BB77-4933-B296-12E24635E25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9B80CA-CFD9-4EB1-AB66-4D484030199F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574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Myasthenia Gravis </a:t>
            </a:r>
            <a:endParaRPr lang="ar-JO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610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Diplopia for 4 months</a:t>
            </a:r>
            <a:endParaRPr lang="ar-JO" b="1" dirty="0">
              <a:solidFill>
                <a:srgbClr val="7030A0"/>
              </a:solidFill>
            </a:endParaRPr>
          </a:p>
        </p:txBody>
      </p:sp>
      <p:pic>
        <p:nvPicPr>
          <p:cNvPr id="21506" name="Picture 2" descr="Image result for diplopia"/>
          <p:cNvPicPr>
            <a:picLocks noChangeAspect="1" noChangeArrowheads="1"/>
          </p:cNvPicPr>
          <p:nvPr/>
        </p:nvPicPr>
        <p:blipFill>
          <a:blip r:embed="rId2"/>
          <a:srcRect b="6849"/>
          <a:stretch>
            <a:fillRect/>
          </a:stretch>
        </p:blipFill>
        <p:spPr bwMode="auto">
          <a:xfrm>
            <a:off x="228600" y="9144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Ptosis in both eyes</a:t>
            </a:r>
            <a:endParaRPr lang="ar-JO" sz="4000" b="1" dirty="0"/>
          </a:p>
        </p:txBody>
      </p:sp>
      <p:pic>
        <p:nvPicPr>
          <p:cNvPr id="23554" name="Picture 2" descr="Image result for ptosis in both ey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534400" cy="52569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Ocular movement limitation</a:t>
            </a:r>
            <a:endParaRPr lang="ar-J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7500" t="55556" r="26250" b="11111"/>
          <a:stretch>
            <a:fillRect/>
          </a:stretch>
        </p:blipFill>
        <p:spPr bwMode="auto">
          <a:xfrm>
            <a:off x="152400" y="12954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7467600" cy="4873752"/>
          </a:xfrm>
        </p:spPr>
        <p:txBody>
          <a:bodyPr/>
          <a:lstStyle/>
          <a:p>
            <a:pPr algn="l" rtl="0"/>
            <a:r>
              <a:rPr lang="en-US" dirty="0" smtClean="0"/>
              <a:t>Remainder of neurological examination was normal</a:t>
            </a:r>
          </a:p>
          <a:p>
            <a:pPr algn="l" rtl="0"/>
            <a:r>
              <a:rPr lang="en-US" dirty="0" smtClean="0"/>
              <a:t>No other muscle weakness was found</a:t>
            </a:r>
          </a:p>
          <a:p>
            <a:pPr algn="l" rtl="0"/>
            <a:r>
              <a:rPr lang="en-US" dirty="0" smtClean="0"/>
              <a:t>Radiological examination of the chest was normal</a:t>
            </a:r>
          </a:p>
          <a:p>
            <a:pPr algn="l" rtl="0"/>
            <a:r>
              <a:rPr lang="en-US" dirty="0" smtClean="0"/>
              <a:t>No evidence of enlarged thymus---- different in younger people?????</a:t>
            </a:r>
          </a:p>
          <a:p>
            <a:pPr algn="l" rtl="0"/>
            <a:endParaRPr lang="ar-JO" dirty="0"/>
          </a:p>
        </p:txBody>
      </p:sp>
      <p:pic>
        <p:nvPicPr>
          <p:cNvPr id="24578" name="Picture 2" descr="Image result for muscle strength 70 year o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895600"/>
            <a:ext cx="2381250" cy="339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Image result for radiological examination of ch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2743200" cy="275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2" name="Picture 6" descr="Image result for thy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05200"/>
            <a:ext cx="2743200" cy="2751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Blood serum contained 6.8 units of antibody to the acetylcholine receptor (normal&lt;.5)</a:t>
            </a:r>
            <a:endParaRPr lang="ar-J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 descr="Image result for antibodies in blood se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17094"/>
            <a:ext cx="8305800" cy="485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He was told to take </a:t>
            </a:r>
            <a:r>
              <a:rPr lang="en-US" b="1" dirty="0" smtClean="0">
                <a:solidFill>
                  <a:srgbClr val="7030A0"/>
                </a:solidFill>
              </a:rPr>
              <a:t>pyridostigmine</a:t>
            </a:r>
            <a:r>
              <a:rPr lang="en-US" dirty="0" smtClean="0">
                <a:solidFill>
                  <a:srgbClr val="7030A0"/>
                </a:solidFill>
              </a:rPr>
              <a:t> inhibitor of cholinesterase </a:t>
            </a:r>
            <a:endParaRPr lang="ar-JO" dirty="0">
              <a:solidFill>
                <a:srgbClr val="7030A0"/>
              </a:solidFill>
            </a:endParaRPr>
          </a:p>
        </p:txBody>
      </p:sp>
      <p:pic>
        <p:nvPicPr>
          <p:cNvPr id="26628" name="Picture 4" descr="Image result for pyridostigm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343400" cy="4572000"/>
          </a:xfrm>
          <a:prstGeom prst="rect">
            <a:avLst/>
          </a:prstGeom>
          <a:noFill/>
        </p:spPr>
      </p:pic>
      <p:sp>
        <p:nvSpPr>
          <p:cNvPr id="26630" name="AutoShape 6" descr="Image result for diarrhe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26632" name="AutoShape 8" descr="Image result for diarrhe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6634" name="Picture 10" descr="Image result for diarrhea"/>
          <p:cNvPicPr>
            <a:picLocks noChangeAspect="1" noChangeArrowheads="1"/>
          </p:cNvPicPr>
          <p:nvPr/>
        </p:nvPicPr>
        <p:blipFill>
          <a:blip r:embed="rId3"/>
          <a:srcRect l="23585" r="40566"/>
          <a:stretch>
            <a:fillRect/>
          </a:stretch>
        </p:blipFill>
        <p:spPr bwMode="auto">
          <a:xfrm>
            <a:off x="5562600" y="1600200"/>
            <a:ext cx="3290454" cy="4114800"/>
          </a:xfrm>
          <a:prstGeom prst="rect">
            <a:avLst/>
          </a:prstGeom>
          <a:noFill/>
        </p:spPr>
      </p:pic>
      <p:sp>
        <p:nvSpPr>
          <p:cNvPr id="9" name="Notched Right Arrow 8"/>
          <p:cNvSpPr/>
          <p:nvPr/>
        </p:nvSpPr>
        <p:spPr>
          <a:xfrm>
            <a:off x="4648200" y="2971800"/>
            <a:ext cx="1447800" cy="484632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Three years later……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375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2800" dirty="0" smtClean="0"/>
              <a:t>Developed a severe respiratory infection…breaking tolerance</a:t>
            </a:r>
          </a:p>
        </p:txBody>
      </p:sp>
      <p:pic>
        <p:nvPicPr>
          <p:cNvPr id="28674" name="Picture 2" descr="Image result for respiratory inf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1"/>
            <a:ext cx="523875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Ptosis became so severe he had to tape his eye lids to keep eyes open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7650" name="Picture 2" descr="Image result for tom and jerry tape ey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534400" cy="520065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/>
          <a:lstStyle/>
          <a:p>
            <a:pPr algn="l" rtl="0"/>
            <a:r>
              <a:rPr lang="en-US" dirty="0" smtClean="0"/>
              <a:t>Diplopia recurred.</a:t>
            </a:r>
          </a:p>
          <a:p>
            <a:pPr algn="l" rtl="0"/>
            <a:r>
              <a:rPr lang="en-US" dirty="0" smtClean="0"/>
              <a:t>Speech became indistinct…..weakness of facial muscles and tongue.</a:t>
            </a:r>
          </a:p>
          <a:p>
            <a:pPr algn="l" rtl="0"/>
            <a:r>
              <a:rPr lang="en-US" dirty="0" smtClean="0"/>
              <a:t>Abnormality in ocular movements became apparent again.</a:t>
            </a:r>
          </a:p>
          <a:p>
            <a:pPr algn="l" rtl="0"/>
            <a:r>
              <a:rPr lang="en-US" dirty="0" smtClean="0"/>
              <a:t>Difficulty in chewing and swallowing food….diet of only soft food</a:t>
            </a:r>
          </a:p>
          <a:p>
            <a:pPr algn="l" rtl="0"/>
            <a:r>
              <a:rPr lang="en-US" dirty="0" smtClean="0"/>
              <a:t>He could only tolerate a quarter of recommended dose of pyridostigmine.</a:t>
            </a:r>
          </a:p>
          <a:p>
            <a:pPr algn="l" rtl="0"/>
            <a:r>
              <a:rPr lang="en-US" dirty="0" smtClean="0"/>
              <a:t>Difficulty in breathing….vital capacity = 3.5 liters.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467600" cy="11430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 smtClean="0"/>
              <a:t>Treated with azathioprine…</a:t>
            </a:r>
            <a:r>
              <a:rPr lang="en-US" b="1" dirty="0" err="1" smtClean="0"/>
              <a:t>immunosupressive</a:t>
            </a:r>
            <a:r>
              <a:rPr lang="en-US" b="1" dirty="0" smtClean="0"/>
              <a:t> agent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9698" name="Picture 2" descr="Image result for azathiopr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2390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625" t="6667" r="11875" b="7778"/>
          <a:stretch>
            <a:fillRect/>
          </a:stretch>
        </p:blipFill>
        <p:spPr bwMode="auto">
          <a:xfrm>
            <a:off x="68580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914400" y="5029200"/>
            <a:ext cx="1905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Oval 5"/>
          <p:cNvSpPr/>
          <p:nvPr/>
        </p:nvSpPr>
        <p:spPr>
          <a:xfrm>
            <a:off x="3429000" y="5029200"/>
            <a:ext cx="1905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Oval 6"/>
          <p:cNvSpPr/>
          <p:nvPr/>
        </p:nvSpPr>
        <p:spPr>
          <a:xfrm>
            <a:off x="5638800" y="5029200"/>
            <a:ext cx="1905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609600"/>
          </a:xfrm>
        </p:spPr>
        <p:txBody>
          <a:bodyPr/>
          <a:lstStyle/>
          <a:p>
            <a:pPr algn="ctr"/>
            <a:r>
              <a:rPr lang="en-US" dirty="0" err="1" smtClean="0"/>
              <a:t>Mr.weld</a:t>
            </a:r>
            <a:r>
              <a:rPr lang="en-US" dirty="0" smtClean="0"/>
              <a:t> is better!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1746" name="Picture 2" descr="Image result for happy old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467600" cy="579587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1534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Finally done!!!</a:t>
            </a:r>
            <a:endParaRPr lang="ar-JO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990600" y="1828800"/>
            <a:ext cx="484632" cy="16764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TextBox 6"/>
          <p:cNvSpPr txBox="1"/>
          <p:nvPr/>
        </p:nvSpPr>
        <p:spPr>
          <a:xfrm>
            <a:off x="381000" y="609600"/>
            <a:ext cx="8534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dirty="0" err="1" smtClean="0"/>
              <a:t>MyAsthenia</a:t>
            </a:r>
            <a:r>
              <a:rPr lang="en-US" sz="7200" dirty="0" smtClean="0"/>
              <a:t> Gravis</a:t>
            </a:r>
            <a:endParaRPr lang="ar-JO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2286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Muscle</a:t>
            </a:r>
            <a:endParaRPr lang="ar-JO" sz="4400" dirty="0"/>
          </a:p>
        </p:txBody>
      </p:sp>
      <p:sp>
        <p:nvSpPr>
          <p:cNvPr id="9" name="Rectangle 8"/>
          <p:cNvSpPr/>
          <p:nvPr/>
        </p:nvSpPr>
        <p:spPr>
          <a:xfrm>
            <a:off x="2667000" y="3505200"/>
            <a:ext cx="28183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Weakness</a:t>
            </a:r>
            <a:endParaRPr lang="ar-JO" sz="4400" dirty="0"/>
          </a:p>
        </p:txBody>
      </p:sp>
      <p:sp>
        <p:nvSpPr>
          <p:cNvPr id="10" name="Rectangle 9"/>
          <p:cNvSpPr/>
          <p:nvPr/>
        </p:nvSpPr>
        <p:spPr>
          <a:xfrm>
            <a:off x="6248400" y="3505200"/>
            <a:ext cx="2004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4400" dirty="0" smtClean="0"/>
              <a:t>Severe</a:t>
            </a:r>
            <a:endParaRPr lang="ar-JO" dirty="0"/>
          </a:p>
        </p:txBody>
      </p:sp>
      <p:sp>
        <p:nvSpPr>
          <p:cNvPr id="11" name="Down Arrow 10"/>
          <p:cNvSpPr/>
          <p:nvPr/>
        </p:nvSpPr>
        <p:spPr>
          <a:xfrm>
            <a:off x="3276600" y="1828800"/>
            <a:ext cx="484632" cy="16764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Down Arrow 11"/>
          <p:cNvSpPr/>
          <p:nvPr/>
        </p:nvSpPr>
        <p:spPr>
          <a:xfrm>
            <a:off x="7010400" y="1828800"/>
            <a:ext cx="484632" cy="16764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3074" name="Picture 2" descr="Image result for muscle weakn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147260"/>
            <a:ext cx="5638800" cy="27107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8" grpId="0"/>
      <p:bldP spid="9" grpId="0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Immunized Rabbits Experiment </a:t>
            </a:r>
            <a:endParaRPr lang="ar-JO" sz="4000" b="1" dirty="0">
              <a:solidFill>
                <a:srgbClr val="7030A0"/>
              </a:solidFill>
            </a:endParaRPr>
          </a:p>
        </p:txBody>
      </p:sp>
      <p:pic>
        <p:nvPicPr>
          <p:cNvPr id="18436" name="Picture 4" descr="Image result"/>
          <p:cNvPicPr>
            <a:picLocks noChangeAspect="1" noChangeArrowheads="1"/>
          </p:cNvPicPr>
          <p:nvPr/>
        </p:nvPicPr>
        <p:blipFill>
          <a:blip r:embed="rId2"/>
          <a:srcRect l="56322" t="17595" r="3449" b="46542"/>
          <a:stretch>
            <a:fillRect/>
          </a:stretch>
        </p:blipFill>
        <p:spPr bwMode="auto">
          <a:xfrm>
            <a:off x="5257800" y="2133600"/>
            <a:ext cx="3501189" cy="4572000"/>
          </a:xfrm>
          <a:prstGeom prst="rect">
            <a:avLst/>
          </a:prstGeom>
          <a:noFill/>
        </p:spPr>
      </p:pic>
      <p:pic>
        <p:nvPicPr>
          <p:cNvPr id="6" name="Picture 4" descr="Image resul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6322" t="54744" r="3449" b="5421"/>
          <a:stretch>
            <a:fillRect/>
          </a:stretch>
        </p:blipFill>
        <p:spPr bwMode="auto">
          <a:xfrm>
            <a:off x="304800" y="2279829"/>
            <a:ext cx="3581400" cy="4578171"/>
          </a:xfrm>
          <a:prstGeom prst="rect">
            <a:avLst/>
          </a:prstGeom>
          <a:noFill/>
        </p:spPr>
      </p:pic>
      <p:sp>
        <p:nvSpPr>
          <p:cNvPr id="7" name="Curved Down Arrow 6"/>
          <p:cNvSpPr/>
          <p:nvPr/>
        </p:nvSpPr>
        <p:spPr>
          <a:xfrm>
            <a:off x="3124200" y="1371600"/>
            <a:ext cx="3200400" cy="76200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731838"/>
          </a:xfrm>
        </p:spPr>
        <p:txBody>
          <a:bodyPr/>
          <a:lstStyle/>
          <a:p>
            <a:pPr algn="ctr"/>
            <a:r>
              <a:rPr lang="en-US" b="1" dirty="0" smtClean="0"/>
              <a:t>What Happens????</a:t>
            </a:r>
            <a:endParaRPr lang="ar-JO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12500" t="8889" r="63125" b="12222"/>
          <a:stretch>
            <a:fillRect/>
          </a:stretch>
        </p:blipFill>
        <p:spPr bwMode="auto">
          <a:xfrm>
            <a:off x="914400" y="838200"/>
            <a:ext cx="7086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type of immunoglobulin is involved????</a:t>
            </a:r>
            <a:endParaRPr lang="ar-J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306" t="15571" r="10204" b="19123"/>
          <a:stretch>
            <a:fillRect/>
          </a:stretch>
        </p:blipFill>
        <p:spPr bwMode="auto">
          <a:xfrm>
            <a:off x="381001" y="1447800"/>
            <a:ext cx="6095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29200" y="3124200"/>
            <a:ext cx="351343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800" dirty="0" err="1" smtClean="0"/>
              <a:t>IgG</a:t>
            </a:r>
            <a:endParaRPr lang="ar-JO" sz="8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3794" name="Picture 2" descr="Image result for piction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The Case of MR.WELD</a:t>
            </a:r>
            <a:endParaRPr lang="ar-JO" sz="6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09800"/>
            <a:ext cx="3352800" cy="2362200"/>
          </a:xfrm>
        </p:spPr>
        <p:txBody>
          <a:bodyPr>
            <a:normAutofit fontScale="90000"/>
          </a:bodyPr>
          <a:lstStyle/>
          <a:p>
            <a:pPr rtl="0"/>
            <a:r>
              <a:rPr lang="en-US" sz="2800" dirty="0" smtClean="0"/>
              <a:t>-71 year old male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-Good health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-active for whole life</a:t>
            </a:r>
            <a:endParaRPr lang="ar-JO" sz="2800" dirty="0"/>
          </a:p>
        </p:txBody>
      </p:sp>
      <p:pic>
        <p:nvPicPr>
          <p:cNvPr id="19458" name="Picture 2" descr="Image result for 71 year old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8006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</TotalTime>
  <Words>189</Words>
  <Application>Microsoft Office PowerPoint</Application>
  <PresentationFormat>On-screen Show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Myasthenia Gravis </vt:lpstr>
      <vt:lpstr>Slide 2</vt:lpstr>
      <vt:lpstr>Slide 3</vt:lpstr>
      <vt:lpstr>Immunized Rabbits Experiment </vt:lpstr>
      <vt:lpstr>What Happens????</vt:lpstr>
      <vt:lpstr>What type of immunoglobulin is involved????</vt:lpstr>
      <vt:lpstr>Slide 7</vt:lpstr>
      <vt:lpstr>The Case of MR.WELD</vt:lpstr>
      <vt:lpstr>-71 year old male   -Good health  -active for whole life</vt:lpstr>
      <vt:lpstr>Diplopia for 4 months</vt:lpstr>
      <vt:lpstr>Ptosis in both eyes</vt:lpstr>
      <vt:lpstr>Ocular movement limitation</vt:lpstr>
      <vt:lpstr>Slide 13</vt:lpstr>
      <vt:lpstr>Blood serum contained 6.8 units of antibody to the acetylcholine receptor (normal&lt;.5)</vt:lpstr>
      <vt:lpstr>He was told to take pyridostigmine inhibitor of cholinesterase </vt:lpstr>
      <vt:lpstr>Three years later……</vt:lpstr>
      <vt:lpstr>Ptosis became so severe he had to tape his eye lids to keep eyes open</vt:lpstr>
      <vt:lpstr>Slide 18</vt:lpstr>
      <vt:lpstr>Treated with azathioprine…immunosupressive agent</vt:lpstr>
      <vt:lpstr>Mr.weld is better!</vt:lpstr>
      <vt:lpstr>Finally done!!!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40</cp:revision>
  <dcterms:created xsi:type="dcterms:W3CDTF">2016-11-22T16:38:49Z</dcterms:created>
  <dcterms:modified xsi:type="dcterms:W3CDTF">2016-11-22T22:42:35Z</dcterms:modified>
</cp:coreProperties>
</file>