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3" r:id="rId1"/>
  </p:sldMasterIdLst>
  <p:sldIdLst>
    <p:sldId id="256" r:id="rId2"/>
    <p:sldId id="274" r:id="rId3"/>
    <p:sldId id="262" r:id="rId4"/>
    <p:sldId id="273" r:id="rId5"/>
    <p:sldId id="264" r:id="rId6"/>
    <p:sldId id="269" r:id="rId7"/>
    <p:sldId id="272" r:id="rId8"/>
    <p:sldId id="258" r:id="rId9"/>
    <p:sldId id="259" r:id="rId10"/>
    <p:sldId id="265" r:id="rId11"/>
    <p:sldId id="268" r:id="rId12"/>
    <p:sldId id="266" r:id="rId13"/>
    <p:sldId id="271" r:id="rId14"/>
  </p:sldIdLst>
  <p:sldSz cx="9144000" cy="6858000" type="screen4x3"/>
  <p:notesSz cx="6858000" cy="9144000"/>
  <p:defaultTextStyle>
    <a:defPPr>
      <a:defRPr lang="ar-JO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FCEC0F-3EF8-4476-A808-D4C1ED192592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485D7-0971-41CA-A2EA-AB1BE04FC22C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CE951D-795A-4C1A-9B26-743FC7741171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C1D80-0C14-4101-8B1E-0762073E46FD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E198F1-2DDE-40B6-9ABE-424BC96F7D19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F72C-F442-4DB9-9E23-3F73686820B6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97270D-457F-4F6F-9E38-624FC86CE4A4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54A37B-A776-479A-86FC-152600666369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78A3CD-34EB-4189-9550-CC61D2DA0C38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F77A4F-55BE-4E59-8C93-A7D4438122F7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DE270-D6AE-4DE8-BBBD-955ECD5E052C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B7608B6-35A4-4203-AF9E-6C0DE6BB8DA3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381000"/>
            <a:ext cx="7772400" cy="33528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1-Mycobacteria 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2-Chlamydia  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3-Mycoplasam 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4-Legionella </a:t>
            </a:r>
            <a:r>
              <a:rPr lang="en-US" sz="4000" u="sng" dirty="0" smtClean="0">
                <a:solidFill>
                  <a:schemeClr val="tx1"/>
                </a:solidFill>
              </a:rPr>
              <a:t/>
            </a:r>
            <a:br>
              <a:rPr lang="en-US" sz="4000" u="sng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5- </a:t>
            </a:r>
            <a:r>
              <a:rPr lang="en-US" sz="4000" b="1" dirty="0" smtClean="0">
                <a:solidFill>
                  <a:schemeClr val="tx1"/>
                </a:solidFill>
              </a:rPr>
              <a:t>Spirochetes 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762000" y="3886200"/>
            <a:ext cx="815340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Prof. Dr. </a:t>
            </a:r>
            <a:r>
              <a:rPr lang="en-US" dirty="0" err="1" smtClean="0"/>
              <a:t>Asem</a:t>
            </a:r>
            <a:r>
              <a:rPr lang="en-US" dirty="0" smtClean="0"/>
              <a:t> </a:t>
            </a:r>
            <a:r>
              <a:rPr lang="en-US" dirty="0" err="1" smtClean="0"/>
              <a:t>Shehabi</a:t>
            </a:r>
            <a:r>
              <a:rPr lang="en-US" dirty="0" smtClean="0"/>
              <a:t> &amp; Dr. Suzan </a:t>
            </a:r>
            <a:r>
              <a:rPr lang="en-US" dirty="0" err="1" smtClean="0"/>
              <a:t>Matar</a:t>
            </a:r>
            <a:r>
              <a:rPr lang="en-US" dirty="0" smtClean="0"/>
              <a:t>           </a:t>
            </a:r>
          </a:p>
          <a:p>
            <a:pPr eaLnBrk="1" hangingPunct="1">
              <a:defRPr/>
            </a:pPr>
            <a:r>
              <a:rPr lang="en-US" dirty="0" smtClean="0"/>
              <a:t>Faculty of Medicine, University of Jordan         </a:t>
            </a:r>
          </a:p>
          <a:p>
            <a:pPr eaLnBrk="1" hangingPunct="1">
              <a:defRPr/>
            </a:pPr>
            <a:r>
              <a:rPr lang="en-US" dirty="0" smtClean="0"/>
              <a:t>           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10588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1"/>
                </a:solidFill>
              </a:rPr>
              <a:t>Spirochetes Group-1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defRPr/>
            </a:pPr>
            <a:r>
              <a:rPr lang="en-US" sz="2800" dirty="0" smtClean="0"/>
              <a:t>Gram-</a:t>
            </a:r>
            <a:r>
              <a:rPr lang="en-US" sz="2800" dirty="0" err="1" smtClean="0"/>
              <a:t>ve</a:t>
            </a:r>
            <a:r>
              <a:rPr lang="en-US" sz="2800" dirty="0" smtClean="0"/>
              <a:t>..</a:t>
            </a:r>
            <a:r>
              <a:rPr lang="en-US" sz="2800" b="1" dirty="0" smtClean="0"/>
              <a:t> </a:t>
            </a:r>
            <a:r>
              <a:rPr lang="en-US" sz="2800" dirty="0" smtClean="0"/>
              <a:t>Spiral forms.. Long.. which have long helically coiled cells (5-20um).. Common Human, Animals, </a:t>
            </a:r>
            <a:r>
              <a:rPr lang="en-US" sz="2800" dirty="0" err="1" smtClean="0"/>
              <a:t>Arthropodes</a:t>
            </a:r>
            <a:r>
              <a:rPr lang="en-US" sz="2800" dirty="0" smtClean="0"/>
              <a:t>..</a:t>
            </a:r>
            <a:r>
              <a:rPr lang="en-US" sz="2800" b="1" dirty="0" smtClean="0"/>
              <a:t> </a:t>
            </a:r>
            <a:r>
              <a:rPr lang="en-US" sz="2800" dirty="0" smtClean="0"/>
              <a:t>Nonpathogenic /Pathogenic.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FFC000"/>
                </a:solidFill>
              </a:rPr>
              <a:t>1- </a:t>
            </a:r>
            <a:r>
              <a:rPr lang="en-US" sz="2800" b="1" i="1" u="sng" dirty="0" err="1" smtClean="0">
                <a:solidFill>
                  <a:srgbClr val="FFC000"/>
                </a:solidFill>
              </a:rPr>
              <a:t>Treponema</a:t>
            </a:r>
            <a:r>
              <a:rPr lang="en-US" sz="2800" b="1" i="1" u="sng" dirty="0" smtClean="0">
                <a:solidFill>
                  <a:srgbClr val="FFC000"/>
                </a:solidFill>
              </a:rPr>
              <a:t> species</a:t>
            </a:r>
            <a:r>
              <a:rPr lang="en-US" sz="2800" dirty="0" smtClean="0">
                <a:solidFill>
                  <a:srgbClr val="FFC000"/>
                </a:solidFill>
              </a:rPr>
              <a:t>: </a:t>
            </a:r>
            <a:r>
              <a:rPr lang="en-US" sz="2800" dirty="0" smtClean="0"/>
              <a:t>Nonpathogenic.. Oral cavity. 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800" b="1" i="1" u="sng" dirty="0" smtClean="0">
                <a:solidFill>
                  <a:srgbClr val="FFC000"/>
                </a:solidFill>
              </a:rPr>
              <a:t>2-Treponema </a:t>
            </a:r>
            <a:r>
              <a:rPr lang="en-US" sz="2800" b="1" i="1" u="sng" dirty="0" err="1" smtClean="0">
                <a:solidFill>
                  <a:srgbClr val="FFC000"/>
                </a:solidFill>
              </a:rPr>
              <a:t>palldium</a:t>
            </a:r>
            <a:r>
              <a:rPr lang="en-US" sz="2800" b="1" dirty="0" smtClean="0">
                <a:solidFill>
                  <a:srgbClr val="FFC000"/>
                </a:solidFill>
              </a:rPr>
              <a:t>: </a:t>
            </a:r>
            <a:r>
              <a:rPr lang="en-US" sz="2800" dirty="0" smtClean="0"/>
              <a:t>Syphilis.. </a:t>
            </a:r>
            <a:r>
              <a:rPr lang="en-US" sz="2800" dirty="0" err="1" smtClean="0"/>
              <a:t>Veneral</a:t>
            </a:r>
            <a:r>
              <a:rPr lang="en-US" sz="2800" dirty="0" smtClean="0"/>
              <a:t> Disease.. Sexual Contact.. entering the host via breaches in mucosa of genital &amp; oral tracts..distribute to blood and lymph systems following multiplication in </a:t>
            </a:r>
            <a:r>
              <a:rPr lang="en-US" sz="2800" smtClean="0"/>
              <a:t>tissue 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800" smtClean="0">
                <a:solidFill>
                  <a:srgbClr val="FFC000"/>
                </a:solidFill>
              </a:rPr>
              <a:t>Incub</a:t>
            </a:r>
            <a:r>
              <a:rPr lang="en-US" sz="2800" dirty="0" smtClean="0">
                <a:solidFill>
                  <a:srgbClr val="FFC000"/>
                </a:solidFill>
              </a:rPr>
              <a:t>. 2-week-Few Months</a:t>
            </a:r>
            <a:r>
              <a:rPr lang="en-US" sz="2800" dirty="0" smtClean="0"/>
              <a:t>: Acute-Chronic Infection.. Mucosa/Skin Lesions-</a:t>
            </a:r>
            <a:r>
              <a:rPr lang="en-US" sz="2800" b="1" dirty="0" smtClean="0"/>
              <a:t>Chancre</a:t>
            </a:r>
            <a:r>
              <a:rPr lang="en-US" sz="2800" dirty="0" smtClean="0"/>
              <a:t> on Genitalia, Anal area/Mouth.. Systemic Disease.. Affect Any Body Organ.. Meningitis, Hepatitis, Nephritis, </a:t>
            </a:r>
            <a:r>
              <a:rPr lang="en-US" sz="2800" dirty="0" err="1" smtClean="0"/>
              <a:t>Granulomatous</a:t>
            </a:r>
            <a:r>
              <a:rPr lang="en-US" sz="2800" dirty="0" smtClean="0"/>
              <a:t> lesions.  </a:t>
            </a:r>
            <a:r>
              <a:rPr lang="en-US" sz="2800" dirty="0" smtClean="0">
                <a:solidFill>
                  <a:srgbClr val="FFC000"/>
                </a:solidFill>
              </a:rPr>
              <a:t>Congenital Syphilis</a:t>
            </a:r>
            <a:r>
              <a:rPr lang="en-US" sz="2800" dirty="0" smtClean="0"/>
              <a:t>.. Pregnancy, affects fetus.. death and abortion.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chemeClr val="tx1"/>
                </a:solidFill>
              </a:rPr>
              <a:t>Legionella- Spirochete Cells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12292" name="Picture 5" descr="legionella pneumophila-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76400"/>
            <a:ext cx="4267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6" descr="Leptospira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1676400"/>
            <a:ext cx="480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10588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1"/>
                </a:solidFill>
              </a:rPr>
              <a:t>Spirochetes Group-2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defRPr/>
            </a:pPr>
            <a:r>
              <a:rPr lang="en-US" sz="2400" b="1" u="sng" dirty="0" smtClean="0">
                <a:solidFill>
                  <a:srgbClr val="FFC000"/>
                </a:solidFill>
              </a:rPr>
              <a:t>Lab Diagnosis: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dirty="0" smtClean="0"/>
              <a:t>Direct Dark-field Microscopy.. Serological Test.. Rapid Plasma </a:t>
            </a:r>
            <a:r>
              <a:rPr lang="en-US" sz="2400" dirty="0" err="1" smtClean="0"/>
              <a:t>Reagin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C000"/>
                </a:solidFill>
              </a:rPr>
              <a:t>(RPR) / VDRL</a:t>
            </a:r>
            <a:r>
              <a:rPr lang="en-US" sz="2400" dirty="0" smtClean="0"/>
              <a:t>, confirmed by Fluorescent </a:t>
            </a:r>
            <a:r>
              <a:rPr lang="en-US" sz="2400" dirty="0" err="1" smtClean="0"/>
              <a:t>Treponemal</a:t>
            </a:r>
            <a:r>
              <a:rPr lang="en-US" sz="2400" dirty="0" smtClean="0"/>
              <a:t> Antibody (FTA-ABS).. No artificial Culture.. Antibiotics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FFC000"/>
                </a:solidFill>
              </a:rPr>
              <a:t>4- </a:t>
            </a:r>
            <a:r>
              <a:rPr lang="en-US" sz="2400" b="1" i="1" u="sng" dirty="0" err="1" smtClean="0">
                <a:solidFill>
                  <a:srgbClr val="FFC000"/>
                </a:solidFill>
              </a:rPr>
              <a:t>Borrelia</a:t>
            </a:r>
            <a:r>
              <a:rPr lang="en-US" sz="2400" b="1" i="1" u="sng" dirty="0" smtClean="0">
                <a:solidFill>
                  <a:srgbClr val="FFC000"/>
                </a:solidFill>
              </a:rPr>
              <a:t> species</a:t>
            </a:r>
            <a:r>
              <a:rPr lang="en-US" sz="2400" b="1" dirty="0" smtClean="0">
                <a:solidFill>
                  <a:srgbClr val="FFC000"/>
                </a:solidFill>
              </a:rPr>
              <a:t>: </a:t>
            </a:r>
            <a:r>
              <a:rPr lang="en-US" sz="2400" dirty="0" smtClean="0"/>
              <a:t>Worldwide.. Epidemic/Endemic </a:t>
            </a:r>
            <a:r>
              <a:rPr lang="en-US" sz="2400" b="1" dirty="0" smtClean="0"/>
              <a:t>Relapsing Fever</a:t>
            </a:r>
            <a:r>
              <a:rPr lang="en-US" sz="2400" dirty="0" smtClean="0"/>
              <a:t>.. Biting Insects (Human Lice/ Animal Ticks).. Septicemia.. Low-High Fever, Chills, Severe Headache, Common Relapses.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400" b="1" i="1" u="sng" dirty="0" err="1" smtClean="0">
                <a:solidFill>
                  <a:srgbClr val="FFC000"/>
                </a:solidFill>
              </a:rPr>
              <a:t>Borrelia</a:t>
            </a:r>
            <a:r>
              <a:rPr lang="en-US" sz="2400" b="1" i="1" u="sng" dirty="0" smtClean="0">
                <a:solidFill>
                  <a:srgbClr val="FFC000"/>
                </a:solidFill>
              </a:rPr>
              <a:t> </a:t>
            </a:r>
            <a:r>
              <a:rPr lang="en-US" sz="2400" b="1" i="1" u="sng" dirty="0" err="1" smtClean="0">
                <a:solidFill>
                  <a:srgbClr val="FFC000"/>
                </a:solidFill>
              </a:rPr>
              <a:t>Burgdorferi</a:t>
            </a:r>
            <a:r>
              <a:rPr lang="en-US" sz="2400" b="1" dirty="0" smtClean="0">
                <a:solidFill>
                  <a:srgbClr val="FFFF00"/>
                </a:solidFill>
              </a:rPr>
              <a:t>: </a:t>
            </a:r>
            <a:r>
              <a:rPr lang="en-US" sz="2400" dirty="0" smtClean="0"/>
              <a:t>Lyme Disease.. Common USA, Biting Insects (Ticks).. Wild Animals, Rodents, Birds ..</a:t>
            </a:r>
            <a:r>
              <a:rPr lang="en-US" sz="2400" dirty="0" err="1" smtClean="0"/>
              <a:t>Incub</a:t>
            </a:r>
            <a:r>
              <a:rPr lang="en-US" sz="2400" dirty="0" smtClean="0"/>
              <a:t>. Few Weeks- Months..</a:t>
            </a:r>
            <a:r>
              <a:rPr lang="en-US" sz="2400" b="1" dirty="0" smtClean="0"/>
              <a:t>Single/Multiple Skin Erythematic Lesions</a:t>
            </a:r>
            <a:r>
              <a:rPr lang="en-US" sz="2400" dirty="0" smtClean="0"/>
              <a:t>.. Systemic Disease.. Arthritis, CNS.. </a:t>
            </a:r>
            <a:r>
              <a:rPr lang="en-US" sz="2400" b="1" dirty="0" smtClean="0"/>
              <a:t>Cardiac Abnormalities</a:t>
            </a:r>
            <a:r>
              <a:rPr lang="en-US" sz="2400" dirty="0" smtClean="0"/>
              <a:t>. 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400" b="1" u="sng" dirty="0" smtClean="0">
                <a:solidFill>
                  <a:srgbClr val="FFC000"/>
                </a:solidFill>
              </a:rPr>
              <a:t>5-Liptospiral diseases</a:t>
            </a:r>
            <a:r>
              <a:rPr lang="en-US" sz="2400" b="1" dirty="0" smtClean="0">
                <a:solidFill>
                  <a:srgbClr val="FFC000"/>
                </a:solidFill>
              </a:rPr>
              <a:t>:  </a:t>
            </a:r>
            <a:r>
              <a:rPr lang="en-US" sz="2400" dirty="0" err="1" smtClean="0"/>
              <a:t>Zoonosis</a:t>
            </a:r>
            <a:r>
              <a:rPr lang="en-US" sz="2400" dirty="0" smtClean="0"/>
              <a:t>, mild-severe fatal systemic .. </a:t>
            </a:r>
            <a:r>
              <a:rPr lang="en-US" sz="2400" b="1" u="sng" dirty="0" err="1" smtClean="0"/>
              <a:t>Weils’s</a:t>
            </a:r>
            <a:r>
              <a:rPr lang="en-US" sz="2400" b="1" u="sng" dirty="0" smtClean="0"/>
              <a:t> disease</a:t>
            </a:r>
            <a:r>
              <a:rPr lang="en-US" sz="2400" b="1" dirty="0" smtClean="0"/>
              <a:t> </a:t>
            </a:r>
            <a:r>
              <a:rPr lang="en-US" sz="2400" dirty="0" smtClean="0"/>
              <a:t>..high Fever, Jaundice, </a:t>
            </a:r>
            <a:r>
              <a:rPr lang="en-US" sz="2400" dirty="0" err="1" smtClean="0"/>
              <a:t>vasculitis</a:t>
            </a:r>
            <a:r>
              <a:rPr lang="en-US" sz="2400" dirty="0" smtClean="0"/>
              <a:t> , Bleeding.</a:t>
            </a:r>
            <a:endParaRPr lang="en-US" sz="2400" b="1" u="sng" dirty="0" smtClean="0"/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400" b="1" u="sng" dirty="0" smtClean="0"/>
              <a:t>Diagnosis:</a:t>
            </a:r>
            <a:r>
              <a:rPr lang="en-US" sz="2400" dirty="0" smtClean="0"/>
              <a:t> Serological Tests, Special fluid culture methods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Lyme Disease/ Tick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Erythematic lesions  </a:t>
            </a:r>
          </a:p>
        </p:txBody>
      </p:sp>
      <p:pic>
        <p:nvPicPr>
          <p:cNvPr id="14339" name="Picture 4" descr="-Lymebite-rash-0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905000"/>
            <a:ext cx="4495800" cy="4724400"/>
          </a:xfrm>
          <a:noFill/>
        </p:spPr>
      </p:pic>
      <p:pic>
        <p:nvPicPr>
          <p:cNvPr id="14340" name="Picture 7" descr="-Adult_deer_tick-0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377940" y="3439509"/>
            <a:ext cx="579120" cy="847344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0"/>
            <a:ext cx="8510588" cy="1554163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</a:rPr>
              <a:t>1</a:t>
            </a:r>
            <a:r>
              <a:rPr lang="en-US" sz="3600" b="1" dirty="0" smtClean="0">
                <a:solidFill>
                  <a:schemeClr val="tx1"/>
                </a:solidFill>
              </a:rPr>
              <a:t>-Mycobacteria Group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727575"/>
          </a:xfrm>
        </p:spPr>
        <p:txBody>
          <a:bodyPr>
            <a:normAutofit lnSpcReduction="10000"/>
          </a:bodyPr>
          <a:lstStyle/>
          <a:p>
            <a:pPr algn="l" rtl="0" eaLnBrk="1" hangingPunct="1">
              <a:lnSpc>
                <a:spcPct val="90000"/>
              </a:lnSpc>
              <a:defRPr/>
            </a:pPr>
            <a:r>
              <a:rPr lang="en-US" sz="2800" b="1" u="sng" dirty="0" smtClean="0">
                <a:solidFill>
                  <a:srgbClr val="FFC000"/>
                </a:solidFill>
              </a:rPr>
              <a:t>Acid-Fast Bacilli</a:t>
            </a:r>
            <a:r>
              <a:rPr lang="en-US" sz="2800" dirty="0" smtClean="0"/>
              <a:t>.. Aerobic.. Cell Wall.. Mixed protein-polysaccharides, High Phospholipids (</a:t>
            </a:r>
            <a:r>
              <a:rPr lang="en-US" sz="2800" dirty="0" err="1" smtClean="0"/>
              <a:t>mycolic</a:t>
            </a:r>
            <a:r>
              <a:rPr lang="en-US" sz="2800" dirty="0" smtClean="0"/>
              <a:t> acid, waxes).. Resistant to Dryness, low Acidity, Alcohol, detergents..  </a:t>
            </a:r>
            <a:r>
              <a:rPr lang="en-US" sz="2800" u="sng" dirty="0" smtClean="0"/>
              <a:t>Susceptible to UV-light, Heat</a:t>
            </a:r>
            <a:r>
              <a:rPr lang="en-US" sz="2800" dirty="0" smtClean="0"/>
              <a:t>,  Common Human.. Asymptomatic persons. domestic Animal, Birds, Environment..kill 3-5 Million yearly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800" b="1" u="sng" dirty="0" smtClean="0">
                <a:solidFill>
                  <a:srgbClr val="FFC000"/>
                </a:solidFill>
              </a:rPr>
              <a:t>Human/animals Pathogens</a:t>
            </a:r>
            <a:r>
              <a:rPr lang="en-US" sz="2800" dirty="0" smtClean="0"/>
              <a:t>.. Slow growth in vitro culture (2-6 weeks).. Causing tissue necrosis in lung and any body part. 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800" b="1" u="sng" dirty="0" smtClean="0"/>
              <a:t>Common Pathogens</a:t>
            </a:r>
            <a:r>
              <a:rPr lang="en-US" sz="2800" dirty="0" smtClean="0"/>
              <a:t>: Mostly </a:t>
            </a:r>
            <a:r>
              <a:rPr lang="en-US" sz="2800" b="1" i="1" dirty="0" smtClean="0">
                <a:solidFill>
                  <a:srgbClr val="FFC000"/>
                </a:solidFill>
              </a:rPr>
              <a:t>M. tuberculosis </a:t>
            </a:r>
            <a:r>
              <a:rPr lang="en-US" sz="2800" dirty="0" smtClean="0"/>
              <a:t>..Lung &amp; systemic </a:t>
            </a:r>
            <a:r>
              <a:rPr lang="en-US" sz="2800" dirty="0" err="1" smtClean="0"/>
              <a:t>tubercusosis</a:t>
            </a:r>
            <a:r>
              <a:rPr lang="en-US" sz="2800" dirty="0" smtClean="0"/>
              <a:t>.. Less than 1% </a:t>
            </a:r>
            <a:r>
              <a:rPr lang="en-US" sz="2800" b="1" i="1" dirty="0" smtClean="0">
                <a:solidFill>
                  <a:srgbClr val="FFC000"/>
                </a:solidFill>
              </a:rPr>
              <a:t>M. </a:t>
            </a:r>
            <a:r>
              <a:rPr lang="en-US" sz="2800" b="1" i="1" dirty="0" err="1" smtClean="0">
                <a:solidFill>
                  <a:srgbClr val="FFC000"/>
                </a:solidFill>
              </a:rPr>
              <a:t>bovis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dirty="0" smtClean="0"/>
              <a:t>.. Animals, Dairy products..Mostly Intestinal tuberculosis.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10588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chemeClr val="tx1"/>
                </a:solidFill>
              </a:rPr>
              <a:t>2-Mycobacteria Group  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defRPr/>
            </a:pPr>
            <a:r>
              <a:rPr lang="en-US" sz="2800" b="1" u="sng" dirty="0" smtClean="0">
                <a:solidFill>
                  <a:srgbClr val="FFC000"/>
                </a:solidFill>
              </a:rPr>
              <a:t>Pulmonary Tuberculosis</a:t>
            </a:r>
            <a:r>
              <a:rPr lang="en-US" sz="2800" u="sng" dirty="0" smtClean="0"/>
              <a:t>/ </a:t>
            </a:r>
            <a:r>
              <a:rPr lang="en-US" sz="2800" u="sng" dirty="0" err="1" smtClean="0"/>
              <a:t>Exudative</a:t>
            </a:r>
            <a:r>
              <a:rPr lang="en-US" sz="2800" u="sng" dirty="0" smtClean="0"/>
              <a:t> type: Slow</a:t>
            </a:r>
            <a:r>
              <a:rPr lang="en-US" sz="2800" dirty="0" smtClean="0"/>
              <a:t> intracellular growth in lung tissue..Incubation time 1-12 months.. droplet infection.. Primarily mild Lung lesion Mostly Children (90%).. Asymptomatic infection,  Rarely active lesions..Recovery.. </a:t>
            </a:r>
            <a:r>
              <a:rPr lang="en-US" sz="2800" dirty="0" err="1" smtClean="0"/>
              <a:t>Hypersensivity</a:t>
            </a:r>
            <a:r>
              <a:rPr lang="en-US" sz="2800" dirty="0" smtClean="0"/>
              <a:t> Immunity..Positive skin tuberculin test..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800" dirty="0" smtClean="0"/>
              <a:t> Asymptomatic infection is not necessary result in Disease  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800" b="1" u="sng" dirty="0" smtClean="0">
                <a:solidFill>
                  <a:srgbClr val="FFC000"/>
                </a:solidFill>
              </a:rPr>
              <a:t>Active-Productive type</a:t>
            </a:r>
            <a:r>
              <a:rPr lang="en-US" sz="2800" dirty="0" smtClean="0"/>
              <a:t>:</a:t>
            </a:r>
            <a:r>
              <a:rPr lang="en-US" sz="2800" u="sng" dirty="0" smtClean="0"/>
              <a:t> Adult infection</a:t>
            </a:r>
            <a:r>
              <a:rPr lang="en-US" sz="2800" dirty="0" smtClean="0"/>
              <a:t>.. Reactivation of old tuberculosis lesions..may present in any Body site.. Intestinal tract, Kidney, bones.. Meningitis common in children.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FFC000"/>
                </a:solidFill>
              </a:rPr>
              <a:t>Lung lesion:  </a:t>
            </a:r>
            <a:r>
              <a:rPr lang="en-US" sz="2800" dirty="0" smtClean="0"/>
              <a:t>Cough, Bloody sputum, night sweats ,weight loss.. Detection X-ray and  positive tuberculin test..Larger reaction.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800" b="1" u="sng" dirty="0" smtClean="0">
                <a:solidFill>
                  <a:srgbClr val="FFC000"/>
                </a:solidFill>
              </a:rPr>
              <a:t> </a:t>
            </a:r>
            <a:endParaRPr lang="en-US" sz="2800" dirty="0" smtClean="0"/>
          </a:p>
          <a:p>
            <a:pPr algn="l" rtl="0" eaLnBrk="1" hangingPunct="1">
              <a:lnSpc>
                <a:spcPct val="80000"/>
              </a:lnSpc>
              <a:defRPr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>
                <a:solidFill>
                  <a:schemeClr val="tx1"/>
                </a:solidFill>
              </a:rPr>
              <a:t>2/</a:t>
            </a:r>
            <a:r>
              <a:rPr lang="en-US" dirty="0" err="1" smtClean="0">
                <a:solidFill>
                  <a:schemeClr val="tx1"/>
                </a:solidFill>
              </a:rPr>
              <a:t>Mycobacteria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0292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defRPr/>
            </a:pPr>
            <a:r>
              <a:rPr lang="en-US" sz="2800" b="1" i="1" dirty="0" smtClean="0">
                <a:solidFill>
                  <a:srgbClr val="FFC000"/>
                </a:solidFill>
              </a:rPr>
              <a:t>Atypical </a:t>
            </a:r>
            <a:r>
              <a:rPr lang="en-US" sz="2800" b="1" i="1" dirty="0" err="1" smtClean="0">
                <a:solidFill>
                  <a:srgbClr val="FFC000"/>
                </a:solidFill>
              </a:rPr>
              <a:t>Mycobacteria</a:t>
            </a:r>
            <a:r>
              <a:rPr lang="en-US" sz="2800" b="1" i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smtClean="0"/>
              <a:t>.. </a:t>
            </a:r>
            <a:r>
              <a:rPr lang="en-US" sz="2800" dirty="0" smtClean="0"/>
              <a:t>pigmented and non-pigmented..Slow and rapid  grower types common in environment</a:t>
            </a:r>
            <a:r>
              <a:rPr lang="en-US" sz="2800" b="1" dirty="0" smtClean="0"/>
              <a:t>..</a:t>
            </a:r>
            <a:r>
              <a:rPr lang="en-US" sz="2800" dirty="0" smtClean="0"/>
              <a:t>Rarely cause of lung or systemic Tuberculosis.. </a:t>
            </a:r>
            <a:r>
              <a:rPr lang="en-US" sz="2800" dirty="0" err="1" smtClean="0"/>
              <a:t>Immunosuppresed</a:t>
            </a:r>
            <a:r>
              <a:rPr lang="en-US" sz="2800" dirty="0" smtClean="0"/>
              <a:t>.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FFC000"/>
                </a:solidFill>
              </a:rPr>
              <a:t>Nonpathogenic species</a:t>
            </a:r>
            <a:r>
              <a:rPr lang="en-US" sz="2800" dirty="0" smtClean="0"/>
              <a:t>.. genital tract, skin (</a:t>
            </a:r>
            <a:r>
              <a:rPr lang="en-US" sz="2800" i="1" dirty="0" smtClean="0"/>
              <a:t>M. </a:t>
            </a:r>
            <a:r>
              <a:rPr lang="en-US" sz="2800" i="1" dirty="0" err="1" smtClean="0"/>
              <a:t>smegmatis</a:t>
            </a:r>
            <a:r>
              <a:rPr lang="en-US" sz="2800" dirty="0" smtClean="0"/>
              <a:t>.. rapid growth (3-7 days)..</a:t>
            </a:r>
            <a:r>
              <a:rPr lang="en-US" sz="2800" dirty="0" err="1" smtClean="0"/>
              <a:t>rarly</a:t>
            </a:r>
            <a:r>
              <a:rPr lang="en-US" sz="2800" dirty="0" smtClean="0"/>
              <a:t> skin lesions.</a:t>
            </a:r>
            <a:endParaRPr lang="en-US" sz="2800" b="1" u="sng" dirty="0" smtClean="0">
              <a:solidFill>
                <a:srgbClr val="FFC000"/>
              </a:solidFill>
            </a:endParaRP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800" b="1" u="sng" dirty="0" smtClean="0">
                <a:solidFill>
                  <a:srgbClr val="FFC000"/>
                </a:solidFill>
              </a:rPr>
              <a:t>Lab Diagnosis</a:t>
            </a:r>
            <a:r>
              <a:rPr lang="en-US" sz="2800" b="1" dirty="0" smtClean="0">
                <a:solidFill>
                  <a:srgbClr val="FFC000"/>
                </a:solidFill>
              </a:rPr>
              <a:t>: </a:t>
            </a:r>
            <a:r>
              <a:rPr lang="en-US" sz="2800" dirty="0" smtClean="0"/>
              <a:t>Direct AFS.. </a:t>
            </a:r>
            <a:r>
              <a:rPr lang="en-US" sz="2800" u="sng" dirty="0" err="1" smtClean="0">
                <a:solidFill>
                  <a:srgbClr val="FFC000"/>
                </a:solidFill>
              </a:rPr>
              <a:t>Ziehl-Neelsen</a:t>
            </a:r>
            <a:r>
              <a:rPr lang="en-US" sz="2800" u="sng" dirty="0" smtClean="0">
                <a:solidFill>
                  <a:srgbClr val="FFC000"/>
                </a:solidFill>
              </a:rPr>
              <a:t> stain</a:t>
            </a:r>
            <a:r>
              <a:rPr lang="en-US" sz="2800" dirty="0" smtClean="0"/>
              <a:t>, Culture 2-6 weeks, Lowenstein -Jensen Medium, Sputum, urine, Pleural fluid, CSF, Biopsy.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800" b="1" u="sng" dirty="0" smtClean="0">
                <a:solidFill>
                  <a:srgbClr val="FFC000"/>
                </a:solidFill>
              </a:rPr>
              <a:t>Treatment</a:t>
            </a:r>
            <a:r>
              <a:rPr lang="en-US" sz="2800" b="1" dirty="0" smtClean="0">
                <a:solidFill>
                  <a:srgbClr val="FFC000"/>
                </a:solidFill>
              </a:rPr>
              <a:t>: </a:t>
            </a:r>
            <a:r>
              <a:rPr lang="en-US" sz="2800" dirty="0" smtClean="0"/>
              <a:t>Combination of anti-tuberculosis drugs 6-24 months). 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800" dirty="0" smtClean="0"/>
              <a:t>Prevention.. </a:t>
            </a:r>
            <a:r>
              <a:rPr lang="en-US" sz="2800" b="1" u="sng" dirty="0" smtClean="0">
                <a:solidFill>
                  <a:srgbClr val="FFC000"/>
                </a:solidFill>
              </a:rPr>
              <a:t>BCG vaccine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/>
              <a:t>(Bacilli </a:t>
            </a:r>
            <a:r>
              <a:rPr lang="en-US" sz="2800" dirty="0" err="1" smtClean="0"/>
              <a:t>Calemtte</a:t>
            </a:r>
            <a:r>
              <a:rPr lang="en-US" sz="2800" dirty="0" smtClean="0"/>
              <a:t>- Guerin)..Children..Protective 30-50%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10588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      </a:t>
            </a:r>
            <a:r>
              <a:rPr lang="en-US" dirty="0" smtClean="0">
                <a:solidFill>
                  <a:schemeClr val="tx1"/>
                </a:solidFill>
              </a:rPr>
              <a:t>2-Chlamydia group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00" dirty="0" smtClean="0"/>
          </a:p>
          <a:p>
            <a:pPr algn="l" rtl="0" eaLnBrk="1" hangingPunct="1">
              <a:lnSpc>
                <a:spcPct val="80000"/>
              </a:lnSpc>
              <a:defRPr/>
            </a:pPr>
            <a:endParaRPr lang="en-US" sz="1000" u="sng" dirty="0" smtClean="0"/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FFC000"/>
                </a:solidFill>
              </a:rPr>
              <a:t>Chlamydia : </a:t>
            </a:r>
            <a:r>
              <a:rPr lang="en-US" sz="2800" dirty="0" smtClean="0"/>
              <a:t>Small Gram-</a:t>
            </a:r>
            <a:r>
              <a:rPr lang="en-US" sz="2800" dirty="0" err="1" smtClean="0"/>
              <a:t>ve</a:t>
            </a:r>
            <a:r>
              <a:rPr lang="en-US" sz="2800" dirty="0" smtClean="0"/>
              <a:t> cell wall, few amount of </a:t>
            </a:r>
            <a:r>
              <a:rPr lang="en-US" sz="2800" dirty="0" err="1" smtClean="0"/>
              <a:t>lipopolysaccharides</a:t>
            </a:r>
            <a:r>
              <a:rPr lang="en-US" sz="2800" dirty="0" smtClean="0"/>
              <a:t>.. obligate intracellular.. </a:t>
            </a:r>
            <a:r>
              <a:rPr lang="en-US" sz="2800" dirty="0" err="1" smtClean="0"/>
              <a:t>Microaerophilic</a:t>
            </a:r>
            <a:r>
              <a:rPr lang="en-US" sz="2800" dirty="0" smtClean="0"/>
              <a:t>  </a:t>
            </a:r>
            <a:r>
              <a:rPr lang="en-US" sz="2800" u="sng" dirty="0" smtClean="0"/>
              <a:t>dimorphic growth</a:t>
            </a:r>
            <a:r>
              <a:rPr lang="en-US" sz="2800" dirty="0" smtClean="0"/>
              <a:t> &amp; , Infectious stage.. </a:t>
            </a:r>
            <a:r>
              <a:rPr lang="en-US" sz="2800" u="sng" dirty="0" smtClean="0">
                <a:solidFill>
                  <a:srgbClr val="FFC000"/>
                </a:solidFill>
              </a:rPr>
              <a:t>Elementary bodies/</a:t>
            </a:r>
            <a:r>
              <a:rPr lang="en-US" sz="2800" dirty="0" smtClean="0">
                <a:solidFill>
                  <a:srgbClr val="FFC000"/>
                </a:solidFill>
              </a:rPr>
              <a:t> Infectious.. </a:t>
            </a:r>
            <a:r>
              <a:rPr lang="en-US" sz="2800" dirty="0" smtClean="0"/>
              <a:t>responsible for attaching to the host mucosa cell and promoting its entry.. Develop </a:t>
            </a:r>
            <a:r>
              <a:rPr lang="en-US" sz="2800" dirty="0" smtClean="0">
                <a:solidFill>
                  <a:srgbClr val="FFC000"/>
                </a:solidFill>
              </a:rPr>
              <a:t>Inclusion bodies/Reticulate bodies </a:t>
            </a:r>
            <a:r>
              <a:rPr lang="en-US" sz="2800" dirty="0" smtClean="0"/>
              <a:t>..replication.</a:t>
            </a:r>
            <a:endParaRPr lang="en-US" sz="2800" b="1" dirty="0" smtClean="0"/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800" b="1" i="1" u="sng" dirty="0" smtClean="0">
                <a:solidFill>
                  <a:srgbClr val="FFC000"/>
                </a:solidFill>
              </a:rPr>
              <a:t>Chlamydia </a:t>
            </a:r>
            <a:r>
              <a:rPr lang="en-US" sz="2800" b="1" i="1" u="sng" dirty="0" err="1" smtClean="0">
                <a:solidFill>
                  <a:srgbClr val="FFC000"/>
                </a:solidFill>
              </a:rPr>
              <a:t>trachomatis</a:t>
            </a:r>
            <a:r>
              <a:rPr lang="en-US" sz="2800" dirty="0" smtClean="0"/>
              <a:t>: A common cause of STD worldwide.. Nonspecific </a:t>
            </a:r>
            <a:r>
              <a:rPr lang="en-US" sz="2800" dirty="0" err="1" smtClean="0"/>
              <a:t>urethritis</a:t>
            </a:r>
            <a:r>
              <a:rPr lang="en-US" sz="2800" dirty="0" smtClean="0"/>
              <a:t>.. </a:t>
            </a:r>
            <a:r>
              <a:rPr lang="en-US" sz="2800" dirty="0" err="1" smtClean="0"/>
              <a:t>Prostatitis</a:t>
            </a:r>
            <a:r>
              <a:rPr lang="en-US" sz="2800" dirty="0" smtClean="0"/>
              <a:t>, </a:t>
            </a:r>
            <a:r>
              <a:rPr lang="en-US" sz="2800" dirty="0" err="1" smtClean="0"/>
              <a:t>Vagnitis</a:t>
            </a:r>
            <a:r>
              <a:rPr lang="en-US" sz="2800" dirty="0" smtClean="0"/>
              <a:t>.. </a:t>
            </a:r>
            <a:r>
              <a:rPr lang="en-US" sz="2800" dirty="0" err="1" smtClean="0"/>
              <a:t>Cervicitis</a:t>
            </a:r>
            <a:r>
              <a:rPr lang="en-US" sz="2800" dirty="0" smtClean="0"/>
              <a:t>, infertility.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800" b="1" u="sng" dirty="0" smtClean="0">
                <a:solidFill>
                  <a:srgbClr val="FFC000"/>
                </a:solidFill>
              </a:rPr>
              <a:t>Newborns with </a:t>
            </a:r>
            <a:r>
              <a:rPr lang="en-US" sz="2800" b="1" u="sng" dirty="0" err="1" smtClean="0">
                <a:solidFill>
                  <a:srgbClr val="FFC000"/>
                </a:solidFill>
              </a:rPr>
              <a:t>chlamydial</a:t>
            </a:r>
            <a:r>
              <a:rPr lang="en-US" sz="2800" b="1" u="sng" dirty="0" smtClean="0">
                <a:solidFill>
                  <a:srgbClr val="FFC000"/>
                </a:solidFill>
              </a:rPr>
              <a:t> conjunctivitis: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dirty="0" smtClean="0"/>
              <a:t>have mild to severe eyes redness, swollen eyelids, discharge from the eyes which can be thin and watery or thick and yellow.. </a:t>
            </a:r>
            <a:r>
              <a:rPr lang="en-US" sz="2800" u="sng" dirty="0" smtClean="0"/>
              <a:t>Trachoma</a:t>
            </a:r>
            <a:r>
              <a:rPr lang="en-US" sz="2800" dirty="0" smtClean="0"/>
              <a:t> .. Blindness if not treated.</a:t>
            </a:r>
            <a:endParaRPr lang="ar-JO" sz="2800" dirty="0" smtClean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>
                <a:solidFill>
                  <a:schemeClr val="tx1"/>
                </a:solidFill>
              </a:rPr>
              <a:t>Chlamydia inclusion bodies/Acid-Fast Mycobacteria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defRPr/>
            </a:pPr>
            <a:endParaRPr lang="en-US" smtClean="0"/>
          </a:p>
        </p:txBody>
      </p:sp>
      <p:pic>
        <p:nvPicPr>
          <p:cNvPr id="7172" name="Picture 4" descr="Mycobacterium_tuberculosis_Ziehl-Neelsen_stain_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676400"/>
            <a:ext cx="4495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6" descr="chlamydia-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676400"/>
            <a:ext cx="4114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7" descr="Mycobacterium_tuberculosis_Ziehl-Neelsen_stain_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676400"/>
            <a:ext cx="4495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0"/>
            <a:ext cx="8510588" cy="1143000"/>
          </a:xfrm>
        </p:spPr>
        <p:txBody>
          <a:bodyPr/>
          <a:lstStyle/>
          <a:p>
            <a:pPr algn="l">
              <a:defRPr/>
            </a:pPr>
            <a:r>
              <a:rPr lang="en-US" b="1" i="1" dirty="0" smtClean="0">
                <a:solidFill>
                  <a:schemeClr val="tx1"/>
                </a:solidFill>
              </a:rPr>
              <a:t>2-Chlamydia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8991600" cy="49530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defRPr/>
            </a:pPr>
            <a:r>
              <a:rPr lang="en-US" b="1" i="1" dirty="0" smtClean="0">
                <a:solidFill>
                  <a:srgbClr val="FFC000"/>
                </a:solidFill>
              </a:rPr>
              <a:t>Chlamydia </a:t>
            </a:r>
            <a:r>
              <a:rPr lang="en-US" b="1" i="1" dirty="0" err="1" smtClean="0">
                <a:solidFill>
                  <a:srgbClr val="FFC000"/>
                </a:solidFill>
              </a:rPr>
              <a:t>pneumoniae</a:t>
            </a:r>
            <a:r>
              <a:rPr lang="en-US" i="1" dirty="0" smtClean="0"/>
              <a:t>.. </a:t>
            </a:r>
            <a:r>
              <a:rPr lang="en-US" dirty="0" smtClean="0"/>
              <a:t>Attached to Tracheal epithelial cells acute bronchitis.. </a:t>
            </a:r>
            <a:r>
              <a:rPr lang="en-US" u="sng" dirty="0" smtClean="0"/>
              <a:t>Atypical pneumonia</a:t>
            </a:r>
            <a:r>
              <a:rPr lang="en-US" i="1" dirty="0" smtClean="0"/>
              <a:t>.. </a:t>
            </a:r>
            <a:r>
              <a:rPr lang="en-US" dirty="0" smtClean="0"/>
              <a:t>Mild-severe pulmonary infection..mild-sever cough,  Common in children.. Less other ages 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FFC000"/>
                </a:solidFill>
              </a:rPr>
              <a:t>Diagnosis &amp; treatment </a:t>
            </a:r>
            <a:r>
              <a:rPr lang="en-US" dirty="0" smtClean="0"/>
              <a:t>: Clinical features &amp; serological test.. Detection specific antibodies developed after 4-8 weeks infection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dirty="0" smtClean="0"/>
              <a:t>McCoy tissue culture.. PCR test.. 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dirty="0" smtClean="0"/>
              <a:t>Antibiotics treatment.. No Vaccine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10588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chemeClr val="tx1"/>
                </a:solidFill>
              </a:rPr>
              <a:t>3-Mycoplasma group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defRPr/>
            </a:pPr>
            <a:r>
              <a:rPr lang="en-US" sz="2800" dirty="0" smtClean="0"/>
              <a:t>The smallest Bacteria .. Lack Cell Wall.. Lipid bi-layer Membrane.. </a:t>
            </a:r>
            <a:r>
              <a:rPr lang="en-US" sz="2800" dirty="0" err="1" smtClean="0"/>
              <a:t>Microaerophilic</a:t>
            </a:r>
            <a:r>
              <a:rPr lang="en-US" sz="2800" dirty="0" smtClean="0"/>
              <a:t>.. Associated with mucosal Respiratory/Urinary. .Human, Animals, Birds. 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800" b="1" i="1" u="sng" dirty="0" smtClean="0">
                <a:solidFill>
                  <a:srgbClr val="FFC000"/>
                </a:solidFill>
              </a:rPr>
              <a:t>1-M. </a:t>
            </a:r>
            <a:r>
              <a:rPr lang="en-US" sz="2800" b="1" i="1" u="sng" dirty="0" err="1" smtClean="0">
                <a:solidFill>
                  <a:srgbClr val="FFC000"/>
                </a:solidFill>
              </a:rPr>
              <a:t>pneumoniae</a:t>
            </a:r>
            <a:r>
              <a:rPr lang="en-US" sz="2800" dirty="0" smtClean="0">
                <a:solidFill>
                  <a:srgbClr val="FFC000"/>
                </a:solidFill>
              </a:rPr>
              <a:t>: </a:t>
            </a:r>
            <a:r>
              <a:rPr lang="en-US" sz="2800" dirty="0" smtClean="0"/>
              <a:t>Human pathogens.. Infection </a:t>
            </a:r>
            <a:r>
              <a:rPr lang="en-US" sz="2800" dirty="0" err="1" smtClean="0"/>
              <a:t>Pharyngitis</a:t>
            </a:r>
            <a:r>
              <a:rPr lang="en-US" sz="2800" dirty="0" smtClean="0"/>
              <a:t>, Bronchitis, Pneumonia.. Dry cough.. Fever, Common old children &amp; Young adults.. Less others ages, Common infection in Fall-Winter.</a:t>
            </a:r>
            <a:endParaRPr lang="en-US" sz="2800" b="1" dirty="0" smtClean="0"/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800" b="1" i="1" u="sng" dirty="0" smtClean="0">
                <a:solidFill>
                  <a:srgbClr val="FFC000"/>
                </a:solidFill>
              </a:rPr>
              <a:t>2-M.hominis/</a:t>
            </a:r>
            <a:r>
              <a:rPr lang="en-US" sz="2800" b="1" i="1" u="sng" dirty="0" err="1" smtClean="0">
                <a:solidFill>
                  <a:srgbClr val="FFC000"/>
                </a:solidFill>
              </a:rPr>
              <a:t>M.genitalium</a:t>
            </a:r>
            <a:r>
              <a:rPr lang="en-US" sz="2800" b="1" i="1" u="sng" dirty="0" smtClean="0">
                <a:solidFill>
                  <a:srgbClr val="FFC000"/>
                </a:solidFill>
              </a:rPr>
              <a:t> </a:t>
            </a:r>
            <a:r>
              <a:rPr lang="en-US" sz="2800" i="1" u="sng" dirty="0" smtClean="0">
                <a:solidFill>
                  <a:srgbClr val="FFC000"/>
                </a:solidFill>
              </a:rPr>
              <a:t>: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dirty="0" smtClean="0"/>
              <a:t>Part of</a:t>
            </a:r>
            <a:r>
              <a:rPr lang="en-US" sz="2800" b="1" dirty="0" smtClean="0"/>
              <a:t> </a:t>
            </a:r>
            <a:r>
              <a:rPr lang="en-US" sz="2800" dirty="0" smtClean="0"/>
              <a:t>normal</a:t>
            </a:r>
            <a:r>
              <a:rPr lang="en-US" sz="2800" b="1" dirty="0" smtClean="0"/>
              <a:t> </a:t>
            </a:r>
            <a:r>
              <a:rPr lang="en-US" sz="2800" dirty="0" smtClean="0"/>
              <a:t>oral-</a:t>
            </a:r>
            <a:r>
              <a:rPr lang="en-US" sz="2800" b="1" dirty="0" smtClean="0"/>
              <a:t> </a:t>
            </a:r>
            <a:r>
              <a:rPr lang="en-US" sz="2800" dirty="0" smtClean="0"/>
              <a:t>genital flora, opportunistic pathogens.. cause Nonspecific </a:t>
            </a:r>
            <a:r>
              <a:rPr lang="en-US" sz="2800" dirty="0" err="1" smtClean="0"/>
              <a:t>urethritis</a:t>
            </a:r>
            <a:r>
              <a:rPr lang="en-US" sz="2800" dirty="0" smtClean="0"/>
              <a:t>, </a:t>
            </a:r>
            <a:r>
              <a:rPr lang="en-US" sz="2800" dirty="0" err="1" smtClean="0"/>
              <a:t>vaginitis</a:t>
            </a:r>
            <a:r>
              <a:rPr lang="en-US" sz="2800" b="1" dirty="0" smtClean="0"/>
              <a:t>, </a:t>
            </a:r>
            <a:r>
              <a:rPr lang="en-US" sz="2800" dirty="0" err="1" smtClean="0"/>
              <a:t>cervicitis</a:t>
            </a:r>
            <a:r>
              <a:rPr lang="en-US" sz="2800" dirty="0" smtClean="0"/>
              <a:t>.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sz="2800" dirty="0" smtClean="0"/>
              <a:t> </a:t>
            </a:r>
            <a:r>
              <a:rPr lang="en-US" sz="2800" u="sng" dirty="0" smtClean="0">
                <a:solidFill>
                  <a:srgbClr val="FFC000"/>
                </a:solidFill>
              </a:rPr>
              <a:t>Diagnosis &amp; treatment: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smtClean="0"/>
              <a:t>Sputum &amp; Urine special Culture media.. Cold-Agglutination Test, ELSA Specific antibodies, PCR, Antibiotics.. No Vaccine.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10588" cy="990600"/>
          </a:xfrm>
        </p:spPr>
        <p:txBody>
          <a:bodyPr>
            <a:normAutofit fontScale="90000"/>
          </a:bodyPr>
          <a:lstStyle/>
          <a:p>
            <a:pPr marL="457200" indent="-457200" rtl="0"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/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4-Legionella </a:t>
            </a:r>
            <a:r>
              <a:rPr lang="en-US" sz="3600" dirty="0" err="1" smtClean="0">
                <a:solidFill>
                  <a:schemeClr val="tx1"/>
                </a:solidFill>
              </a:rPr>
              <a:t>pneumonphila</a:t>
            </a:r>
            <a:r>
              <a:rPr lang="en-US" sz="3600" dirty="0" smtClean="0">
                <a:solidFill>
                  <a:schemeClr val="tx1"/>
                </a:solidFill>
              </a:rPr>
              <a:t>   </a:t>
            </a:r>
            <a:br>
              <a:rPr lang="en-US" sz="3600" dirty="0" smtClean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marL="457200" indent="-457200" algn="l" rtl="0"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FFC000"/>
                </a:solidFill>
              </a:rPr>
              <a:t>Legionnaires’ disease </a:t>
            </a:r>
            <a:r>
              <a:rPr lang="en-US" sz="2800" dirty="0" smtClean="0"/>
              <a:t>-Thin </a:t>
            </a:r>
            <a:r>
              <a:rPr lang="en-US" sz="2800" u="sng" dirty="0" smtClean="0"/>
              <a:t>G-</a:t>
            </a:r>
            <a:r>
              <a:rPr lang="en-US" sz="2800" u="sng" dirty="0" err="1" smtClean="0"/>
              <a:t>ve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Coccobacilli</a:t>
            </a:r>
            <a:r>
              <a:rPr lang="en-US" sz="2800" u="sng" dirty="0" smtClean="0"/>
              <a:t>/ </a:t>
            </a:r>
            <a:r>
              <a:rPr lang="en-US" sz="2800" u="sng" dirty="0" err="1" smtClean="0"/>
              <a:t>Filments</a:t>
            </a:r>
            <a:r>
              <a:rPr lang="en-US" sz="2800" dirty="0" smtClean="0"/>
              <a:t>.. Facultative Anaerobes.. Survive 0-80 C.. Cold/Hot Water.. Air Condition, Wet Soil, Droplet infection ..Aerosols, Fine sprays , Respiratory Mucosa Lung</a:t>
            </a:r>
            <a:r>
              <a:rPr lang="en-US" sz="2800" b="1" dirty="0" smtClean="0">
                <a:solidFill>
                  <a:srgbClr val="FFFF00"/>
                </a:solidFill>
              </a:rPr>
              <a:t>.. </a:t>
            </a:r>
            <a:r>
              <a:rPr lang="en-US" sz="2800" b="1" dirty="0" smtClean="0"/>
              <a:t>Intracellular.. </a:t>
            </a:r>
            <a:r>
              <a:rPr lang="en-US" sz="2800" b="1" u="sng" dirty="0" err="1" smtClean="0"/>
              <a:t>Monocyte</a:t>
            </a:r>
            <a:r>
              <a:rPr lang="en-US" sz="2800" b="1" u="sng" dirty="0" smtClean="0"/>
              <a:t>-Macrophage.</a:t>
            </a:r>
            <a:r>
              <a:rPr lang="en-US" sz="2800" u="sng" dirty="0" smtClean="0"/>
              <a:t>.</a:t>
            </a:r>
            <a:r>
              <a:rPr lang="en-US" sz="2800" dirty="0" smtClean="0"/>
              <a:t> Extracellular </a:t>
            </a:r>
            <a:r>
              <a:rPr lang="en-US" sz="2800" dirty="0" err="1" smtClean="0"/>
              <a:t>growth,Not</a:t>
            </a:r>
            <a:r>
              <a:rPr lang="en-US" sz="2800" dirty="0" smtClean="0"/>
              <a:t> contagious disease.</a:t>
            </a:r>
          </a:p>
          <a:p>
            <a:pPr marL="457200" indent="-457200" algn="l" rtl="0" eaLnBrk="1" hangingPunct="1">
              <a:lnSpc>
                <a:spcPct val="80000"/>
              </a:lnSpc>
              <a:defRPr/>
            </a:pPr>
            <a:r>
              <a:rPr lang="en-US" sz="2800" u="sng" dirty="0" smtClean="0">
                <a:solidFill>
                  <a:srgbClr val="FFC000"/>
                </a:solidFill>
              </a:rPr>
              <a:t>Clinical Features: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smtClean="0"/>
              <a:t>High Fever, dry Cough, vomiting, and stomach discomfort, Diarrhea. Other common symptoms include headaches, muscle aches, chest pain, and shortness of breath, Pneumonia, Renal Failure, Death.. </a:t>
            </a:r>
            <a:r>
              <a:rPr lang="en-US" sz="2800" b="1" dirty="0" smtClean="0"/>
              <a:t>Old/ </a:t>
            </a:r>
            <a:r>
              <a:rPr lang="en-US" sz="2800" b="1" dirty="0" err="1" smtClean="0"/>
              <a:t>Immumodeficient</a:t>
            </a:r>
            <a:r>
              <a:rPr lang="en-US" sz="2800" b="1" dirty="0" smtClean="0"/>
              <a:t> / heavy Smoking Persons.</a:t>
            </a:r>
            <a:endParaRPr lang="en-US" sz="2800" b="1" u="sng" dirty="0" smtClean="0"/>
          </a:p>
          <a:p>
            <a:pPr marL="457200" indent="-457200" algn="l" rtl="0" eaLnBrk="1" hangingPunct="1">
              <a:lnSpc>
                <a:spcPct val="80000"/>
              </a:lnSpc>
              <a:defRPr/>
            </a:pPr>
            <a:r>
              <a:rPr lang="en-US" sz="2800" u="sng" dirty="0" smtClean="0">
                <a:solidFill>
                  <a:srgbClr val="FFC000"/>
                </a:solidFill>
              </a:rPr>
              <a:t>Diagnosis &amp; treatment: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smtClean="0"/>
              <a:t>Special Culture Media, Blood-sputum culture, Detection Specific antibodies, PCR, Antibiotics.. No Vaccine.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</TotalTime>
  <Words>1003</Words>
  <Application>Microsoft PowerPoint</Application>
  <PresentationFormat>On-screen Show (4:3)</PresentationFormat>
  <Paragraphs>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Wingdings</vt:lpstr>
      <vt:lpstr>Calibri</vt:lpstr>
      <vt:lpstr>Office Theme</vt:lpstr>
      <vt:lpstr>  1-Mycobacteria  2-Chlamydia   3-Mycoplasam  4-Legionella  5- Spirochetes  </vt:lpstr>
      <vt:lpstr>1-Mycobacteria Group</vt:lpstr>
      <vt:lpstr>2-Mycobacteria Group  </vt:lpstr>
      <vt:lpstr>2/Mycobacteria</vt:lpstr>
      <vt:lpstr>      2-Chlamydia group</vt:lpstr>
      <vt:lpstr>Chlamydia inclusion bodies/Acid-Fast Mycobacteria</vt:lpstr>
      <vt:lpstr>2-Chlamydia  </vt:lpstr>
      <vt:lpstr>3-Mycoplasma group</vt:lpstr>
      <vt:lpstr> 4-Legionella pneumonphila    </vt:lpstr>
      <vt:lpstr>Spirochetes Group-1</vt:lpstr>
      <vt:lpstr>Legionella- Spirochete Cells</vt:lpstr>
      <vt:lpstr>Spirochetes Group-2</vt:lpstr>
      <vt:lpstr>Lyme Disease/ Tick Erythematic lesions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Mycobacteria-Chlamydia-Mycoplasa-</dc:title>
  <dc:creator>hola</dc:creator>
  <cp:lastModifiedBy>Hashim</cp:lastModifiedBy>
  <cp:revision>204</cp:revision>
  <dcterms:created xsi:type="dcterms:W3CDTF">2007-10-14T17:17:38Z</dcterms:created>
  <dcterms:modified xsi:type="dcterms:W3CDTF">2015-12-14T20:08:27Z</dcterms:modified>
</cp:coreProperties>
</file>