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88" r:id="rId3"/>
    <p:sldId id="289" r:id="rId4"/>
    <p:sldId id="290" r:id="rId5"/>
    <p:sldId id="292" r:id="rId6"/>
    <p:sldId id="291" r:id="rId7"/>
    <p:sldId id="294" r:id="rId8"/>
    <p:sldId id="278" r:id="rId9"/>
    <p:sldId id="279" r:id="rId10"/>
    <p:sldId id="280" r:id="rId11"/>
    <p:sldId id="281" r:id="rId12"/>
    <p:sldId id="283" r:id="rId13"/>
    <p:sldId id="285" r:id="rId14"/>
    <p:sldId id="286" r:id="rId15"/>
    <p:sldId id="295" r:id="rId16"/>
    <p:sldId id="287" r:id="rId17"/>
    <p:sldId id="256" r:id="rId18"/>
    <p:sldId id="296" r:id="rId19"/>
    <p:sldId id="258" r:id="rId20"/>
    <p:sldId id="259" r:id="rId21"/>
    <p:sldId id="260" r:id="rId22"/>
    <p:sldId id="264" r:id="rId23"/>
    <p:sldId id="265" r:id="rId24"/>
    <p:sldId id="266" r:id="rId25"/>
    <p:sldId id="273" r:id="rId26"/>
    <p:sldId id="274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292AC-DBE8-5649-87B0-8C08E468CD30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F18FC-5BDC-E347-A0A8-4D13E4991B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936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089D82-8829-4164-8875-647639C2F311}" type="datetimeFigureOut">
              <a:rPr lang="ar-JO" smtClean="0"/>
              <a:pPr/>
              <a:t>04/08/1438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D173D92-B27A-4233-84B5-FD7916A31153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8156448" cy="1828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Pathology of The Breast</a:t>
            </a:r>
            <a:endParaRPr lang="ar-JO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4191000"/>
            <a:ext cx="7854696" cy="1752600"/>
          </a:xfrm>
        </p:spPr>
        <p:txBody>
          <a:bodyPr/>
          <a:lstStyle/>
          <a:p>
            <a:pPr algn="ctr"/>
            <a:r>
              <a:rPr lang="en-US" i="1" dirty="0" smtClean="0"/>
              <a:t>Anything added is italic</a:t>
            </a:r>
            <a:endParaRPr lang="ar-JO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istrator\Desktop\show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38200"/>
            <a:ext cx="6934200" cy="554736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Fibroadenoma</a:t>
            </a:r>
            <a:endParaRPr kumimoji="0" lang="ar-JO" sz="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95400" y="2971800"/>
            <a:ext cx="4572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28194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Stroma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219200" y="4953000"/>
            <a:ext cx="41910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5029200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Gland</a:t>
            </a:r>
            <a:br>
              <a:rPr lang="en-US" dirty="0" smtClean="0"/>
            </a:br>
            <a:r>
              <a:rPr lang="en-US" dirty="0" smtClean="0"/>
              <a:t>(lobules and </a:t>
            </a:r>
            <a:r>
              <a:rPr lang="en-US" dirty="0" err="1" smtClean="0"/>
              <a:t>ductules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4813663" y="1972491"/>
            <a:ext cx="2405742" cy="4093029"/>
          </a:xfrm>
          <a:custGeom>
            <a:avLst/>
            <a:gdLst>
              <a:gd name="connsiteX0" fmla="*/ 1169126 w 2405742"/>
              <a:gd name="connsiteY0" fmla="*/ 209006 h 4093029"/>
              <a:gd name="connsiteX1" fmla="*/ 2292531 w 2405742"/>
              <a:gd name="connsiteY1" fmla="*/ 1489166 h 4093029"/>
              <a:gd name="connsiteX2" fmla="*/ 1848394 w 2405742"/>
              <a:gd name="connsiteY2" fmla="*/ 2351315 h 4093029"/>
              <a:gd name="connsiteX3" fmla="*/ 1952897 w 2405742"/>
              <a:gd name="connsiteY3" fmla="*/ 3553098 h 4093029"/>
              <a:gd name="connsiteX4" fmla="*/ 947057 w 2405742"/>
              <a:gd name="connsiteY4" fmla="*/ 3958046 h 4093029"/>
              <a:gd name="connsiteX5" fmla="*/ 32657 w 2405742"/>
              <a:gd name="connsiteY5" fmla="*/ 2743200 h 4093029"/>
              <a:gd name="connsiteX6" fmla="*/ 1169126 w 2405742"/>
              <a:gd name="connsiteY6" fmla="*/ 209006 h 409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5742" h="4093029">
                <a:moveTo>
                  <a:pt x="1169126" y="209006"/>
                </a:moveTo>
                <a:cubicBezTo>
                  <a:pt x="1545772" y="0"/>
                  <a:pt x="2179320" y="1132115"/>
                  <a:pt x="2292531" y="1489166"/>
                </a:cubicBezTo>
                <a:cubicBezTo>
                  <a:pt x="2405742" y="1846218"/>
                  <a:pt x="1905000" y="2007326"/>
                  <a:pt x="1848394" y="2351315"/>
                </a:cubicBezTo>
                <a:cubicBezTo>
                  <a:pt x="1791788" y="2695304"/>
                  <a:pt x="2103120" y="3285310"/>
                  <a:pt x="1952897" y="3553098"/>
                </a:cubicBezTo>
                <a:cubicBezTo>
                  <a:pt x="1802674" y="3820887"/>
                  <a:pt x="1267097" y="4093029"/>
                  <a:pt x="947057" y="3958046"/>
                </a:cubicBezTo>
                <a:cubicBezTo>
                  <a:pt x="627017" y="3823063"/>
                  <a:pt x="0" y="3365863"/>
                  <a:pt x="32657" y="2743200"/>
                </a:cubicBezTo>
                <a:cubicBezTo>
                  <a:pt x="65314" y="2120537"/>
                  <a:pt x="792480" y="418012"/>
                  <a:pt x="1169126" y="209006"/>
                </a:cubicBezTo>
                <a:close/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219200" y="1524000"/>
            <a:ext cx="4191000" cy="144780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1219200"/>
            <a:ext cx="175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Well-demarcated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Carcinoma of the Breast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3600" dirty="0" smtClean="0"/>
              <a:t> </a:t>
            </a:r>
          </a:p>
          <a:p>
            <a:pPr algn="l" rtl="0"/>
            <a:r>
              <a:rPr lang="en-US" sz="3600" b="1" dirty="0" smtClean="0"/>
              <a:t>the most common cancer in females</a:t>
            </a:r>
          </a:p>
          <a:p>
            <a:pPr algn="l" rtl="0"/>
            <a:r>
              <a:rPr lang="en-US" sz="3600" b="1" dirty="0" smtClean="0"/>
              <a:t>ranking second </a:t>
            </a:r>
            <a:r>
              <a:rPr lang="en-US" sz="3600" dirty="0" smtClean="0"/>
              <a:t>only to lung cancer as a cause of </a:t>
            </a:r>
            <a:r>
              <a:rPr lang="en-US" sz="3600" b="1" dirty="0" smtClean="0"/>
              <a:t>cancer</a:t>
            </a:r>
            <a:r>
              <a:rPr lang="en-US" sz="3600" dirty="0" smtClean="0"/>
              <a:t> </a:t>
            </a:r>
            <a:r>
              <a:rPr lang="en-US" sz="3600" b="1" dirty="0" smtClean="0"/>
              <a:t>death</a:t>
            </a:r>
            <a:r>
              <a:rPr lang="en-US" sz="3600" dirty="0" smtClean="0"/>
              <a:t> in women. </a:t>
            </a:r>
          </a:p>
          <a:p>
            <a:pPr algn="l" rtl="0"/>
            <a:r>
              <a:rPr lang="en-US" sz="3600" dirty="0" smtClean="0"/>
              <a:t>75% are </a:t>
            </a:r>
            <a:r>
              <a:rPr lang="en-US" sz="3600" b="1" dirty="0" smtClean="0"/>
              <a:t>older than age 50</a:t>
            </a:r>
            <a:r>
              <a:rPr lang="en-US" sz="3600" dirty="0" smtClean="0"/>
              <a:t>.</a:t>
            </a:r>
          </a:p>
          <a:p>
            <a:pPr algn="l" rtl="0"/>
            <a:r>
              <a:rPr lang="en-US" sz="3600" dirty="0" smtClean="0"/>
              <a:t>Only 5% are &lt; 40</a:t>
            </a:r>
            <a:r>
              <a:rPr lang="en-US" sz="3600" i="1" dirty="0" smtClean="0"/>
              <a:t>.(familial cases)</a:t>
            </a:r>
            <a:endParaRPr lang="ar-JO" sz="36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Pathogenesis 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3200" b="1" dirty="0" smtClean="0"/>
              <a:t>(1)Genetic Changes </a:t>
            </a:r>
          </a:p>
          <a:p>
            <a:pPr algn="l" rtl="0">
              <a:buFontTx/>
              <a:buChar char="-"/>
            </a:pPr>
            <a:r>
              <a:rPr lang="en-US" sz="3200" dirty="0" smtClean="0"/>
              <a:t>familial syndromes </a:t>
            </a:r>
            <a:r>
              <a:rPr lang="en-US" sz="3200" dirty="0" smtClean="0">
                <a:solidFill>
                  <a:srgbClr val="FF0000"/>
                </a:solidFill>
              </a:rPr>
              <a:t>(BRCA genes)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2800" i="1" dirty="0" smtClean="0"/>
              <a:t>BRCA genes are also </a:t>
            </a:r>
            <a:r>
              <a:rPr lang="en-US" sz="2800" i="1" dirty="0" err="1" smtClean="0"/>
              <a:t>involvedd</a:t>
            </a:r>
            <a:r>
              <a:rPr lang="en-US" sz="2800" i="1" dirty="0" smtClean="0"/>
              <a:t> in familial serous ovarian cancers and cancers in fallopian tubes</a:t>
            </a:r>
            <a:endParaRPr lang="en-US" sz="3200" i="1" dirty="0" smtClean="0">
              <a:solidFill>
                <a:srgbClr val="FF0000"/>
              </a:solidFill>
            </a:endParaRPr>
          </a:p>
          <a:p>
            <a:pPr algn="l" rtl="0">
              <a:buFontTx/>
              <a:buChar char="-"/>
            </a:pPr>
            <a:r>
              <a:rPr lang="en-US" sz="3200" dirty="0" smtClean="0"/>
              <a:t>sporadic breast cancer: e.g. </a:t>
            </a:r>
            <a:r>
              <a:rPr lang="en-US" sz="3200" dirty="0" err="1" smtClean="0"/>
              <a:t>overexpression</a:t>
            </a:r>
            <a:r>
              <a:rPr lang="en-US" sz="3200" dirty="0" smtClean="0"/>
              <a:t> of the </a:t>
            </a:r>
            <a:r>
              <a:rPr lang="en-US" sz="3200" b="1" i="1" dirty="0" smtClean="0"/>
              <a:t>HER2/NEU</a:t>
            </a:r>
            <a:r>
              <a:rPr lang="en-US" sz="3200" b="1" dirty="0" smtClean="0"/>
              <a:t> proto-oncogene</a:t>
            </a:r>
            <a:r>
              <a:rPr lang="en-US" sz="2400" dirty="0" smtClean="0"/>
              <a:t>( an epithelial growth factor receptor)</a:t>
            </a:r>
            <a:r>
              <a:rPr lang="en-US" sz="3200" dirty="0" smtClean="0"/>
              <a:t> (30% of cases)</a:t>
            </a:r>
            <a:endParaRPr lang="en-US" sz="3200" b="1" dirty="0" smtClean="0"/>
          </a:p>
          <a:p>
            <a:pPr algn="l" rtl="0">
              <a:buNone/>
            </a:pPr>
            <a:r>
              <a:rPr lang="en-US" sz="3200" b="1" dirty="0" smtClean="0"/>
              <a:t>(2)Hormonal Influences </a:t>
            </a:r>
          </a:p>
          <a:p>
            <a:pPr algn="l" rtl="0">
              <a:buFontTx/>
              <a:buChar char="-"/>
            </a:pPr>
            <a:r>
              <a:rPr lang="en-US" sz="3200" dirty="0" smtClean="0"/>
              <a:t>increased exposure to </a:t>
            </a:r>
            <a:r>
              <a:rPr lang="en-US" sz="3200" b="1" u="sng" dirty="0" smtClean="0"/>
              <a:t>estrogen </a:t>
            </a:r>
            <a:r>
              <a:rPr lang="en-US" sz="3200" i="1" dirty="0" smtClean="0"/>
              <a:t>(unopposed estrogen: high levels of estrogen are not balanced by progesterone)</a:t>
            </a:r>
            <a:endParaRPr lang="en-US" sz="3200" dirty="0" smtClean="0"/>
          </a:p>
          <a:p>
            <a:pPr algn="l" rtl="0">
              <a:buNone/>
            </a:pPr>
            <a:r>
              <a:rPr lang="en-US" sz="3200" b="1" dirty="0" smtClean="0"/>
              <a:t>(3)Environmental Variables </a:t>
            </a:r>
            <a:endParaRPr lang="ar-JO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130886"/>
          <a:ext cx="6324600" cy="657471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116008"/>
                <a:gridCol w="2208592"/>
              </a:tblGrid>
              <a:tr h="231136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Factor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Relative Risk</a:t>
                      </a:r>
                    </a:p>
                  </a:txBody>
                  <a:tcPr marL="0" marR="0" marT="0" marB="0" anchor="b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Well-Established Influences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 </a:t>
                      </a:r>
                    </a:p>
                  </a:txBody>
                  <a:tcPr marL="0" marR="0" marT="0" marB="0"/>
                </a:tc>
              </a:tr>
              <a:tr h="338974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Geographic factors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Varies in different areas</a:t>
                      </a:r>
                    </a:p>
                  </a:txBody>
                  <a:tcPr marL="0" marR="0" marT="0" marB="0"/>
                </a:tc>
              </a:tr>
              <a:tr h="32573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Age</a:t>
                      </a: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Increases after age 30yr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Family history</a:t>
                      </a: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 dirty="0"/>
                        <a:t> </a:t>
                      </a: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1136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  First-degree relative with breast cancer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1.2-3.0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  Premenopausal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3.1</a:t>
                      </a:r>
                    </a:p>
                  </a:txBody>
                  <a:tcPr marL="0" marR="0" marT="0" marB="0"/>
                </a:tc>
              </a:tr>
              <a:tr h="231136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  Premenopausal and bilateral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 dirty="0"/>
                        <a:t>8.5-9.0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  Postmenopausal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1.5</a:t>
                      </a:r>
                    </a:p>
                  </a:txBody>
                  <a:tcPr marL="0" marR="0" marT="0" marB="0"/>
                </a:tc>
              </a:tr>
              <a:tr h="255994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  Postmenopausal and bilateral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4.0-5.4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Menstrual history</a:t>
                      </a: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 dirty="0"/>
                        <a:t> </a:t>
                      </a: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  Age at menarche &lt;12yr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1.3</a:t>
                      </a:r>
                    </a:p>
                  </a:txBody>
                  <a:tcPr marL="0" marR="0" marT="0" marB="0"/>
                </a:tc>
              </a:tr>
              <a:tr h="231136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  Age at menopause &gt;55yr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1.5-2.0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Pregnancy</a:t>
                      </a: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 dirty="0"/>
                        <a:t> </a:t>
                      </a: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  First live birth from ages 25 to 29yr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 dirty="0"/>
                        <a:t>1.5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  First live birth after age 30yr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1.9</a:t>
                      </a:r>
                    </a:p>
                  </a:txBody>
                  <a:tcPr marL="0" marR="0" marT="0" marB="0"/>
                </a:tc>
              </a:tr>
              <a:tr h="231136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  First live birth after age 35yr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2.0-3.0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  Nulliparous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3.0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Benign breast disease</a:t>
                      </a: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 dirty="0"/>
                        <a:t> </a:t>
                      </a: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  Proliferative disease without atypia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1.6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  Proliferative disease with atypical hyperplasia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&gt;2.0</a:t>
                      </a:r>
                    </a:p>
                  </a:txBody>
                  <a:tcPr marL="0" marR="0" marT="0" marB="0"/>
                </a:tc>
              </a:tr>
              <a:tr h="231136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  Lobular carcinoma in situ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6.9-12.0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Less Well-Established Influences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 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Exogenous estrogens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 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Oral contraceptives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 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Obesity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 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High-fat diet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 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Alcohol consumption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 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Cigarette smoking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 dirty="0"/>
                        <a:t> 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029200" y="1905000"/>
            <a:ext cx="6858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" name="Oval 3"/>
          <p:cNvSpPr/>
          <p:nvPr/>
        </p:nvSpPr>
        <p:spPr>
          <a:xfrm>
            <a:off x="914400" y="1143000"/>
            <a:ext cx="1371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TextBox 4"/>
          <p:cNvSpPr txBox="1"/>
          <p:nvPr/>
        </p:nvSpPr>
        <p:spPr>
          <a:xfrm flipH="1">
            <a:off x="7467600" y="1"/>
            <a:ext cx="167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 memorize this table just know the circled things and the side notes.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3400" y="53340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51054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Low level of evidence</a:t>
            </a:r>
            <a:endParaRPr lang="en-US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From the previously presented table: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561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/>
              <a:t>Risk factors of breast cancer: </a:t>
            </a:r>
          </a:p>
          <a:p>
            <a:pPr>
              <a:buFont typeface="Arial" pitchFamily="34" charset="0"/>
              <a:buChar char="•"/>
            </a:pPr>
            <a:r>
              <a:rPr lang="en-US" sz="2400" i="1" dirty="0" smtClean="0"/>
              <a:t>Age</a:t>
            </a:r>
          </a:p>
          <a:p>
            <a:pPr>
              <a:buFont typeface="Arial" pitchFamily="34" charset="0"/>
              <a:buChar char="•"/>
            </a:pPr>
            <a:r>
              <a:rPr lang="en-US" sz="2400" i="1" dirty="0" smtClean="0"/>
              <a:t>Family history; only worrisome if:</a:t>
            </a:r>
            <a:br>
              <a:rPr lang="en-US" sz="2400" i="1" dirty="0" smtClean="0"/>
            </a:br>
            <a:r>
              <a:rPr lang="en-US" sz="2400" i="1" dirty="0" smtClean="0"/>
              <a:t>- it is a 1</a:t>
            </a:r>
            <a:r>
              <a:rPr lang="en-US" sz="2400" i="1" baseline="30000" dirty="0" smtClean="0"/>
              <a:t>st</a:t>
            </a:r>
            <a:r>
              <a:rPr lang="en-US" sz="2400" i="1" dirty="0" smtClean="0"/>
              <a:t> degree relative (mother, sister, or daughter)</a:t>
            </a:r>
            <a:br>
              <a:rPr lang="en-US" sz="2400" i="1" dirty="0" smtClean="0"/>
            </a:br>
            <a:r>
              <a:rPr lang="en-US" sz="2400" i="1" dirty="0" smtClean="0"/>
              <a:t>-she got it before the age of 45</a:t>
            </a:r>
            <a:br>
              <a:rPr lang="en-US" sz="2400" i="1" dirty="0" smtClean="0"/>
            </a:br>
            <a:r>
              <a:rPr lang="en-US" sz="2400" i="1" dirty="0" smtClean="0"/>
              <a:t>-it was bilateral (indicates a field defect + it might be lobular carcinoma which is bilateral and could be familial)</a:t>
            </a:r>
            <a:br>
              <a:rPr lang="en-US" sz="2400" i="1" dirty="0" smtClean="0"/>
            </a:br>
            <a:r>
              <a:rPr lang="en-US" sz="2400" i="1" dirty="0" smtClean="0"/>
              <a:t>-she was premenopausal </a:t>
            </a:r>
          </a:p>
          <a:p>
            <a:pPr>
              <a:buFont typeface="Arial" pitchFamily="34" charset="0"/>
              <a:buChar char="•"/>
            </a:pPr>
            <a:r>
              <a:rPr lang="en-US" sz="2400" i="1" dirty="0" err="1" smtClean="0"/>
              <a:t>Menestural</a:t>
            </a:r>
            <a:r>
              <a:rPr lang="en-US" sz="2400" i="1" dirty="0" smtClean="0"/>
              <a:t> history ( early </a:t>
            </a:r>
            <a:r>
              <a:rPr lang="en-US" sz="2400" i="1" dirty="0" err="1" smtClean="0"/>
              <a:t>menerache</a:t>
            </a:r>
            <a:r>
              <a:rPr lang="en-US" sz="2400" i="1" dirty="0" smtClean="0"/>
              <a:t> and late menopause increase your risk because that mean you were exposed to estrogen for longer periods</a:t>
            </a:r>
          </a:p>
          <a:p>
            <a:pPr>
              <a:buFont typeface="Arial" pitchFamily="34" charset="0"/>
              <a:buChar char="•"/>
            </a:pPr>
            <a:r>
              <a:rPr lang="en-US" sz="2400" i="1" dirty="0" smtClean="0"/>
              <a:t>Pregnancy is protective (it increases progesterone levels) . Null parity </a:t>
            </a:r>
            <a:r>
              <a:rPr lang="ar-JO" sz="2400" i="1" dirty="0" smtClean="0"/>
              <a:t>(ما خلفت) </a:t>
            </a:r>
            <a:r>
              <a:rPr lang="en-US" sz="2400" i="1" dirty="0" smtClean="0"/>
              <a:t>and increased age at first delivery increase your risk</a:t>
            </a:r>
          </a:p>
          <a:p>
            <a:pPr>
              <a:buFont typeface="Arial" pitchFamily="34" charset="0"/>
              <a:buChar char="•"/>
            </a:pPr>
            <a:r>
              <a:rPr lang="en-US" sz="2400" i="1" dirty="0" smtClean="0"/>
              <a:t>Benign </a:t>
            </a:r>
            <a:r>
              <a:rPr lang="en-US" sz="2400" i="1" dirty="0" err="1" smtClean="0"/>
              <a:t>neoplasms</a:t>
            </a:r>
            <a:r>
              <a:rPr lang="en-US" sz="2400" i="1" dirty="0" smtClean="0"/>
              <a:t>: if proliferative fibrocystic changes + </a:t>
            </a:r>
            <a:r>
              <a:rPr lang="en-US" sz="2400" i="1" dirty="0" err="1" smtClean="0"/>
              <a:t>atypia</a:t>
            </a:r>
            <a:r>
              <a:rPr lang="en-US" sz="2400" i="1" dirty="0" smtClean="0"/>
              <a:t> </a:t>
            </a:r>
            <a:r>
              <a:rPr lang="en-US" sz="2400" i="1" dirty="0" smtClean="0">
                <a:sym typeface="Wingdings" pitchFamily="2" charset="2"/>
              </a:rPr>
              <a:t> Carcinoma in situ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914176" y="0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dirty="0" smtClean="0"/>
              <a:t>سلايد مضاف</a:t>
            </a:r>
            <a:br>
              <a:rPr lang="ar-JO" dirty="0" smtClean="0"/>
            </a:br>
            <a:r>
              <a:rPr lang="en-US" dirty="0" smtClean="0"/>
              <a:t>added slide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Major Risk Factors 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685800"/>
            <a:ext cx="8534400" cy="5943600"/>
          </a:xfrm>
        </p:spPr>
        <p:txBody>
          <a:bodyPr>
            <a:noAutofit/>
          </a:bodyPr>
          <a:lstStyle/>
          <a:p>
            <a:pPr algn="l" rtl="0"/>
            <a:r>
              <a:rPr lang="en-US" sz="2800" b="1" u="sng" dirty="0" smtClean="0">
                <a:solidFill>
                  <a:srgbClr val="0070C0"/>
                </a:solidFill>
              </a:rPr>
              <a:t>Age.</a:t>
            </a:r>
          </a:p>
          <a:p>
            <a:pPr algn="l" rtl="0"/>
            <a:r>
              <a:rPr lang="en-US" sz="2800" b="1" u="sng" dirty="0" smtClean="0">
                <a:solidFill>
                  <a:srgbClr val="0070C0"/>
                </a:solidFill>
              </a:rPr>
              <a:t>Genetics and Family History:</a:t>
            </a:r>
          </a:p>
          <a:p>
            <a:pPr algn="l" rtl="0">
              <a:buFontTx/>
              <a:buChar char="-"/>
            </a:pPr>
            <a:r>
              <a:rPr lang="en-US" sz="2800" b="1" dirty="0" smtClean="0"/>
              <a:t>50% of </a:t>
            </a:r>
            <a:r>
              <a:rPr lang="en-US" sz="2800" b="1" u="sng" dirty="0" smtClean="0"/>
              <a:t>hereditary</a:t>
            </a:r>
            <a:r>
              <a:rPr lang="en-US" sz="2800" b="1" dirty="0" smtClean="0"/>
              <a:t> breast cancer </a:t>
            </a:r>
            <a:r>
              <a:rPr lang="en-US" sz="2800" b="1" dirty="0" smtClean="0">
                <a:sym typeface="Wingdings" pitchFamily="2" charset="2"/>
              </a:rPr>
              <a:t></a:t>
            </a:r>
            <a:r>
              <a:rPr lang="en-US" sz="2800" b="1" dirty="0" smtClean="0"/>
              <a:t> mutations in </a:t>
            </a:r>
            <a:r>
              <a:rPr lang="en-US" sz="2800" b="1" i="1" dirty="0" smtClean="0">
                <a:solidFill>
                  <a:srgbClr val="FF0000"/>
                </a:solidFill>
              </a:rPr>
              <a:t>BRCA1</a:t>
            </a:r>
            <a:r>
              <a:rPr lang="en-US" sz="2800" b="1" i="1" dirty="0" smtClean="0"/>
              <a:t>; 30%</a:t>
            </a:r>
            <a:r>
              <a:rPr lang="en-US" sz="2800" b="1" dirty="0" smtClean="0"/>
              <a:t> in </a:t>
            </a:r>
            <a:r>
              <a:rPr lang="en-US" sz="2800" b="1" i="1" dirty="0" smtClean="0">
                <a:solidFill>
                  <a:srgbClr val="FF0000"/>
                </a:solidFill>
              </a:rPr>
              <a:t>BRCA2</a:t>
            </a:r>
            <a:r>
              <a:rPr lang="en-US" sz="2800" b="1" dirty="0" smtClean="0"/>
              <a:t> .</a:t>
            </a:r>
          </a:p>
          <a:p>
            <a:r>
              <a:rPr lang="en-US" sz="2800" b="1" u="sng" dirty="0" smtClean="0">
                <a:solidFill>
                  <a:srgbClr val="0070C0"/>
                </a:solidFill>
              </a:rPr>
              <a:t>Prolonged exposure to exogenous estrogens </a:t>
            </a:r>
            <a:r>
              <a:rPr lang="en-US" sz="2800" b="1" u="sng" dirty="0" err="1" smtClean="0">
                <a:solidFill>
                  <a:srgbClr val="0070C0"/>
                </a:solidFill>
              </a:rPr>
              <a:t>postmenopausally</a:t>
            </a:r>
            <a:r>
              <a:rPr lang="en-US" sz="2800" b="1" u="sng" dirty="0" smtClean="0">
                <a:solidFill>
                  <a:srgbClr val="0070C0"/>
                </a:solidFill>
              </a:rPr>
              <a:t> (</a:t>
            </a:r>
            <a:r>
              <a:rPr lang="en-US" sz="2400" i="1" u="sng" dirty="0" smtClean="0">
                <a:solidFill>
                  <a:srgbClr val="0070C0"/>
                </a:solidFill>
              </a:rPr>
              <a:t>hormone replacement therapy </a:t>
            </a:r>
            <a:r>
              <a:rPr lang="en-US" sz="2800" b="1" u="sng" dirty="0" smtClean="0">
                <a:solidFill>
                  <a:srgbClr val="0070C0"/>
                </a:solidFill>
              </a:rPr>
              <a:t>HRT)</a:t>
            </a:r>
          </a:p>
          <a:p>
            <a:r>
              <a:rPr lang="en-US" sz="2800" b="1" u="sng" dirty="0" smtClean="0">
                <a:solidFill>
                  <a:schemeClr val="accent1"/>
                </a:solidFill>
              </a:rPr>
              <a:t>Ionizing radiation, in early life years</a:t>
            </a:r>
            <a:endParaRPr lang="en-US" sz="2800" b="1" dirty="0" smtClean="0"/>
          </a:p>
          <a:p>
            <a:pPr algn="l" rtl="0">
              <a:buFontTx/>
              <a:buChar char="-"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ar-JO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4228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Morphology of breast cancer</a:t>
            </a:r>
            <a:r>
              <a:rPr lang="en-US" dirty="0" smtClean="0"/>
              <a:t/>
            </a:r>
            <a:br>
              <a:rPr lang="en-US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- The locations of the tumors within breast are: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Upper outer quadrant </a:t>
            </a:r>
            <a:r>
              <a:rPr lang="en-US" sz="2800" b="1" dirty="0" smtClean="0"/>
              <a:t>50% (most common) </a:t>
            </a:r>
            <a:r>
              <a:rPr lang="en-US" sz="2400" i="1" dirty="0" smtClean="0"/>
              <a:t>Most of the breast substance (lobules and associated </a:t>
            </a:r>
            <a:r>
              <a:rPr lang="en-US" sz="2400" i="1" dirty="0" err="1" smtClean="0"/>
              <a:t>ductules</a:t>
            </a:r>
            <a:r>
              <a:rPr lang="en-US" sz="2400" i="1" dirty="0" smtClean="0"/>
              <a:t>) is in that area</a:t>
            </a:r>
            <a:endParaRPr lang="en-US" sz="2800" i="1" dirty="0" smtClean="0"/>
          </a:p>
          <a:p>
            <a:r>
              <a:rPr lang="en-US" sz="2800" b="1" dirty="0" smtClean="0"/>
              <a:t>Central portion (sub-areola) 20%</a:t>
            </a:r>
          </a:p>
          <a:p>
            <a:r>
              <a:rPr lang="en-US" sz="2800" b="1" dirty="0" smtClean="0"/>
              <a:t>Lower outer quadrant 10%</a:t>
            </a:r>
          </a:p>
          <a:p>
            <a:r>
              <a:rPr lang="en-US" sz="2800" b="1" dirty="0" smtClean="0"/>
              <a:t>Upper inner quadrant 10%</a:t>
            </a:r>
          </a:p>
          <a:p>
            <a:r>
              <a:rPr lang="en-US" sz="2800" b="1" dirty="0" smtClean="0"/>
              <a:t>Lower inner quadrant 10%</a:t>
            </a:r>
          </a:p>
          <a:p>
            <a:endParaRPr lang="en-US" sz="2800" b="1" dirty="0" smtClean="0"/>
          </a:p>
          <a:p>
            <a:endParaRPr lang="ar-JO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399"/>
            <a:ext cx="8229600" cy="632460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Breast cancers are classified into:</a:t>
            </a:r>
          </a:p>
          <a:p>
            <a:r>
              <a:rPr lang="en-US" b="1" dirty="0" smtClean="0"/>
              <a:t>Noninvasive (</a:t>
            </a:r>
            <a:r>
              <a:rPr lang="en-US" sz="2200" i="1" dirty="0" smtClean="0"/>
              <a:t>Carcinoma in situ</a:t>
            </a:r>
            <a:r>
              <a:rPr lang="en-US" dirty="0" smtClean="0"/>
              <a:t>)(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confined by a basement membrane and do not invade</a:t>
            </a:r>
            <a:r>
              <a:rPr lang="en-US" i="1" dirty="0" smtClean="0"/>
              <a:t> </a:t>
            </a:r>
            <a:r>
              <a:rPr lang="en-US" dirty="0" smtClean="0"/>
              <a:t>into stroma or </a:t>
            </a:r>
            <a:r>
              <a:rPr lang="en-US" dirty="0" err="1" smtClean="0"/>
              <a:t>lymphovascular</a:t>
            </a:r>
            <a:r>
              <a:rPr lang="en-US" dirty="0" smtClean="0"/>
              <a:t> channels)</a:t>
            </a:r>
            <a:br>
              <a:rPr lang="en-US" dirty="0" smtClean="0"/>
            </a:br>
            <a:r>
              <a:rPr lang="en-US" dirty="0" smtClean="0"/>
              <a:t>, include:</a:t>
            </a:r>
          </a:p>
          <a:p>
            <a:pPr lvl="1"/>
            <a:r>
              <a:rPr lang="en-US" dirty="0" smtClean="0"/>
              <a:t>Ductal carcinoma in situ (DCIS)</a:t>
            </a:r>
            <a:r>
              <a:rPr lang="ar-JO" dirty="0" smtClean="0"/>
              <a:t> </a:t>
            </a:r>
            <a:r>
              <a:rPr lang="en-US" dirty="0" smtClean="0"/>
              <a:t>. </a:t>
            </a:r>
            <a:r>
              <a:rPr lang="en-US" sz="2200" b="1" i="1" dirty="0" smtClean="0"/>
              <a:t>Most common</a:t>
            </a:r>
            <a:endParaRPr lang="en-US" i="1" dirty="0" smtClean="0"/>
          </a:p>
          <a:p>
            <a:pPr lvl="1"/>
            <a:r>
              <a:rPr lang="en-US" dirty="0" smtClean="0"/>
              <a:t>Lobular carcinoma in situ (LCIS). </a:t>
            </a:r>
            <a:r>
              <a:rPr lang="en-US" sz="1900" i="1" dirty="0" smtClean="0"/>
              <a:t>Confined by BM of the lobule</a:t>
            </a:r>
            <a:endParaRPr lang="en-US" i="1" dirty="0" smtClean="0"/>
          </a:p>
          <a:p>
            <a:pPr lvl="0"/>
            <a:r>
              <a:rPr lang="en-US" b="1" dirty="0" smtClean="0"/>
              <a:t>Invasive (infiltrating)</a:t>
            </a:r>
          </a:p>
          <a:p>
            <a:pPr lvl="1"/>
            <a:r>
              <a:rPr lang="en-US" dirty="0" smtClean="0"/>
              <a:t>Invasive </a:t>
            </a:r>
            <a:r>
              <a:rPr lang="en-US" dirty="0" err="1" smtClean="0"/>
              <a:t>ductal</a:t>
            </a:r>
            <a:r>
              <a:rPr lang="en-US" dirty="0" smtClean="0"/>
              <a:t> carcinoma – </a:t>
            </a:r>
            <a:r>
              <a:rPr lang="en-US" sz="2200" i="1" dirty="0" smtClean="0"/>
              <a:t>also called</a:t>
            </a:r>
            <a:r>
              <a:rPr lang="en-US" dirty="0" smtClean="0"/>
              <a:t>: NOS (</a:t>
            </a:r>
            <a:r>
              <a:rPr lang="en-US" sz="2200" i="1" dirty="0" smtClean="0"/>
              <a:t>not otherwise specified </a:t>
            </a:r>
            <a:r>
              <a:rPr lang="ar-JO" sz="2200" i="1" dirty="0" smtClean="0"/>
              <a:t>يعني: ليس أيًا من الأنواع الأخرى</a:t>
            </a:r>
            <a:r>
              <a:rPr lang="en-US" sz="2200" i="1" dirty="0" smtClean="0"/>
              <a:t>) </a:t>
            </a:r>
            <a:r>
              <a:rPr lang="en-US" dirty="0" smtClean="0"/>
              <a:t>(</a:t>
            </a:r>
            <a:r>
              <a:rPr lang="en-US" b="1" dirty="0" smtClean="0"/>
              <a:t>most</a:t>
            </a:r>
            <a:r>
              <a:rPr lang="en-US" dirty="0" smtClean="0"/>
              <a:t> </a:t>
            </a:r>
            <a:r>
              <a:rPr lang="en-US" b="1" dirty="0" smtClean="0"/>
              <a:t>common</a:t>
            </a:r>
            <a:r>
              <a:rPr lang="en-US" dirty="0" smtClean="0"/>
              <a:t> type </a:t>
            </a:r>
            <a:r>
              <a:rPr lang="en-US" i="1" dirty="0" smtClean="0"/>
              <a:t>(70-80% of cases), </a:t>
            </a:r>
            <a:r>
              <a:rPr lang="en-US" dirty="0" smtClean="0"/>
              <a:t>and </a:t>
            </a:r>
            <a:r>
              <a:rPr lang="en-US" sz="2200" i="1" dirty="0" smtClean="0"/>
              <a:t>worst type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Invasive lobular carcinoma </a:t>
            </a:r>
            <a:r>
              <a:rPr lang="en-US" sz="2200" i="1" dirty="0" smtClean="0"/>
              <a:t>(nearly 20% of cases)</a:t>
            </a:r>
            <a:endParaRPr lang="en-US" i="1" dirty="0" smtClean="0"/>
          </a:p>
          <a:p>
            <a:pPr lvl="1"/>
            <a:r>
              <a:rPr lang="en-US" dirty="0" smtClean="0"/>
              <a:t>Medullary carcinoma</a:t>
            </a:r>
          </a:p>
          <a:p>
            <a:pPr lvl="1"/>
            <a:r>
              <a:rPr lang="en-US" dirty="0" smtClean="0"/>
              <a:t>Colloid (mucinous) carcinoma</a:t>
            </a:r>
          </a:p>
          <a:p>
            <a:pPr lvl="1"/>
            <a:r>
              <a:rPr lang="en-US" dirty="0" smtClean="0"/>
              <a:t>Tubular carcinoma</a:t>
            </a:r>
          </a:p>
          <a:p>
            <a:pPr lvl="1"/>
            <a:r>
              <a:rPr lang="en-US" dirty="0" smtClean="0"/>
              <a:t>Other types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3733800"/>
            <a:ext cx="79248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553133" y="405833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Will be discussed today</a:t>
            </a:r>
            <a:endParaRPr lang="en-US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dministrator\Desktop\show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620000" cy="53911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886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Malignant breast carcinoma: you can see infiltrative borders of the tumor indicate malignancy</a:t>
            </a:r>
            <a:endParaRPr lang="en-US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Ductal carcinoma in-situ DCIS</a:t>
            </a:r>
            <a:endParaRPr lang="ar-JO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7315200" cy="6096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ranges from low to high nuclear grade. </a:t>
            </a:r>
          </a:p>
          <a:p>
            <a:r>
              <a:rPr lang="en-US" sz="2800" b="1" u="sng" dirty="0" err="1" smtClean="0">
                <a:solidFill>
                  <a:srgbClr val="FF0000"/>
                </a:solidFill>
              </a:rPr>
              <a:t>comedo</a:t>
            </a:r>
            <a:r>
              <a:rPr lang="en-US" sz="2800" u="sng" dirty="0" smtClean="0">
                <a:solidFill>
                  <a:srgbClr val="FF0000"/>
                </a:solidFill>
              </a:rPr>
              <a:t> subtype </a:t>
            </a:r>
            <a:r>
              <a:rPr lang="en-US" sz="2400" i="1" u="sng" dirty="0" smtClean="0">
                <a:solidFill>
                  <a:srgbClr val="FF0000"/>
                </a:solidFill>
              </a:rPr>
              <a:t>of DCIS</a:t>
            </a:r>
            <a:r>
              <a:rPr lang="en-US" sz="2800" dirty="0" smtClean="0"/>
              <a:t>: high-grade nuclei with </a:t>
            </a:r>
            <a:r>
              <a:rPr lang="en-US" sz="2800" i="1" dirty="0" smtClean="0"/>
              <a:t>extensive </a:t>
            </a:r>
            <a:r>
              <a:rPr lang="en-US" sz="2800" i="1" dirty="0" smtClean="0">
                <a:solidFill>
                  <a:srgbClr val="FF0000"/>
                </a:solidFill>
              </a:rPr>
              <a:t>central necrosis</a:t>
            </a:r>
            <a:r>
              <a:rPr lang="en-US" sz="2800" dirty="0" smtClean="0"/>
              <a:t>. (The name derives from the toothpaste-like necrotic tissue).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Calcifications</a:t>
            </a:r>
            <a:r>
              <a:rPr lang="en-US" sz="2800" dirty="0" smtClean="0"/>
              <a:t> are common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screening by </a:t>
            </a:r>
            <a:r>
              <a:rPr lang="en-US" sz="2800" u="sng" dirty="0" smtClean="0"/>
              <a:t>mammography. </a:t>
            </a:r>
            <a:r>
              <a:rPr lang="en-US" sz="2400" i="1" dirty="0" smtClean="0"/>
              <a:t>If </a:t>
            </a:r>
            <a:r>
              <a:rPr lang="en-US" sz="2400" i="1" dirty="0" err="1" smtClean="0"/>
              <a:t>micocalcifications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wrer</a:t>
            </a:r>
            <a:r>
              <a:rPr lang="en-US" sz="2400" i="1" dirty="0" smtClean="0"/>
              <a:t> detected in </a:t>
            </a:r>
            <a:r>
              <a:rPr lang="en-US" sz="2400" i="1" dirty="0" err="1" smtClean="0"/>
              <a:t>mammogramy</a:t>
            </a:r>
            <a:r>
              <a:rPr lang="en-US" sz="2400" i="1" dirty="0" smtClean="0"/>
              <a:t> they should be biopsied</a:t>
            </a:r>
            <a:endParaRPr lang="en-US" sz="2800" i="1" dirty="0" smtClean="0"/>
          </a:p>
          <a:p>
            <a:r>
              <a:rPr lang="en-US" sz="2800" dirty="0" smtClean="0"/>
              <a:t>Prognosis : excellent (97% survival post mastectomy) </a:t>
            </a:r>
            <a:r>
              <a:rPr lang="en-US" sz="2400" i="1" dirty="0" smtClean="0"/>
              <a:t>and yes, they undergo mastectomy</a:t>
            </a:r>
            <a:endParaRPr lang="en-US" sz="2800" i="1" dirty="0" smtClean="0"/>
          </a:p>
          <a:p>
            <a:r>
              <a:rPr lang="en-US" sz="2800" dirty="0" smtClean="0"/>
              <a:t>Treatment strategies: surgery, radiation, </a:t>
            </a:r>
            <a:r>
              <a:rPr lang="en-US" sz="2800" dirty="0" err="1" smtClean="0"/>
              <a:t>tamoxifen</a:t>
            </a:r>
            <a:r>
              <a:rPr lang="en-US" sz="2800" dirty="0" smtClean="0"/>
              <a:t> (</a:t>
            </a:r>
            <a:r>
              <a:rPr lang="en-US" sz="2800" i="1" dirty="0" err="1" smtClean="0"/>
              <a:t>antiestrogen</a:t>
            </a:r>
            <a:r>
              <a:rPr lang="en-US" sz="2800" i="1" dirty="0" smtClean="0"/>
              <a:t>)</a:t>
            </a:r>
          </a:p>
          <a:p>
            <a:r>
              <a:rPr lang="en-US" sz="2800" dirty="0" smtClean="0"/>
              <a:t>Significance: adjacent invasive CA; become invasive if untreated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838200"/>
            <a:ext cx="25908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Ducts become filled with dysplastic cells , they  become distended and  large in  size and centrally cells become necrotic giving the appearance of tooth paste- like material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3048000"/>
            <a:ext cx="1676400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Extra: Remember from general pathology that dystrophic </a:t>
            </a:r>
            <a:r>
              <a:rPr lang="en-US" sz="1400" i="1" dirty="0" err="1" smtClean="0"/>
              <a:t>calcificstion</a:t>
            </a:r>
            <a:r>
              <a:rPr lang="en-US" sz="1400" i="1" dirty="0" smtClean="0"/>
              <a:t> happens on top of necrosis</a:t>
            </a:r>
            <a:endParaRPr lang="en-US" sz="1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/>
              <a:t>Lesions of female breast are much more common than lesions of male breast</a:t>
            </a:r>
          </a:p>
          <a:p>
            <a:pPr algn="l" rtl="0"/>
            <a:r>
              <a:rPr lang="en-US" sz="3200" dirty="0" smtClean="0"/>
              <a:t>Most of these lesions are benign</a:t>
            </a:r>
          </a:p>
          <a:p>
            <a:pPr algn="l" rtl="0"/>
            <a:r>
              <a:rPr lang="en-US" sz="3200" b="1" dirty="0" smtClean="0"/>
              <a:t> Breast cancer is </a:t>
            </a:r>
            <a:r>
              <a:rPr lang="en-US" sz="3200" b="1" u="sng" dirty="0" smtClean="0"/>
              <a:t>1</a:t>
            </a:r>
            <a:r>
              <a:rPr lang="en-US" sz="3200" b="1" u="sng" baseline="30000" dirty="0" smtClean="0"/>
              <a:t>st</a:t>
            </a:r>
            <a:r>
              <a:rPr lang="en-US" sz="3200" b="1" u="sng" dirty="0" smtClean="0"/>
              <a:t> most common cancer</a:t>
            </a:r>
            <a:r>
              <a:rPr lang="en-US" sz="3200" b="1" dirty="0" smtClean="0"/>
              <a:t>; and </a:t>
            </a:r>
            <a:r>
              <a:rPr lang="en-US" sz="3200" b="1" u="sng" dirty="0" smtClean="0"/>
              <a:t>2</a:t>
            </a:r>
            <a:r>
              <a:rPr lang="en-US" sz="3200" b="1" u="sng" baseline="30000" dirty="0" smtClean="0"/>
              <a:t>nd</a:t>
            </a:r>
            <a:r>
              <a:rPr lang="en-US" sz="3200" b="1" u="sng" dirty="0" smtClean="0"/>
              <a:t> most common cause of cancer deaths in women</a:t>
            </a:r>
            <a:r>
              <a:rPr lang="en-US" sz="3200" b="1" dirty="0" smtClean="0"/>
              <a:t>, following</a:t>
            </a:r>
            <a:r>
              <a:rPr lang="en-US" sz="3200" dirty="0" smtClean="0"/>
              <a:t> carcinoma of the lung.</a:t>
            </a:r>
          </a:p>
          <a:p>
            <a:pPr algn="l" rtl="0">
              <a:buNone/>
            </a:pPr>
            <a:endParaRPr lang="en-US" sz="3200" i="1" dirty="0" smtClean="0"/>
          </a:p>
          <a:p>
            <a:pPr algn="l" rtl="0">
              <a:buNone/>
            </a:pPr>
            <a:r>
              <a:rPr lang="en-US" sz="2800" i="1" dirty="0" smtClean="0"/>
              <a:t>Benign conditions are more common than malignancy (look next slide)</a:t>
            </a:r>
          </a:p>
          <a:p>
            <a:pPr algn="l" rtl="0"/>
            <a:r>
              <a:rPr lang="en-US" sz="3200" dirty="0" smtClean="0"/>
              <a:t>clinical significance of </a:t>
            </a:r>
            <a:r>
              <a:rPr lang="en-US" sz="3200" b="1" dirty="0" smtClean="0"/>
              <a:t>benign</a:t>
            </a:r>
            <a:r>
              <a:rPr lang="en-US" sz="3200" dirty="0" smtClean="0"/>
              <a:t> conditions:</a:t>
            </a:r>
          </a:p>
          <a:p>
            <a:pPr algn="l" rtl="0">
              <a:buNone/>
            </a:pPr>
            <a:r>
              <a:rPr lang="en-US" sz="3200" dirty="0" smtClean="0"/>
              <a:t>1- possible clinical confusion with malignancy</a:t>
            </a:r>
          </a:p>
          <a:p>
            <a:pPr algn="l" rtl="0">
              <a:buNone/>
            </a:pPr>
            <a:r>
              <a:rPr lang="en-US" sz="3200" dirty="0" smtClean="0"/>
              <a:t>2- association of certain variants with breast carcinoma. </a:t>
            </a:r>
            <a:endParaRPr lang="ar-JO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467600" y="685800"/>
            <a:ext cx="1524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MORE COMMON IN FEMALES</a:t>
            </a:r>
            <a:endParaRPr lang="en-US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Comedo DCIS</a:t>
            </a:r>
            <a:endParaRPr lang="ar-JO" dirty="0"/>
          </a:p>
        </p:txBody>
      </p:sp>
      <p:pic>
        <p:nvPicPr>
          <p:cNvPr id="1026" name="Picture 2" descr="C:\Documents and Settings\Administrator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131" y="1935163"/>
            <a:ext cx="7079737" cy="4389437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5448300" y="2933700"/>
            <a:ext cx="1752600" cy="457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4000500" y="3543300"/>
            <a:ext cx="3352800" cy="838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648200" y="2438400"/>
            <a:ext cx="1447800" cy="1295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2600" y="1981200"/>
            <a:ext cx="105028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1">
            <a:spAutoFit/>
          </a:bodyPr>
          <a:lstStyle/>
          <a:p>
            <a:r>
              <a:rPr lang="en-US" dirty="0" smtClean="0"/>
              <a:t>Necrosis </a:t>
            </a:r>
            <a:endParaRPr lang="ar-JO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Invasive </a:t>
            </a:r>
            <a:r>
              <a:rPr lang="en-US" b="1" dirty="0" err="1" smtClean="0">
                <a:solidFill>
                  <a:schemeClr val="tx1"/>
                </a:solidFill>
              </a:rPr>
              <a:t>ductal</a:t>
            </a:r>
            <a:r>
              <a:rPr lang="en-US" b="1" dirty="0" smtClean="0">
                <a:solidFill>
                  <a:schemeClr val="tx1"/>
                </a:solidFill>
              </a:rPr>
              <a:t> carcinoma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"not otherwise specified“= NOS</a:t>
            </a:r>
            <a:endParaRPr lang="en-US" sz="3200" dirty="0" smtClean="0"/>
          </a:p>
          <a:p>
            <a:r>
              <a:rPr lang="en-US" sz="3200" dirty="0" smtClean="0"/>
              <a:t>70% to 80%</a:t>
            </a:r>
          </a:p>
          <a:p>
            <a:r>
              <a:rPr lang="en-US" sz="3200" b="1" dirty="0" smtClean="0"/>
              <a:t>Precancerous lesion</a:t>
            </a:r>
            <a:r>
              <a:rPr lang="en-US" sz="3200" dirty="0" smtClean="0"/>
              <a:t>: DCIS</a:t>
            </a:r>
          </a:p>
          <a:p>
            <a:r>
              <a:rPr lang="en-US" sz="3200" b="1" dirty="0" smtClean="0"/>
              <a:t>Clinical presentation:</a:t>
            </a:r>
            <a:r>
              <a:rPr lang="en-US" sz="3200" dirty="0" smtClean="0"/>
              <a:t> a mammographic density; a hard </a:t>
            </a:r>
            <a:r>
              <a:rPr lang="en-US" sz="2800" i="1" dirty="0" smtClean="0"/>
              <a:t>palpable</a:t>
            </a:r>
            <a:r>
              <a:rPr lang="en-US" sz="28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mass</a:t>
            </a:r>
            <a:r>
              <a:rPr lang="en-US" sz="3200" dirty="0" smtClean="0"/>
              <a:t>. Advanced cancers may cause </a:t>
            </a:r>
            <a:r>
              <a:rPr lang="en-US" sz="3200" u="sng" dirty="0" smtClean="0"/>
              <a:t>retraction of nipple, or fixation to chest wall. </a:t>
            </a:r>
          </a:p>
          <a:p>
            <a:r>
              <a:rPr lang="en-US" sz="3200" b="1" dirty="0" smtClean="0"/>
              <a:t>Receptor </a:t>
            </a:r>
            <a:r>
              <a:rPr lang="en-US" sz="2800" b="1" i="1" dirty="0" smtClean="0"/>
              <a:t>profile (important </a:t>
            </a:r>
            <a:r>
              <a:rPr lang="en-US" sz="2800" b="1" i="1" dirty="0" err="1" smtClean="0"/>
              <a:t>prognostically</a:t>
            </a:r>
            <a:r>
              <a:rPr lang="en-US" sz="2800" b="1" i="1" dirty="0" smtClean="0"/>
              <a:t> and therapeutically i.e. targeted therapy)</a:t>
            </a:r>
            <a:r>
              <a:rPr lang="en-US" sz="2800" i="1" dirty="0" smtClean="0"/>
              <a:t>: </a:t>
            </a:r>
            <a:r>
              <a:rPr lang="en-US" sz="3200" dirty="0" smtClean="0"/>
              <a:t>2/3 express Estrogen Receptor (</a:t>
            </a:r>
            <a:r>
              <a:rPr lang="en-US" sz="2800" i="1" dirty="0" smtClean="0"/>
              <a:t>use </a:t>
            </a:r>
            <a:r>
              <a:rPr lang="en-US" sz="2800" i="1" dirty="0" err="1" smtClean="0"/>
              <a:t>tamoxifen</a:t>
            </a:r>
            <a:r>
              <a:rPr lang="en-US" sz="3200" dirty="0" smtClean="0"/>
              <a:t>) or Progesterone Receptor;	1/3 </a:t>
            </a:r>
            <a:r>
              <a:rPr lang="en-US" sz="3200" dirty="0" err="1" smtClean="0"/>
              <a:t>overexpresses</a:t>
            </a:r>
            <a:r>
              <a:rPr lang="en-US" sz="3200" dirty="0" smtClean="0"/>
              <a:t> HER2/NEU.(</a:t>
            </a:r>
            <a:r>
              <a:rPr lang="en-US" sz="2800" i="1" dirty="0" smtClean="0"/>
              <a:t>use </a:t>
            </a:r>
            <a:r>
              <a:rPr lang="en-US" sz="2800" i="1" dirty="0" err="1" smtClean="0"/>
              <a:t>antiboy</a:t>
            </a:r>
            <a:r>
              <a:rPr lang="en-US" sz="2800" i="1" dirty="0" smtClean="0"/>
              <a:t> against HER2/NEU called </a:t>
            </a:r>
            <a:r>
              <a:rPr lang="en-US" sz="2800" i="1" dirty="0" err="1" smtClean="0"/>
              <a:t>herceptin</a:t>
            </a:r>
            <a:r>
              <a:rPr lang="en-US" sz="3200" dirty="0" smtClean="0"/>
              <a:t>)</a:t>
            </a:r>
          </a:p>
          <a:p>
            <a:endParaRPr lang="ar-JO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65064"/>
            <a:ext cx="8229600" cy="392963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Invasive </a:t>
            </a:r>
            <a:r>
              <a:rPr lang="en-US" b="1" dirty="0" err="1" smtClean="0">
                <a:solidFill>
                  <a:schemeClr val="tx1"/>
                </a:solidFill>
              </a:rPr>
              <a:t>ductal</a:t>
            </a:r>
            <a:r>
              <a:rPr lang="en-US" b="1" dirty="0" smtClean="0">
                <a:solidFill>
                  <a:schemeClr val="tx1"/>
                </a:solidFill>
              </a:rPr>
              <a:t> carcinoma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ar-JO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Invasive lobular carcinoma</a:t>
            </a:r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5715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&lt; 20% </a:t>
            </a:r>
            <a:r>
              <a:rPr lang="en-US" sz="3200" dirty="0" smtClean="0"/>
              <a:t>of all breast carcinomas.</a:t>
            </a:r>
          </a:p>
          <a:p>
            <a:r>
              <a:rPr lang="en-US" sz="3200" b="1" dirty="0" smtClean="0"/>
              <a:t>Precancerous</a:t>
            </a:r>
            <a:r>
              <a:rPr lang="en-US" sz="3200" dirty="0" smtClean="0"/>
              <a:t> </a:t>
            </a:r>
            <a:r>
              <a:rPr lang="en-US" sz="3200" b="1" dirty="0" smtClean="0"/>
              <a:t>lesion</a:t>
            </a:r>
            <a:r>
              <a:rPr lang="en-US" sz="3200" dirty="0" smtClean="0"/>
              <a:t>. LCIS (2/3) . </a:t>
            </a:r>
          </a:p>
          <a:p>
            <a:r>
              <a:rPr lang="en-US" sz="3200" dirty="0" err="1" smtClean="0"/>
              <a:t>multicentric</a:t>
            </a:r>
            <a:r>
              <a:rPr lang="en-US" sz="3200" dirty="0" smtClean="0"/>
              <a:t> and bilateral (10% to 20%). </a:t>
            </a:r>
            <a:r>
              <a:rPr lang="en-US" sz="2800" i="1" dirty="0" smtClean="0"/>
              <a:t>If you find in one breast you should check the other</a:t>
            </a:r>
          </a:p>
          <a:p>
            <a:r>
              <a:rPr lang="en-US" sz="2400" i="1" dirty="0" smtClean="0"/>
              <a:t>Lots of  cases are familial so if a patient was diagnosed other first  degree family members are recommended to be evaluated</a:t>
            </a:r>
            <a:endParaRPr lang="en-US" sz="2800" i="1" dirty="0" smtClean="0"/>
          </a:p>
          <a:p>
            <a:r>
              <a:rPr lang="en-US" sz="3200" b="1" dirty="0" smtClean="0"/>
              <a:t>Clinical</a:t>
            </a:r>
            <a:r>
              <a:rPr lang="en-US" sz="3200" dirty="0" smtClean="0"/>
              <a:t> </a:t>
            </a:r>
            <a:r>
              <a:rPr lang="en-US" sz="3200" b="1" dirty="0" smtClean="0"/>
              <a:t>presentation</a:t>
            </a:r>
            <a:r>
              <a:rPr lang="en-US" sz="3200" dirty="0" smtClean="0"/>
              <a:t>. palpable masses or mammographic densities</a:t>
            </a:r>
          </a:p>
          <a:p>
            <a:r>
              <a:rPr lang="en-US" sz="3200" dirty="0" smtClean="0"/>
              <a:t>Almost all of these carcinomas express ER and PR, but </a:t>
            </a:r>
            <a:r>
              <a:rPr lang="en-US" sz="3600" u="sng" dirty="0" smtClean="0"/>
              <a:t>HER2/NEU </a:t>
            </a:r>
            <a:r>
              <a:rPr lang="en-US" sz="3600" u="sng" dirty="0" err="1" smtClean="0"/>
              <a:t>overexpression</a:t>
            </a:r>
            <a:r>
              <a:rPr lang="en-US" sz="3600" u="sng" dirty="0" smtClean="0"/>
              <a:t> is usually absent.</a:t>
            </a:r>
            <a:endParaRPr lang="en-US" sz="3200" u="sng" dirty="0" smtClean="0"/>
          </a:p>
          <a:p>
            <a:pPr>
              <a:buNone/>
            </a:pPr>
            <a:endParaRPr lang="ar-JO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Physical Features Common to All Invasive Cancers </a:t>
            </a:r>
            <a:endParaRPr lang="ar-JO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Fixation: tumor </a:t>
            </a:r>
            <a:r>
              <a:rPr lang="en-US" sz="3200" dirty="0" smtClean="0"/>
              <a:t>adherence to pectoral muscles or deep fascia of chest wall</a:t>
            </a:r>
          </a:p>
          <a:p>
            <a:r>
              <a:rPr lang="en-US" sz="3200" b="1" dirty="0" smtClean="0"/>
              <a:t>retraction</a:t>
            </a:r>
            <a:r>
              <a:rPr lang="en-US" sz="3200" dirty="0" smtClean="0"/>
              <a:t> or </a:t>
            </a:r>
            <a:r>
              <a:rPr lang="en-US" sz="3200" b="1" dirty="0" smtClean="0"/>
              <a:t>dimpling</a:t>
            </a:r>
            <a:r>
              <a:rPr lang="en-US" sz="3200" dirty="0" smtClean="0"/>
              <a:t> of skin or nipple: tumor adherence to overlying skin</a:t>
            </a:r>
          </a:p>
          <a:p>
            <a:r>
              <a:rPr lang="en-US" sz="3200" dirty="0" smtClean="0"/>
              <a:t> </a:t>
            </a:r>
            <a:r>
              <a:rPr lang="en-US" sz="3200" b="1" dirty="0" err="1" smtClean="0"/>
              <a:t>peau</a:t>
            </a:r>
            <a:r>
              <a:rPr lang="en-US" sz="3200" dirty="0" smtClean="0"/>
              <a:t> </a:t>
            </a:r>
            <a:r>
              <a:rPr lang="en-US" sz="3200" b="1" dirty="0" smtClean="0"/>
              <a:t>d'orange</a:t>
            </a:r>
            <a:r>
              <a:rPr lang="en-US" sz="3200" dirty="0" smtClean="0"/>
              <a:t> (orange peel): Involvement of lymphatic pathways cause localized </a:t>
            </a:r>
            <a:r>
              <a:rPr lang="en-US" sz="3200" u="sng" dirty="0" err="1" smtClean="0"/>
              <a:t>lymphedema</a:t>
            </a:r>
            <a:r>
              <a:rPr lang="en-US" sz="3200" u="sng" dirty="0" smtClean="0"/>
              <a:t>;</a:t>
            </a:r>
            <a:r>
              <a:rPr lang="en-US" sz="3200" dirty="0" smtClean="0"/>
              <a:t> the skin becomes thickened around exaggerated hair follicles</a:t>
            </a:r>
            <a:endParaRPr lang="ar-JO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685800"/>
            <a:ext cx="3733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Might be discovered by the patient or examiner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4114800"/>
            <a:ext cx="144780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A type of localized edema  involving the breast when Lymphatic channels are occluded by tumor</a:t>
            </a:r>
            <a:endParaRPr lang="en-US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Spread of Breast Cancer 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571499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lymphatic</a:t>
            </a:r>
            <a:r>
              <a:rPr lang="en-US" sz="3200" dirty="0" smtClean="0"/>
              <a:t> and </a:t>
            </a:r>
            <a:r>
              <a:rPr lang="en-US" sz="3200" b="1" dirty="0" err="1" smtClean="0"/>
              <a:t>hematogenous</a:t>
            </a:r>
            <a:r>
              <a:rPr lang="en-US" sz="3200" dirty="0" smtClean="0"/>
              <a:t> channels. </a:t>
            </a:r>
          </a:p>
          <a:p>
            <a:r>
              <a:rPr lang="en-US" sz="3200" dirty="0" smtClean="0"/>
              <a:t>Favored </a:t>
            </a:r>
            <a:r>
              <a:rPr lang="en-US" sz="3200" dirty="0" err="1" smtClean="0"/>
              <a:t>mets</a:t>
            </a:r>
            <a:r>
              <a:rPr lang="en-US" sz="3200" dirty="0" smtClean="0"/>
              <a:t> are the </a:t>
            </a:r>
            <a:r>
              <a:rPr lang="en-US" sz="3200" b="1" dirty="0" smtClean="0"/>
              <a:t>lungs</a:t>
            </a:r>
            <a:r>
              <a:rPr lang="en-US" sz="3200" dirty="0" smtClean="0"/>
              <a:t>, </a:t>
            </a:r>
            <a:r>
              <a:rPr lang="en-US" sz="3200" b="1" dirty="0" smtClean="0"/>
              <a:t>skeleton</a:t>
            </a:r>
            <a:r>
              <a:rPr lang="en-US" sz="3200" dirty="0" smtClean="0"/>
              <a:t>, </a:t>
            </a:r>
            <a:r>
              <a:rPr lang="en-US" sz="3200" b="1" dirty="0" smtClean="0"/>
              <a:t>liver</a:t>
            </a:r>
            <a:r>
              <a:rPr lang="en-US" sz="3200" dirty="0" smtClean="0"/>
              <a:t>, and </a:t>
            </a:r>
            <a:r>
              <a:rPr lang="en-US" sz="3200" b="1" dirty="0" smtClean="0"/>
              <a:t>adrenals</a:t>
            </a:r>
            <a:r>
              <a:rPr lang="en-US" sz="3200" dirty="0" smtClean="0"/>
              <a:t> and (less commonly) the brain, spleen, and pituitary.  </a:t>
            </a:r>
          </a:p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Metastases may appear many years after apparent therapeutic control of the primary lesion</a:t>
            </a:r>
            <a:r>
              <a:rPr lang="en-US" sz="2800" i="1" dirty="0" smtClean="0"/>
              <a:t>. So you should follow-up with the patient</a:t>
            </a:r>
            <a:endParaRPr lang="en-US" sz="3200" i="1" dirty="0" smtClean="0"/>
          </a:p>
          <a:p>
            <a:r>
              <a:rPr lang="en-US" sz="4000" b="1" u="sng" dirty="0" smtClean="0"/>
              <a:t>SCREENING</a:t>
            </a:r>
            <a:r>
              <a:rPr lang="en-US" sz="4000" b="1" dirty="0" smtClean="0"/>
              <a:t> :</a:t>
            </a:r>
          </a:p>
          <a:p>
            <a:r>
              <a:rPr lang="en-US" sz="3600" dirty="0" smtClean="0"/>
              <a:t>mammographic screening</a:t>
            </a:r>
          </a:p>
          <a:p>
            <a:r>
              <a:rPr lang="en-US" sz="3200" dirty="0" smtClean="0"/>
              <a:t>Magnetic resonance imaging MRI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76247" y="0"/>
            <a:ext cx="396775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Carcinoma  </a:t>
            </a:r>
            <a:r>
              <a:rPr lang="en-US" i="1" dirty="0" err="1" smtClean="0"/>
              <a:t>usu</a:t>
            </a:r>
            <a:r>
              <a:rPr lang="en-US" i="1" dirty="0" smtClean="0"/>
              <a:t>  favors lymphatic spread</a:t>
            </a:r>
            <a:br>
              <a:rPr lang="en-US" i="1" dirty="0" smtClean="0"/>
            </a:br>
            <a:r>
              <a:rPr lang="en-US" i="1" dirty="0" smtClean="0"/>
              <a:t>But sometimes </a:t>
            </a:r>
            <a:r>
              <a:rPr lang="en-US" i="1" dirty="0" err="1" smtClean="0"/>
              <a:t>hematogenous</a:t>
            </a:r>
            <a:r>
              <a:rPr lang="en-US" i="1" dirty="0" smtClean="0"/>
              <a:t> spread is involved as well</a:t>
            </a:r>
            <a:endParaRPr lang="en-US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400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Prognosis</a:t>
            </a:r>
            <a:r>
              <a:rPr lang="en-US" sz="3200" b="1" dirty="0" smtClean="0"/>
              <a:t> depends on:</a:t>
            </a:r>
            <a:endParaRPr lang="en-US" sz="2400" b="1" dirty="0" smtClean="0"/>
          </a:p>
          <a:p>
            <a:pPr lvl="0">
              <a:buNone/>
            </a:pPr>
            <a:r>
              <a:rPr lang="en-US" sz="2400" dirty="0" smtClean="0"/>
              <a:t>1- </a:t>
            </a:r>
            <a:r>
              <a:rPr lang="en-US" sz="2400" b="1" dirty="0" smtClean="0">
                <a:solidFill>
                  <a:srgbClr val="FF0000"/>
                </a:solidFill>
              </a:rPr>
              <a:t>Tumor size</a:t>
            </a:r>
            <a:r>
              <a:rPr lang="en-US" sz="2400" dirty="0" smtClean="0"/>
              <a:t>. (</a:t>
            </a:r>
            <a:r>
              <a:rPr lang="en-US" sz="2400" i="1" dirty="0" smtClean="0"/>
              <a:t>stage</a:t>
            </a:r>
            <a:r>
              <a:rPr lang="en-US" sz="2400" dirty="0" smtClean="0"/>
              <a:t>) </a:t>
            </a:r>
          </a:p>
          <a:p>
            <a:pPr>
              <a:buNone/>
            </a:pPr>
            <a:r>
              <a:rPr lang="en-US" sz="2400" dirty="0" smtClean="0"/>
              <a:t>2- </a:t>
            </a:r>
            <a:r>
              <a:rPr lang="en-US" sz="2400" b="1" dirty="0" smtClean="0">
                <a:solidFill>
                  <a:srgbClr val="FF0000"/>
                </a:solidFill>
              </a:rPr>
              <a:t>Lymph node involvement </a:t>
            </a:r>
            <a:r>
              <a:rPr lang="en-US" sz="2400" b="1" dirty="0" smtClean="0"/>
              <a:t>(&amp;number of lymph nodes involved) by metastases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 smtClean="0"/>
              <a:t>3- </a:t>
            </a:r>
            <a:r>
              <a:rPr lang="en-US" sz="2400" b="1" dirty="0" smtClean="0"/>
              <a:t>Distant</a:t>
            </a:r>
            <a:r>
              <a:rPr lang="en-US" sz="2400" dirty="0" smtClean="0"/>
              <a:t> </a:t>
            </a:r>
            <a:r>
              <a:rPr lang="en-US" sz="2400" b="1" dirty="0" smtClean="0"/>
              <a:t>metastases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4- G</a:t>
            </a:r>
            <a:r>
              <a:rPr lang="en-US" sz="2400" b="1" dirty="0" smtClean="0"/>
              <a:t>rade</a:t>
            </a:r>
          </a:p>
          <a:p>
            <a:pPr lvl="0">
              <a:buNone/>
            </a:pPr>
            <a:r>
              <a:rPr lang="en-US" sz="2400" b="1" dirty="0" smtClean="0"/>
              <a:t>5- Histologic type (invasive </a:t>
            </a:r>
            <a:r>
              <a:rPr lang="en-US" sz="2400" b="1" dirty="0" err="1" smtClean="0"/>
              <a:t>ductal</a:t>
            </a:r>
            <a:r>
              <a:rPr lang="en-US" sz="2400" b="1" dirty="0" smtClean="0"/>
              <a:t> NOS is the worst)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6- Presence or absence of estrogen or progesterone receptors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 smtClean="0"/>
              <a:t>7- </a:t>
            </a:r>
            <a:r>
              <a:rPr lang="en-US" sz="2400" b="1" dirty="0" smtClean="0"/>
              <a:t>Proliferative rate of cancer</a:t>
            </a:r>
            <a:r>
              <a:rPr lang="en-US" sz="2400" dirty="0" smtClean="0"/>
              <a:t>. </a:t>
            </a:r>
          </a:p>
          <a:p>
            <a:pPr lvl="0">
              <a:buNone/>
            </a:pPr>
            <a:r>
              <a:rPr lang="en-US" sz="2400" dirty="0" smtClean="0"/>
              <a:t>8- </a:t>
            </a:r>
            <a:r>
              <a:rPr lang="en-US" sz="2400" b="1" dirty="0" err="1" smtClean="0"/>
              <a:t>Aneuploidy</a:t>
            </a:r>
            <a:r>
              <a:rPr lang="en-US" sz="2400" b="1" dirty="0" smtClean="0"/>
              <a:t> (</a:t>
            </a:r>
            <a:r>
              <a:rPr lang="en-US" sz="2400" dirty="0" smtClean="0"/>
              <a:t>worse prognosis).</a:t>
            </a:r>
          </a:p>
          <a:p>
            <a:pPr lvl="0">
              <a:buNone/>
            </a:pPr>
            <a:r>
              <a:rPr lang="en-US" sz="2400" dirty="0" smtClean="0"/>
              <a:t>9- </a:t>
            </a:r>
            <a:r>
              <a:rPr lang="en-US" sz="2400" b="1" dirty="0" err="1" smtClean="0"/>
              <a:t>Overexpression</a:t>
            </a:r>
            <a:r>
              <a:rPr lang="en-US" sz="2400" b="1" dirty="0" smtClean="0"/>
              <a:t> of HER2/NEU (</a:t>
            </a:r>
            <a:r>
              <a:rPr lang="en-US" sz="2400" dirty="0" smtClean="0"/>
              <a:t>predict response to a monoclonal antibody ("</a:t>
            </a:r>
            <a:r>
              <a:rPr lang="en-US" sz="2400" dirty="0" err="1" smtClean="0"/>
              <a:t>Herceptin</a:t>
            </a:r>
            <a:r>
              <a:rPr lang="en-US" sz="2400" dirty="0" smtClean="0"/>
              <a:t>")). </a:t>
            </a:r>
          </a:p>
          <a:p>
            <a:pPr>
              <a:buNone/>
            </a:pPr>
            <a:endParaRPr lang="ar-JO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" y="762000"/>
            <a:ext cx="72390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0" y="838200"/>
            <a:ext cx="11336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Most imp.</a:t>
            </a:r>
            <a:endParaRPr lang="en-US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Male breast pathology</a:t>
            </a:r>
            <a:endParaRPr lang="ar-JO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500" b="1" u="sng" dirty="0" err="1" smtClean="0"/>
              <a:t>Gynecomastia</a:t>
            </a:r>
            <a:r>
              <a:rPr lang="en-US" b="1" dirty="0" smtClean="0"/>
              <a:t> </a:t>
            </a:r>
            <a:r>
              <a:rPr lang="en-US" dirty="0" smtClean="0"/>
              <a:t> </a:t>
            </a:r>
          </a:p>
          <a:p>
            <a:r>
              <a:rPr lang="en-US" dirty="0" smtClean="0"/>
              <a:t>Enlargement of the male breast (</a:t>
            </a:r>
            <a:r>
              <a:rPr lang="en-US" sz="2400" i="1" dirty="0" smtClean="0"/>
              <a:t>not related to cancer unless in pathologic not because of the </a:t>
            </a:r>
            <a:r>
              <a:rPr lang="en-US" sz="2400" i="1" dirty="0" err="1" smtClean="0"/>
              <a:t>gynecomastia</a:t>
            </a:r>
            <a:r>
              <a:rPr lang="en-US" sz="2400" i="1" dirty="0" smtClean="0"/>
              <a:t> itself but because of increased estrogen)</a:t>
            </a:r>
            <a:endParaRPr lang="en-US" i="1" dirty="0" smtClean="0"/>
          </a:p>
          <a:p>
            <a:r>
              <a:rPr lang="en-US" dirty="0" smtClean="0"/>
              <a:t>absolute or relative estrogen excesses. </a:t>
            </a:r>
          </a:p>
          <a:p>
            <a:r>
              <a:rPr lang="en-US" dirty="0" smtClean="0"/>
              <a:t>According to cause, divided into:</a:t>
            </a:r>
          </a:p>
          <a:p>
            <a:pPr>
              <a:buNone/>
            </a:pPr>
            <a:r>
              <a:rPr lang="en-US" dirty="0" smtClean="0"/>
              <a:t>1- </a:t>
            </a:r>
            <a:r>
              <a:rPr lang="en-US" b="1" dirty="0" smtClean="0">
                <a:solidFill>
                  <a:srgbClr val="FF0000"/>
                </a:solidFill>
              </a:rPr>
              <a:t>pathologic </a:t>
            </a:r>
            <a:r>
              <a:rPr lang="en-US" b="1" dirty="0" err="1" smtClean="0">
                <a:solidFill>
                  <a:srgbClr val="FF0000"/>
                </a:solidFill>
              </a:rPr>
              <a:t>gynecomastia</a:t>
            </a:r>
            <a:r>
              <a:rPr lang="en-US" i="1" dirty="0" smtClean="0"/>
              <a:t>: </a:t>
            </a:r>
            <a:r>
              <a:rPr lang="en-US" sz="2400" i="1" dirty="0" smtClean="0"/>
              <a:t>important because it  indicates that there is a source of excess estrogen</a:t>
            </a:r>
            <a:r>
              <a:rPr lang="en-US" i="1" dirty="0" smtClean="0"/>
              <a:t>: </a:t>
            </a:r>
            <a:r>
              <a:rPr lang="en-US" dirty="0" smtClean="0"/>
              <a:t>cirrhosis of the liver; </a:t>
            </a:r>
            <a:r>
              <a:rPr lang="en-US" dirty="0" err="1" smtClean="0"/>
              <a:t>Klinefelter</a:t>
            </a:r>
            <a:r>
              <a:rPr lang="en-US" dirty="0" smtClean="0"/>
              <a:t> syndrome; estrogen-secreting tumors; estrogen therapy (</a:t>
            </a:r>
            <a:r>
              <a:rPr lang="en-US" sz="2400" i="1" dirty="0" smtClean="0"/>
              <a:t>for prostate cancer</a:t>
            </a:r>
            <a:r>
              <a:rPr lang="en-US" dirty="0" smtClean="0"/>
              <a:t>); digitalis (</a:t>
            </a:r>
            <a:r>
              <a:rPr lang="en-US" sz="2400" i="1" dirty="0" err="1" smtClean="0"/>
              <a:t>digoxin</a:t>
            </a:r>
            <a:r>
              <a:rPr lang="en-US" dirty="0" smtClean="0"/>
              <a:t>) therapy. </a:t>
            </a:r>
          </a:p>
          <a:p>
            <a:pPr>
              <a:buNone/>
            </a:pPr>
            <a:r>
              <a:rPr lang="en-US" b="1" dirty="0" smtClean="0"/>
              <a:t>2- Physiologic </a:t>
            </a:r>
            <a:r>
              <a:rPr lang="en-US" b="1" dirty="0" err="1" smtClean="0"/>
              <a:t>gynecomastia:</a:t>
            </a:r>
            <a:r>
              <a:rPr lang="en-US" sz="2800" i="1" dirty="0" err="1" smtClean="0"/>
              <a:t>at</a:t>
            </a:r>
            <a:r>
              <a:rPr lang="en-US" sz="2800" i="1" dirty="0" smtClean="0"/>
              <a:t> both extreme of ages </a:t>
            </a:r>
            <a:r>
              <a:rPr lang="en-US" dirty="0" smtClean="0"/>
              <a:t>puberty and extreme old age. </a:t>
            </a:r>
          </a:p>
          <a:p>
            <a:pPr>
              <a:buNone/>
            </a:pPr>
            <a:endParaRPr lang="en-US" dirty="0" smtClean="0"/>
          </a:p>
          <a:p>
            <a:endParaRPr lang="ar-JO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5934670"/>
            <a:ext cx="602504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/>
              <a:t>Under microscopy: exaggeration of normal tissue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Enlargement is caused by increased </a:t>
            </a:r>
            <a:r>
              <a:rPr lang="en-US" i="1" dirty="0" err="1" smtClean="0"/>
              <a:t>mamillary</a:t>
            </a:r>
            <a:r>
              <a:rPr lang="en-US" i="1" dirty="0" smtClean="0"/>
              <a:t> tissue (lobules)</a:t>
            </a:r>
            <a:br>
              <a:rPr lang="en-US" i="1" dirty="0" smtClean="0"/>
            </a:br>
            <a:endParaRPr lang="en-US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Carcinoma of the male breast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 male: female breast cancer </a:t>
            </a:r>
            <a:r>
              <a:rPr lang="en-US" sz="3200" dirty="0" smtClean="0">
                <a:sym typeface="Wingdings" pitchFamily="2" charset="2"/>
              </a:rPr>
              <a:t></a:t>
            </a:r>
            <a:r>
              <a:rPr lang="en-US" sz="3200" u="sng" dirty="0" smtClean="0"/>
              <a:t>1: 125.</a:t>
            </a:r>
          </a:p>
          <a:p>
            <a:r>
              <a:rPr lang="en-US" sz="3200" dirty="0" smtClean="0"/>
              <a:t> advanced age. </a:t>
            </a:r>
          </a:p>
          <a:p>
            <a:r>
              <a:rPr lang="en-US" sz="3200" dirty="0" smtClean="0"/>
              <a:t>Because of scant amount of breast substance in male, the tumor rapidly infiltrates overlying skin and underlying thoracic wall. </a:t>
            </a:r>
          </a:p>
          <a:p>
            <a:r>
              <a:rPr lang="en-US" sz="3200" dirty="0" smtClean="0"/>
              <a:t>Unfortunately, (½) have lymph nodes </a:t>
            </a:r>
            <a:r>
              <a:rPr lang="en-US" sz="3200" dirty="0" err="1" smtClean="0"/>
              <a:t>mets</a:t>
            </a:r>
            <a:r>
              <a:rPr lang="en-US" sz="3200" dirty="0" smtClean="0"/>
              <a:t> and more distant sites by time of diagnosis. </a:t>
            </a:r>
          </a:p>
          <a:p>
            <a:endParaRPr lang="ar-JO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3733800"/>
            <a:ext cx="20120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Rapid advancement</a:t>
            </a:r>
            <a:endParaRPr lang="en-US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Breast diseases </a:t>
            </a:r>
            <a:br>
              <a:rPr lang="en-US" b="1" dirty="0" smtClean="0"/>
            </a:br>
            <a:r>
              <a:rPr lang="en-US" sz="4400" i="1" dirty="0" smtClean="0"/>
              <a:t>(patients with symptoms in breast) </a:t>
            </a:r>
            <a:endParaRPr lang="ar-JO" i="1" dirty="0"/>
          </a:p>
        </p:txBody>
      </p:sp>
      <p:pic>
        <p:nvPicPr>
          <p:cNvPr id="14338" name="Picture 2" descr="C:\Documents and Settings\Administrator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95510" y="1935163"/>
            <a:ext cx="6752980" cy="43894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4267200"/>
            <a:ext cx="1828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Symptoms are an exaggeration of normal physiology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6096000"/>
            <a:ext cx="25571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Bnign</a:t>
            </a:r>
            <a:r>
              <a:rPr lang="en-US" dirty="0" smtClean="0"/>
              <a:t> tumor of the breast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Major symptoms involving the breast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Breast lump</a:t>
            </a:r>
          </a:p>
          <a:p>
            <a:r>
              <a:rPr lang="en-US" i="1" dirty="0" smtClean="0"/>
              <a:t>Pain and tenderness</a:t>
            </a:r>
          </a:p>
          <a:p>
            <a:r>
              <a:rPr lang="en-US" i="1" dirty="0" smtClean="0"/>
              <a:t>Nipple discharge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As we already said, underlying cause more commonly is a benign condition. But still, they might indicate carcinoma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14176" y="0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dirty="0" smtClean="0"/>
              <a:t>سلايد مضاف</a:t>
            </a:r>
            <a:br>
              <a:rPr lang="ar-JO" dirty="0" smtClean="0"/>
            </a:br>
            <a:r>
              <a:rPr lang="en-US" dirty="0" smtClean="0"/>
              <a:t>added slide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Fibrocystic changes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Fibro: Fibrosis, cystic: cyst formation, changes: a spectrum of changes in breast tissue responding to cyclic hormonal changes rather than a disease) </a:t>
            </a:r>
            <a:endParaRPr lang="ar-JO" sz="24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2578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3200" b="1" u="sng" dirty="0" smtClean="0"/>
              <a:t>most common cause of breast "lumps”</a:t>
            </a:r>
            <a:endParaRPr lang="en-US" sz="3200" i="1" dirty="0" smtClean="0"/>
          </a:p>
          <a:p>
            <a:pPr algn="l" rtl="0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exaggeration of cyclic breast changes that occur normally in the menstrual cycle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sz="3200" dirty="0" smtClean="0"/>
              <a:t> </a:t>
            </a:r>
          </a:p>
          <a:p>
            <a:pPr algn="l" rtl="0"/>
            <a:r>
              <a:rPr lang="en-US" sz="3200" dirty="0" smtClean="0"/>
              <a:t>HRT and OCPs do </a:t>
            </a:r>
            <a:r>
              <a:rPr lang="en-US" sz="3200" b="1" dirty="0" smtClean="0"/>
              <a:t>not</a:t>
            </a:r>
            <a:r>
              <a:rPr lang="en-US" sz="3200" dirty="0" smtClean="0"/>
              <a:t> increase incidence; (OCPs may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decrease</a:t>
            </a:r>
            <a:r>
              <a:rPr lang="en-US" sz="3200" dirty="0" smtClean="0"/>
              <a:t> the risk).</a:t>
            </a:r>
          </a:p>
          <a:p>
            <a:pPr algn="l" rtl="0"/>
            <a:r>
              <a:rPr lang="en-US" sz="3200" dirty="0" smtClean="0"/>
              <a:t>arise during reproductive period of life </a:t>
            </a:r>
            <a:r>
              <a:rPr lang="en-US" sz="2400" i="1" dirty="0" smtClean="0"/>
              <a:t>and regress following menopause (because it’s dependent on hormones</a:t>
            </a:r>
            <a:endParaRPr lang="en-US" sz="3200" i="1" dirty="0" smtClean="0"/>
          </a:p>
          <a:p>
            <a:pPr algn="l" rtl="0"/>
            <a:r>
              <a:rPr lang="en-US" sz="3200" dirty="0" smtClean="0"/>
              <a:t>Very common (at autopsy 60%-80% of women). </a:t>
            </a:r>
            <a:r>
              <a:rPr lang="en-US" i="1" dirty="0" smtClean="0"/>
              <a:t>Could be asymptomatic</a:t>
            </a:r>
            <a:endParaRPr lang="en-US" sz="3200" i="1" dirty="0" smtClean="0"/>
          </a:p>
          <a:p>
            <a:pPr algn="l" rtl="0"/>
            <a:r>
              <a:rPr lang="en-US" sz="3200" dirty="0" smtClean="0"/>
              <a:t>A spectrum of changes (fibrosis and cysts formation in one side, to proliferative types)</a:t>
            </a:r>
          </a:p>
          <a:p>
            <a:pPr algn="l" rtl="0">
              <a:buNone/>
            </a:pPr>
            <a:endParaRPr lang="ar-JO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066800"/>
          <a:ext cx="8229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Follicular/</a:t>
                      </a:r>
                      <a:r>
                        <a:rPr lang="en-US" i="1" baseline="0" dirty="0" smtClean="0"/>
                        <a:t> Proliferative phase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Luteal</a:t>
                      </a:r>
                      <a:r>
                        <a:rPr lang="en-US" i="1" dirty="0" smtClean="0"/>
                        <a:t> / </a:t>
                      </a:r>
                      <a:r>
                        <a:rPr lang="en-US" i="1" dirty="0" err="1" smtClean="0"/>
                        <a:t>secretory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baseline="0" dirty="0" smtClean="0"/>
                        <a:t>under  the effect of estrogen </a:t>
                      </a:r>
                    </a:p>
                    <a:p>
                      <a:r>
                        <a:rPr lang="en-US" i="1" baseline="0" dirty="0" smtClean="0"/>
                        <a:t>Proliferation of  cells in breast substance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Under the effect of progesterone</a:t>
                      </a:r>
                      <a:r>
                        <a:rPr lang="en-US" i="1" baseline="0" dirty="0" smtClean="0"/>
                        <a:t> </a:t>
                      </a:r>
                    </a:p>
                    <a:p>
                      <a:r>
                        <a:rPr lang="en-US" i="1" baseline="0" dirty="0" err="1" smtClean="0"/>
                        <a:t>Producrion</a:t>
                      </a:r>
                      <a:r>
                        <a:rPr lang="en-US" i="1" baseline="0" dirty="0" smtClean="0"/>
                        <a:t> of Secretions in breast substance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14176" y="0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dirty="0" smtClean="0"/>
              <a:t>سلايد مضاف</a:t>
            </a:r>
            <a:br>
              <a:rPr lang="ar-JO" dirty="0" smtClean="0"/>
            </a:br>
            <a:r>
              <a:rPr lang="en-US" dirty="0" smtClean="0"/>
              <a:t>added slide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438400"/>
            <a:ext cx="56388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Breast histology: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Lobules: secrete</a:t>
            </a:r>
            <a:br>
              <a:rPr lang="en-US" i="1" dirty="0" smtClean="0"/>
            </a:br>
            <a:r>
              <a:rPr lang="en-US" i="1" dirty="0" err="1" smtClean="0"/>
              <a:t>Ductules:to</a:t>
            </a:r>
            <a:r>
              <a:rPr lang="en-US" i="1" dirty="0" smtClean="0"/>
              <a:t> distal </a:t>
            </a:r>
            <a:r>
              <a:rPr lang="en-US" i="1" dirty="0" err="1" smtClean="0"/>
              <a:t>ductal</a:t>
            </a:r>
            <a:r>
              <a:rPr lang="en-US" i="1" dirty="0" smtClean="0"/>
              <a:t> system that open into the nipple </a:t>
            </a:r>
            <a:br>
              <a:rPr lang="en-US" i="1" dirty="0" smtClean="0"/>
            </a:br>
            <a:endParaRPr lang="en-US" i="1" dirty="0" smtClean="0"/>
          </a:p>
          <a:p>
            <a:r>
              <a:rPr lang="en-US" i="1" dirty="0" smtClean="0"/>
              <a:t>Fibrocystic changes involve both  lobules and </a:t>
            </a:r>
            <a:r>
              <a:rPr lang="en-US" i="1" dirty="0" err="1" smtClean="0"/>
              <a:t>ductules</a:t>
            </a:r>
            <a:endParaRPr lang="en-US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590800" y="4800600"/>
            <a:ext cx="4191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95400" y="4648200"/>
            <a:ext cx="167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Fibrosis and cyst formation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46482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Proliferative + </a:t>
            </a:r>
            <a:r>
              <a:rPr lang="en-US" i="1" dirty="0" err="1" smtClean="0"/>
              <a:t>Atypia</a:t>
            </a:r>
            <a:r>
              <a:rPr lang="en-US" i="1" dirty="0" smtClean="0"/>
              <a:t> (atypical hyperplasia)</a:t>
            </a:r>
            <a:br>
              <a:rPr lang="en-US" i="1" dirty="0" smtClean="0"/>
            </a:br>
            <a:r>
              <a:rPr lang="en-US" i="1" dirty="0" smtClean="0"/>
              <a:t>Increased risk of carcinoma in either breast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4343400"/>
            <a:ext cx="11849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Spectrum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685800"/>
            <a:ext cx="24352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Cyclic changes in breast</a:t>
            </a:r>
            <a:endParaRPr lang="en-US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TUMORS OF THE BREAST </a:t>
            </a:r>
            <a:endParaRPr lang="ar-JO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1- </a:t>
            </a:r>
            <a:r>
              <a:rPr lang="en-US" sz="5400" b="1" dirty="0" err="1" smtClean="0">
                <a:solidFill>
                  <a:schemeClr val="tx1"/>
                </a:solidFill>
              </a:rPr>
              <a:t>Fibroadenoma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</a:rPr>
              <a:t>(biphasic growth involves fibrous tissue (fibro) and glands (</a:t>
            </a:r>
            <a:r>
              <a:rPr lang="en-US" sz="3200" i="1" dirty="0" err="1" smtClean="0">
                <a:solidFill>
                  <a:schemeClr val="tx1"/>
                </a:solidFill>
              </a:rPr>
              <a:t>adeno</a:t>
            </a:r>
            <a:r>
              <a:rPr lang="en-US" sz="3200" i="1" dirty="0" smtClean="0">
                <a:solidFill>
                  <a:schemeClr val="tx1"/>
                </a:solidFill>
              </a:rPr>
              <a:t>). </a:t>
            </a:r>
            <a:r>
              <a:rPr lang="en-US" sz="3200" i="1" dirty="0" err="1" smtClean="0">
                <a:solidFill>
                  <a:schemeClr val="tx1"/>
                </a:solidFill>
              </a:rPr>
              <a:t>oma</a:t>
            </a:r>
            <a:r>
              <a:rPr lang="en-US" sz="3200" i="1" dirty="0" smtClean="0">
                <a:solidFill>
                  <a:schemeClr val="tx1"/>
                </a:solidFill>
              </a:rPr>
              <a:t>=benign</a:t>
            </a:r>
            <a:endParaRPr lang="ar-JO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486400"/>
          </a:xfrm>
        </p:spPr>
        <p:txBody>
          <a:bodyPr>
            <a:noAutofit/>
          </a:bodyPr>
          <a:lstStyle/>
          <a:p>
            <a:pPr algn="l" rtl="0"/>
            <a:r>
              <a:rPr lang="en-US" sz="3200" b="1" u="sng" dirty="0" smtClean="0"/>
              <a:t> most common benign neoplasm of female </a:t>
            </a:r>
            <a:r>
              <a:rPr lang="en-US" sz="3200" b="1" u="sng" dirty="0" smtClean="0">
                <a:solidFill>
                  <a:srgbClr val="FF0000"/>
                </a:solidFill>
              </a:rPr>
              <a:t>breast</a:t>
            </a:r>
            <a:r>
              <a:rPr lang="en-US" sz="3200" b="1" dirty="0" smtClean="0"/>
              <a:t>. </a:t>
            </a:r>
            <a:r>
              <a:rPr lang="en-US" sz="2800" i="1" dirty="0" smtClean="0"/>
              <a:t>Usually young age </a:t>
            </a:r>
            <a:endParaRPr lang="en-US" sz="3200" i="1" dirty="0" smtClean="0"/>
          </a:p>
          <a:p>
            <a:pPr marL="0" algn="l" rtl="0">
              <a:spcBef>
                <a:spcPts val="0"/>
              </a:spcBef>
            </a:pPr>
            <a:r>
              <a:rPr lang="en-US" sz="3200" b="1" dirty="0" smtClean="0"/>
              <a:t>increase in </a:t>
            </a:r>
            <a:r>
              <a:rPr lang="en-US" sz="3200" b="1" u="sng" dirty="0" smtClean="0"/>
              <a:t>estrogen</a:t>
            </a:r>
            <a:r>
              <a:rPr lang="en-US" sz="3200" b="1" dirty="0" smtClean="0"/>
              <a:t> activity</a:t>
            </a:r>
          </a:p>
          <a:p>
            <a:pPr marL="365760" lvl="1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800" b="1" dirty="0" smtClean="0"/>
              <a:t>enlarge late in menstrual cycle and during pregnancy. </a:t>
            </a:r>
          </a:p>
          <a:p>
            <a:pPr marL="365760" lvl="1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800" b="1" dirty="0" smtClean="0"/>
              <a:t>After menopause regress and calcify. </a:t>
            </a:r>
          </a:p>
          <a:p>
            <a:pPr marL="365760" lvl="1">
              <a:spcBef>
                <a:spcPts val="0"/>
              </a:spcBef>
              <a:buNone/>
            </a:pPr>
            <a:endParaRPr lang="en-US" sz="3000" b="1" dirty="0" smtClean="0"/>
          </a:p>
          <a:p>
            <a:pPr marL="0" algn="l" rtl="0">
              <a:spcBef>
                <a:spcPts val="0"/>
              </a:spcBef>
            </a:pPr>
            <a:r>
              <a:rPr lang="en-US" sz="3200" b="1" dirty="0" smtClean="0"/>
              <a:t>Most in third decade of life. </a:t>
            </a:r>
          </a:p>
          <a:p>
            <a:pPr algn="l" rtl="0"/>
            <a:r>
              <a:rPr lang="en-US" sz="3200" b="1" dirty="0" smtClean="0"/>
              <a:t>a </a:t>
            </a:r>
            <a:r>
              <a:rPr lang="en-US" sz="3200" b="1" u="sng" dirty="0" smtClean="0"/>
              <a:t>discrete</a:t>
            </a:r>
            <a:r>
              <a:rPr lang="en-US" sz="3200" b="1" dirty="0" smtClean="0"/>
              <a:t>, solitary, freely </a:t>
            </a:r>
            <a:r>
              <a:rPr lang="en-US" sz="3200" b="1" u="sng" dirty="0" smtClean="0"/>
              <a:t>movable nodule</a:t>
            </a:r>
            <a:r>
              <a:rPr lang="en-US" sz="3200" b="1" dirty="0" smtClean="0"/>
              <a:t>, (1 to 10 cm). Usually easily "shelled out“ surgically.</a:t>
            </a:r>
          </a:p>
          <a:p>
            <a:pPr algn="l" rtl="0"/>
            <a:endParaRPr lang="en-US" sz="3200" b="1" dirty="0" smtClean="0"/>
          </a:p>
          <a:p>
            <a:pPr algn="l" rtl="0"/>
            <a:endParaRPr lang="en-US" sz="3200" b="1" dirty="0" smtClean="0"/>
          </a:p>
          <a:p>
            <a:pPr algn="l" rtl="0"/>
            <a:endParaRPr lang="en-US" sz="3200" b="1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10200" y="47244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19800" y="3581400"/>
            <a:ext cx="31242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i.e. during physical examination the lesion is not fixed to the  overlying skin or underlying chest </a:t>
            </a:r>
            <a:r>
              <a:rPr lang="en-US" i="1" dirty="0" err="1" smtClean="0"/>
              <a:t>wallMeans</a:t>
            </a:r>
            <a:r>
              <a:rPr lang="en-US" i="1" dirty="0" smtClean="0"/>
              <a:t> that it hasn’t invaded surrounding tissue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b="1" dirty="0" smtClean="0"/>
              <a:t>Cytogenetic studies </a:t>
            </a:r>
            <a:r>
              <a:rPr lang="en-US" sz="2800" b="1" dirty="0" smtClean="0">
                <a:sym typeface="Wingdings" pitchFamily="2" charset="2"/>
              </a:rPr>
              <a:t> </a:t>
            </a:r>
            <a:r>
              <a:rPr lang="en-US" sz="2800" b="1" dirty="0" smtClean="0"/>
              <a:t>stromal cells are monoclonal and so represent the </a:t>
            </a:r>
            <a:r>
              <a:rPr lang="en-US" sz="2800" b="1" dirty="0" err="1" smtClean="0"/>
              <a:t>neoplastic</a:t>
            </a:r>
            <a:r>
              <a:rPr lang="en-US" sz="2800" b="1" dirty="0" smtClean="0"/>
              <a:t> element of these tumors (</a:t>
            </a:r>
            <a:r>
              <a:rPr lang="en-US" sz="2800" dirty="0" smtClean="0"/>
              <a:t>the </a:t>
            </a:r>
            <a:r>
              <a:rPr lang="en-US" sz="2800" dirty="0" err="1" smtClean="0"/>
              <a:t>neoplastic</a:t>
            </a:r>
            <a:r>
              <a:rPr lang="en-US" sz="2800" dirty="0" smtClean="0"/>
              <a:t> stromal cells secrete growth factors that induce proliferation of epithelial cells(</a:t>
            </a:r>
            <a:r>
              <a:rPr lang="en-US" sz="2800" i="1" dirty="0" smtClean="0"/>
              <a:t>the glands</a:t>
            </a:r>
            <a:r>
              <a:rPr lang="en-US" sz="2800" dirty="0" smtClean="0"/>
              <a:t>)</a:t>
            </a:r>
            <a:r>
              <a:rPr lang="en-US" sz="2800" b="1" dirty="0" smtClean="0"/>
              <a:t>).</a:t>
            </a:r>
          </a:p>
          <a:p>
            <a:pPr algn="l" rtl="0"/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Fibroadenomas</a:t>
            </a:r>
            <a:r>
              <a:rPr lang="en-US" sz="2800" b="1" dirty="0" smtClean="0">
                <a:solidFill>
                  <a:srgbClr val="FF0000"/>
                </a:solidFill>
              </a:rPr>
              <a:t> almost never become malignant.</a:t>
            </a:r>
          </a:p>
          <a:p>
            <a:pPr algn="l" rtl="0">
              <a:buNone/>
            </a:pPr>
            <a:endParaRPr lang="ar-JO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tx1"/>
                </a:solidFill>
              </a:rPr>
              <a:t>Fibroadenoma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01" y="914400"/>
            <a:ext cx="1752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Stromal cells are the source of neoplasm </a:t>
            </a:r>
            <a:endParaRPr lang="en-US" i="1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1227</Words>
  <Application>Microsoft Office PowerPoint</Application>
  <PresentationFormat>On-screen Show (4:3)</PresentationFormat>
  <Paragraphs>233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Flow</vt:lpstr>
      <vt:lpstr>Pathology of The Breast</vt:lpstr>
      <vt:lpstr>Slide 2</vt:lpstr>
      <vt:lpstr>Breast diseases  (patients with symptoms in breast) </vt:lpstr>
      <vt:lpstr>Major symptoms involving the breast</vt:lpstr>
      <vt:lpstr>Fibrocystic changes Fibro: Fibrosis, cystic: cyst formation, changes: a spectrum of changes in breast tissue responding to cyclic hormonal changes rather than a disease) </vt:lpstr>
      <vt:lpstr>Slide 6</vt:lpstr>
      <vt:lpstr>TUMORS OF THE BREAST </vt:lpstr>
      <vt:lpstr>1- Fibroadenoma (biphasic growth involves fibrous tissue (fibro) and glands (adeno). oma=benign</vt:lpstr>
      <vt:lpstr>Fibroadenoma</vt:lpstr>
      <vt:lpstr>Slide 10</vt:lpstr>
      <vt:lpstr>Carcinoma of the Breast </vt:lpstr>
      <vt:lpstr>Pathogenesis </vt:lpstr>
      <vt:lpstr>Slide 13</vt:lpstr>
      <vt:lpstr>From the previously presented table:</vt:lpstr>
      <vt:lpstr>Major Risk Factors </vt:lpstr>
      <vt:lpstr>Morphology of breast cancer </vt:lpstr>
      <vt:lpstr>Slide 17</vt:lpstr>
      <vt:lpstr>Slide 18</vt:lpstr>
      <vt:lpstr>Ductal carcinoma in-situ DCIS</vt:lpstr>
      <vt:lpstr>Comedo DCIS</vt:lpstr>
      <vt:lpstr>Invasive ductal carcinoma </vt:lpstr>
      <vt:lpstr>Invasive ductal carcinoma </vt:lpstr>
      <vt:lpstr>Invasive lobular carcinoma </vt:lpstr>
      <vt:lpstr>Physical Features Common to All Invasive Cancers </vt:lpstr>
      <vt:lpstr>Spread of Breast Cancer </vt:lpstr>
      <vt:lpstr>Slide 26</vt:lpstr>
      <vt:lpstr>Male breast pathology</vt:lpstr>
      <vt:lpstr>Carcinoma of the male breast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TUMORS OF THE BREAST</dc:title>
  <dc:creator>L. Alhafez</dc:creator>
  <cp:lastModifiedBy>USER</cp:lastModifiedBy>
  <cp:revision>12</cp:revision>
  <dcterms:created xsi:type="dcterms:W3CDTF">2006-08-16T00:00:00Z</dcterms:created>
  <dcterms:modified xsi:type="dcterms:W3CDTF">2017-04-30T06:37:27Z</dcterms:modified>
</cp:coreProperties>
</file>