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1F01521-5F0D-47BF-A55A-9FC86C7E84BE}" type="datetimeFigureOut">
              <a:rPr lang="sv-SE" smtClean="0"/>
              <a:t>2016-05-12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1F01521-5F0D-47BF-A55A-9FC86C7E84BE}" type="datetimeFigureOut">
              <a:rPr lang="sv-SE" smtClean="0"/>
              <a:t>2016-05-12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1F01521-5F0D-47BF-A55A-9FC86C7E84BE}" type="datetimeFigureOut">
              <a:rPr lang="sv-SE" smtClean="0"/>
              <a:t>2016-05-12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51F01521-5F0D-47BF-A55A-9FC86C7E84BE}" type="datetimeFigureOut">
              <a:rPr lang="sv-SE" smtClean="0"/>
              <a:t>2016-05-12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F01521-5F0D-47BF-A55A-9FC86C7E84BE}" type="datetimeFigureOut">
              <a:rPr lang="sv-SE" smtClean="0"/>
              <a:t>2016-05-12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51F01521-5F0D-47BF-A55A-9FC86C7E84BE}" type="datetimeFigureOut">
              <a:rPr lang="sv-SE" smtClean="0"/>
              <a:t>2016-05-12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51F01521-5F0D-47BF-A55A-9FC86C7E84BE}" type="datetimeFigureOut">
              <a:rPr lang="sv-SE" smtClean="0"/>
              <a:t>2016-05-12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51F01521-5F0D-47BF-A55A-9FC86C7E84BE}" type="datetimeFigureOut">
              <a:rPr lang="sv-SE" smtClean="0"/>
              <a:t>2016-05-12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01521-5F0D-47BF-A55A-9FC86C7E84BE}" type="datetimeFigureOut">
              <a:rPr lang="sv-SE" smtClean="0"/>
              <a:t>2016-05-12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01521-5F0D-47BF-A55A-9FC86C7E84BE}" type="datetimeFigureOut">
              <a:rPr lang="sv-SE" smtClean="0"/>
              <a:t>2016-05-12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01521-5F0D-47BF-A55A-9FC86C7E84BE}" type="datetimeFigureOut">
              <a:rPr lang="sv-SE" smtClean="0"/>
              <a:t>2016-05-12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3879412-A407-40DB-86C7-095B73D2D8FA}"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01521-5F0D-47BF-A55A-9FC86C7E84BE}" type="datetimeFigureOut">
              <a:rPr lang="sv-SE" smtClean="0"/>
              <a:t>2016-05-12</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79412-A407-40DB-86C7-095B73D2D8FA}"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Newborns Mortality </a:t>
            </a:r>
            <a:r>
              <a:rPr lang="en-US" b="1" dirty="0"/>
              <a:t/>
            </a:r>
            <a:br>
              <a:rPr lang="en-US" b="1" dirty="0"/>
            </a:br>
            <a:r>
              <a:rPr lang="en-US" b="1" dirty="0" smtClean="0"/>
              <a:t>Who </a:t>
            </a:r>
            <a:r>
              <a:rPr lang="en-US" b="1" dirty="0" smtClean="0"/>
              <a:t>is most at risk?</a:t>
            </a:r>
            <a:br>
              <a:rPr lang="en-US" b="1" dirty="0" smtClean="0"/>
            </a:br>
            <a:endParaRPr lang="sv-SE" dirty="0"/>
          </a:p>
        </p:txBody>
      </p:sp>
      <p:sp>
        <p:nvSpPr>
          <p:cNvPr id="3" name="Content Placeholder 2"/>
          <p:cNvSpPr>
            <a:spLocks noGrp="1"/>
          </p:cNvSpPr>
          <p:nvPr>
            <p:ph idx="1"/>
          </p:nvPr>
        </p:nvSpPr>
        <p:spPr>
          <a:xfrm>
            <a:off x="539552" y="1916832"/>
            <a:ext cx="8229600" cy="4525963"/>
          </a:xfrm>
        </p:spPr>
        <p:txBody>
          <a:bodyPr>
            <a:noAutofit/>
          </a:bodyPr>
          <a:lstStyle/>
          <a:p>
            <a:pPr fontAlgn="base">
              <a:buNone/>
            </a:pPr>
            <a:endParaRPr lang="en-US" sz="2000" b="1" dirty="0"/>
          </a:p>
          <a:p>
            <a:pPr fontAlgn="base"/>
            <a:r>
              <a:rPr lang="en-US" sz="2800" dirty="0"/>
              <a:t>2.7 million babies die every year in their first month of life and a similar number are stillborn. Within the first month, up to one half of all deaths occur within the first 24 hours of life, and 75% occur in the first week. The 48 hours immediately following birth is the most crucial period for newborn survival. This is when the mother and child should receive follow-up care to prevent and treat illness.</a:t>
            </a:r>
          </a:p>
          <a:p>
            <a:endParaRPr lang="sv-SE"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US" b="1" dirty="0" smtClean="0"/>
              <a:t>Newborns</a:t>
            </a:r>
            <a:r>
              <a:rPr lang="en-US" sz="2800" b="1" dirty="0" smtClean="0"/>
              <a:t/>
            </a:r>
            <a:br>
              <a:rPr lang="en-US" sz="2800" b="1" dirty="0" smtClean="0"/>
            </a:br>
            <a:endParaRPr lang="sv-SE" dirty="0"/>
          </a:p>
        </p:txBody>
      </p:sp>
      <p:sp>
        <p:nvSpPr>
          <p:cNvPr id="3" name="Content Placeholder 2"/>
          <p:cNvSpPr>
            <a:spLocks noGrp="1"/>
          </p:cNvSpPr>
          <p:nvPr>
            <p:ph idx="1"/>
          </p:nvPr>
        </p:nvSpPr>
        <p:spPr/>
        <p:txBody>
          <a:bodyPr>
            <a:normAutofit fontScale="77500" lnSpcReduction="20000"/>
          </a:bodyPr>
          <a:lstStyle/>
          <a:p>
            <a:r>
              <a:rPr lang="en-US" dirty="0" smtClean="0"/>
              <a:t>Globally, the number of neonatal deaths declined from 5.1 (4.9, 5.3) million in 1990 to 2.7 (2.5, 2.9) million in 2015. However, the decline in neonatal mortality from 1990 to 2015 has been slower than that of post-neonatal under-5 mortality: 47% compared with 58% globally. </a:t>
            </a:r>
          </a:p>
          <a:p>
            <a:r>
              <a:rPr lang="en-US" dirty="0" smtClean="0"/>
              <a:t>This pattern applies to most low- and middle-income countries. If current trends continue, around half of the 69 million child deaths between 2016 and 2030 will occur during the neonatal period. The share of neonatal deaths is projected to increase from 45% of under-5 deaths in 2015 to 52% in 2030. Moreover, 63 countries need to accelerate progress to reach the Sustainable Development Goal (SDG) target of a neonatal mortality rate of 12 deaths per 1000 live births by 2030.</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US" b="1" dirty="0" smtClean="0"/>
              <a:t>Newborns</a:t>
            </a:r>
            <a:r>
              <a:rPr lang="en-US" sz="2800" b="1" dirty="0" smtClean="0"/>
              <a:t/>
            </a:r>
            <a:br>
              <a:rPr lang="en-US" sz="2800" b="1" dirty="0" smtClean="0"/>
            </a:br>
            <a:endParaRPr lang="sv-SE" dirty="0"/>
          </a:p>
        </p:txBody>
      </p:sp>
      <p:sp>
        <p:nvSpPr>
          <p:cNvPr id="3" name="Content Placeholder 2"/>
          <p:cNvSpPr>
            <a:spLocks noGrp="1"/>
          </p:cNvSpPr>
          <p:nvPr>
            <p:ph idx="1"/>
          </p:nvPr>
        </p:nvSpPr>
        <p:spPr/>
        <p:txBody>
          <a:bodyPr>
            <a:normAutofit lnSpcReduction="10000"/>
          </a:bodyPr>
          <a:lstStyle/>
          <a:p>
            <a:pPr fontAlgn="base"/>
            <a:r>
              <a:rPr lang="en-US" dirty="0" smtClean="0"/>
              <a:t>Prior to birth, a mother can increase her child's chance of survival and good health by attending antenatal care consultations, being immunized against tetanus, and avoiding smoking and use of alcohol.</a:t>
            </a:r>
          </a:p>
          <a:p>
            <a:pPr fontAlgn="base"/>
            <a:r>
              <a:rPr lang="en-US" dirty="0" smtClean="0"/>
              <a:t>At the time of birth, a baby's chance of survival increases significantly with delivery in a health facility in the presence of a skilled birth attendant.</a:t>
            </a: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922114"/>
          </a:xfrm>
        </p:spPr>
        <p:txBody>
          <a:bodyPr>
            <a:normAutofit fontScale="90000"/>
          </a:bodyPr>
          <a:lstStyle/>
          <a:p>
            <a:r>
              <a:rPr lang="en-US" b="1" dirty="0" smtClean="0"/>
              <a:t>Newborns</a:t>
            </a:r>
            <a:r>
              <a:rPr lang="en-US" sz="2800" b="1" dirty="0" smtClean="0"/>
              <a:t/>
            </a:r>
            <a:br>
              <a:rPr lang="en-US" sz="2800" b="1" dirty="0" smtClean="0"/>
            </a:br>
            <a:endParaRPr lang="sv-SE" dirty="0"/>
          </a:p>
        </p:txBody>
      </p:sp>
      <p:sp>
        <p:nvSpPr>
          <p:cNvPr id="3" name="Content Placeholder 2"/>
          <p:cNvSpPr>
            <a:spLocks noGrp="1"/>
          </p:cNvSpPr>
          <p:nvPr>
            <p:ph idx="1"/>
          </p:nvPr>
        </p:nvSpPr>
        <p:spPr/>
        <p:txBody>
          <a:bodyPr>
            <a:noAutofit/>
          </a:bodyPr>
          <a:lstStyle/>
          <a:p>
            <a:pPr fontAlgn="base">
              <a:buNone/>
            </a:pPr>
            <a:r>
              <a:rPr lang="en-US" sz="2400" b="1" dirty="0" smtClean="0"/>
              <a:t>After birth, essential care of a newborn should include:</a:t>
            </a:r>
          </a:p>
          <a:p>
            <a:pPr fontAlgn="base"/>
            <a:r>
              <a:rPr lang="en-US" sz="2400" dirty="0" smtClean="0"/>
              <a:t>ensuring that the baby is breathing;</a:t>
            </a:r>
          </a:p>
          <a:p>
            <a:pPr fontAlgn="base"/>
            <a:r>
              <a:rPr lang="en-US" sz="2400" dirty="0" smtClean="0"/>
              <a:t>starting the newborn on exclusive breastfeeding right away;</a:t>
            </a:r>
          </a:p>
          <a:p>
            <a:pPr fontAlgn="base"/>
            <a:r>
              <a:rPr lang="en-US" sz="2400" dirty="0" smtClean="0"/>
              <a:t>keeping the baby warm; and</a:t>
            </a:r>
          </a:p>
          <a:p>
            <a:pPr fontAlgn="base"/>
            <a:r>
              <a:rPr lang="en-US" sz="2400" dirty="0" smtClean="0"/>
              <a:t>washing hands before touching the baby.</a:t>
            </a:r>
          </a:p>
          <a:p>
            <a:pPr fontAlgn="base"/>
            <a:r>
              <a:rPr lang="en-US" sz="2400" dirty="0" smtClean="0"/>
              <a:t>Identifying and caring for illnesses in a newborn is very important, as a baby can become very ill and die quickly if an illness is not recognized and treated appropriately. Sick babies must be taken immediately to a trained health care provider.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380</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Newborns Mortality  Who is most at risk? </vt:lpstr>
      <vt:lpstr>Newborns </vt:lpstr>
      <vt:lpstr>Newborns </vt:lpstr>
      <vt:lpstr>Newborns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Newborns Mortality  Who is most at risk? </dc:title>
  <dc:creator>Hana</dc:creator>
  <cp:lastModifiedBy>Hana</cp:lastModifiedBy>
  <cp:revision>1</cp:revision>
  <dcterms:created xsi:type="dcterms:W3CDTF">2016-05-12T10:23:58Z</dcterms:created>
  <dcterms:modified xsi:type="dcterms:W3CDTF">2016-05-12T10:27:38Z</dcterms:modified>
</cp:coreProperties>
</file>