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81" r:id="rId6"/>
    <p:sldId id="259" r:id="rId7"/>
    <p:sldId id="262" r:id="rId8"/>
    <p:sldId id="263" r:id="rId9"/>
    <p:sldId id="264" r:id="rId10"/>
    <p:sldId id="265" r:id="rId11"/>
    <p:sldId id="279" r:id="rId12"/>
    <p:sldId id="280" r:id="rId13"/>
    <p:sldId id="266" r:id="rId14"/>
    <p:sldId id="267" r:id="rId15"/>
    <p:sldId id="268" r:id="rId16"/>
    <p:sldId id="269" r:id="rId17"/>
    <p:sldId id="270" r:id="rId18"/>
    <p:sldId id="274" r:id="rId19"/>
    <p:sldId id="278" r:id="rId20"/>
    <p:sldId id="271" r:id="rId21"/>
    <p:sldId id="272" r:id="rId22"/>
    <p:sldId id="276" r:id="rId23"/>
    <p:sldId id="273" r:id="rId24"/>
    <p:sldId id="277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31AB4-B334-47D5-B795-EB95E709B5D7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2AB33-8032-45FD-AA6F-F0DD9098C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2AB33-8032-45FD-AA6F-F0DD9098CA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24CFF9-C156-4E39-B936-D52F87E99CC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F257B-90C5-458B-97AD-BE4BF37ACD30}" type="datetimeFigureOut">
              <a:rPr lang="en-US" smtClean="0"/>
              <a:pPr/>
              <a:t>5/21/2016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6025-D38F-4012-BB47-0E6957396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Non-parametric statistics</a:t>
            </a:r>
            <a:br>
              <a:rPr lang="en-US" dirty="0" smtClean="0"/>
            </a:br>
            <a:r>
              <a:rPr lang="en-US" dirty="0" smtClean="0"/>
              <a:t>chi square</a:t>
            </a:r>
            <a:br>
              <a:rPr lang="en-US" dirty="0" smtClean="0"/>
            </a:br>
            <a:r>
              <a:rPr lang="en-US" dirty="0" smtClean="0"/>
              <a:t>mann-whitney u-test</a:t>
            </a:r>
            <a:br>
              <a:rPr lang="en-US" dirty="0" smtClean="0"/>
            </a:br>
            <a:r>
              <a:rPr lang="en-US" dirty="0" smtClean="0"/>
              <a:t>kruskal wallis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Done by : Mohammad Da’as</a:t>
            </a:r>
          </a:p>
          <a:p>
            <a:endParaRPr lang="en-US" dirty="0" smtClean="0"/>
          </a:p>
          <a:p>
            <a:r>
              <a:rPr lang="en-US" dirty="0" smtClean="0"/>
              <a:t>Special thanks to Dana Rida and her slides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notes for slide : </a:t>
            </a:r>
            <a:r>
              <a:rPr lang="en-US" dirty="0" smtClean="0"/>
              <a:t>12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contains the doctor’s slides as well </a:t>
            </a:r>
            <a:br>
              <a:rPr lang="en-US" dirty="0" smtClean="0"/>
            </a:br>
            <a:r>
              <a:rPr lang="en-US" dirty="0" smtClean="0"/>
              <a:t>no need to go back to them </a:t>
            </a:r>
            <a:br>
              <a:rPr lang="en-US" dirty="0" smtClean="0"/>
            </a:br>
            <a:r>
              <a:rPr lang="en-US" dirty="0" smtClean="0"/>
              <a:t>GOOD LUCK EVERYONE ^_^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k-groups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study the relation between marital status  and hematoma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marital status will be categorical either divorced or single or married “3 groups”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we will use the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x² cross tabulation 3X2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Chi-Square test (</a:t>
            </a:r>
            <a:r>
              <a:rPr lang="en-US" i="1">
                <a:cs typeface="Times New Roman" pitchFamily="18" charset="0"/>
              </a:rPr>
              <a:t>x²)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impact of gender on Pressure Ulcer (PU) development .</a:t>
            </a:r>
          </a:p>
          <a:p>
            <a:pPr>
              <a:lnSpc>
                <a:spcPct val="90000"/>
              </a:lnSpc>
            </a:pPr>
            <a:r>
              <a:rPr lang="en-US" sz="2800"/>
              <a:t>The researcher studied whether PU incidence was different between males and females.</a:t>
            </a:r>
          </a:p>
          <a:p>
            <a:pPr>
              <a:lnSpc>
                <a:spcPct val="90000"/>
              </a:lnSpc>
            </a:pPr>
            <a:r>
              <a:rPr lang="en-US" sz="2800"/>
              <a:t>Hypothesis (H</a:t>
            </a:r>
            <a:r>
              <a:rPr lang="en-US" sz="2800">
                <a:cs typeface="Times New Roman" pitchFamily="18" charset="0"/>
              </a:rPr>
              <a:t>¹) : There is significant statistical difference in PU incidence between males and females.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H° : There is no significant statistical difference in PU incidence between males and females.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Chi-Square test (</a:t>
            </a:r>
            <a:r>
              <a:rPr lang="en-US" i="1">
                <a:cs typeface="Times New Roman" pitchFamily="18" charset="0"/>
              </a:rPr>
              <a:t>x²)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655638"/>
          </a:xfrm>
        </p:spPr>
        <p:txBody>
          <a:bodyPr/>
          <a:lstStyle/>
          <a:p>
            <a:r>
              <a:rPr lang="en-US" sz="2800"/>
              <a:t>On access of PU saved data set, 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636838"/>
            <a:ext cx="7058025" cy="3459162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4495800" y="5867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interpretation of this example is in the next slide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448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بيضاوي 6"/>
          <p:cNvSpPr/>
          <p:nvPr/>
        </p:nvSpPr>
        <p:spPr>
          <a:xfrm>
            <a:off x="5638800" y="2971800"/>
            <a:ext cx="6858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6"/>
          <p:cNvSpPr/>
          <p:nvPr/>
        </p:nvSpPr>
        <p:spPr>
          <a:xfrm>
            <a:off x="2895600" y="2971800"/>
            <a:ext cx="8382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5867400" y="2438400"/>
            <a:ext cx="762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V="1">
            <a:off x="2514600" y="2209800"/>
            <a:ext cx="83820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9144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P-value “it is higher than alpha point 0.05 so there is no significant relation between two variables”  ( we accept the null and reject the alternative)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1524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Magnitude of chi square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6019800" y="1143000"/>
            <a:ext cx="4572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93888" y="609600"/>
            <a:ext cx="2750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independent variables</a:t>
            </a:r>
            <a:br>
              <a:rPr lang="en-US" dirty="0" smtClean="0"/>
            </a:br>
            <a:r>
              <a:rPr lang="en-US" dirty="0" smtClean="0"/>
              <a:t>SES “socioeconomic status”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828800" y="2438400"/>
            <a:ext cx="5334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6400" y="1676400"/>
            <a:ext cx="2012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dependent variable</a:t>
            </a:r>
          </a:p>
          <a:p>
            <a:r>
              <a:rPr lang="en-US" dirty="0" smtClean="0"/>
              <a:t>( abusing)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60416" y="3886200"/>
            <a:ext cx="2083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2X2 cross tabulation</a:t>
            </a:r>
            <a:endParaRPr lang="en-US" dirty="0"/>
          </a:p>
        </p:txBody>
      </p:sp>
      <p:sp>
        <p:nvSpPr>
          <p:cNvPr id="13" name="شكل بيضاوي 6"/>
          <p:cNvSpPr/>
          <p:nvPr/>
        </p:nvSpPr>
        <p:spPr>
          <a:xfrm>
            <a:off x="5257800" y="1752600"/>
            <a:ext cx="11430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شكل بيضاوي 6"/>
          <p:cNvSpPr/>
          <p:nvPr/>
        </p:nvSpPr>
        <p:spPr>
          <a:xfrm>
            <a:off x="4114800" y="1676400"/>
            <a:ext cx="1143000" cy="8382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شكل بيضاوي 6"/>
          <p:cNvSpPr/>
          <p:nvPr/>
        </p:nvSpPr>
        <p:spPr>
          <a:xfrm>
            <a:off x="2438400" y="2667000"/>
            <a:ext cx="457200" cy="381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شكل بيضاوي 6"/>
          <p:cNvSpPr/>
          <p:nvPr/>
        </p:nvSpPr>
        <p:spPr>
          <a:xfrm>
            <a:off x="2438400" y="3733800"/>
            <a:ext cx="533400" cy="381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0" y="228600"/>
            <a:ext cx="4024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new Example we will have two tables :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010400" y="160020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Table 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58000" y="593467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Table 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شكل بيضاوي 6"/>
          <p:cNvSpPr/>
          <p:nvPr/>
        </p:nvSpPr>
        <p:spPr>
          <a:xfrm>
            <a:off x="4724400" y="2133600"/>
            <a:ext cx="8382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62600" y="838200"/>
            <a:ext cx="21336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1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P-value is less than alpha “less than 0.05”</a:t>
            </a:r>
            <a:br>
              <a:rPr lang="en-US" dirty="0" smtClean="0"/>
            </a:br>
            <a:r>
              <a:rPr lang="en-US" dirty="0" smtClean="0"/>
              <a:t>there is a strong significant relation between the two variables </a:t>
            </a:r>
            <a:endParaRPr lang="en-US" dirty="0"/>
          </a:p>
        </p:txBody>
      </p:sp>
      <p:sp>
        <p:nvSpPr>
          <p:cNvPr id="11" name="شكل بيضاوي 6"/>
          <p:cNvSpPr/>
          <p:nvPr/>
        </p:nvSpPr>
        <p:spPr>
          <a:xfrm>
            <a:off x="2514600" y="2133600"/>
            <a:ext cx="8382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409700" y="1028700"/>
            <a:ext cx="1371600" cy="990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533400"/>
            <a:ext cx="2472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Magnitude of chi square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7315200" y="3810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00" y="0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independent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800100" y="9525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533400"/>
            <a:ext cx="1214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 tabulation 2X3</a:t>
            </a:r>
            <a:endParaRPr lang="en-US" dirty="0"/>
          </a:p>
        </p:txBody>
      </p:sp>
      <p:sp>
        <p:nvSpPr>
          <p:cNvPr id="12" name="شكل بيضاوي 6"/>
          <p:cNvSpPr/>
          <p:nvPr/>
        </p:nvSpPr>
        <p:spPr>
          <a:xfrm>
            <a:off x="7315200" y="5562600"/>
            <a:ext cx="685800" cy="381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077200" y="54864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68632" y="5181600"/>
            <a:ext cx="87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029200" y="5105400"/>
            <a:ext cx="762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6400" y="457200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magnitude</a:t>
            </a:r>
            <a:endParaRPr lang="en-US" dirty="0"/>
          </a:p>
        </p:txBody>
      </p:sp>
      <p:sp>
        <p:nvSpPr>
          <p:cNvPr id="19" name="شكل بيضاوي 6"/>
          <p:cNvSpPr/>
          <p:nvPr/>
        </p:nvSpPr>
        <p:spPr>
          <a:xfrm>
            <a:off x="457200" y="5410200"/>
            <a:ext cx="2590800" cy="533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V="1">
            <a:off x="2438400" y="5181600"/>
            <a:ext cx="609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4648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place we take the p-value from in chi square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are done with chi square </a:t>
            </a:r>
            <a:br>
              <a:rPr lang="en-US" dirty="0" smtClean="0"/>
            </a:br>
            <a:r>
              <a:rPr lang="en-US" dirty="0" smtClean="0"/>
              <a:t>the questions will be 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1- what is the type of test that was utilized ? </a:t>
            </a:r>
            <a:br>
              <a:rPr lang="en-US" dirty="0" smtClean="0"/>
            </a:br>
            <a:r>
              <a:rPr lang="en-US" dirty="0" smtClean="0"/>
              <a:t>“ cross tabulation 2X2 for example” </a:t>
            </a:r>
            <a:br>
              <a:rPr lang="en-US" dirty="0" smtClean="0"/>
            </a:br>
            <a:r>
              <a:rPr lang="en-US" dirty="0" smtClean="0"/>
              <a:t>2- what is the p-value of chi square </a:t>
            </a:r>
          </a:p>
          <a:p>
            <a:r>
              <a:rPr lang="en-US" dirty="0" smtClean="0"/>
              <a:t>3- is there a significant relation between the variables ? </a:t>
            </a:r>
            <a:br>
              <a:rPr lang="en-US" dirty="0" smtClean="0"/>
            </a:br>
            <a:r>
              <a:rPr lang="en-US" dirty="0" smtClean="0"/>
              <a:t>4- did we accept the null hypothesis or reject it ?</a:t>
            </a:r>
          </a:p>
          <a:p>
            <a:r>
              <a:rPr lang="en-US" dirty="0" smtClean="0"/>
              <a:t>5- not likely “but he might ask you about which is dependent and which is independent” ( we are ready 100% to answer this question :D 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doctor stopped here but he told us to be able to </a:t>
            </a:r>
            <a:r>
              <a:rPr lang="en-US" dirty="0" err="1" smtClean="0"/>
              <a:t>recognise</a:t>
            </a:r>
            <a:r>
              <a:rPr lang="en-US" dirty="0" smtClean="0"/>
              <a:t> the following tables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Mann-Whitney U test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810500" cy="445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شكل بيضاوي 6"/>
          <p:cNvSpPr/>
          <p:nvPr/>
        </p:nvSpPr>
        <p:spPr>
          <a:xfrm>
            <a:off x="3810000" y="4724400"/>
            <a:ext cx="8382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3657600" y="3962400"/>
            <a:ext cx="9906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48200" y="4114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724400" y="4876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0200" y="4038600"/>
            <a:ext cx="285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Magnitude of mann whitney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724400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5562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use mann whitney whenever we have ordinal dependent group two independent group to compare between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44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65563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According </a:t>
            </a:r>
            <a:r>
              <a:rPr lang="en-US" sz="2800" dirty="0" smtClean="0"/>
              <a:t>PU “pressure ulcer” </a:t>
            </a:r>
            <a:r>
              <a:rPr lang="en-US" sz="2800" dirty="0"/>
              <a:t>data set, age * group of patients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82813" y="2708275"/>
            <a:ext cx="4621212" cy="3097213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small correction regarding note number 15 in slide number 9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before the last paragraph you need to add this “ if p-value higher than alpha this means that there is no significant Difference between the two variables” (special thanks to Said </a:t>
            </a:r>
            <a:r>
              <a:rPr lang="en-US" dirty="0" err="1" smtClean="0"/>
              <a:t>Sharawi</a:t>
            </a:r>
            <a:r>
              <a:rPr lang="en-US" dirty="0" smtClean="0"/>
              <a:t> for this correction) &lt;3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010"/>
            <a:ext cx="9144000" cy="686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Kruskal Wallis test</a:t>
            </a:r>
            <a:br>
              <a:rPr lang="en-US" dirty="0"/>
            </a:br>
            <a:r>
              <a:rPr lang="en-US" dirty="0" smtClean="0"/>
              <a:t>C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8372475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بيضاوي 6"/>
          <p:cNvSpPr/>
          <p:nvPr/>
        </p:nvSpPr>
        <p:spPr>
          <a:xfrm>
            <a:off x="3429000" y="4572000"/>
            <a:ext cx="762000" cy="228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6"/>
          <p:cNvSpPr/>
          <p:nvPr/>
        </p:nvSpPr>
        <p:spPr>
          <a:xfrm>
            <a:off x="3352800" y="4114800"/>
            <a:ext cx="762000" cy="228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41910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67200" y="46482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81600" y="4038600"/>
            <a:ext cx="2744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Magnitude of kruskal wallis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419600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P-value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93467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use kruskal wallis whenever we have ordinal dependent group and more than two independent group to compare between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4724400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dirty="0" smtClean="0"/>
              <a:t>هاد الاشي الوحيد اللي الدكتور جاب سيرته و حكى اعرفوا كل جدول لمين  وين ال</a:t>
            </a:r>
            <a:endParaRPr lang="en-US" dirty="0" smtClean="0"/>
          </a:p>
          <a:p>
            <a:pPr algn="ctr"/>
            <a:r>
              <a:rPr lang="ar-JO" dirty="0" smtClean="0"/>
              <a:t> </a:t>
            </a:r>
            <a:r>
              <a:rPr lang="en-US" dirty="0" smtClean="0"/>
              <a:t>p-value , magnitude </a:t>
            </a:r>
          </a:p>
          <a:p>
            <a:pPr algn="ctr"/>
            <a:r>
              <a:rPr lang="ar-JO" dirty="0" smtClean="0"/>
              <a:t>و يخلف عليكم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220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772400" cy="65563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According </a:t>
            </a:r>
            <a:r>
              <a:rPr lang="en-US" sz="2800" dirty="0" smtClean="0"/>
              <a:t>PU</a:t>
            </a:r>
            <a:r>
              <a:rPr lang="en-US" sz="2800" dirty="0" smtClean="0"/>
              <a:t> </a:t>
            </a:r>
            <a:r>
              <a:rPr lang="en-US" sz="2800" dirty="0" smtClean="0"/>
              <a:t>“</a:t>
            </a:r>
            <a:r>
              <a:rPr lang="en-US" sz="2800" dirty="0" smtClean="0"/>
              <a:t>pressure ulcer”</a:t>
            </a:r>
            <a:r>
              <a:rPr lang="en-US" sz="2800" dirty="0" smtClean="0"/>
              <a:t> </a:t>
            </a:r>
            <a:r>
              <a:rPr lang="en-US" sz="2800" dirty="0"/>
              <a:t>data set, age * group of patients</a:t>
            </a:r>
          </a:p>
        </p:txBody>
      </p:sp>
      <p:pic>
        <p:nvPicPr>
          <p:cNvPr id="26631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82813" y="2708275"/>
            <a:ext cx="4621212" cy="3097213"/>
          </a:xfrm>
          <a:noFill/>
          <a:ln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43325"/>
            <a:ext cx="9144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Parametric Vs Non Parametric statistics</a:t>
            </a:r>
            <a:br>
              <a:rPr lang="en-US" sz="4000" dirty="0"/>
            </a:br>
            <a:r>
              <a:rPr lang="en-US" sz="2000" i="1" dirty="0">
                <a:solidFill>
                  <a:schemeClr val="accent2"/>
                </a:solidFill>
              </a:rPr>
              <a:t>NO CLEAR RULES WHEN ONE APPROACH PREFFERED</a:t>
            </a:r>
            <a:r>
              <a:rPr lang="en-US" sz="4000" dirty="0"/>
              <a:t> 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49500"/>
            <a:ext cx="4246563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u="sng" dirty="0"/>
              <a:t>Parametric</a:t>
            </a:r>
            <a:r>
              <a:rPr lang="en-US" sz="2000" u="sng" dirty="0"/>
              <a:t>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b="1" dirty="0"/>
              <a:t>Assume normally distributed population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Powerful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Flexible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Study effects of many independents*dep.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Study the interaction between variables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Shows: magnitude of significance, relationship, and direction.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000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2349500"/>
            <a:ext cx="3309937" cy="3746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u="sng" dirty="0"/>
              <a:t>Non-Parametric: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b="1" dirty="0"/>
              <a:t>Distribution free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Small samples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b="1" dirty="0"/>
              <a:t>Data skewed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000" dirty="0"/>
              <a:t>Unable to handle multivariate questions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Assumptions of Non-Parametric statistics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Frequency data </a:t>
            </a:r>
          </a:p>
          <a:p>
            <a:r>
              <a:rPr lang="en-US" sz="2800" dirty="0"/>
              <a:t>Adequate sample, at least sample size of (5) subjects</a:t>
            </a:r>
          </a:p>
          <a:p>
            <a:r>
              <a:rPr lang="en-US" sz="2800" dirty="0"/>
              <a:t>Measure independent of each other (no subject can be in more than one cell in the design, and no subject can be used more than once).</a:t>
            </a:r>
          </a:p>
          <a:p>
            <a:r>
              <a:rPr lang="en-US" sz="2800" dirty="0"/>
              <a:t>Basic theoretical structure of categorical variables remains (rationale of categorization</a:t>
            </a:r>
            <a:r>
              <a:rPr lang="en-US" sz="2800" dirty="0" smtClean="0"/>
              <a:t>).</a:t>
            </a:r>
          </a:p>
          <a:p>
            <a:endParaRPr lang="en-US" sz="2800" dirty="0" smtClean="0"/>
          </a:p>
          <a:p>
            <a:r>
              <a:rPr lang="en-US" sz="2800" dirty="0" smtClean="0"/>
              <a:t>“ just be familiar with them”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5"/>
          <p:cNvGraphicFramePr>
            <a:graphicFrameLocks/>
          </p:cNvGraphicFramePr>
          <p:nvPr/>
        </p:nvGraphicFramePr>
        <p:xfrm>
          <a:off x="381000" y="609600"/>
          <a:ext cx="8294688" cy="5661036"/>
        </p:xfrm>
        <a:graphic>
          <a:graphicData uri="http://schemas.openxmlformats.org/drawingml/2006/table">
            <a:tbl>
              <a:tblPr/>
              <a:tblGrid>
                <a:gridCol w="2073672"/>
                <a:gridCol w="2073672"/>
                <a:gridCol w="2075366"/>
                <a:gridCol w="2071978"/>
              </a:tblGrid>
              <a:tr h="7516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Nominal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Ordinal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Parametric analog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“continuous”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One 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x² Goodness of fit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2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2-Independent groups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x² cross tabulation 2×2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t-test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K-group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x² cross tabulation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KW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One way ANOVA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1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Dependent groups (repeated measures)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Mc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Nemar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Wilcoxon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 matched pairs signed rank 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Friedman matched samples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Paired t-test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Repeated measures ANOVA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324600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x²  means chi square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MW  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means mann whitney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6248400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rPr>
              <a:t>KW means kruskal wallis</a:t>
            </a:r>
          </a:p>
        </p:txBody>
      </p:sp>
      <p:sp>
        <p:nvSpPr>
          <p:cNvPr id="21" name="Freeform 20"/>
          <p:cNvSpPr/>
          <p:nvPr/>
        </p:nvSpPr>
        <p:spPr>
          <a:xfrm>
            <a:off x="3657600" y="304800"/>
            <a:ext cx="4178104" cy="293077"/>
          </a:xfrm>
          <a:custGeom>
            <a:avLst/>
            <a:gdLst>
              <a:gd name="connsiteX0" fmla="*/ 0 w 4178104"/>
              <a:gd name="connsiteY0" fmla="*/ 293077 h 293077"/>
              <a:gd name="connsiteX1" fmla="*/ 1181686 w 4178104"/>
              <a:gd name="connsiteY1" fmla="*/ 11723 h 293077"/>
              <a:gd name="connsiteX2" fmla="*/ 2222695 w 4178104"/>
              <a:gd name="connsiteY2" fmla="*/ 222738 h 293077"/>
              <a:gd name="connsiteX3" fmla="*/ 3685735 w 4178104"/>
              <a:gd name="connsiteY3" fmla="*/ 11723 h 293077"/>
              <a:gd name="connsiteX4" fmla="*/ 4107766 w 4178104"/>
              <a:gd name="connsiteY4" fmla="*/ 222738 h 293077"/>
              <a:gd name="connsiteX5" fmla="*/ 4107766 w 4178104"/>
              <a:gd name="connsiteY5" fmla="*/ 250874 h 293077"/>
              <a:gd name="connsiteX6" fmla="*/ 4107766 w 4178104"/>
              <a:gd name="connsiteY6" fmla="*/ 250874 h 29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8104" h="293077">
                <a:moveTo>
                  <a:pt x="0" y="293077"/>
                </a:moveTo>
                <a:cubicBezTo>
                  <a:pt x="405618" y="158261"/>
                  <a:pt x="811237" y="23446"/>
                  <a:pt x="1181686" y="11723"/>
                </a:cubicBezTo>
                <a:cubicBezTo>
                  <a:pt x="1552135" y="0"/>
                  <a:pt x="1805354" y="222738"/>
                  <a:pt x="2222695" y="222738"/>
                </a:cubicBezTo>
                <a:cubicBezTo>
                  <a:pt x="2640036" y="222738"/>
                  <a:pt x="3371557" y="11723"/>
                  <a:pt x="3685735" y="11723"/>
                </a:cubicBezTo>
                <a:cubicBezTo>
                  <a:pt x="3999913" y="11723"/>
                  <a:pt x="4037428" y="182880"/>
                  <a:pt x="4107766" y="222738"/>
                </a:cubicBezTo>
                <a:cubicBezTo>
                  <a:pt x="4178104" y="262596"/>
                  <a:pt x="4107766" y="250874"/>
                  <a:pt x="4107766" y="250874"/>
                </a:cubicBezTo>
                <a:lnTo>
                  <a:pt x="4107766" y="25087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753100" y="3429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4400" y="0"/>
            <a:ext cx="212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Dependent variables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dependent and the independent variables </a:t>
            </a:r>
            <a:r>
              <a:rPr lang="en-US" sz="2700" dirty="0" smtClean="0"/>
              <a:t>“just to understand”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An example to illustrate these two </a:t>
            </a:r>
            <a:r>
              <a:rPr lang="en-US" dirty="0" err="1" smtClean="0"/>
              <a:t>vocabs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we have a study about smoking and lung cancer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this example the lung cancer will be the dependent variable ‘because it prevalence will be affected by smoking’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The smoking will be the independent variable ‘ it is not affected by the lung cancer , yet it can lead to it’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can’t say that the person who have lung cancer will smoke because of that that why the “smoking is independent” </a:t>
            </a:r>
          </a:p>
          <a:p>
            <a:r>
              <a:rPr lang="en-US" dirty="0" smtClean="0"/>
              <a:t>But we can say that the person who smokes will </a:t>
            </a:r>
            <a:r>
              <a:rPr lang="en-US" dirty="0" err="1" smtClean="0"/>
              <a:t>develope</a:t>
            </a:r>
            <a:r>
              <a:rPr lang="en-US" dirty="0" smtClean="0"/>
              <a:t> lung cancer “dependent”</a:t>
            </a:r>
          </a:p>
          <a:p>
            <a:r>
              <a:rPr lang="en-US" dirty="0" smtClean="0"/>
              <a:t>Another example “ relation between osteoarthritis and physical activity”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dependent variable will be ( osteoarthritis ) cause it is affected by physical activity </a:t>
            </a:r>
          </a:p>
          <a:p>
            <a:r>
              <a:rPr lang="en-US" dirty="0" smtClean="0"/>
              <a:t>While physical activity is the independent variable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square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 shown in the previous table : level of measurement for this test must be nominal “dictums or categorical”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have three types “ regarding the number of the independent groups” </a:t>
            </a:r>
          </a:p>
          <a:p>
            <a:endParaRPr lang="en-US" dirty="0" smtClean="0"/>
          </a:p>
          <a:p>
            <a:r>
              <a:rPr lang="en-US" dirty="0" smtClean="0"/>
              <a:t>1-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x² Goodness of fit</a:t>
            </a:r>
          </a:p>
          <a:p>
            <a:pPr lvl="0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2-x² cross tabulation 2×2 table “ if the dependent group was categorical and it has four groups we’ll use 2X4 cross tabulation”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3-x² cross tabulation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k-groups “more than two”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it can be 3X2 , 3X3 , 4X3 , 8X2 , 8X3 ….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Important note : the order will always be (independent X Dependent)</a:t>
            </a: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/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0">
              <a:buNone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example “the relation between smoking and hematoma formation between women”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want to compare between smokers “smoker or non smoker if they “have hematoma or not” both groups are nominal 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dependent variable is the hematoma formation </a:t>
            </a:r>
            <a:br>
              <a:rPr lang="en-US" dirty="0" smtClean="0"/>
            </a:br>
            <a:r>
              <a:rPr lang="en-US" dirty="0" smtClean="0"/>
              <a:t>the independent is the smoking</a:t>
            </a:r>
          </a:p>
          <a:p>
            <a:endParaRPr lang="en-US" dirty="0" smtClean="0"/>
          </a:p>
          <a:p>
            <a:r>
              <a:rPr lang="en-US" dirty="0" smtClean="0"/>
              <a:t>We use the cross tabulation 2 X 2 Test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591</Words>
  <Application>Microsoft Office PowerPoint</Application>
  <PresentationFormat>On-screen Show (4:3)</PresentationFormat>
  <Paragraphs>123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Non-parametric statistics chi square mann-whitney u-test kruskal wallis test</vt:lpstr>
      <vt:lpstr>Slide 2</vt:lpstr>
      <vt:lpstr>Slide 3</vt:lpstr>
      <vt:lpstr>Parametric Vs Non Parametric statistics NO CLEAR RULES WHEN ONE APPROACH PREFFERED </vt:lpstr>
      <vt:lpstr>Assumptions of Non-Parametric statistics</vt:lpstr>
      <vt:lpstr>Slide 6</vt:lpstr>
      <vt:lpstr>What is the dependent and the independent variables “just to understand”</vt:lpstr>
      <vt:lpstr>Chi square  </vt:lpstr>
      <vt:lpstr>For example “the relation between smoking and hematoma formation between women”</vt:lpstr>
      <vt:lpstr>If we have k-groups</vt:lpstr>
      <vt:lpstr>Chi-Square test (x²)</vt:lpstr>
      <vt:lpstr>Chi-Square test (x²)</vt:lpstr>
      <vt:lpstr>Slide 13</vt:lpstr>
      <vt:lpstr>Slide 14</vt:lpstr>
      <vt:lpstr>Slide 15</vt:lpstr>
      <vt:lpstr>Slide 16</vt:lpstr>
      <vt:lpstr>Slide 17</vt:lpstr>
      <vt:lpstr>Mann-Whitney U test </vt:lpstr>
      <vt:lpstr>Slide 19</vt:lpstr>
      <vt:lpstr>Slide 20</vt:lpstr>
      <vt:lpstr>Slide 21</vt:lpstr>
      <vt:lpstr>Slide 22</vt:lpstr>
      <vt:lpstr>Kruskal Wallis test C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Non-parametric statistics chi square mann-whitney u-test kruskal wallis test</dc:title>
  <dc:creator>WIN8</dc:creator>
  <cp:lastModifiedBy>WIN8</cp:lastModifiedBy>
  <cp:revision>4</cp:revision>
  <dcterms:created xsi:type="dcterms:W3CDTF">2016-05-20T23:26:01Z</dcterms:created>
  <dcterms:modified xsi:type="dcterms:W3CDTF">2016-05-21T14:31:50Z</dcterms:modified>
</cp:coreProperties>
</file>