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Override PartName="/ppt/media/image3.jpeg" ContentType="image/jpeg"/>
  <Override PartName="/ppt/media/image4.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Lst>
  <p:sldSz cx="9144000" cy="6858000"/>
  <p:notesSz cx="6858000" cy="9144000"/>
  <p:defaultTextStyle>
    <a:lvl1pPr>
      <a:defRPr sz="2400">
        <a:latin typeface="Calibri"/>
        <a:ea typeface="Calibri"/>
        <a:cs typeface="Calibri"/>
        <a:sym typeface="Calibri"/>
      </a:defRPr>
    </a:lvl1pPr>
    <a:lvl2pPr indent="457200">
      <a:defRPr sz="2400">
        <a:latin typeface="Calibri"/>
        <a:ea typeface="Calibri"/>
        <a:cs typeface="Calibri"/>
        <a:sym typeface="Calibri"/>
      </a:defRPr>
    </a:lvl2pPr>
    <a:lvl3pPr indent="914400">
      <a:defRPr sz="2400">
        <a:latin typeface="Calibri"/>
        <a:ea typeface="Calibri"/>
        <a:cs typeface="Calibri"/>
        <a:sym typeface="Calibri"/>
      </a:defRPr>
    </a:lvl3pPr>
    <a:lvl4pPr indent="1371600">
      <a:defRPr sz="2400">
        <a:latin typeface="Calibri"/>
        <a:ea typeface="Calibri"/>
        <a:cs typeface="Calibri"/>
        <a:sym typeface="Calibri"/>
      </a:defRPr>
    </a:lvl4pPr>
    <a:lvl5pPr indent="1828800">
      <a:defRPr sz="2400">
        <a:latin typeface="Calibri"/>
        <a:ea typeface="Calibri"/>
        <a:cs typeface="Calibri"/>
        <a:sym typeface="Calibri"/>
      </a:defRPr>
    </a:lvl5pPr>
    <a:lvl6pPr>
      <a:defRPr sz="2400">
        <a:latin typeface="Calibri"/>
        <a:ea typeface="Calibri"/>
        <a:cs typeface="Calibri"/>
        <a:sym typeface="Calibri"/>
      </a:defRPr>
    </a:lvl6pPr>
    <a:lvl7pPr>
      <a:defRPr sz="2400">
        <a:latin typeface="Calibri"/>
        <a:ea typeface="Calibri"/>
        <a:cs typeface="Calibri"/>
        <a:sym typeface="Calibri"/>
      </a:defRPr>
    </a:lvl7pPr>
    <a:lvl8pPr>
      <a:defRPr sz="2400">
        <a:latin typeface="Calibri"/>
        <a:ea typeface="Calibri"/>
        <a:cs typeface="Calibri"/>
        <a:sym typeface="Calibri"/>
      </a:defRPr>
    </a:lvl8pPr>
    <a:lvl9pPr>
      <a:defRPr sz="2400">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3CECE"/>
          </a:solidFill>
        </a:fill>
      </a:tcStyle>
    </a:wholeTbl>
    <a:band2H>
      <a:tcTxStyle b="def" i="def"/>
      <a:tcStyle>
        <a:tcBdr/>
        <a:fill>
          <a:solidFill>
            <a:srgbClr val="F1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p:nvPr>
            <p:ph type="sldImg"/>
          </p:nvPr>
        </p:nvSpPr>
        <p:spPr>
          <a:xfrm>
            <a:off x="1143000" y="685800"/>
            <a:ext cx="4572000" cy="3429000"/>
          </a:xfrm>
          <a:prstGeom prst="rect">
            <a:avLst/>
          </a:prstGeom>
        </p:spPr>
        <p:txBody>
          <a:bodyPr/>
          <a:lstStyle/>
          <a:p>
            <a:pPr lvl="0"/>
          </a:p>
        </p:txBody>
      </p:sp>
      <p:sp>
        <p:nvSpPr>
          <p:cNvPr id="37" name="Shape 3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 Id="rId3" Type="http://schemas.openxmlformats.org/officeDocument/2006/relationships/hyperlink" Target="http://en.wikipedia.org/wiki/Rofecoxib"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sldImg"/>
          </p:nvPr>
        </p:nvSpPr>
        <p:spPr>
          <a:prstGeom prst="rect">
            <a:avLst/>
          </a:prstGeom>
        </p:spPr>
        <p:txBody>
          <a:bodyPr/>
          <a:lstStyle/>
          <a:p>
            <a:pPr lvl="0"/>
          </a:p>
        </p:txBody>
      </p:sp>
      <p:sp>
        <p:nvSpPr>
          <p:cNvPr id="48" name="Shape 48"/>
          <p:cNvSpPr/>
          <p:nvPr>
            <p:ph type="body" sz="quarter" idx="1"/>
          </p:nvPr>
        </p:nvSpPr>
        <p:spPr>
          <a:prstGeom prst="rect">
            <a:avLst/>
          </a:prstGeom>
        </p:spPr>
        <p:txBody>
          <a:bodyPr/>
          <a:lstStyle>
            <a:lvl1pPr defTabSz="914400">
              <a:lnSpc>
                <a:spcPct val="100000"/>
              </a:lnSpc>
              <a:spcBef>
                <a:spcPts val="400"/>
              </a:spcBef>
              <a:defRPr b="1" sz="1200">
                <a:latin typeface="Times New Roman"/>
                <a:ea typeface="Times New Roman"/>
                <a:cs typeface="Times New Roman"/>
                <a:sym typeface="Times New Roman"/>
              </a:defRPr>
            </a:lvl1pPr>
          </a:lstStyle>
          <a:p>
            <a:pPr lvl="0">
              <a:defRPr b="0" sz="1800"/>
            </a:pPr>
            <a:r>
              <a:rPr b="1" sz="1200"/>
              <a:t>Zileuton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sldImg"/>
          </p:nvPr>
        </p:nvSpPr>
        <p:spPr>
          <a:prstGeom prst="rect">
            <a:avLst/>
          </a:prstGeom>
        </p:spPr>
        <p:txBody>
          <a:bodyPr/>
          <a:lstStyle/>
          <a:p>
            <a:pPr lvl="0"/>
          </a:p>
        </p:txBody>
      </p:sp>
      <p:sp>
        <p:nvSpPr>
          <p:cNvPr id="195" name="Shape 195"/>
          <p:cNvSpPr/>
          <p:nvPr>
            <p:ph type="body" sz="quarter" idx="1"/>
          </p:nvPr>
        </p:nvSpPr>
        <p:spPr>
          <a:prstGeom prst="rect">
            <a:avLst/>
          </a:prstGeom>
        </p:spPr>
        <p:txBody>
          <a:bodyPr/>
          <a:lstStyle>
            <a:lvl1pPr defTabSz="914400">
              <a:lnSpc>
                <a:spcPct val="100000"/>
              </a:lnSpc>
              <a:defRPr sz="1200"/>
            </a:lvl1pPr>
          </a:lstStyle>
          <a:p>
            <a:pPr lvl="0">
              <a:defRPr sz="1800"/>
            </a:pPr>
            <a:r>
              <a:rPr sz="1200"/>
              <a:t>强直性脊柱炎，急性肌腱炎，痛经</a:t>
            </a:r>
            <a:endParaRPr sz="1200">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ph type="sldImg"/>
          </p:nvPr>
        </p:nvSpPr>
        <p:spPr>
          <a:prstGeom prst="rect">
            <a:avLst/>
          </a:prstGeom>
        </p:spPr>
        <p:txBody>
          <a:bodyPr/>
          <a:lstStyle/>
          <a:p>
            <a:pPr lvl="0"/>
          </a:p>
        </p:txBody>
      </p:sp>
      <p:sp>
        <p:nvSpPr>
          <p:cNvPr id="243" name="Shape 243"/>
          <p:cNvSpPr/>
          <p:nvPr>
            <p:ph type="body" sz="quarter" idx="1"/>
          </p:nvPr>
        </p:nvSpPr>
        <p:spPr>
          <a:prstGeom prst="rect">
            <a:avLst/>
          </a:prstGeom>
        </p:spPr>
        <p:txBody>
          <a:bodyPr/>
          <a:lstStyle>
            <a:lvl1pPr defTabSz="914400">
              <a:lnSpc>
                <a:spcPct val="100000"/>
              </a:lnSpc>
              <a:spcBef>
                <a:spcPts val="400"/>
              </a:spcBef>
              <a:defRPr sz="1200" u="sng">
                <a:solidFill>
                  <a:srgbClr val="0000FF"/>
                </a:solidFill>
                <a:uFill>
                  <a:solidFill>
                    <a:srgbClr val="0000FF"/>
                  </a:solidFill>
                </a:uFill>
                <a:latin typeface="Times New Roman"/>
                <a:ea typeface="Times New Roman"/>
                <a:cs typeface="Times New Roman"/>
                <a:sym typeface="Times New Roman"/>
                <a:hlinkClick r:id="rId3" invalidUrl="" action="" tgtFrame="" tooltip="" history="1" highlightClick="0" endSnd="0"/>
              </a:defRPr>
            </a:lvl1pPr>
          </a:lstStyle>
          <a:p>
            <a:pPr lvl="0">
              <a:defRPr sz="1800" u="none">
                <a:solidFill>
                  <a:srgbClr val="000000"/>
                </a:solidFill>
                <a:uFillTx/>
              </a:defRPr>
            </a:pPr>
            <a:r>
              <a:rPr sz="1200" u="sng">
                <a:solidFill>
                  <a:srgbClr val="0000FF"/>
                </a:solidFill>
                <a:uFill>
                  <a:solidFill>
                    <a:srgbClr val="0000FF"/>
                  </a:solidFill>
                </a:uFill>
                <a:hlinkClick r:id="rId3" invalidUrl="" action="" tgtFrame="" tooltip="" history="1" highlightClick="0" endSnd="0"/>
              </a:rPr>
              <a:t>Rofecoxib</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solidFill>
          <a:srgbClr val="FFFFFF"/>
        </a:solidFill>
      </p:bgPr>
    </p:bg>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lIns="45719" tIns="45719" rIns="45719" bIns="45719"/>
          <a:lstStyle>
            <a:lvl1pPr defTabSz="457200">
              <a:defRPr>
                <a:solidFill>
                  <a:srgbClr val="898989"/>
                </a:solidFill>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solidFill>
          <a:srgbClr val="FFFFFF"/>
        </a:solidFill>
      </p:bgPr>
    </p:bg>
    <p:spTree>
      <p:nvGrpSpPr>
        <p:cNvPr id="1" name=""/>
        <p:cNvGrpSpPr/>
        <p:nvPr/>
      </p:nvGrpSpPr>
      <p:grpSpPr>
        <a:xfrm>
          <a:off x="0" y="0"/>
          <a:ext cx="0" cy="0"/>
          <a:chOff x="0" y="0"/>
          <a:chExt cx="0" cy="0"/>
        </a:xfrm>
      </p:grpSpPr>
      <p:sp>
        <p:nvSpPr>
          <p:cNvPr id="8" name="Shape 8"/>
          <p:cNvSpPr/>
          <p:nvPr>
            <p:ph type="sldNum" sz="quarter" idx="2"/>
          </p:nvPr>
        </p:nvSpPr>
        <p:spPr>
          <a:xfrm>
            <a:off x="6553200" y="6342380"/>
            <a:ext cx="2133600" cy="269240"/>
          </a:xfrm>
          <a:prstGeom prst="rect">
            <a:avLst/>
          </a:prstGeom>
        </p:spPr>
        <p:txBody>
          <a:bodyPr lIns="45719" tIns="45719" rIns="45719" bIns="45719"/>
          <a:lstStyle>
            <a:lvl1pPr defTabSz="457200">
              <a:defRPr>
                <a:solidFill>
                  <a:srgbClr val="898989"/>
                </a:solidFil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4" name="Shape 14"/>
          <p:cNvSpPr/>
          <p:nvPr>
            <p:ph type="title"/>
          </p:nvPr>
        </p:nvSpPr>
        <p:spPr>
          <a:prstGeom prst="rect">
            <a:avLst/>
          </a:prstGeom>
        </p:spPr>
        <p:txBody>
          <a:bodyPr/>
          <a:lstStyle/>
          <a:p>
            <a:pPr lvl="0">
              <a:defRPr sz="1800"/>
            </a:pPr>
            <a:r>
              <a:rPr sz="4400"/>
              <a:t>Title Text</a:t>
            </a:r>
          </a:p>
        </p:txBody>
      </p:sp>
      <p:sp>
        <p:nvSpPr>
          <p:cNvPr id="15" name="Shape 15"/>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bg>
      <p:bgPr>
        <a:solidFill>
          <a:srgbClr val="720000"/>
        </a:solidFill>
      </p:bgPr>
    </p:bg>
    <p:spTree>
      <p:nvGrpSpPr>
        <p:cNvPr id="1" name=""/>
        <p:cNvGrpSpPr/>
        <p:nvPr/>
      </p:nvGrpSpPr>
      <p:grpSpPr>
        <a:xfrm>
          <a:off x="0" y="0"/>
          <a:ext cx="0" cy="0"/>
          <a:chOff x="0" y="0"/>
          <a:chExt cx="0" cy="0"/>
        </a:xfrm>
      </p:grpSpPr>
      <p:grpSp>
        <p:nvGrpSpPr>
          <p:cNvPr id="24" name="Group 24"/>
          <p:cNvGrpSpPr/>
          <p:nvPr/>
        </p:nvGrpSpPr>
        <p:grpSpPr>
          <a:xfrm>
            <a:off x="0" y="0"/>
            <a:ext cx="7242175" cy="1981200"/>
            <a:chOff x="0" y="0"/>
            <a:chExt cx="7242175" cy="1981200"/>
          </a:xfrm>
        </p:grpSpPr>
        <p:sp>
          <p:nvSpPr>
            <p:cNvPr id="22" name="Shape 22"/>
            <p:cNvSpPr/>
            <p:nvPr/>
          </p:nvSpPr>
          <p:spPr>
            <a:xfrm>
              <a:off x="0" y="925512"/>
              <a:ext cx="7123113" cy="1055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3" y="9712"/>
                  </a:moveTo>
                  <a:lnTo>
                    <a:pt x="0" y="21600"/>
                  </a:lnTo>
                  <a:lnTo>
                    <a:pt x="0" y="0"/>
                  </a:lnTo>
                  <a:lnTo>
                    <a:pt x="21600" y="32"/>
                  </a:lnTo>
                  <a:lnTo>
                    <a:pt x="21573" y="4970"/>
                  </a:lnTo>
                  <a:lnTo>
                    <a:pt x="21573" y="9712"/>
                  </a:lnTo>
                  <a:close/>
                </a:path>
              </a:pathLst>
            </a:custGeom>
            <a:gradFill flip="none" rotWithShape="1">
              <a:gsLst>
                <a:gs pos="0">
                  <a:srgbClr val="6B0000"/>
                </a:gs>
                <a:gs pos="100000">
                  <a:srgbClr val="720000"/>
                </a:gs>
              </a:gsLst>
              <a:lin ang="0" scaled="0"/>
            </a:gradFill>
            <a:ln w="12700" cap="flat">
              <a:noFill/>
              <a:miter lim="400000"/>
            </a:ln>
            <a:effectLst/>
          </p:spPr>
          <p:txBody>
            <a:bodyPr wrap="square" lIns="0" tIns="0" rIns="0" bIns="0" numCol="1" anchor="t">
              <a:noAutofit/>
            </a:bodyPr>
            <a:lstStyle/>
            <a:p>
              <a:pPr lvl="0">
                <a:defRPr b="1" sz="1800">
                  <a:solidFill>
                    <a:srgbClr val="FFFFFF"/>
                  </a:solidFill>
                  <a:latin typeface="Tahoma"/>
                  <a:ea typeface="Tahoma"/>
                  <a:cs typeface="Tahoma"/>
                  <a:sym typeface="Tahoma"/>
                </a:defRPr>
              </a:pPr>
            </a:p>
          </p:txBody>
        </p:sp>
        <p:sp>
          <p:nvSpPr>
            <p:cNvPr id="23" name="Shape 23"/>
            <p:cNvSpPr/>
            <p:nvPr/>
          </p:nvSpPr>
          <p:spPr>
            <a:xfrm>
              <a:off x="0" y="0"/>
              <a:ext cx="7242175" cy="19034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1" y="16790"/>
                  </a:moveTo>
                  <a:lnTo>
                    <a:pt x="0" y="21600"/>
                  </a:lnTo>
                  <a:lnTo>
                    <a:pt x="0" y="0"/>
                  </a:lnTo>
                  <a:lnTo>
                    <a:pt x="21600" y="0"/>
                  </a:lnTo>
                  <a:lnTo>
                    <a:pt x="21591" y="16790"/>
                  </a:lnTo>
                  <a:close/>
                </a:path>
              </a:pathLst>
            </a:custGeom>
            <a:gradFill flip="none" rotWithShape="1">
              <a:gsLst>
                <a:gs pos="0">
                  <a:srgbClr val="8C0000"/>
                </a:gs>
                <a:gs pos="100000">
                  <a:srgbClr val="720000"/>
                </a:gs>
              </a:gsLst>
              <a:lin ang="0" scaled="0"/>
            </a:gradFill>
            <a:ln w="12700" cap="flat">
              <a:noFill/>
              <a:miter lim="400000"/>
            </a:ln>
            <a:effectLst/>
          </p:spPr>
          <p:txBody>
            <a:bodyPr wrap="square" lIns="0" tIns="0" rIns="0" bIns="0" numCol="1" anchor="t">
              <a:noAutofit/>
            </a:bodyPr>
            <a:lstStyle/>
            <a:p>
              <a:pPr lvl="0">
                <a:defRPr b="1" sz="1800">
                  <a:solidFill>
                    <a:srgbClr val="FFFFFF"/>
                  </a:solidFill>
                  <a:latin typeface="Tahoma"/>
                  <a:ea typeface="Tahoma"/>
                  <a:cs typeface="Tahoma"/>
                  <a:sym typeface="Tahoma"/>
                </a:defRPr>
              </a:pPr>
            </a:p>
          </p:txBody>
        </p:sp>
      </p:grpSp>
      <p:sp>
        <p:nvSpPr>
          <p:cNvPr id="25" name="Shape 25"/>
          <p:cNvSpPr/>
          <p:nvPr>
            <p:ph type="title"/>
          </p:nvPr>
        </p:nvSpPr>
        <p:spPr>
          <a:prstGeom prst="rect">
            <a:avLst/>
          </a:prstGeom>
        </p:spPr>
        <p:txBody>
          <a:bodyPr>
            <a:noAutofit/>
          </a:bodyPr>
          <a:lstStyle>
            <a:lvl1pPr>
              <a:defRPr>
                <a:solidFill>
                  <a:srgbClr val="FFFFCC"/>
                </a:solidFill>
                <a:effectLst>
                  <a:outerShdw sx="100000" sy="100000" kx="0" ky="0" algn="b" rotWithShape="0" blurRad="38100" dist="38100" dir="2700000">
                    <a:srgbClr val="000000"/>
                  </a:outerShdw>
                </a:effectLst>
                <a:latin typeface="Tahoma"/>
                <a:ea typeface="Tahoma"/>
                <a:cs typeface="Tahoma"/>
                <a:sym typeface="Tahoma"/>
              </a:defRPr>
            </a:lvl1pPr>
          </a:lstStyle>
          <a:p>
            <a:pPr lvl="0">
              <a:defRPr sz="1800">
                <a:solidFill>
                  <a:srgbClr val="000000"/>
                </a:solidFill>
                <a:effectLst/>
              </a:defRPr>
            </a:pPr>
            <a:r>
              <a:rPr sz="4400">
                <a:solidFill>
                  <a:srgbClr val="FFFFCC"/>
                </a:solidFill>
                <a:effectLst>
                  <a:outerShdw sx="100000" sy="100000" kx="0" ky="0" algn="b" rotWithShape="0" blurRad="38100" dist="38100" dir="2700000">
                    <a:srgbClr val="000000"/>
                  </a:outerShdw>
                </a:effectLst>
              </a:rPr>
              <a:t>Title Text</a:t>
            </a:r>
          </a:p>
        </p:txBody>
      </p:sp>
      <p:sp>
        <p:nvSpPr>
          <p:cNvPr id="26" name="Shape 26"/>
          <p:cNvSpPr/>
          <p:nvPr>
            <p:ph type="body" idx="1"/>
          </p:nvPr>
        </p:nvSpPr>
        <p:spPr>
          <a:prstGeom prst="rect">
            <a:avLst/>
          </a:prstGeom>
        </p:spPr>
        <p:txBody>
          <a:bodyPr>
            <a:noAutofit/>
          </a:bodyPr>
          <a:lstStyle>
            <a:lvl1pPr algn="r">
              <a:buClr>
                <a:srgbClr val="FFCC66"/>
              </a:buClr>
              <a:buSzPct val="80000"/>
              <a:buFont typeface="Wingdings"/>
              <a:buChar char="■"/>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1pPr>
            <a:lvl2pPr algn="r">
              <a:buClr>
                <a:srgbClr val="FFCC66"/>
              </a:buClr>
              <a:buFont typeface="Wingdings"/>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2pPr>
            <a:lvl3pPr algn="r">
              <a:buClr>
                <a:srgbClr val="FFCC66"/>
              </a:buClr>
              <a:buFont typeface="Wingdings"/>
              <a:buChar char="▪"/>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3pPr>
            <a:lvl4pPr algn="r">
              <a:buClr>
                <a:srgbClr val="FFCC66"/>
              </a:buClr>
              <a:buFont typeface="Wingdings"/>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4pPr>
            <a:lvl5pPr algn="r">
              <a:buClr>
                <a:srgbClr val="FFCC66"/>
              </a:buClr>
              <a:buFont typeface="Wingdings"/>
              <a:buChar char="▪"/>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00000"/>
                  </a:outerShdw>
                </a:effectLst>
              </a:rPr>
              <a:t>Body Level One</a:t>
            </a:r>
            <a:endParaRPr sz="3200">
              <a:solidFill>
                <a:srgbClr val="FFFFFF"/>
              </a:solidFill>
              <a:effectLst>
                <a:outerShdw sx="100000" sy="100000" kx="0" ky="0" algn="b" rotWithShape="0" blurRad="38100" dist="38100" dir="2700000">
                  <a:srgbClr val="000000"/>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00000"/>
                  </a:outerShdw>
                </a:effectLst>
              </a:rPr>
              <a:t>Body Level Two</a:t>
            </a:r>
            <a:endParaRPr sz="3200">
              <a:solidFill>
                <a:srgbClr val="FFFFFF"/>
              </a:solidFill>
              <a:effectLst>
                <a:outerShdw sx="100000" sy="100000" kx="0" ky="0" algn="b" rotWithShape="0" blurRad="38100" dist="38100" dir="2700000">
                  <a:srgbClr val="000000"/>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00000"/>
                  </a:outerShdw>
                </a:effectLst>
              </a:rPr>
              <a:t>Body Level Three</a:t>
            </a:r>
            <a:endParaRPr sz="3200">
              <a:solidFill>
                <a:srgbClr val="FFFFFF"/>
              </a:solidFill>
              <a:effectLst>
                <a:outerShdw sx="100000" sy="100000" kx="0" ky="0" algn="b" rotWithShape="0" blurRad="38100" dist="38100" dir="2700000">
                  <a:srgbClr val="000000"/>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00000"/>
                  </a:outerShdw>
                </a:effectLst>
              </a:rPr>
              <a:t>Body Level Four</a:t>
            </a:r>
            <a:endParaRPr sz="3200">
              <a:solidFill>
                <a:srgbClr val="FFFFFF"/>
              </a:solidFill>
              <a:effectLst>
                <a:outerShdw sx="100000" sy="100000" kx="0" ky="0" algn="b" rotWithShape="0" blurRad="38100" dist="38100" dir="2700000">
                  <a:srgbClr val="000000"/>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00000"/>
                  </a:outerShdw>
                </a:effectLst>
              </a:rPr>
              <a:t>Body Level Five</a:t>
            </a:r>
          </a:p>
        </p:txBody>
      </p:sp>
      <p:sp>
        <p:nvSpPr>
          <p:cNvPr id="27" name="Shape 27"/>
          <p:cNvSpPr/>
          <p:nvPr>
            <p:ph type="sldNum" sz="quarter" idx="2"/>
          </p:nvPr>
        </p:nvSpPr>
        <p:spPr>
          <a:xfrm>
            <a:off x="6553200" y="6436360"/>
            <a:ext cx="2133600" cy="269240"/>
          </a:xfrm>
          <a:prstGeom prst="rect">
            <a:avLst/>
          </a:prstGeom>
        </p:spPr>
        <p:txBody>
          <a:bodyPr anchor="b"/>
          <a:lstStyle>
            <a:lvl1pPr>
              <a:defRPr>
                <a:solidFill>
                  <a:srgbClr val="FFFFFF"/>
                </a:solidFill>
                <a:effectLst>
                  <a:outerShdw sx="100000" sy="100000" kx="0" ky="0" algn="b" rotWithShape="0" blurRad="38100" dist="38100" dir="2700000">
                    <a:srgbClr val="000000"/>
                  </a:outerShdw>
                </a:effectLst>
                <a:latin typeface="Tahoma"/>
                <a:ea typeface="Tahoma"/>
                <a:cs typeface="Tahoma"/>
                <a:sym typeface="Tahoma"/>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9" name="Shape 29"/>
          <p:cNvSpPr/>
          <p:nvPr>
            <p:ph type="title"/>
          </p:nvPr>
        </p:nvSpPr>
        <p:spPr>
          <a:prstGeom prst="rect">
            <a:avLst/>
          </a:prstGeom>
        </p:spPr>
        <p:txBody>
          <a:bodyPr/>
          <a:lstStyle/>
          <a:p>
            <a:pPr lvl="0">
              <a:defRPr sz="1800"/>
            </a:pPr>
            <a:r>
              <a:rPr sz="4400"/>
              <a:t>Title Text</a:t>
            </a:r>
          </a:p>
        </p:txBody>
      </p:sp>
      <p:sp>
        <p:nvSpPr>
          <p:cNvPr id="30" name="Shape 3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1" name="Shape 3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3" name="Shape 33"/>
          <p:cNvSpPr/>
          <p:nvPr>
            <p:ph type="title"/>
          </p:nvPr>
        </p:nvSpPr>
        <p:spPr>
          <a:prstGeom prst="rect">
            <a:avLst/>
          </a:prstGeom>
        </p:spPr>
        <p:txBody>
          <a:bodyPr/>
          <a:lstStyle/>
          <a:p>
            <a:pPr lvl="0">
              <a:defRPr sz="1800"/>
            </a:pPr>
            <a:r>
              <a:rPr sz="4400"/>
              <a:t>Title Text</a:t>
            </a:r>
          </a:p>
        </p:txBody>
      </p:sp>
      <p:sp>
        <p:nvSpPr>
          <p:cNvPr id="34" name="Shape 34"/>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5" name="Shape 3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8B4E5"/>
            </a:gs>
            <a:gs pos="50000">
              <a:srgbClr val="C0D0ED"/>
            </a:gs>
            <a:gs pos="100000">
              <a:srgbClr val="E0E7F5"/>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404292"/>
            <a:ext cx="2133600" cy="269241"/>
          </a:xfrm>
          <a:prstGeom prst="rect">
            <a:avLst/>
          </a:prstGeom>
          <a:ln w="12700">
            <a:miter lim="400000"/>
          </a:ln>
        </p:spPr>
        <p:txBody>
          <a:bodyPr lIns="0" tIns="0" rIns="0" bIns="0"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idx="4294967295"/>
          </p:nvPr>
        </p:nvSpPr>
        <p:spPr>
          <a:xfrm>
            <a:off x="685800" y="2130425"/>
            <a:ext cx="7772400" cy="1470025"/>
          </a:xfrm>
          <a:prstGeom prst="rect">
            <a:avLst/>
          </a:prstGeom>
        </p:spPr>
        <p:txBody>
          <a:bodyPr/>
          <a:lstStyle/>
          <a:p>
            <a:pPr lvl="0" defTabSz="324611">
              <a:defRPr sz="1800"/>
            </a:pPr>
            <a:r>
              <a:rPr sz="3124"/>
              <a:t>Nonsteroidal Anti-inflammatory Drugs (NSAIDs) and Analgesics</a:t>
            </a:r>
            <a:br>
              <a:rPr sz="3124"/>
            </a:br>
          </a:p>
        </p:txBody>
      </p:sp>
      <p:sp>
        <p:nvSpPr>
          <p:cNvPr id="40" name="Shape 40"/>
          <p:cNvSpPr/>
          <p:nvPr>
            <p:ph type="body" idx="4294967295"/>
          </p:nvPr>
        </p:nvSpPr>
        <p:spPr>
          <a:xfrm>
            <a:off x="1371600" y="3886200"/>
            <a:ext cx="6400800" cy="1752600"/>
          </a:xfrm>
          <a:prstGeom prst="rect">
            <a:avLst/>
          </a:prstGeom>
        </p:spPr>
        <p:txBody>
          <a:bodyPr/>
          <a:lstStyle>
            <a:lvl1pPr marL="0" indent="0" algn="ctr" defTabSz="457200">
              <a:buSzTx/>
              <a:buNone/>
              <a:defRPr>
                <a:solidFill>
                  <a:srgbClr val="898989"/>
                </a:solidFill>
              </a:defRPr>
            </a:lvl1pPr>
          </a:lstStyle>
          <a:p>
            <a:pPr lvl="0">
              <a:defRPr sz="1800">
                <a:solidFill>
                  <a:srgbClr val="000000"/>
                </a:solidFill>
              </a:defRPr>
            </a:pPr>
            <a:r>
              <a:rPr sz="3200">
                <a:solidFill>
                  <a:srgbClr val="898989"/>
                </a:solidFill>
              </a:rPr>
              <a:t>Dr. Alia Shatanawi</a:t>
            </a:r>
            <a:endParaRPr sz="3200">
              <a:solidFill>
                <a:srgbClr val="898989"/>
              </a:solidFill>
            </a:endParaRP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827087" y="333375"/>
            <a:ext cx="7543801" cy="914400"/>
          </a:xfrm>
          <a:prstGeom prst="rect">
            <a:avLst/>
          </a:prstGeom>
        </p:spPr>
        <p:txBody>
          <a:bodyPr/>
          <a:lstStyle>
            <a:lvl1pPr>
              <a:defRPr b="1"/>
            </a:lvl1pPr>
          </a:lstStyle>
          <a:p>
            <a:pPr lvl="0">
              <a:defRPr b="0" sz="1800"/>
            </a:pPr>
            <a:r>
              <a:rPr b="1" sz="4400"/>
              <a:t>Analgesics</a:t>
            </a:r>
          </a:p>
        </p:txBody>
      </p:sp>
      <p:sp>
        <p:nvSpPr>
          <p:cNvPr id="75" name="Shape 75"/>
          <p:cNvSpPr/>
          <p:nvPr>
            <p:ph type="body" idx="1"/>
          </p:nvPr>
        </p:nvSpPr>
        <p:spPr>
          <a:xfrm>
            <a:off x="382588" y="1797050"/>
            <a:ext cx="8077201" cy="4800600"/>
          </a:xfrm>
          <a:prstGeom prst="rect">
            <a:avLst/>
          </a:prstGeom>
        </p:spPr>
        <p:txBody>
          <a:bodyPr/>
          <a:lstStyle/>
          <a:p>
            <a:pPr lvl="0" marL="0" indent="18288">
              <a:lnSpc>
                <a:spcPct val="80000"/>
              </a:lnSpc>
              <a:spcBef>
                <a:spcPts val="500"/>
              </a:spcBef>
              <a:buSzTx/>
              <a:buNone/>
              <a:defRPr sz="1800"/>
            </a:pPr>
            <a:r>
              <a:rPr sz="2200"/>
              <a:t>-Pain killers</a:t>
            </a:r>
            <a:endParaRPr sz="2200"/>
          </a:p>
          <a:p>
            <a:pPr lvl="0" marL="0" indent="114300">
              <a:lnSpc>
                <a:spcPct val="80000"/>
              </a:lnSpc>
              <a:spcBef>
                <a:spcPts val="500"/>
              </a:spcBef>
              <a:buSzTx/>
              <a:buNone/>
              <a:defRPr sz="1800"/>
            </a:pPr>
            <a:endParaRPr sz="2200"/>
          </a:p>
          <a:p>
            <a:pPr lvl="0" marL="0" indent="18288">
              <a:lnSpc>
                <a:spcPct val="80000"/>
              </a:lnSpc>
              <a:spcBef>
                <a:spcPts val="500"/>
              </a:spcBef>
              <a:buSzTx/>
              <a:buNone/>
              <a:defRPr sz="1800"/>
            </a:pPr>
            <a:r>
              <a:rPr sz="2200"/>
              <a:t>- Derived from Greek </a:t>
            </a:r>
            <a:r>
              <a:rPr b="1" sz="2200"/>
              <a:t>an</a:t>
            </a:r>
            <a:r>
              <a:rPr sz="2200"/>
              <a:t>- "without" &amp; -</a:t>
            </a:r>
            <a:r>
              <a:rPr b="1" sz="2200"/>
              <a:t>algia</a:t>
            </a:r>
            <a:r>
              <a:rPr sz="2200"/>
              <a:t> "pain".</a:t>
            </a:r>
            <a:endParaRPr sz="2200"/>
          </a:p>
          <a:p>
            <a:pPr lvl="0" marL="0" indent="114300">
              <a:lnSpc>
                <a:spcPct val="80000"/>
              </a:lnSpc>
              <a:spcBef>
                <a:spcPts val="500"/>
              </a:spcBef>
              <a:buSzTx/>
              <a:buNone/>
              <a:defRPr sz="1800"/>
            </a:pPr>
            <a:endParaRPr sz="2200"/>
          </a:p>
          <a:p>
            <a:pPr lvl="0" marL="0" indent="114300">
              <a:lnSpc>
                <a:spcPct val="80000"/>
              </a:lnSpc>
              <a:spcBef>
                <a:spcPts val="500"/>
              </a:spcBef>
              <a:buSzTx/>
              <a:buNone/>
              <a:defRPr sz="1800"/>
            </a:pPr>
            <a:r>
              <a:rPr sz="2200"/>
              <a:t>An </a:t>
            </a:r>
            <a:r>
              <a:rPr b="1" sz="2200"/>
              <a:t>analgesic</a:t>
            </a:r>
            <a:r>
              <a:rPr sz="2200"/>
              <a:t>, or </a:t>
            </a:r>
            <a:r>
              <a:rPr b="1" sz="2200"/>
              <a:t>painkiller</a:t>
            </a:r>
            <a:r>
              <a:rPr sz="2200"/>
              <a:t>, is any member of the group </a:t>
            </a:r>
            <a:r>
              <a:rPr sz="2100"/>
              <a:t>of drugs used to achieve analgesia — relief from pain .</a:t>
            </a:r>
            <a:endParaRPr sz="2200"/>
          </a:p>
          <a:p>
            <a:pPr lvl="0" marL="0" indent="114300">
              <a:lnSpc>
                <a:spcPct val="80000"/>
              </a:lnSpc>
              <a:spcBef>
                <a:spcPts val="500"/>
              </a:spcBef>
              <a:buSzTx/>
              <a:buNone/>
              <a:defRPr sz="1800"/>
            </a:pPr>
            <a:endParaRPr sz="2200"/>
          </a:p>
          <a:p>
            <a:pPr lvl="0" marL="0" indent="18288">
              <a:lnSpc>
                <a:spcPct val="80000"/>
              </a:lnSpc>
              <a:spcBef>
                <a:spcPts val="500"/>
              </a:spcBef>
              <a:buSzTx/>
              <a:buNone/>
              <a:defRPr sz="1800"/>
            </a:pPr>
            <a:endParaRPr sz="2200"/>
          </a:p>
          <a:p>
            <a:pPr lvl="0" marL="274320" indent="-256031">
              <a:lnSpc>
                <a:spcPct val="80000"/>
              </a:lnSpc>
              <a:spcBef>
                <a:spcPts val="500"/>
              </a:spcBef>
              <a:defRPr sz="1800"/>
            </a:pPr>
            <a:endParaRPr sz="2200"/>
          </a:p>
          <a:p>
            <a:pPr lvl="0" marL="0" indent="18288">
              <a:lnSpc>
                <a:spcPct val="80000"/>
              </a:lnSpc>
              <a:spcBef>
                <a:spcPts val="500"/>
              </a:spcBef>
              <a:buSzTx/>
              <a:buNone/>
              <a:defRPr sz="1800"/>
            </a:pPr>
            <a:r>
              <a:rPr sz="2200"/>
              <a:t>- Act in various ways on the peripheral and central nervous systems.</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323850" y="260350"/>
            <a:ext cx="7543800" cy="914400"/>
          </a:xfrm>
          <a:prstGeom prst="rect">
            <a:avLst/>
          </a:prstGeom>
        </p:spPr>
        <p:txBody>
          <a:bodyPr/>
          <a:lstStyle>
            <a:lvl1pPr>
              <a:defRPr b="1"/>
            </a:lvl1pPr>
          </a:lstStyle>
          <a:p>
            <a:pPr lvl="0">
              <a:defRPr b="0" sz="1800"/>
            </a:pPr>
            <a:r>
              <a:rPr b="1" sz="4400"/>
              <a:t>Analgesics</a:t>
            </a:r>
          </a:p>
        </p:txBody>
      </p:sp>
      <p:sp>
        <p:nvSpPr>
          <p:cNvPr id="78" name="Shape 78"/>
          <p:cNvSpPr/>
          <p:nvPr>
            <p:ph type="body" idx="1"/>
          </p:nvPr>
        </p:nvSpPr>
        <p:spPr>
          <a:xfrm>
            <a:off x="395288" y="1268412"/>
            <a:ext cx="9144001" cy="4800601"/>
          </a:xfrm>
          <a:prstGeom prst="rect">
            <a:avLst/>
          </a:prstGeom>
        </p:spPr>
        <p:txBody>
          <a:bodyPr/>
          <a:lstStyle/>
          <a:p>
            <a:pPr lvl="0" marL="274320" indent="-256031">
              <a:buFont typeface="Wingdings"/>
              <a:buChar char="▪"/>
              <a:defRPr sz="1800"/>
            </a:pPr>
            <a:endParaRPr sz="3000"/>
          </a:p>
          <a:p>
            <a:pPr lvl="0" marL="274320" indent="-256031">
              <a:buFont typeface="Wingdings"/>
              <a:buChar char="▪"/>
              <a:defRPr sz="1800"/>
            </a:pPr>
            <a:endParaRPr sz="3000"/>
          </a:p>
          <a:p>
            <a:pPr lvl="0" marL="258318" indent="-240029">
              <a:buFont typeface="Wingdings"/>
              <a:buChar char="▪"/>
              <a:defRPr sz="1800"/>
            </a:pPr>
            <a:r>
              <a:rPr sz="3000"/>
              <a:t>The non-steroidal anti-inflammatory drugs (NSAIDs) </a:t>
            </a:r>
            <a:endParaRPr sz="3000"/>
          </a:p>
          <a:p>
            <a:pPr lvl="0" marL="256031" indent="-237743">
              <a:buSzTx/>
              <a:buNone/>
              <a:defRPr sz="1800"/>
            </a:pPr>
            <a:endParaRPr sz="3000"/>
          </a:p>
          <a:p>
            <a:pPr lvl="0" marL="258318" indent="-240029">
              <a:buFont typeface="Wingdings"/>
              <a:buChar char="▪"/>
              <a:defRPr sz="1800"/>
            </a:pPr>
            <a:r>
              <a:rPr sz="3000"/>
              <a:t>Paracetamol = acetaminophen </a:t>
            </a:r>
            <a:endParaRPr sz="3000"/>
          </a:p>
          <a:p>
            <a:pPr lvl="0" marL="0" indent="114300">
              <a:buSzTx/>
              <a:buNone/>
              <a:defRPr sz="1800"/>
            </a:pPr>
            <a:endParaRPr sz="3000"/>
          </a:p>
          <a:p>
            <a:pPr lvl="0" marL="258318" indent="-240029">
              <a:buFont typeface="Wingdings"/>
              <a:buChar char="▪"/>
              <a:defRPr sz="1800"/>
            </a:pPr>
            <a:r>
              <a:rPr sz="3000"/>
              <a:t>Opioid drugs</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457200" y="274638"/>
            <a:ext cx="8229600" cy="1143001"/>
          </a:xfrm>
          <a:prstGeom prst="rect">
            <a:avLst/>
          </a:prstGeom>
        </p:spPr>
        <p:txBody>
          <a:bodyPr/>
          <a:lstStyle/>
          <a:p>
            <a:pPr lvl="0">
              <a:defRPr sz="1800"/>
            </a:pPr>
            <a:r>
              <a:rPr sz="4400"/>
              <a:t>NSAIDs</a:t>
            </a:r>
          </a:p>
        </p:txBody>
      </p:sp>
      <p:sp>
        <p:nvSpPr>
          <p:cNvPr id="81" name="Shape 81"/>
          <p:cNvSpPr/>
          <p:nvPr>
            <p:ph type="body" idx="1"/>
          </p:nvPr>
        </p:nvSpPr>
        <p:spPr>
          <a:xfrm>
            <a:off x="457200" y="1600200"/>
            <a:ext cx="8229600" cy="4525963"/>
          </a:xfrm>
          <a:prstGeom prst="rect">
            <a:avLst/>
          </a:prstGeom>
        </p:spPr>
        <p:txBody>
          <a:bodyPr/>
          <a:lstStyle/>
          <a:p>
            <a:pPr lvl="0" marL="339470" indent="-339470" defTabSz="905255">
              <a:spcBef>
                <a:spcPts val="600"/>
              </a:spcBef>
              <a:defRPr sz="1800"/>
            </a:pPr>
            <a:r>
              <a:rPr sz="2871"/>
              <a:t>The NSAIDs are a group of chemically dissimilar agents that differ in their </a:t>
            </a:r>
            <a:r>
              <a:rPr b="1" sz="2871"/>
              <a:t>antipyretic</a:t>
            </a:r>
            <a:r>
              <a:rPr sz="2871"/>
              <a:t>, </a:t>
            </a:r>
            <a:r>
              <a:rPr b="1" sz="2871"/>
              <a:t>analgesic</a:t>
            </a:r>
            <a:r>
              <a:rPr sz="2871"/>
              <a:t>, and </a:t>
            </a:r>
            <a:r>
              <a:rPr b="1" sz="2871"/>
              <a:t>anti-inflammatory</a:t>
            </a:r>
            <a:r>
              <a:rPr sz="2871"/>
              <a:t> activities.</a:t>
            </a:r>
            <a:endParaRPr sz="2871"/>
          </a:p>
          <a:p>
            <a:pPr lvl="0" marL="339470" indent="-339470" defTabSz="905255">
              <a:spcBef>
                <a:spcPts val="600"/>
              </a:spcBef>
              <a:defRPr sz="1800"/>
            </a:pPr>
            <a:endParaRPr sz="2871"/>
          </a:p>
          <a:p>
            <a:pPr lvl="0" marL="339470" indent="-339470" defTabSz="905255">
              <a:spcBef>
                <a:spcPts val="600"/>
              </a:spcBef>
              <a:defRPr sz="1800"/>
            </a:pPr>
            <a:r>
              <a:rPr sz="2871"/>
              <a:t> </a:t>
            </a:r>
            <a:r>
              <a:rPr b="1" sz="2871"/>
              <a:t>inhibiting</a:t>
            </a:r>
            <a:r>
              <a:rPr sz="2871"/>
              <a:t> the </a:t>
            </a:r>
            <a:r>
              <a:rPr b="1" sz="2871"/>
              <a:t>cyclooxygenase</a:t>
            </a:r>
            <a:r>
              <a:rPr sz="2871"/>
              <a:t> enzymes that catalyze the first step in prostanoid biosynthesis. </a:t>
            </a:r>
            <a:endParaRPr sz="2871"/>
          </a:p>
          <a:p>
            <a:pPr lvl="0" marL="339470" indent="-339470" defTabSz="905255">
              <a:spcBef>
                <a:spcPts val="600"/>
              </a:spcBef>
              <a:buSzTx/>
              <a:buNone/>
              <a:defRPr sz="1800"/>
            </a:pPr>
            <a:r>
              <a:rPr sz="2871"/>
              <a:t>&gt;&gt;&gt;&gt; decreased prostaglandin synthesis with both </a:t>
            </a:r>
            <a:r>
              <a:rPr b="1" sz="2871"/>
              <a:t>beneficial</a:t>
            </a:r>
            <a:r>
              <a:rPr sz="2871"/>
              <a:t> and </a:t>
            </a:r>
            <a:r>
              <a:rPr b="1" sz="2871"/>
              <a:t>unwanted</a:t>
            </a:r>
            <a:r>
              <a:rPr sz="2871"/>
              <a:t> effects.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body" idx="1"/>
          </p:nvPr>
        </p:nvSpPr>
        <p:spPr>
          <a:xfrm>
            <a:off x="539750" y="1752600"/>
            <a:ext cx="8353425" cy="4484688"/>
          </a:xfrm>
          <a:prstGeom prst="rect">
            <a:avLst/>
          </a:prstGeom>
        </p:spPr>
        <p:txBody>
          <a:bodyPr/>
          <a:lstStyle/>
          <a:p>
            <a:pPr lvl="0" marL="256031" indent="-237743">
              <a:buSzTx/>
              <a:buNone/>
              <a:defRPr sz="1800"/>
            </a:pPr>
            <a:endParaRPr sz="3200"/>
          </a:p>
          <a:p>
            <a:pPr lvl="0" marL="256031" indent="-237743">
              <a:buSzTx/>
              <a:buNone/>
              <a:defRPr sz="1800"/>
            </a:pPr>
            <a:r>
              <a:rPr sz="3200"/>
              <a:t>pain</a:t>
            </a:r>
            <a:endParaRPr sz="3200"/>
          </a:p>
          <a:p>
            <a:pPr lvl="0" marL="256031" indent="-237743">
              <a:buSzTx/>
              <a:buNone/>
              <a:defRPr sz="1800"/>
            </a:pPr>
            <a:r>
              <a:rPr sz="3200"/>
              <a:t>fever </a:t>
            </a:r>
            <a:endParaRPr sz="3200"/>
          </a:p>
          <a:p>
            <a:pPr lvl="0" marL="256031" indent="-237743">
              <a:buSzTx/>
              <a:buNone/>
              <a:defRPr sz="1800"/>
            </a:pPr>
            <a:r>
              <a:rPr sz="3200"/>
              <a:t>Inflammation </a:t>
            </a:r>
            <a:endParaRPr sz="3200"/>
          </a:p>
          <a:p>
            <a:pPr lvl="0" marL="0" indent="18288">
              <a:buSzTx/>
              <a:buNone/>
              <a:defRPr sz="1800"/>
            </a:pPr>
            <a:endParaRPr sz="3200"/>
          </a:p>
          <a:p>
            <a:pPr lvl="0" marL="0" indent="18288">
              <a:buSzTx/>
              <a:buNone/>
              <a:defRPr sz="1800"/>
            </a:pPr>
            <a:r>
              <a:rPr b="1" sz="3200"/>
              <a:t>By inhibition  of cyclo-oxygenase enzymes  COX1 &amp; COX2.</a:t>
            </a:r>
          </a:p>
        </p:txBody>
      </p:sp>
      <p:sp>
        <p:nvSpPr>
          <p:cNvPr id="84" name="Shape 84"/>
          <p:cNvSpPr/>
          <p:nvPr>
            <p:ph type="title"/>
          </p:nvPr>
        </p:nvSpPr>
        <p:spPr>
          <a:xfrm>
            <a:off x="539750" y="549275"/>
            <a:ext cx="7543800" cy="914400"/>
          </a:xfrm>
          <a:prstGeom prst="rect">
            <a:avLst/>
          </a:prstGeom>
        </p:spPr>
        <p:txBody>
          <a:bodyPr/>
          <a:lstStyle>
            <a:lvl1pPr defTabSz="713231">
              <a:defRPr b="1" sz="2807"/>
            </a:lvl1pPr>
          </a:lstStyle>
          <a:p>
            <a:pPr lvl="0">
              <a:defRPr b="0" sz="1800"/>
            </a:pPr>
            <a:r>
              <a:rPr b="1" sz="2807"/>
              <a:t>Non-steroidal anti-inflammatory drugs (NSAIDs)</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body" idx="1"/>
          </p:nvPr>
        </p:nvSpPr>
        <p:spPr>
          <a:xfrm>
            <a:off x="395288" y="1484312"/>
            <a:ext cx="7772401" cy="4114801"/>
          </a:xfrm>
          <a:prstGeom prst="rect">
            <a:avLst/>
          </a:prstGeom>
        </p:spPr>
        <p:txBody>
          <a:bodyPr/>
          <a:lstStyle/>
          <a:p>
            <a:pPr lvl="0" marL="425195" indent="-425195" defTabSz="850391">
              <a:lnSpc>
                <a:spcPct val="90000"/>
              </a:lnSpc>
              <a:spcBef>
                <a:spcPts val="600"/>
              </a:spcBef>
              <a:buSzTx/>
              <a:buNone/>
              <a:defRPr sz="1800"/>
            </a:pPr>
            <a:r>
              <a:rPr b="1" sz="2604" u="sng"/>
              <a:t>An anti-inflammatory action: </a:t>
            </a:r>
            <a:endParaRPr b="1" sz="2604" u="sng"/>
          </a:p>
          <a:p>
            <a:pPr lvl="0" marL="0" indent="0" defTabSz="850391">
              <a:lnSpc>
                <a:spcPct val="90000"/>
              </a:lnSpc>
              <a:buSzTx/>
              <a:buNone/>
              <a:defRPr sz="1800"/>
            </a:pPr>
            <a:endParaRPr sz="2604" u="sng"/>
          </a:p>
          <a:p>
            <a:pPr lvl="0" marL="496062" indent="-496062" defTabSz="850391">
              <a:lnSpc>
                <a:spcPct val="90000"/>
              </a:lnSpc>
              <a:spcBef>
                <a:spcPts val="600"/>
              </a:spcBef>
              <a:buFontTx/>
              <a:buAutoNum type="arabicParenBoth" startAt="1"/>
              <a:defRPr sz="1800"/>
            </a:pPr>
            <a:r>
              <a:rPr sz="2604"/>
              <a:t>decrease  Vasodilator PG (PGE</a:t>
            </a:r>
            <a:r>
              <a:rPr baseline="-26430" sz="2604"/>
              <a:t>2</a:t>
            </a:r>
            <a:r>
              <a:rPr sz="2604"/>
              <a:t>, PGI</a:t>
            </a:r>
            <a:r>
              <a:rPr baseline="-26430" sz="2604"/>
              <a:t>2</a:t>
            </a:r>
            <a:r>
              <a:rPr sz="2604"/>
              <a:t>) leads to less vasodilatation and, indirectly, less edema. </a:t>
            </a:r>
            <a:endParaRPr sz="2604"/>
          </a:p>
          <a:p>
            <a:pPr lvl="0" marL="566927" indent="-566927" defTabSz="850391">
              <a:lnSpc>
                <a:spcPct val="90000"/>
              </a:lnSpc>
              <a:buFontTx/>
              <a:buAutoNum type="arabicParenBoth" startAt="1"/>
              <a:defRPr sz="1800"/>
            </a:pPr>
            <a:endParaRPr sz="2604"/>
          </a:p>
          <a:p>
            <a:pPr lvl="0" marL="496062" indent="-496062" defTabSz="850391">
              <a:lnSpc>
                <a:spcPct val="90000"/>
              </a:lnSpc>
              <a:spcBef>
                <a:spcPts val="600"/>
              </a:spcBef>
              <a:buFontTx/>
              <a:buAutoNum type="arabicParenBoth" startAt="2"/>
              <a:defRPr sz="1800"/>
            </a:pPr>
            <a:r>
              <a:rPr sz="2604"/>
              <a:t>The inhibition of activity of adhesion molecule.</a:t>
            </a:r>
            <a:endParaRPr sz="2604"/>
          </a:p>
          <a:p>
            <a:pPr lvl="0" marL="566927" indent="-566927" defTabSz="850391">
              <a:lnSpc>
                <a:spcPct val="90000"/>
              </a:lnSpc>
              <a:buFontTx/>
              <a:buAutoNum type="arabicParenBoth" startAt="2"/>
              <a:defRPr sz="1800"/>
            </a:pPr>
            <a:endParaRPr sz="2604"/>
          </a:p>
          <a:p>
            <a:pPr lvl="0" marL="496062" indent="-496062" defTabSz="850391">
              <a:lnSpc>
                <a:spcPct val="90000"/>
              </a:lnSpc>
              <a:spcBef>
                <a:spcPts val="600"/>
              </a:spcBef>
              <a:buFontTx/>
              <a:buAutoNum type="arabicParenBoth" startAt="3"/>
              <a:defRPr sz="1800"/>
            </a:pPr>
            <a:r>
              <a:rPr sz="2604"/>
              <a:t>Accumulation of inflammatory cells is also reduced.</a:t>
            </a:r>
          </a:p>
        </p:txBody>
      </p:sp>
      <p:sp>
        <p:nvSpPr>
          <p:cNvPr id="87" name="Shape 87"/>
          <p:cNvSpPr/>
          <p:nvPr>
            <p:ph type="title"/>
          </p:nvPr>
        </p:nvSpPr>
        <p:spPr>
          <a:xfrm>
            <a:off x="628650" y="476250"/>
            <a:ext cx="7543800" cy="914400"/>
          </a:xfrm>
          <a:prstGeom prst="rect">
            <a:avLst/>
          </a:prstGeom>
        </p:spPr>
        <p:txBody>
          <a:bodyPr/>
          <a:lstStyle/>
          <a:p>
            <a:pPr lvl="0">
              <a:defRPr sz="1800"/>
            </a:pPr>
            <a:r>
              <a:rPr sz="4400"/>
              <a:t>NSAIDs</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body" idx="1"/>
          </p:nvPr>
        </p:nvSpPr>
        <p:spPr>
          <a:xfrm>
            <a:off x="323850" y="1931988"/>
            <a:ext cx="8820150" cy="4011613"/>
          </a:xfrm>
          <a:prstGeom prst="rect">
            <a:avLst/>
          </a:prstGeom>
        </p:spPr>
        <p:txBody>
          <a:bodyPr/>
          <a:lstStyle/>
          <a:p>
            <a:pPr lvl="0" marL="256031" indent="-237743">
              <a:spcBef>
                <a:spcPts val="600"/>
              </a:spcBef>
              <a:buSzTx/>
              <a:buNone/>
              <a:defRPr sz="1800"/>
            </a:pPr>
            <a:r>
              <a:rPr b="1" sz="2800" u="sng"/>
              <a:t>An analgesic effect:</a:t>
            </a:r>
            <a:endParaRPr b="1" sz="2800" u="sng"/>
          </a:p>
          <a:p>
            <a:pPr lvl="0" marL="274320" indent="-256031">
              <a:buClr>
                <a:srgbClr val="FF9900"/>
              </a:buClr>
              <a:buFont typeface="Wingdings"/>
              <a:buChar char="▪"/>
              <a:defRPr sz="1800"/>
            </a:pPr>
            <a:endParaRPr sz="2800">
              <a:solidFill>
                <a:srgbClr val="FF9900"/>
              </a:solidFill>
            </a:endParaRPr>
          </a:p>
          <a:p>
            <a:pPr lvl="0" marL="242315" indent="-224027">
              <a:spcBef>
                <a:spcPts val="600"/>
              </a:spcBef>
              <a:buFont typeface="Wingdings"/>
              <a:buChar char="▪"/>
              <a:defRPr sz="1800"/>
            </a:pPr>
            <a:r>
              <a:rPr sz="2800"/>
              <a:t>Decreased prostaglandin generation means decrese sensitivty of </a:t>
            </a:r>
            <a:r>
              <a:rPr b="1" sz="2800"/>
              <a:t>nociceptive</a:t>
            </a:r>
            <a:r>
              <a:rPr sz="2800"/>
              <a:t> nerve endings to inflammatory mediators.</a:t>
            </a:r>
            <a:endParaRPr sz="2800"/>
          </a:p>
          <a:p>
            <a:pPr lvl="0" marL="0" indent="18288">
              <a:buSzTx/>
              <a:buNone/>
              <a:defRPr sz="1800"/>
            </a:pPr>
            <a:endParaRPr sz="2800"/>
          </a:p>
          <a:p>
            <a:pPr lvl="0" marL="242315" indent="-224027">
              <a:spcBef>
                <a:spcPts val="600"/>
              </a:spcBef>
              <a:buFont typeface="Wingdings"/>
              <a:buChar char="▪"/>
              <a:defRPr sz="1800"/>
            </a:pPr>
            <a:r>
              <a:rPr sz="2800"/>
              <a:t>Relief of </a:t>
            </a:r>
            <a:r>
              <a:rPr b="1" sz="2800"/>
              <a:t>headache</a:t>
            </a:r>
            <a:r>
              <a:rPr sz="2800"/>
              <a:t> is due to decreased prostaglandin-mediated vasodilatation.</a:t>
            </a:r>
          </a:p>
        </p:txBody>
      </p:sp>
      <p:sp>
        <p:nvSpPr>
          <p:cNvPr id="90" name="Shape 90"/>
          <p:cNvSpPr/>
          <p:nvPr>
            <p:ph type="title"/>
          </p:nvPr>
        </p:nvSpPr>
        <p:spPr>
          <a:xfrm>
            <a:off x="930275" y="165100"/>
            <a:ext cx="7543800" cy="914400"/>
          </a:xfrm>
          <a:prstGeom prst="rect">
            <a:avLst/>
          </a:prstGeom>
        </p:spPr>
        <p:txBody>
          <a:bodyPr/>
          <a:lstStyle/>
          <a:p>
            <a:pPr lvl="0">
              <a:defRPr sz="1800"/>
            </a:pPr>
            <a:r>
              <a:rPr sz="4400"/>
              <a:t>NSAIDs</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body" idx="1"/>
          </p:nvPr>
        </p:nvSpPr>
        <p:spPr>
          <a:xfrm>
            <a:off x="684212" y="1196975"/>
            <a:ext cx="7772401" cy="4876800"/>
          </a:xfrm>
          <a:prstGeom prst="rect">
            <a:avLst/>
          </a:prstGeom>
        </p:spPr>
        <p:txBody>
          <a:bodyPr/>
          <a:lstStyle/>
          <a:p>
            <a:pPr lvl="0" marL="0" indent="18288">
              <a:spcBef>
                <a:spcPts val="600"/>
              </a:spcBef>
              <a:buSzTx/>
              <a:buNone/>
              <a:defRPr sz="1800"/>
            </a:pPr>
            <a:r>
              <a:rPr b="1" sz="2800" u="sng"/>
              <a:t>An antipyretic effect</a:t>
            </a:r>
            <a:r>
              <a:rPr sz="2800"/>
              <a:t>:</a:t>
            </a:r>
            <a:endParaRPr sz="2800"/>
          </a:p>
          <a:p>
            <a:pPr lvl="0" marL="0" indent="18288">
              <a:buSzTx/>
              <a:buNone/>
              <a:defRPr sz="1800"/>
            </a:pPr>
            <a:endParaRPr sz="2800">
              <a:solidFill>
                <a:srgbClr val="FF9900"/>
              </a:solidFill>
            </a:endParaRPr>
          </a:p>
          <a:p>
            <a:pPr lvl="0" marL="0" indent="18288">
              <a:spcBef>
                <a:spcPts val="600"/>
              </a:spcBef>
              <a:buSzTx/>
              <a:buNone/>
              <a:defRPr sz="1800"/>
            </a:pPr>
            <a:r>
              <a:rPr sz="2800"/>
              <a:t> this is partly due to a decrease in the mediator prostaglandin that is responsible for elevating the hypothalamic set-point for temperature control in fever.</a:t>
            </a:r>
            <a:endParaRPr sz="2800"/>
          </a:p>
          <a:p>
            <a:pPr lvl="0" marL="256031" indent="-237743">
              <a:buSzTx/>
              <a:buNone/>
              <a:defRPr sz="1800"/>
            </a:pPr>
            <a:endParaRPr sz="2800"/>
          </a:p>
          <a:p>
            <a:pPr lvl="0" marL="256031" indent="-237743">
              <a:spcBef>
                <a:spcPts val="600"/>
              </a:spcBef>
              <a:buSzTx/>
              <a:buNone/>
              <a:defRPr sz="1800"/>
            </a:pPr>
            <a:r>
              <a:rPr sz="2800"/>
              <a:t>   </a:t>
            </a:r>
          </a:p>
        </p:txBody>
      </p:sp>
      <p:sp>
        <p:nvSpPr>
          <p:cNvPr id="93" name="Shape 93"/>
          <p:cNvSpPr/>
          <p:nvPr>
            <p:ph type="title"/>
          </p:nvPr>
        </p:nvSpPr>
        <p:spPr>
          <a:xfrm>
            <a:off x="1042987" y="333375"/>
            <a:ext cx="7543801" cy="914400"/>
          </a:xfrm>
          <a:prstGeom prst="rect">
            <a:avLst/>
          </a:prstGeom>
        </p:spPr>
        <p:txBody>
          <a:bodyPr/>
          <a:lstStyle/>
          <a:p>
            <a:pPr lvl="0">
              <a:defRPr sz="1800"/>
            </a:pPr>
            <a:r>
              <a:rPr sz="4400"/>
              <a:t>NSAIDs</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idx="4294967295"/>
          </p:nvPr>
        </p:nvSpPr>
        <p:spPr>
          <a:xfrm>
            <a:off x="457200" y="0"/>
            <a:ext cx="8229600" cy="715963"/>
          </a:xfrm>
          <a:prstGeom prst="rect">
            <a:avLst/>
          </a:prstGeom>
        </p:spPr>
        <p:txBody>
          <a:bodyPr/>
          <a:lstStyle>
            <a:lvl1pPr defTabSz="434340">
              <a:defRPr sz="4180"/>
            </a:lvl1pPr>
          </a:lstStyle>
          <a:p>
            <a:pPr lvl="0">
              <a:defRPr sz="1800"/>
            </a:pPr>
            <a:r>
              <a:rPr sz="4180"/>
              <a:t>Mechanisms of Action</a:t>
            </a:r>
          </a:p>
        </p:txBody>
      </p:sp>
      <p:sp>
        <p:nvSpPr>
          <p:cNvPr id="96" name="Shape 96"/>
          <p:cNvSpPr/>
          <p:nvPr>
            <p:ph type="body" idx="4294967295"/>
          </p:nvPr>
        </p:nvSpPr>
        <p:spPr>
          <a:xfrm>
            <a:off x="-152400" y="838200"/>
            <a:ext cx="8915400" cy="6019800"/>
          </a:xfrm>
          <a:prstGeom prst="rect">
            <a:avLst/>
          </a:prstGeom>
        </p:spPr>
        <p:txBody>
          <a:bodyPr/>
          <a:lstStyle/>
          <a:p>
            <a:pPr lvl="0" marL="336042" indent="-336042" defTabSz="448055">
              <a:defRPr sz="1800"/>
            </a:pPr>
            <a:r>
              <a:rPr sz="3136"/>
              <a:t>Antipyretic actions – Fever, incr T° are hypothalamic problems.</a:t>
            </a:r>
            <a:endParaRPr sz="3136"/>
          </a:p>
          <a:p>
            <a:pPr lvl="0" marL="336042" indent="-336042" defTabSz="448055">
              <a:buSzTx/>
              <a:buNone/>
              <a:defRPr sz="1800"/>
            </a:pPr>
            <a:r>
              <a:rPr sz="3136"/>
              <a:t>	- So, NSAIDs do not decr body T°.</a:t>
            </a:r>
            <a:endParaRPr sz="3136"/>
          </a:p>
          <a:p>
            <a:pPr lvl="0" marL="336042" indent="-336042" defTabSz="448055">
              <a:buSzTx/>
              <a:buNone/>
              <a:defRPr sz="1800"/>
            </a:pPr>
            <a:r>
              <a:rPr sz="3136"/>
              <a:t>	- Fever </a:t>
            </a:r>
            <a:r>
              <a:rPr sz="3136">
                <a:latin typeface="Wingdings"/>
                <a:ea typeface="Wingdings"/>
                <a:cs typeface="Wingdings"/>
                <a:sym typeface="Wingdings"/>
              </a:rPr>
              <a:t> </a:t>
            </a:r>
            <a:r>
              <a:rPr sz="3136"/>
              <a:t>release of endog pyrogens (</a:t>
            </a:r>
            <a:r>
              <a:rPr i="1" sz="3136"/>
              <a:t>e.g</a:t>
            </a:r>
            <a:r>
              <a:rPr sz="3136"/>
              <a:t>., interleukin-1) released from leucocytes </a:t>
            </a:r>
            <a:r>
              <a:rPr sz="3136">
                <a:latin typeface="Wingdings"/>
                <a:ea typeface="Wingdings"/>
                <a:cs typeface="Wingdings"/>
                <a:sym typeface="Wingdings"/>
              </a:rPr>
              <a:t> </a:t>
            </a:r>
            <a:r>
              <a:rPr sz="3136"/>
              <a:t>acts directly on the thermoregulatory centers in hypothalamus </a:t>
            </a:r>
            <a:r>
              <a:rPr sz="3136">
                <a:latin typeface="Wingdings"/>
                <a:ea typeface="Wingdings"/>
                <a:cs typeface="Wingdings"/>
                <a:sym typeface="Wingdings"/>
              </a:rPr>
              <a:t> </a:t>
            </a:r>
            <a:r>
              <a:rPr sz="3136"/>
              <a:t>incr body T°.</a:t>
            </a:r>
            <a:endParaRPr sz="3136"/>
          </a:p>
          <a:p>
            <a:pPr lvl="0" marL="336042" indent="-336042" defTabSz="448055">
              <a:buSzTx/>
              <a:buNone/>
              <a:defRPr sz="1800"/>
            </a:pPr>
            <a:r>
              <a:rPr sz="3136"/>
              <a:t>	- This is assoc with incr in brain PGs (pyrogenic).</a:t>
            </a:r>
            <a:endParaRPr sz="3136"/>
          </a:p>
          <a:p>
            <a:pPr lvl="0" marL="336042" indent="-336042" defTabSz="448055">
              <a:buSzTx/>
              <a:buNone/>
              <a:defRPr sz="1800"/>
            </a:pPr>
            <a:r>
              <a:rPr sz="3136"/>
              <a:t>	- Aspirin prevents the T°-rising effects of interleukin-1 by preventing the incr in brain PGs.</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idx="4294967295"/>
          </p:nvPr>
        </p:nvSpPr>
        <p:spPr>
          <a:xfrm>
            <a:off x="457200" y="274637"/>
            <a:ext cx="8229600" cy="1143001"/>
          </a:xfrm>
          <a:prstGeom prst="rect">
            <a:avLst/>
          </a:prstGeom>
        </p:spPr>
        <p:txBody>
          <a:bodyPr/>
          <a:lstStyle>
            <a:lvl1pPr defTabSz="452627">
              <a:defRPr sz="4356"/>
            </a:lvl1pPr>
          </a:lstStyle>
          <a:p>
            <a:pPr lvl="0">
              <a:defRPr sz="1800"/>
            </a:pPr>
            <a:r>
              <a:rPr sz="4356"/>
              <a:t>Pharmacological Effects (cont’d)</a:t>
            </a:r>
          </a:p>
        </p:txBody>
      </p:sp>
      <p:sp>
        <p:nvSpPr>
          <p:cNvPr id="99" name="Shape 99"/>
          <p:cNvSpPr/>
          <p:nvPr>
            <p:ph type="body" idx="4294967295"/>
          </p:nvPr>
        </p:nvSpPr>
        <p:spPr>
          <a:xfrm>
            <a:off x="457200" y="1600200"/>
            <a:ext cx="8229600" cy="4525963"/>
          </a:xfrm>
          <a:prstGeom prst="rect">
            <a:avLst/>
          </a:prstGeom>
        </p:spPr>
        <p:txBody>
          <a:bodyPr/>
          <a:lstStyle/>
          <a:p>
            <a:pPr lvl="0" defTabSz="457200">
              <a:defRPr sz="1800"/>
            </a:pPr>
            <a:r>
              <a:rPr sz="3200"/>
              <a:t>Diverse group of chemicals, but all inhibit cyclooxygenase.</a:t>
            </a:r>
            <a:endParaRPr sz="3200"/>
          </a:p>
          <a:p>
            <a:pPr lvl="0" defTabSz="457200">
              <a:defRPr sz="1800"/>
            </a:pPr>
            <a:r>
              <a:rPr sz="3200"/>
              <a:t>Resultant inhibition of PG synthesis is largely responsible for their therapeutic effects.</a:t>
            </a:r>
            <a:endParaRPr sz="3200"/>
          </a:p>
          <a:p>
            <a:pPr lvl="0" defTabSz="457200">
              <a:defRPr sz="1800"/>
            </a:pPr>
            <a:r>
              <a:rPr sz="3200"/>
              <a:t>But, inhibition of PG synthase in gastric mucosa </a:t>
            </a:r>
            <a:r>
              <a:rPr sz="3200">
                <a:latin typeface="Wingdings"/>
                <a:ea typeface="Wingdings"/>
                <a:cs typeface="Wingdings"/>
                <a:sym typeface="Wingdings"/>
              </a:rPr>
              <a:t> </a:t>
            </a:r>
            <a:r>
              <a:rPr sz="3200"/>
              <a:t>GIT damage (dyspepsia, gastritis).</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nvSpPr>
        <p:spPr>
          <a:xfrm>
            <a:off x="6553200" y="6404292"/>
            <a:ext cx="21336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13</a:t>
            </a:r>
          </a:p>
        </p:txBody>
      </p:sp>
      <p:sp>
        <p:nvSpPr>
          <p:cNvPr id="102" name="Shape 102"/>
          <p:cNvSpPr/>
          <p:nvPr>
            <p:ph type="title" idx="4294967295"/>
          </p:nvPr>
        </p:nvSpPr>
        <p:spPr>
          <a:xfrm>
            <a:off x="457200" y="274637"/>
            <a:ext cx="8229600" cy="1143001"/>
          </a:xfrm>
          <a:prstGeom prst="rect">
            <a:avLst/>
          </a:prstGeom>
        </p:spPr>
        <p:txBody>
          <a:bodyPr/>
          <a:lstStyle>
            <a:lvl1pPr defTabSz="457200">
              <a:defRPr b="1"/>
            </a:lvl1pPr>
          </a:lstStyle>
          <a:p>
            <a:pPr lvl="0">
              <a:defRPr b="0" sz="1800"/>
            </a:pPr>
            <a:r>
              <a:rPr b="1" sz="4400"/>
              <a:t>NSAID</a:t>
            </a:r>
          </a:p>
        </p:txBody>
      </p:sp>
      <p:sp>
        <p:nvSpPr>
          <p:cNvPr id="103" name="Shape 103"/>
          <p:cNvSpPr/>
          <p:nvPr>
            <p:ph type="body" idx="4294967295"/>
          </p:nvPr>
        </p:nvSpPr>
        <p:spPr>
          <a:xfrm>
            <a:off x="457200" y="1600200"/>
            <a:ext cx="8229600" cy="4525963"/>
          </a:xfrm>
          <a:prstGeom prst="rect">
            <a:avLst/>
          </a:prstGeom>
        </p:spPr>
        <p:txBody>
          <a:bodyPr/>
          <a:lstStyle/>
          <a:p>
            <a:pPr lvl="0" defTabSz="457200">
              <a:buSzTx/>
              <a:buNone/>
              <a:defRPr sz="1800"/>
            </a:pPr>
            <a:r>
              <a:rPr b="1" sz="3200" u="sng"/>
              <a:t>Mechanism of Action:</a:t>
            </a:r>
            <a:endParaRPr b="1" sz="3200" u="sng"/>
          </a:p>
          <a:p>
            <a:pPr lvl="0" defTabSz="457200">
              <a:defRPr sz="1800"/>
            </a:pPr>
            <a:r>
              <a:rPr b="1" sz="3200"/>
              <a:t>	</a:t>
            </a:r>
            <a:r>
              <a:rPr b="1" sz="3200"/>
              <a:t>Inhibition of PG synthesis </a:t>
            </a:r>
            <a:endParaRPr b="1" sz="3200"/>
          </a:p>
          <a:p>
            <a:pPr lvl="1" marL="742950" indent="-285750" defTabSz="457200">
              <a:spcBef>
                <a:spcPts val="600"/>
              </a:spcBef>
              <a:defRPr sz="1800"/>
            </a:pPr>
            <a:r>
              <a:rPr b="1" sz="2800"/>
              <a:t>	Cyclooxygenase (COX) Enzyme:</a:t>
            </a:r>
            <a:endParaRPr b="1" sz="2800"/>
          </a:p>
          <a:p>
            <a:pPr lvl="2" marL="1143000" indent="-228600" defTabSz="457200">
              <a:spcBef>
                <a:spcPts val="500"/>
              </a:spcBef>
              <a:defRPr sz="1800"/>
            </a:pPr>
            <a:r>
              <a:rPr b="1" sz="2400"/>
              <a:t>COX-1 or  Constitutional form of COX. </a:t>
            </a:r>
            <a:endParaRPr b="1" sz="2400"/>
          </a:p>
          <a:p>
            <a:pPr lvl="2" marL="1143000" indent="-228600" defTabSz="457200">
              <a:spcBef>
                <a:spcPts val="500"/>
              </a:spcBef>
              <a:defRPr sz="1800"/>
            </a:pPr>
            <a:r>
              <a:rPr b="1" sz="2400"/>
              <a:t>COX-2 or  Induced form of COX.</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idx="4294967295"/>
          </p:nvPr>
        </p:nvSpPr>
        <p:spPr>
          <a:xfrm>
            <a:off x="457200" y="274637"/>
            <a:ext cx="8229600" cy="1143001"/>
          </a:xfrm>
          <a:prstGeom prst="rect">
            <a:avLst/>
          </a:prstGeom>
        </p:spPr>
        <p:txBody>
          <a:bodyPr/>
          <a:lstStyle>
            <a:lvl1pPr defTabSz="457200"/>
          </a:lstStyle>
          <a:p>
            <a:pPr lvl="0">
              <a:defRPr sz="1800"/>
            </a:pPr>
            <a:r>
              <a:rPr sz="4400"/>
              <a:t>Inflammatory pathways</a:t>
            </a:r>
          </a:p>
        </p:txBody>
      </p:sp>
      <p:sp>
        <p:nvSpPr>
          <p:cNvPr id="43" name="Shape 43"/>
          <p:cNvSpPr/>
          <p:nvPr>
            <p:ph type="body" idx="4294967295"/>
          </p:nvPr>
        </p:nvSpPr>
        <p:spPr>
          <a:xfrm>
            <a:off x="457200" y="1600200"/>
            <a:ext cx="8229600" cy="4525963"/>
          </a:xfrm>
          <a:prstGeom prst="rect">
            <a:avLst/>
          </a:prstGeom>
        </p:spPr>
        <p:txBody>
          <a:bodyPr/>
          <a:lstStyle/>
          <a:p>
            <a:pPr lvl="0" marL="300037" indent="-300037" defTabSz="457200">
              <a:spcBef>
                <a:spcPts val="600"/>
              </a:spcBef>
              <a:defRPr sz="1800"/>
            </a:pPr>
            <a:r>
              <a:rPr sz="2800"/>
              <a:t>Cyclooxygenase (COX) pathway of arachidonate metabolism produces prostaglandins</a:t>
            </a:r>
            <a:endParaRPr sz="2800"/>
          </a:p>
          <a:p>
            <a:pPr lvl="0" marL="300037" indent="-300037" defTabSz="457200">
              <a:spcBef>
                <a:spcPts val="600"/>
              </a:spcBef>
              <a:defRPr sz="1800"/>
            </a:pPr>
            <a:r>
              <a:rPr sz="2800"/>
              <a:t>Effects on blood vessels, on nerve endings, and on cells involved in inflammation. </a:t>
            </a:r>
            <a:endParaRPr sz="2800"/>
          </a:p>
          <a:p>
            <a:pPr lvl="0" marL="300037" indent="-300037" defTabSz="457200">
              <a:spcBef>
                <a:spcPts val="600"/>
              </a:spcBef>
              <a:defRPr sz="1800"/>
            </a:pPr>
            <a:r>
              <a:rPr sz="2800"/>
              <a:t>The lipoxygenase pathway of arachidonate metabolism yields leukotrienes</a:t>
            </a:r>
            <a:endParaRPr sz="2800"/>
          </a:p>
          <a:p>
            <a:pPr lvl="0" marL="300037" indent="-300037" defTabSz="457200">
              <a:spcBef>
                <a:spcPts val="600"/>
              </a:spcBef>
              <a:defRPr sz="1800"/>
            </a:pPr>
            <a:r>
              <a:rPr sz="2800"/>
              <a:t>have a powerful chemotactic effect on eosinophils, neutrophils, and macrophages and promote bronchoconstriction and alterations in vascular permeability.</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5" name="coxtb1[1].jpg" descr="C:\Documents and Settings\sabra\My Documents\My Pictures\NSAIDs\coxtb1[1].jpg"/>
          <p:cNvPicPr/>
          <p:nvPr/>
        </p:nvPicPr>
        <p:blipFill>
          <a:blip r:embed="rId2">
            <a:extLst/>
          </a:blip>
          <a:stretch>
            <a:fillRect/>
          </a:stretch>
        </p:blipFill>
        <p:spPr>
          <a:xfrm>
            <a:off x="1974850" y="152400"/>
            <a:ext cx="5446713" cy="6553200"/>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body" idx="4294967295"/>
          </p:nvPr>
        </p:nvSpPr>
        <p:spPr>
          <a:xfrm>
            <a:off x="533400" y="0"/>
            <a:ext cx="8229600" cy="6858000"/>
          </a:xfrm>
          <a:prstGeom prst="rect">
            <a:avLst/>
          </a:prstGeom>
        </p:spPr>
        <p:txBody>
          <a:bodyPr/>
          <a:lstStyle/>
          <a:p>
            <a:pPr lvl="0" defTabSz="457200">
              <a:buSzTx/>
              <a:buNone/>
              <a:defRPr sz="1800"/>
            </a:pPr>
            <a:r>
              <a:rPr sz="3200" u="sng">
                <a:solidFill>
                  <a:srgbClr val="FF0000"/>
                </a:solidFill>
              </a:rPr>
              <a:t>Cardiovascular</a:t>
            </a:r>
            <a:endParaRPr sz="3200" u="sng">
              <a:solidFill>
                <a:srgbClr val="FF0000"/>
              </a:solidFill>
            </a:endParaRPr>
          </a:p>
          <a:p>
            <a:pPr lvl="0" defTabSz="457200">
              <a:spcBef>
                <a:spcPts val="600"/>
              </a:spcBef>
              <a:buSzTx/>
              <a:buNone/>
              <a:defRPr sz="1800"/>
            </a:pPr>
            <a:r>
              <a:rPr sz="2800"/>
              <a:t>• Platelets:  Inhibition of platelet COX-1-derived TxA</a:t>
            </a:r>
            <a:r>
              <a:rPr baseline="-25000" sz="2800"/>
              <a:t>2</a:t>
            </a:r>
            <a:r>
              <a:rPr sz="2800"/>
              <a:t> with the net effect of increasing bleeding time (inhibition of platelet aggregation)</a:t>
            </a:r>
            <a:endParaRPr sz="2800"/>
          </a:p>
          <a:p>
            <a:pPr lvl="0" defTabSz="457200">
              <a:spcBef>
                <a:spcPts val="600"/>
              </a:spcBef>
              <a:buSzTx/>
              <a:buNone/>
              <a:defRPr sz="1800"/>
            </a:pPr>
            <a:r>
              <a:rPr sz="2800"/>
              <a:t> • Endothelial COX-2 derived PGI</a:t>
            </a:r>
            <a:r>
              <a:rPr baseline="-25000" sz="2800"/>
              <a:t>2</a:t>
            </a:r>
            <a:r>
              <a:rPr sz="2800"/>
              <a:t> can inhibit platelet aggregation (inhibition augments aggregation by TxA</a:t>
            </a:r>
            <a:r>
              <a:rPr baseline="-25000" sz="2800"/>
              <a:t>2</a:t>
            </a:r>
            <a:r>
              <a:rPr sz="2800"/>
              <a:t>). </a:t>
            </a:r>
            <a:endParaRPr sz="2800"/>
          </a:p>
          <a:p>
            <a:pPr lvl="0" defTabSz="457200">
              <a:spcBef>
                <a:spcPts val="600"/>
              </a:spcBef>
              <a:buSzTx/>
              <a:buNone/>
              <a:defRPr sz="1800"/>
            </a:pPr>
            <a:r>
              <a:rPr i="1" sz="2800"/>
              <a:t> </a:t>
            </a:r>
            <a:r>
              <a:rPr sz="2800"/>
              <a:t>Aspirin (acetylsalicylic acid) covalently modifies and, irreversibly inhibits platelet COX.  The enzyme is inhibited for the lifetime of the platelet (~8 -11 days). Effect achieved at very low dose. </a:t>
            </a:r>
            <a:endParaRPr sz="2800"/>
          </a:p>
          <a:p>
            <a:pPr lvl="0" defTabSz="457200">
              <a:spcBef>
                <a:spcPts val="600"/>
              </a:spcBef>
              <a:buSzTx/>
              <a:buNone/>
              <a:defRPr sz="1800"/>
            </a:pPr>
            <a:r>
              <a:rPr i="1" sz="2800"/>
              <a:t>• Basis of therapeutic efficacy in stroke and MI (reduces mortality and prevents recurrent events).</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body" idx="4294967295"/>
          </p:nvPr>
        </p:nvSpPr>
        <p:spPr>
          <a:xfrm>
            <a:off x="457200" y="228600"/>
            <a:ext cx="8229600" cy="5897563"/>
          </a:xfrm>
          <a:prstGeom prst="rect">
            <a:avLst/>
          </a:prstGeom>
        </p:spPr>
        <p:txBody>
          <a:bodyPr/>
          <a:lstStyle/>
          <a:p>
            <a:pPr lvl="0" defTabSz="457200">
              <a:buSzTx/>
              <a:buNone/>
              <a:defRPr sz="1800"/>
            </a:pPr>
            <a:r>
              <a:rPr sz="3200" u="sng">
                <a:solidFill>
                  <a:srgbClr val="FF0000"/>
                </a:solidFill>
              </a:rPr>
              <a:t>Additional Cardiovascular Considerations </a:t>
            </a:r>
            <a:endParaRPr sz="3200" u="sng">
              <a:solidFill>
                <a:srgbClr val="FF0000"/>
              </a:solidFill>
            </a:endParaRPr>
          </a:p>
          <a:p>
            <a:pPr lvl="0" defTabSz="457200">
              <a:buSzTx/>
              <a:buNone/>
              <a:defRPr sz="1800"/>
            </a:pPr>
            <a:r>
              <a:rPr sz="3200"/>
              <a:t>• </a:t>
            </a:r>
            <a:r>
              <a:rPr i="1" sz="3200"/>
              <a:t>Blood vessels/smooth muscle </a:t>
            </a:r>
            <a:endParaRPr i="1" sz="3200"/>
          </a:p>
          <a:p>
            <a:pPr lvl="0" defTabSz="457200">
              <a:buSzTx/>
              <a:buNone/>
              <a:defRPr sz="1800"/>
            </a:pPr>
            <a:r>
              <a:rPr sz="3200"/>
              <a:t>COX-2 derived PGI</a:t>
            </a:r>
            <a:r>
              <a:rPr baseline="-25000" sz="3200"/>
              <a:t>2</a:t>
            </a:r>
            <a:r>
              <a:rPr sz="3200"/>
              <a:t> can antagonize catecholamine- and angiotensin II-induced vasoconstriction (NSAIDs can elevate bp).</a:t>
            </a:r>
            <a:endParaRPr sz="3200"/>
          </a:p>
          <a:p>
            <a:pPr lvl="0" defTabSz="457200">
              <a:buSzTx/>
              <a:buNone/>
              <a:defRPr sz="1800"/>
            </a:pPr>
            <a:endParaRPr sz="3200"/>
          </a:p>
          <a:p>
            <a:pPr lvl="0" defTabSz="457200">
              <a:buSzTx/>
              <a:buNone/>
              <a:defRPr sz="1800"/>
            </a:pPr>
            <a:r>
              <a:rPr i="1" sz="3200"/>
              <a:t> • Atherosclerosis </a:t>
            </a:r>
            <a:endParaRPr i="1" sz="3200"/>
          </a:p>
          <a:p>
            <a:pPr lvl="0" defTabSz="457200">
              <a:buSzTx/>
              <a:buNone/>
              <a:defRPr sz="1800"/>
            </a:pPr>
            <a:r>
              <a:rPr i="1" sz="3200"/>
              <a:t>	</a:t>
            </a:r>
            <a:r>
              <a:rPr sz="3200"/>
              <a:t>Inhibition of COX-2 can destabilize atherosclerotic plaques (due to its anti-inflammatory actions)</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body" idx="4294967295"/>
          </p:nvPr>
        </p:nvSpPr>
        <p:spPr>
          <a:xfrm>
            <a:off x="533400" y="0"/>
            <a:ext cx="8229600" cy="7391400"/>
          </a:xfrm>
          <a:prstGeom prst="rect">
            <a:avLst/>
          </a:prstGeom>
        </p:spPr>
        <p:txBody>
          <a:bodyPr/>
          <a:lstStyle/>
          <a:p>
            <a:pPr lvl="0" defTabSz="457200">
              <a:spcBef>
                <a:spcPts val="800"/>
              </a:spcBef>
              <a:buSzTx/>
              <a:buNone/>
              <a:defRPr sz="1800"/>
            </a:pPr>
            <a:r>
              <a:rPr sz="3600" u="sng">
                <a:solidFill>
                  <a:srgbClr val="FF0000"/>
                </a:solidFill>
              </a:rPr>
              <a:t>Renal</a:t>
            </a:r>
            <a:endParaRPr sz="3600" u="sng">
              <a:solidFill>
                <a:srgbClr val="FF0000"/>
              </a:solidFill>
            </a:endParaRPr>
          </a:p>
          <a:p>
            <a:pPr lvl="0" marL="300037" indent="-300037" defTabSz="457200">
              <a:spcBef>
                <a:spcPts val="600"/>
              </a:spcBef>
              <a:defRPr sz="1800"/>
            </a:pPr>
            <a:r>
              <a:rPr sz="2800"/>
              <a:t>COX-1 and COX-2 – generated PGs (TxA</a:t>
            </a:r>
            <a:r>
              <a:rPr baseline="-25000" sz="2800"/>
              <a:t>2</a:t>
            </a:r>
            <a:r>
              <a:rPr sz="2800"/>
              <a:t>, PGF</a:t>
            </a:r>
            <a:r>
              <a:rPr baseline="-25000" sz="2800"/>
              <a:t>2</a:t>
            </a:r>
            <a:r>
              <a:rPr sz="2800"/>
              <a:t> , PGI</a:t>
            </a:r>
            <a:r>
              <a:rPr baseline="-25000" sz="2800"/>
              <a:t>2</a:t>
            </a:r>
            <a:r>
              <a:rPr sz="2800"/>
              <a:t> (glom), PGE</a:t>
            </a:r>
            <a:r>
              <a:rPr baseline="-25000" sz="2800"/>
              <a:t>2</a:t>
            </a:r>
            <a:r>
              <a:rPr sz="2800"/>
              <a:t> (medulla), powerful vasodilators).</a:t>
            </a:r>
            <a:endParaRPr sz="2800"/>
          </a:p>
          <a:p>
            <a:pPr lvl="0" marL="300037" indent="-300037" defTabSz="457200">
              <a:spcBef>
                <a:spcPts val="600"/>
              </a:spcBef>
              <a:defRPr sz="1800"/>
            </a:pPr>
            <a:r>
              <a:rPr sz="2800"/>
              <a:t>NSAIDs tend to promote Na</a:t>
            </a:r>
            <a:r>
              <a:rPr baseline="30000" sz="2800"/>
              <a:t>+</a:t>
            </a:r>
            <a:r>
              <a:rPr sz="2800"/>
              <a:t> retention and can therefore increase bp. Can counteract effects of many anti-hypertensives (diuretics, ACE inhibitors and -AR antagonists). </a:t>
            </a:r>
            <a:endParaRPr sz="2800"/>
          </a:p>
          <a:p>
            <a:pPr lvl="0" marL="300037" indent="-300037" defTabSz="457200">
              <a:spcBef>
                <a:spcPts val="600"/>
              </a:spcBef>
              <a:defRPr sz="1800"/>
            </a:pPr>
            <a:r>
              <a:rPr sz="2800"/>
              <a:t>PGs have minimal impact on normal renal blood flow, but become important in the compromised kidney.  </a:t>
            </a:r>
            <a:endParaRPr sz="2800"/>
          </a:p>
          <a:p>
            <a:pPr lvl="0" marL="300037" indent="-300037" defTabSz="457200">
              <a:spcBef>
                <a:spcPts val="600"/>
              </a:spcBef>
              <a:defRPr sz="1800"/>
            </a:pPr>
            <a:r>
              <a:rPr sz="2800">
                <a:solidFill>
                  <a:srgbClr val="FF0000"/>
                </a:solidFill>
              </a:rPr>
              <a:t>Patients (particularly elderly and volume depleted) are at risk of renal ischemia with NSAIDs.</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body" idx="4294967295"/>
          </p:nvPr>
        </p:nvSpPr>
        <p:spPr>
          <a:xfrm>
            <a:off x="457200" y="533400"/>
            <a:ext cx="8229600" cy="5592763"/>
          </a:xfrm>
          <a:prstGeom prst="rect">
            <a:avLst/>
          </a:prstGeom>
        </p:spPr>
        <p:txBody>
          <a:bodyPr/>
          <a:lstStyle/>
          <a:p>
            <a:pPr lvl="0" defTabSz="457200">
              <a:buSzTx/>
              <a:buNone/>
              <a:defRPr sz="1800"/>
            </a:pPr>
            <a:r>
              <a:rPr sz="3200" u="sng">
                <a:solidFill>
                  <a:srgbClr val="FF0000"/>
                </a:solidFill>
              </a:rPr>
              <a:t>Gastrointestinal</a:t>
            </a:r>
            <a:r>
              <a:rPr sz="3200"/>
              <a:t> </a:t>
            </a:r>
            <a:endParaRPr sz="3200"/>
          </a:p>
          <a:p>
            <a:pPr lvl="0" marL="300037" indent="-300037" defTabSz="457200">
              <a:spcBef>
                <a:spcPts val="600"/>
              </a:spcBef>
              <a:defRPr sz="1800"/>
            </a:pPr>
            <a:r>
              <a:rPr sz="2800"/>
              <a:t>PGs (generated via COX-1) </a:t>
            </a:r>
            <a:endParaRPr sz="2800"/>
          </a:p>
          <a:p>
            <a:pPr lvl="0" defTabSz="457200">
              <a:spcBef>
                <a:spcPts val="600"/>
              </a:spcBef>
              <a:buSzTx/>
              <a:buNone/>
              <a:defRPr sz="1800"/>
            </a:pPr>
            <a:r>
              <a:rPr sz="2800"/>
              <a:t>	1) inhibit stomach acid secretion, </a:t>
            </a:r>
            <a:endParaRPr sz="2800"/>
          </a:p>
          <a:p>
            <a:pPr lvl="0" defTabSz="457200">
              <a:spcBef>
                <a:spcPts val="600"/>
              </a:spcBef>
              <a:buSzTx/>
              <a:buNone/>
              <a:defRPr sz="1800"/>
            </a:pPr>
            <a:r>
              <a:rPr sz="2800"/>
              <a:t>	2) stimulate mucus and HCO</a:t>
            </a:r>
            <a:r>
              <a:rPr baseline="-25000" sz="2800"/>
              <a:t>3</a:t>
            </a:r>
            <a:r>
              <a:rPr baseline="30000" sz="2800"/>
              <a:t>- </a:t>
            </a:r>
            <a:r>
              <a:rPr sz="2800"/>
              <a:t>secretion, vasodilation and therefore,</a:t>
            </a:r>
            <a:endParaRPr sz="2800"/>
          </a:p>
          <a:p>
            <a:pPr lvl="0" defTabSz="457200">
              <a:spcBef>
                <a:spcPts val="600"/>
              </a:spcBef>
              <a:buSzTx/>
              <a:buNone/>
              <a:defRPr sz="1800"/>
            </a:pPr>
            <a:r>
              <a:rPr sz="2800"/>
              <a:t>	3) are cytoprotective for the gastric mucosa.</a:t>
            </a:r>
            <a:endParaRPr sz="2800"/>
          </a:p>
          <a:p>
            <a:pPr lvl="0" marL="300037" indent="-300037" defTabSz="457200">
              <a:spcBef>
                <a:spcPts val="600"/>
              </a:spcBef>
              <a:defRPr sz="1800"/>
            </a:pPr>
            <a:r>
              <a:rPr sz="2800"/>
              <a:t>Therefore, NSAIDs with COX-1 inhibitory activity will produce opposite effects, leading to: </a:t>
            </a:r>
            <a:endParaRPr sz="2800"/>
          </a:p>
          <a:p>
            <a:pPr lvl="0" marL="300037" indent="-300037" defTabSz="457200">
              <a:spcBef>
                <a:spcPts val="600"/>
              </a:spcBef>
              <a:defRPr sz="1800"/>
            </a:pPr>
            <a:r>
              <a:rPr sz="2800"/>
              <a:t>Gastric distress, gastric bleeding, sudden acute hemorrhage (</a:t>
            </a:r>
            <a:r>
              <a:rPr i="1" sz="2800"/>
              <a:t>effects are dose-dependent)</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body" idx="4294967295"/>
          </p:nvPr>
        </p:nvSpPr>
        <p:spPr>
          <a:xfrm>
            <a:off x="304800" y="228600"/>
            <a:ext cx="8229600" cy="6629400"/>
          </a:xfrm>
          <a:prstGeom prst="rect">
            <a:avLst/>
          </a:prstGeom>
        </p:spPr>
        <p:txBody>
          <a:bodyPr/>
          <a:lstStyle/>
          <a:p>
            <a:pPr lvl="0" defTabSz="457200">
              <a:buSzTx/>
              <a:buNone/>
              <a:defRPr sz="1800"/>
            </a:pPr>
            <a:r>
              <a:rPr sz="3200" u="sng">
                <a:solidFill>
                  <a:srgbClr val="FF0000"/>
                </a:solidFill>
              </a:rPr>
              <a:t>Gestation</a:t>
            </a:r>
            <a:r>
              <a:rPr sz="3200"/>
              <a:t> </a:t>
            </a:r>
            <a:endParaRPr sz="3200"/>
          </a:p>
          <a:p>
            <a:pPr lvl="0" defTabSz="457200">
              <a:spcBef>
                <a:spcPts val="600"/>
              </a:spcBef>
              <a:buSzTx/>
              <a:buNone/>
              <a:defRPr sz="1800"/>
            </a:pPr>
            <a:r>
              <a:rPr sz="2800"/>
              <a:t>PGs (generated from COX-2) are involved in the initiation and progression of labor and delivery.  Therefore, inhibition of their production by NSAIDs can prolong gestation. </a:t>
            </a:r>
            <a:endParaRPr sz="2800"/>
          </a:p>
          <a:p>
            <a:pPr lvl="0" defTabSz="457200">
              <a:spcBef>
                <a:spcPts val="600"/>
              </a:spcBef>
              <a:buSzTx/>
              <a:buNone/>
              <a:defRPr sz="1800"/>
            </a:pPr>
            <a:endParaRPr sz="2800"/>
          </a:p>
          <a:p>
            <a:pPr lvl="0" defTabSz="457200">
              <a:spcBef>
                <a:spcPts val="600"/>
              </a:spcBef>
              <a:buSzTx/>
              <a:buNone/>
              <a:defRPr sz="1800"/>
            </a:pPr>
            <a:r>
              <a:rPr sz="2800" u="sng">
                <a:solidFill>
                  <a:srgbClr val="FF0000"/>
                </a:solidFill>
              </a:rPr>
              <a:t>Respiratory system  </a:t>
            </a:r>
            <a:endParaRPr sz="2800" u="sng">
              <a:solidFill>
                <a:srgbClr val="FF0000"/>
              </a:solidFill>
            </a:endParaRPr>
          </a:p>
          <a:p>
            <a:pPr lvl="0" defTabSz="457200">
              <a:spcBef>
                <a:spcPts val="600"/>
              </a:spcBef>
              <a:buSzTx/>
              <a:buNone/>
              <a:defRPr sz="1800"/>
            </a:pPr>
            <a:r>
              <a:rPr sz="2800"/>
              <a:t>High doses (salicylates) cause partial uncoupling of oxidative phosphorylation with increased CO</a:t>
            </a:r>
            <a:r>
              <a:rPr baseline="-25000" sz="2800"/>
              <a:t>2</a:t>
            </a:r>
            <a:r>
              <a:rPr sz="2800"/>
              <a:t> production (COX-independent effects).  Increase in plasma CO</a:t>
            </a:r>
            <a:r>
              <a:rPr baseline="-25000" sz="2800"/>
              <a:t>2</a:t>
            </a:r>
            <a:r>
              <a:rPr sz="2800"/>
              <a:t>  </a:t>
            </a:r>
            <a:r>
              <a:rPr sz="2800">
                <a:latin typeface="Wingdings"/>
                <a:ea typeface="Wingdings"/>
                <a:cs typeface="Wingdings"/>
                <a:sym typeface="Wingdings"/>
              </a:rPr>
              <a:t></a:t>
            </a:r>
            <a:r>
              <a:rPr sz="2800"/>
              <a:t> hyperventilation.  Even higher doses cause depression of respiration.</a:t>
            </a:r>
            <a:endParaRPr sz="2800"/>
          </a:p>
          <a:p>
            <a:pPr lvl="0" defTabSz="457200">
              <a:spcBef>
                <a:spcPts val="600"/>
              </a:spcBef>
              <a:buSzTx/>
              <a:buNone/>
              <a:defRPr sz="1800"/>
            </a:pPr>
            <a:r>
              <a:rPr sz="2800"/>
              <a:t> </a:t>
            </a:r>
            <a:endParaRPr sz="2800"/>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idx="4294967295"/>
          </p:nvPr>
        </p:nvSpPr>
        <p:spPr>
          <a:xfrm>
            <a:off x="457200" y="274637"/>
            <a:ext cx="8229600" cy="1143001"/>
          </a:xfrm>
          <a:prstGeom prst="rect">
            <a:avLst/>
          </a:prstGeom>
        </p:spPr>
        <p:txBody>
          <a:bodyPr/>
          <a:lstStyle>
            <a:lvl1pPr defTabSz="457200"/>
          </a:lstStyle>
          <a:p>
            <a:pPr lvl="0">
              <a:defRPr sz="1800"/>
            </a:pPr>
            <a:r>
              <a:rPr sz="4400"/>
              <a:t>Common Adverse Effects</a:t>
            </a:r>
          </a:p>
        </p:txBody>
      </p:sp>
      <p:sp>
        <p:nvSpPr>
          <p:cNvPr id="118" name="Shape 118"/>
          <p:cNvSpPr/>
          <p:nvPr>
            <p:ph type="body" idx="4294967295"/>
          </p:nvPr>
        </p:nvSpPr>
        <p:spPr>
          <a:xfrm>
            <a:off x="457200" y="1600200"/>
            <a:ext cx="8229600" cy="4525963"/>
          </a:xfrm>
          <a:prstGeom prst="rect">
            <a:avLst/>
          </a:prstGeom>
        </p:spPr>
        <p:txBody>
          <a:bodyPr/>
          <a:lstStyle/>
          <a:p>
            <a:pPr lvl="0" marL="300037" indent="-300037" defTabSz="457200">
              <a:lnSpc>
                <a:spcPct val="90000"/>
              </a:lnSpc>
              <a:spcBef>
                <a:spcPts val="600"/>
              </a:spcBef>
              <a:defRPr sz="1800"/>
            </a:pPr>
            <a:r>
              <a:rPr sz="2800"/>
              <a:t>Platelet Dysfunction </a:t>
            </a:r>
            <a:endParaRPr sz="2800"/>
          </a:p>
          <a:p>
            <a:pPr lvl="0" marL="300037" indent="-300037" defTabSz="457200">
              <a:lnSpc>
                <a:spcPct val="90000"/>
              </a:lnSpc>
              <a:spcBef>
                <a:spcPts val="600"/>
              </a:spcBef>
              <a:defRPr sz="1800"/>
            </a:pPr>
            <a:r>
              <a:rPr sz="2800"/>
              <a:t>Gastritis and peptic ulceration with bleeding (inhibition of PG + other effects)</a:t>
            </a:r>
            <a:endParaRPr sz="2800"/>
          </a:p>
          <a:p>
            <a:pPr lvl="0" marL="300037" indent="-300037" defTabSz="457200">
              <a:lnSpc>
                <a:spcPct val="90000"/>
              </a:lnSpc>
              <a:spcBef>
                <a:spcPts val="600"/>
              </a:spcBef>
              <a:defRPr sz="1800"/>
            </a:pPr>
            <a:r>
              <a:rPr sz="2800"/>
              <a:t>Acute Renal Failure in susceptible </a:t>
            </a:r>
            <a:endParaRPr sz="2800"/>
          </a:p>
          <a:p>
            <a:pPr lvl="0" marL="300037" indent="-300037" defTabSz="457200">
              <a:lnSpc>
                <a:spcPct val="90000"/>
              </a:lnSpc>
              <a:spcBef>
                <a:spcPts val="600"/>
              </a:spcBef>
              <a:defRPr sz="1800"/>
            </a:pPr>
            <a:r>
              <a:rPr sz="2800"/>
              <a:t>Sodium+ water retention and edema</a:t>
            </a:r>
            <a:endParaRPr sz="2800"/>
          </a:p>
          <a:p>
            <a:pPr lvl="0" marL="300037" indent="-300037" defTabSz="457200">
              <a:lnSpc>
                <a:spcPct val="90000"/>
              </a:lnSpc>
              <a:spcBef>
                <a:spcPts val="600"/>
              </a:spcBef>
              <a:defRPr sz="1800"/>
            </a:pPr>
            <a:r>
              <a:rPr sz="2800"/>
              <a:t>Analgesic nephropathy</a:t>
            </a:r>
            <a:endParaRPr sz="2800"/>
          </a:p>
          <a:p>
            <a:pPr lvl="0" marL="300037" indent="-300037" defTabSz="457200">
              <a:lnSpc>
                <a:spcPct val="90000"/>
              </a:lnSpc>
              <a:spcBef>
                <a:spcPts val="600"/>
              </a:spcBef>
              <a:defRPr sz="1800"/>
            </a:pPr>
            <a:r>
              <a:rPr sz="2800"/>
              <a:t>Prolongation of gestation and inhibition of labor.</a:t>
            </a:r>
            <a:endParaRPr sz="2800"/>
          </a:p>
          <a:p>
            <a:pPr lvl="0" marL="300037" indent="-300037" defTabSz="457200">
              <a:lnSpc>
                <a:spcPct val="90000"/>
              </a:lnSpc>
              <a:spcBef>
                <a:spcPts val="600"/>
              </a:spcBef>
              <a:defRPr sz="1800"/>
            </a:pPr>
            <a:r>
              <a:rPr sz="2800"/>
              <a:t>GIT bleeding and perforation</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body" idx="1"/>
          </p:nvPr>
        </p:nvSpPr>
        <p:spPr>
          <a:xfrm>
            <a:off x="0" y="1412874"/>
            <a:ext cx="9144000" cy="4835526"/>
          </a:xfrm>
          <a:prstGeom prst="rect">
            <a:avLst/>
          </a:prstGeom>
        </p:spPr>
        <p:txBody>
          <a:bodyPr/>
          <a:lstStyle/>
          <a:p>
            <a:pPr lvl="0" marL="256031" indent="-237743">
              <a:lnSpc>
                <a:spcPct val="90000"/>
              </a:lnSpc>
              <a:buSzTx/>
              <a:buNone/>
              <a:defRPr sz="1800"/>
            </a:pPr>
            <a:endParaRPr sz="2800"/>
          </a:p>
          <a:p>
            <a:pPr lvl="0" marL="242315" indent="-224027">
              <a:lnSpc>
                <a:spcPct val="90000"/>
              </a:lnSpc>
              <a:spcBef>
                <a:spcPts val="600"/>
              </a:spcBef>
              <a:buFont typeface="Wingdings"/>
              <a:buChar char="▪"/>
              <a:defRPr sz="1800"/>
            </a:pPr>
            <a:r>
              <a:rPr sz="2800"/>
              <a:t>It can cause </a:t>
            </a:r>
            <a:r>
              <a:rPr b="1" sz="2800"/>
              <a:t>irreversible</a:t>
            </a:r>
            <a:r>
              <a:rPr sz="2800"/>
              <a:t> inactivation of  COX-1 and COX-2.</a:t>
            </a:r>
            <a:endParaRPr sz="2800"/>
          </a:p>
          <a:p>
            <a:pPr lvl="0" marL="274320" indent="-256031">
              <a:lnSpc>
                <a:spcPct val="90000"/>
              </a:lnSpc>
              <a:buFont typeface="Wingdings"/>
              <a:buChar char="▪"/>
              <a:defRPr sz="1800"/>
            </a:pPr>
            <a:endParaRPr sz="2800"/>
          </a:p>
          <a:p>
            <a:pPr lvl="0" marL="300037" indent="-300037">
              <a:spcBef>
                <a:spcPts val="600"/>
              </a:spcBef>
              <a:defRPr sz="1800"/>
            </a:pPr>
            <a:r>
              <a:rPr sz="2800"/>
              <a:t>Aspirin  is the prototype of </a:t>
            </a:r>
            <a:r>
              <a:rPr b="1" sz="2800"/>
              <a:t>traditional</a:t>
            </a:r>
            <a:r>
              <a:rPr sz="2800"/>
              <a:t> NSAIDs and was officially approved by the FDA in 1939</a:t>
            </a:r>
            <a:r>
              <a:rPr i="1" sz="2800"/>
              <a:t>.</a:t>
            </a:r>
            <a:endParaRPr i="1" sz="2800"/>
          </a:p>
          <a:p>
            <a:pPr lvl="0">
              <a:defRPr sz="1800"/>
            </a:pPr>
            <a:endParaRPr i="1" sz="2800"/>
          </a:p>
        </p:txBody>
      </p:sp>
      <p:sp>
        <p:nvSpPr>
          <p:cNvPr id="121" name="Shape 121"/>
          <p:cNvSpPr/>
          <p:nvPr>
            <p:ph type="title"/>
          </p:nvPr>
        </p:nvSpPr>
        <p:spPr>
          <a:xfrm>
            <a:off x="611187" y="282575"/>
            <a:ext cx="7543801" cy="914400"/>
          </a:xfrm>
          <a:prstGeom prst="rect">
            <a:avLst/>
          </a:prstGeom>
        </p:spPr>
        <p:txBody>
          <a:bodyPr/>
          <a:lstStyle>
            <a:lvl1pPr>
              <a:defRPr b="1"/>
            </a:lvl1pPr>
          </a:lstStyle>
          <a:p>
            <a:pPr lvl="0">
              <a:defRPr b="0" sz="1800"/>
            </a:pPr>
            <a:r>
              <a:rPr b="1" sz="4400"/>
              <a:t>Aspirin</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457200" y="274638"/>
            <a:ext cx="8229600" cy="1143001"/>
          </a:xfrm>
          <a:prstGeom prst="rect">
            <a:avLst/>
          </a:prstGeom>
        </p:spPr>
        <p:txBody>
          <a:bodyPr/>
          <a:lstStyle/>
          <a:p>
            <a:pPr lvl="0">
              <a:defRPr sz="1800"/>
            </a:pPr>
            <a:r>
              <a:rPr sz="4400"/>
              <a:t>Mechanism of action</a:t>
            </a:r>
          </a:p>
        </p:txBody>
      </p:sp>
      <p:sp>
        <p:nvSpPr>
          <p:cNvPr id="124" name="Shape 124"/>
          <p:cNvSpPr/>
          <p:nvPr>
            <p:ph type="body" idx="1"/>
          </p:nvPr>
        </p:nvSpPr>
        <p:spPr>
          <a:xfrm>
            <a:off x="457200" y="1600200"/>
            <a:ext cx="8229600" cy="4525963"/>
          </a:xfrm>
          <a:prstGeom prst="rect">
            <a:avLst/>
          </a:prstGeom>
        </p:spPr>
        <p:txBody>
          <a:bodyPr/>
          <a:lstStyle/>
          <a:p>
            <a:pPr lvl="0" marL="257175" indent="-257175">
              <a:spcBef>
                <a:spcPts val="500"/>
              </a:spcBef>
              <a:defRPr sz="1800"/>
            </a:pPr>
            <a:r>
              <a:rPr sz="2400"/>
              <a:t> Aspirin is a weak organic acid that is unique among the NSAIDs in that it </a:t>
            </a:r>
            <a:r>
              <a:rPr b="1" sz="2400"/>
              <a:t>irreversibly</a:t>
            </a:r>
            <a:r>
              <a:rPr sz="2400"/>
              <a:t>  inactivates cyclooxygenase</a:t>
            </a:r>
            <a:endParaRPr sz="2400"/>
          </a:p>
          <a:p>
            <a:pPr lvl="0">
              <a:buSzTx/>
              <a:buNone/>
              <a:defRPr sz="1800"/>
            </a:pPr>
            <a:endParaRPr sz="2400"/>
          </a:p>
          <a:p>
            <a:pPr lvl="0" marL="257175" indent="-257175">
              <a:spcBef>
                <a:spcPts val="500"/>
              </a:spcBef>
              <a:defRPr sz="1800"/>
            </a:pPr>
            <a:r>
              <a:rPr sz="2400"/>
              <a:t>The other NSAIDs are all reversible </a:t>
            </a:r>
            <a:endParaRPr sz="2400"/>
          </a:p>
          <a:p>
            <a:pPr lvl="0">
              <a:defRPr sz="1800"/>
            </a:pPr>
            <a:endParaRPr sz="2400"/>
          </a:p>
          <a:p>
            <a:pPr lvl="0" marL="257175" indent="-257175">
              <a:spcBef>
                <a:spcPts val="500"/>
              </a:spcBef>
              <a:defRPr sz="1800"/>
            </a:pPr>
            <a:r>
              <a:rPr sz="2400"/>
              <a:t> Aspirin is rapidly deacetylated by esterases in the body producing salicylate, which has anti-inflammatory, antipyretic, and analgesic effects. </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xfrm>
            <a:off x="457200" y="274638"/>
            <a:ext cx="8229600" cy="1143001"/>
          </a:xfrm>
          <a:prstGeom prst="rect">
            <a:avLst/>
          </a:prstGeom>
        </p:spPr>
        <p:txBody>
          <a:bodyPr/>
          <a:lstStyle/>
          <a:p>
            <a:pPr lvl="0"/>
          </a:p>
        </p:txBody>
      </p:sp>
      <p:sp>
        <p:nvSpPr>
          <p:cNvPr id="127" name="Shape 127"/>
          <p:cNvSpPr/>
          <p:nvPr>
            <p:ph type="body" idx="1"/>
          </p:nvPr>
        </p:nvSpPr>
        <p:spPr>
          <a:xfrm>
            <a:off x="457200" y="1600200"/>
            <a:ext cx="8229600" cy="4525963"/>
          </a:xfrm>
          <a:prstGeom prst="rect">
            <a:avLst/>
          </a:prstGeom>
        </p:spPr>
        <p:txBody>
          <a:bodyPr/>
          <a:lstStyle/>
          <a:p>
            <a:pPr lvl="0" marL="329184" indent="-329184" defTabSz="877823">
              <a:lnSpc>
                <a:spcPct val="80000"/>
              </a:lnSpc>
              <a:spcBef>
                <a:spcPts val="600"/>
              </a:spcBef>
              <a:defRPr sz="1800"/>
            </a:pPr>
            <a:r>
              <a:rPr sz="2592"/>
              <a:t>The antipyretic and anti-inflammatory effects of salicylate are due primarily to the blockade of </a:t>
            </a:r>
            <a:r>
              <a:rPr b="1" sz="2592"/>
              <a:t>prostaglandin</a:t>
            </a:r>
            <a:r>
              <a:rPr sz="2592"/>
              <a:t> synthesis at the thermoregulatory centers in the hypothalamus and at peripheral target sites.</a:t>
            </a:r>
            <a:endParaRPr sz="2592"/>
          </a:p>
          <a:p>
            <a:pPr lvl="0" marL="329184" indent="-329184" defTabSz="877823">
              <a:lnSpc>
                <a:spcPct val="80000"/>
              </a:lnSpc>
              <a:spcBef>
                <a:spcPts val="600"/>
              </a:spcBef>
              <a:buSzTx/>
              <a:buNone/>
              <a:defRPr sz="1800"/>
            </a:pPr>
            <a:endParaRPr sz="2592"/>
          </a:p>
          <a:p>
            <a:pPr lvl="0" marL="329184" indent="-329184" defTabSz="877823">
              <a:lnSpc>
                <a:spcPct val="80000"/>
              </a:lnSpc>
              <a:spcBef>
                <a:spcPts val="600"/>
              </a:spcBef>
              <a:defRPr sz="1800"/>
            </a:pPr>
            <a:r>
              <a:rPr sz="2592"/>
              <a:t> Furthermore, by decreasing </a:t>
            </a:r>
            <a:r>
              <a:rPr b="1" sz="2592"/>
              <a:t>prostaglandin</a:t>
            </a:r>
            <a:r>
              <a:rPr sz="2592"/>
              <a:t> synthesis, salicylate also prevents the sensitization of pain receptors to both mechanical and chemical stimuli.</a:t>
            </a:r>
            <a:endParaRPr sz="2592"/>
          </a:p>
          <a:p>
            <a:pPr lvl="0" marL="329184" indent="-329184" defTabSz="877823">
              <a:lnSpc>
                <a:spcPct val="80000"/>
              </a:lnSpc>
              <a:spcBef>
                <a:spcPts val="600"/>
              </a:spcBef>
              <a:buSzTx/>
              <a:buNone/>
              <a:defRPr sz="1800"/>
            </a:pPr>
            <a:r>
              <a:rPr sz="2592"/>
              <a:t> </a:t>
            </a:r>
            <a:endParaRPr sz="2592"/>
          </a:p>
          <a:p>
            <a:pPr lvl="0" marL="329184" indent="-329184" defTabSz="877823">
              <a:lnSpc>
                <a:spcPct val="80000"/>
              </a:lnSpc>
              <a:spcBef>
                <a:spcPts val="600"/>
              </a:spcBef>
              <a:defRPr sz="1800"/>
            </a:pPr>
            <a:r>
              <a:rPr sz="2592"/>
              <a:t>Aspirin may also depress pain stimuli at </a:t>
            </a:r>
            <a:r>
              <a:rPr b="1" sz="2592"/>
              <a:t>subcortical</a:t>
            </a:r>
            <a:r>
              <a:rPr sz="2592"/>
              <a:t> sites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idx="4294967295"/>
          </p:nvPr>
        </p:nvSpPr>
        <p:spPr>
          <a:xfrm>
            <a:off x="457200" y="274637"/>
            <a:ext cx="8229600" cy="1143001"/>
          </a:xfrm>
          <a:prstGeom prst="rect">
            <a:avLst/>
          </a:prstGeom>
        </p:spPr>
        <p:txBody>
          <a:bodyPr/>
          <a:lstStyle/>
          <a:p>
            <a:pPr lvl="0" defTabSz="457200"/>
          </a:p>
        </p:txBody>
      </p:sp>
      <p:pic>
        <p:nvPicPr>
          <p:cNvPr id="46" name="image.png"/>
          <p:cNvPicPr/>
          <p:nvPr/>
        </p:nvPicPr>
        <p:blipFill>
          <a:blip r:embed="rId3">
            <a:extLst/>
          </a:blip>
          <a:stretch>
            <a:fillRect/>
          </a:stretch>
        </p:blipFill>
        <p:spPr>
          <a:xfrm>
            <a:off x="685800" y="0"/>
            <a:ext cx="7818438" cy="7345363"/>
          </a:xfrm>
          <a:prstGeom prst="rect">
            <a:avLst/>
          </a:prstGeom>
          <a:ln w="12700">
            <a:miter lim="400000"/>
          </a:ln>
        </p:spPr>
      </p:pic>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457200" y="274638"/>
            <a:ext cx="8229600" cy="1143001"/>
          </a:xfrm>
          <a:prstGeom prst="rect">
            <a:avLst/>
          </a:prstGeom>
        </p:spPr>
        <p:txBody>
          <a:bodyPr/>
          <a:lstStyle>
            <a:lvl1pPr>
              <a:defRPr sz="4800"/>
            </a:lvl1pPr>
          </a:lstStyle>
          <a:p>
            <a:pPr lvl="0">
              <a:defRPr sz="1800"/>
            </a:pPr>
            <a:r>
              <a:rPr sz="4800"/>
              <a:t>ACTIONS</a:t>
            </a:r>
          </a:p>
        </p:txBody>
      </p:sp>
      <p:sp>
        <p:nvSpPr>
          <p:cNvPr id="130" name="Shape 130"/>
          <p:cNvSpPr/>
          <p:nvPr>
            <p:ph type="body" idx="1"/>
          </p:nvPr>
        </p:nvSpPr>
        <p:spPr>
          <a:xfrm>
            <a:off x="457200" y="1600200"/>
            <a:ext cx="8229600" cy="4525963"/>
          </a:xfrm>
          <a:prstGeom prst="rect">
            <a:avLst/>
          </a:prstGeom>
        </p:spPr>
        <p:txBody>
          <a:bodyPr/>
          <a:lstStyle/>
          <a:p>
            <a:pPr lvl="0">
              <a:defRPr sz="1800"/>
            </a:pPr>
            <a:r>
              <a:rPr sz="3200"/>
              <a:t>The NSAIDs, including aspirin, have three major therapeutic actions , they reduce</a:t>
            </a:r>
            <a:endParaRPr sz="3200"/>
          </a:p>
          <a:p>
            <a:pPr lvl="0">
              <a:buSzTx/>
              <a:buNone/>
              <a:defRPr sz="1800"/>
            </a:pPr>
            <a:endParaRPr sz="3200"/>
          </a:p>
          <a:p>
            <a:pPr lvl="0">
              <a:defRPr sz="1800"/>
            </a:pPr>
            <a:r>
              <a:rPr sz="3200"/>
              <a:t> </a:t>
            </a:r>
            <a:r>
              <a:rPr b="1" sz="3200"/>
              <a:t>inflammation</a:t>
            </a:r>
            <a:r>
              <a:rPr sz="3200"/>
              <a:t> (anti-inflammation), </a:t>
            </a:r>
            <a:r>
              <a:rPr b="1" sz="3200"/>
              <a:t>pain</a:t>
            </a:r>
            <a:r>
              <a:rPr sz="3200"/>
              <a:t> (analgesia), and </a:t>
            </a:r>
            <a:r>
              <a:rPr b="1" sz="3200"/>
              <a:t>fever</a:t>
            </a:r>
            <a:r>
              <a:rPr sz="3200"/>
              <a:t> (antipyretic) </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xfrm>
            <a:off x="457200" y="274638"/>
            <a:ext cx="8229600" cy="1143001"/>
          </a:xfrm>
          <a:prstGeom prst="rect">
            <a:avLst/>
          </a:prstGeom>
        </p:spPr>
        <p:txBody>
          <a:bodyPr/>
          <a:lstStyle/>
          <a:p>
            <a:pPr lvl="0"/>
          </a:p>
        </p:txBody>
      </p:sp>
      <p:sp>
        <p:nvSpPr>
          <p:cNvPr id="133" name="Shape 133"/>
          <p:cNvSpPr/>
          <p:nvPr>
            <p:ph type="body" idx="1"/>
          </p:nvPr>
        </p:nvSpPr>
        <p:spPr>
          <a:xfrm>
            <a:off x="457200" y="1600200"/>
            <a:ext cx="8229600" cy="4525963"/>
          </a:xfrm>
          <a:prstGeom prst="rect">
            <a:avLst/>
          </a:prstGeom>
        </p:spPr>
        <p:txBody>
          <a:bodyPr/>
          <a:lstStyle/>
          <a:p>
            <a:pPr lvl="0">
              <a:lnSpc>
                <a:spcPct val="80000"/>
              </a:lnSpc>
              <a:spcBef>
                <a:spcPts val="500"/>
              </a:spcBef>
              <a:buSzTx/>
              <a:buNone/>
              <a:defRPr sz="1800"/>
            </a:pPr>
            <a:r>
              <a:rPr b="1" sz="2400"/>
              <a:t>Anti-inflammatory actions:</a:t>
            </a:r>
            <a:endParaRPr sz="2400"/>
          </a:p>
          <a:p>
            <a:pPr lvl="0">
              <a:lnSpc>
                <a:spcPct val="80000"/>
              </a:lnSpc>
              <a:spcBef>
                <a:spcPts val="500"/>
              </a:spcBef>
              <a:buSzTx/>
              <a:buNone/>
              <a:defRPr sz="1800"/>
            </a:pPr>
            <a:endParaRPr b="1" sz="2400"/>
          </a:p>
          <a:p>
            <a:pPr lvl="0">
              <a:lnSpc>
                <a:spcPct val="80000"/>
              </a:lnSpc>
              <a:spcBef>
                <a:spcPts val="500"/>
              </a:spcBef>
              <a:defRPr sz="1800"/>
            </a:pPr>
            <a:r>
              <a:rPr sz="2400"/>
              <a:t> Because aspirin inhibits </a:t>
            </a:r>
            <a:r>
              <a:rPr b="1" sz="2400"/>
              <a:t>cyclooxygenase</a:t>
            </a:r>
            <a:r>
              <a:rPr sz="2400"/>
              <a:t> activity, it diminishes the formation of prostaglandins and, thus, modulates those aspects of inflammation in which prostaglandins act as mediators.</a:t>
            </a:r>
            <a:endParaRPr sz="2400"/>
          </a:p>
          <a:p>
            <a:pPr lvl="0">
              <a:lnSpc>
                <a:spcPct val="80000"/>
              </a:lnSpc>
              <a:spcBef>
                <a:spcPts val="500"/>
              </a:spcBef>
              <a:buSzTx/>
              <a:buNone/>
              <a:defRPr sz="1800"/>
            </a:pPr>
            <a:endParaRPr sz="2400"/>
          </a:p>
          <a:p>
            <a:pPr lvl="0">
              <a:lnSpc>
                <a:spcPct val="80000"/>
              </a:lnSpc>
              <a:spcBef>
                <a:spcPts val="500"/>
              </a:spcBef>
              <a:defRPr sz="1800"/>
            </a:pPr>
            <a:r>
              <a:rPr sz="2400"/>
              <a:t>Aspirin inhibits inflammation in arthritis, but it neither arrests the progress of the disease nor induces remission.</a:t>
            </a:r>
            <a:endParaRPr sz="2400"/>
          </a:p>
          <a:p>
            <a:pPr lvl="0">
              <a:lnSpc>
                <a:spcPct val="80000"/>
              </a:lnSpc>
              <a:spcBef>
                <a:spcPts val="500"/>
              </a:spcBef>
              <a:buSzTx/>
              <a:buNone/>
              <a:defRPr sz="1800"/>
            </a:pPr>
            <a:endParaRPr sz="2400"/>
          </a:p>
          <a:p>
            <a:pPr lvl="0">
              <a:lnSpc>
                <a:spcPct val="80000"/>
              </a:lnSpc>
              <a:spcBef>
                <a:spcPts val="500"/>
              </a:spcBef>
              <a:buSzTx/>
              <a:buNone/>
              <a:defRPr sz="1800"/>
            </a:pPr>
            <a:r>
              <a:rPr sz="2400"/>
              <a:t> </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xfrm>
            <a:off x="457200" y="274638"/>
            <a:ext cx="8229600" cy="1143001"/>
          </a:xfrm>
          <a:prstGeom prst="rect">
            <a:avLst/>
          </a:prstGeom>
        </p:spPr>
        <p:txBody>
          <a:bodyPr/>
          <a:lstStyle/>
          <a:p>
            <a:pPr lvl="0"/>
          </a:p>
        </p:txBody>
      </p:sp>
      <p:sp>
        <p:nvSpPr>
          <p:cNvPr id="136" name="Shape 136"/>
          <p:cNvSpPr/>
          <p:nvPr>
            <p:ph type="body" idx="1"/>
          </p:nvPr>
        </p:nvSpPr>
        <p:spPr>
          <a:xfrm>
            <a:off x="457200" y="1600200"/>
            <a:ext cx="8229600" cy="4525963"/>
          </a:xfrm>
          <a:prstGeom prst="rect">
            <a:avLst/>
          </a:prstGeom>
        </p:spPr>
        <p:txBody>
          <a:bodyPr/>
          <a:lstStyle/>
          <a:p>
            <a:pPr lvl="0">
              <a:buSzTx/>
              <a:buNone/>
              <a:defRPr sz="1800"/>
            </a:pPr>
            <a:r>
              <a:rPr b="1" sz="3200"/>
              <a:t>Analgesic action</a:t>
            </a:r>
            <a:r>
              <a:rPr sz="3200"/>
              <a:t>:</a:t>
            </a:r>
            <a:endParaRPr sz="3200"/>
          </a:p>
          <a:p>
            <a:pPr lvl="0">
              <a:buSzTx/>
              <a:buNone/>
              <a:defRPr sz="1800"/>
            </a:pPr>
            <a:endParaRPr sz="3200"/>
          </a:p>
          <a:p>
            <a:pPr lvl="0" marL="257175" indent="-257175">
              <a:spcBef>
                <a:spcPts val="500"/>
              </a:spcBef>
              <a:defRPr sz="1800"/>
            </a:pPr>
            <a:r>
              <a:rPr sz="2400"/>
              <a:t> Prostaglandin E2 (PGE2) is thought to </a:t>
            </a:r>
            <a:r>
              <a:rPr b="1" sz="2400"/>
              <a:t>sensitize</a:t>
            </a:r>
            <a:r>
              <a:rPr sz="2400"/>
              <a:t> nerve endings to the action of bradykinin, histamine, and other chemical mediators released locally by the inflammatory process. </a:t>
            </a:r>
            <a:endParaRPr sz="2400"/>
          </a:p>
          <a:p>
            <a:pPr lvl="0">
              <a:buSzTx/>
              <a:buNone/>
              <a:defRPr sz="1800"/>
            </a:pPr>
            <a:endParaRPr sz="2400"/>
          </a:p>
          <a:p>
            <a:pPr lvl="0" marL="257175" indent="-257175">
              <a:spcBef>
                <a:spcPts val="500"/>
              </a:spcBef>
              <a:defRPr sz="1800"/>
            </a:pPr>
            <a:r>
              <a:rPr sz="2400"/>
              <a:t>management of pain of low to moderate intensity arising from musculoskeletal disorders rather than that arising from the viscera. </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457200" y="274638"/>
            <a:ext cx="8229600" cy="1143001"/>
          </a:xfrm>
          <a:prstGeom prst="rect">
            <a:avLst/>
          </a:prstGeom>
        </p:spPr>
        <p:txBody>
          <a:bodyPr/>
          <a:lstStyle/>
          <a:p>
            <a:pPr lvl="0"/>
          </a:p>
        </p:txBody>
      </p:sp>
      <p:sp>
        <p:nvSpPr>
          <p:cNvPr id="139" name="Shape 139"/>
          <p:cNvSpPr/>
          <p:nvPr>
            <p:ph type="body" idx="1"/>
          </p:nvPr>
        </p:nvSpPr>
        <p:spPr>
          <a:xfrm>
            <a:off x="457200" y="1600200"/>
            <a:ext cx="8229600" cy="4525963"/>
          </a:xfrm>
          <a:prstGeom prst="rect">
            <a:avLst/>
          </a:prstGeom>
        </p:spPr>
        <p:txBody>
          <a:bodyPr/>
          <a:lstStyle/>
          <a:p>
            <a:pPr lvl="0">
              <a:lnSpc>
                <a:spcPct val="80000"/>
              </a:lnSpc>
              <a:buSzTx/>
              <a:buNone/>
              <a:defRPr sz="1800"/>
            </a:pPr>
            <a:r>
              <a:rPr b="1" sz="3200"/>
              <a:t>Antipyretic action:</a:t>
            </a:r>
            <a:endParaRPr sz="2700"/>
          </a:p>
          <a:p>
            <a:pPr lvl="0">
              <a:lnSpc>
                <a:spcPct val="80000"/>
              </a:lnSpc>
              <a:spcBef>
                <a:spcPts val="600"/>
              </a:spcBef>
              <a:defRPr sz="1800"/>
            </a:pPr>
            <a:r>
              <a:rPr sz="2700"/>
              <a:t> Fever occurs when the set-point of the anterior hypothalamic thermoregulatory center is elevated </a:t>
            </a:r>
            <a:endParaRPr sz="2700"/>
          </a:p>
          <a:p>
            <a:pPr lvl="0">
              <a:lnSpc>
                <a:spcPct val="80000"/>
              </a:lnSpc>
              <a:spcBef>
                <a:spcPts val="600"/>
              </a:spcBef>
              <a:buSzTx/>
              <a:buNone/>
              <a:defRPr sz="1800"/>
            </a:pPr>
            <a:r>
              <a:rPr sz="2700"/>
              <a:t> </a:t>
            </a:r>
            <a:endParaRPr sz="2700"/>
          </a:p>
          <a:p>
            <a:pPr lvl="0">
              <a:lnSpc>
                <a:spcPct val="80000"/>
              </a:lnSpc>
              <a:spcBef>
                <a:spcPts val="600"/>
              </a:spcBef>
              <a:defRPr sz="1800"/>
            </a:pPr>
            <a:r>
              <a:rPr sz="2700"/>
              <a:t>&gt; impeding PGE2 synthesis and release &gt; resets the hypothalamus toward normal</a:t>
            </a:r>
            <a:endParaRPr sz="2700"/>
          </a:p>
          <a:p>
            <a:pPr lvl="0">
              <a:lnSpc>
                <a:spcPct val="80000"/>
              </a:lnSpc>
              <a:spcBef>
                <a:spcPts val="600"/>
              </a:spcBef>
              <a:buSzTx/>
              <a:buNone/>
              <a:defRPr sz="1800"/>
            </a:pPr>
            <a:endParaRPr sz="2700"/>
          </a:p>
          <a:p>
            <a:pPr lvl="0">
              <a:lnSpc>
                <a:spcPct val="80000"/>
              </a:lnSpc>
              <a:spcBef>
                <a:spcPts val="600"/>
              </a:spcBef>
              <a:defRPr sz="1800"/>
            </a:pPr>
            <a:r>
              <a:rPr sz="2700"/>
              <a:t> it rapidly lowers the body temperature of febrile patients by increasing heat dissipation as a result of peripheral vasodilation and sweating.</a:t>
            </a:r>
            <a:endParaRPr sz="2700"/>
          </a:p>
          <a:p>
            <a:pPr lvl="0">
              <a:lnSpc>
                <a:spcPct val="80000"/>
              </a:lnSpc>
              <a:spcBef>
                <a:spcPts val="600"/>
              </a:spcBef>
              <a:defRPr sz="1800"/>
            </a:pPr>
            <a:r>
              <a:rPr sz="2700"/>
              <a:t> Aspirin has no effect on normal body temperature.</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457200" y="274638"/>
            <a:ext cx="8229600" cy="1143001"/>
          </a:xfrm>
          <a:prstGeom prst="rect">
            <a:avLst/>
          </a:prstGeom>
        </p:spPr>
        <p:txBody>
          <a:bodyPr/>
          <a:lstStyle/>
          <a:p>
            <a:pPr lvl="0"/>
          </a:p>
        </p:txBody>
      </p:sp>
      <p:sp>
        <p:nvSpPr>
          <p:cNvPr id="142" name="Shape 142"/>
          <p:cNvSpPr/>
          <p:nvPr>
            <p:ph type="body" idx="1"/>
          </p:nvPr>
        </p:nvSpPr>
        <p:spPr>
          <a:xfrm>
            <a:off x="457200" y="1600200"/>
            <a:ext cx="8229600" cy="4525963"/>
          </a:xfrm>
          <a:prstGeom prst="rect">
            <a:avLst/>
          </a:prstGeom>
        </p:spPr>
        <p:txBody>
          <a:bodyPr/>
          <a:lstStyle/>
          <a:p>
            <a:pPr lvl="0" marL="315468" indent="-315468" defTabSz="841247">
              <a:lnSpc>
                <a:spcPct val="90000"/>
              </a:lnSpc>
              <a:spcBef>
                <a:spcPts val="500"/>
              </a:spcBef>
              <a:buSzTx/>
              <a:buNone/>
              <a:defRPr sz="1800"/>
            </a:pPr>
            <a:r>
              <a:rPr b="1" sz="2484"/>
              <a:t>Respiratory actions:</a:t>
            </a:r>
            <a:endParaRPr sz="2484"/>
          </a:p>
          <a:p>
            <a:pPr lvl="0" marL="315468" indent="-315468" defTabSz="841247">
              <a:lnSpc>
                <a:spcPct val="90000"/>
              </a:lnSpc>
              <a:spcBef>
                <a:spcPts val="500"/>
              </a:spcBef>
              <a:defRPr sz="1800"/>
            </a:pPr>
            <a:r>
              <a:rPr sz="2484"/>
              <a:t> At therapeutic doses, aspirin increases alveolar ventilation.  uncouple oxidative phosphorylation, which leads to </a:t>
            </a:r>
            <a:r>
              <a:rPr b="1" sz="2484"/>
              <a:t>elevated CO2 </a:t>
            </a:r>
            <a:r>
              <a:rPr sz="2484"/>
              <a:t>and increased respiration. </a:t>
            </a:r>
            <a:endParaRPr sz="2484"/>
          </a:p>
          <a:p>
            <a:pPr lvl="0" marL="315468" indent="-315468" defTabSz="841247">
              <a:lnSpc>
                <a:spcPct val="90000"/>
              </a:lnSpc>
              <a:spcBef>
                <a:spcPts val="500"/>
              </a:spcBef>
              <a:buSzTx/>
              <a:buNone/>
              <a:defRPr sz="1800"/>
            </a:pPr>
            <a:endParaRPr sz="2484"/>
          </a:p>
          <a:p>
            <a:pPr lvl="0" marL="315468" indent="-315468" defTabSz="841247">
              <a:lnSpc>
                <a:spcPct val="90000"/>
              </a:lnSpc>
              <a:spcBef>
                <a:spcPts val="500"/>
              </a:spcBef>
              <a:defRPr sz="1800"/>
            </a:pPr>
            <a:r>
              <a:rPr sz="2484"/>
              <a:t>Higher doses work directly on the </a:t>
            </a:r>
            <a:r>
              <a:rPr b="1" sz="2484"/>
              <a:t>respiratory center </a:t>
            </a:r>
            <a:r>
              <a:rPr sz="2484"/>
              <a:t>in the medulla, resulting in hyperventilation and respiratory alkalosis</a:t>
            </a:r>
            <a:endParaRPr sz="2484"/>
          </a:p>
          <a:p>
            <a:pPr lvl="0" marL="315468" indent="-315468" defTabSz="841247">
              <a:lnSpc>
                <a:spcPct val="90000"/>
              </a:lnSpc>
              <a:spcBef>
                <a:spcPts val="500"/>
              </a:spcBef>
              <a:buSzTx/>
              <a:buNone/>
              <a:defRPr sz="1800"/>
            </a:pPr>
            <a:endParaRPr sz="2484"/>
          </a:p>
          <a:p>
            <a:pPr lvl="0" marL="315468" indent="-315468" defTabSz="841247">
              <a:lnSpc>
                <a:spcPct val="90000"/>
              </a:lnSpc>
              <a:spcBef>
                <a:spcPts val="500"/>
              </a:spcBef>
              <a:defRPr sz="1800"/>
            </a:pPr>
            <a:r>
              <a:rPr sz="2484"/>
              <a:t> At </a:t>
            </a:r>
            <a:r>
              <a:rPr b="1" sz="2484"/>
              <a:t>toxic</a:t>
            </a:r>
            <a:r>
              <a:rPr sz="2484"/>
              <a:t> levels, central respiratory paralysis &gt;&gt; </a:t>
            </a:r>
            <a:r>
              <a:rPr b="1" sz="2484"/>
              <a:t>acidosis</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xfrm>
            <a:off x="457200" y="274638"/>
            <a:ext cx="8229600" cy="1143001"/>
          </a:xfrm>
          <a:prstGeom prst="rect">
            <a:avLst/>
          </a:prstGeom>
        </p:spPr>
        <p:txBody>
          <a:bodyPr/>
          <a:lstStyle/>
          <a:p>
            <a:pPr lvl="0"/>
          </a:p>
        </p:txBody>
      </p:sp>
      <p:sp>
        <p:nvSpPr>
          <p:cNvPr id="145" name="Shape 145"/>
          <p:cNvSpPr/>
          <p:nvPr>
            <p:ph type="body" idx="1"/>
          </p:nvPr>
        </p:nvSpPr>
        <p:spPr>
          <a:xfrm>
            <a:off x="457200" y="1600200"/>
            <a:ext cx="8229600" cy="4525963"/>
          </a:xfrm>
          <a:prstGeom prst="rect">
            <a:avLst/>
          </a:prstGeom>
        </p:spPr>
        <p:txBody>
          <a:bodyPr/>
          <a:lstStyle/>
          <a:p>
            <a:pPr lvl="0">
              <a:lnSpc>
                <a:spcPct val="80000"/>
              </a:lnSpc>
              <a:spcBef>
                <a:spcPts val="600"/>
              </a:spcBef>
              <a:buSzTx/>
              <a:buNone/>
              <a:defRPr sz="1800"/>
            </a:pPr>
            <a:r>
              <a:rPr b="1" sz="2500"/>
              <a:t>Gastrointestinal effects:</a:t>
            </a:r>
            <a:endParaRPr sz="2900"/>
          </a:p>
          <a:p>
            <a:pPr lvl="0">
              <a:lnSpc>
                <a:spcPct val="80000"/>
              </a:lnSpc>
              <a:spcBef>
                <a:spcPts val="600"/>
              </a:spcBef>
              <a:buSzTx/>
              <a:buNone/>
              <a:defRPr sz="1800"/>
            </a:pPr>
            <a:endParaRPr b="1" sz="2800"/>
          </a:p>
          <a:p>
            <a:pPr lvl="0" marL="295603" indent="-295603">
              <a:lnSpc>
                <a:spcPct val="80000"/>
              </a:lnSpc>
              <a:spcBef>
                <a:spcPts val="600"/>
              </a:spcBef>
              <a:defRPr sz="1800"/>
            </a:pPr>
            <a:r>
              <a:rPr sz="2500"/>
              <a:t> </a:t>
            </a:r>
            <a:r>
              <a:rPr b="1" sz="2500"/>
              <a:t>PGE2</a:t>
            </a:r>
            <a:r>
              <a:rPr sz="2500"/>
              <a:t>  stimulate synthesis of protective </a:t>
            </a:r>
            <a:r>
              <a:rPr b="1" sz="2500"/>
              <a:t>mucus</a:t>
            </a:r>
            <a:r>
              <a:rPr sz="2500"/>
              <a:t> in both the stomach and small intestine.</a:t>
            </a:r>
            <a:endParaRPr sz="2900"/>
          </a:p>
          <a:p>
            <a:pPr lvl="0">
              <a:lnSpc>
                <a:spcPct val="80000"/>
              </a:lnSpc>
              <a:spcBef>
                <a:spcPts val="600"/>
              </a:spcBef>
              <a:buSzTx/>
              <a:buNone/>
              <a:defRPr sz="1800"/>
            </a:pPr>
            <a:endParaRPr sz="2800"/>
          </a:p>
          <a:p>
            <a:pPr lvl="0" marL="295603" indent="-295603">
              <a:lnSpc>
                <a:spcPct val="80000"/>
              </a:lnSpc>
              <a:spcBef>
                <a:spcPts val="600"/>
              </a:spcBef>
              <a:defRPr sz="1800"/>
            </a:pPr>
            <a:r>
              <a:rPr sz="2500"/>
              <a:t> In the presence of aspirin, these prostanoids are not formed, resulting in increased gastric acid secretion and diminished mucus protection. </a:t>
            </a:r>
            <a:endParaRPr sz="2900"/>
          </a:p>
          <a:p>
            <a:pPr lvl="0">
              <a:lnSpc>
                <a:spcPct val="80000"/>
              </a:lnSpc>
              <a:spcBef>
                <a:spcPts val="600"/>
              </a:spcBef>
              <a:buSzTx/>
              <a:buNone/>
              <a:defRPr sz="1800"/>
            </a:pPr>
            <a:endParaRPr sz="2800"/>
          </a:p>
          <a:p>
            <a:pPr lvl="0" marL="295603" indent="-295603">
              <a:lnSpc>
                <a:spcPct val="80000"/>
              </a:lnSpc>
              <a:spcBef>
                <a:spcPts val="600"/>
              </a:spcBef>
              <a:defRPr sz="1800"/>
            </a:pPr>
            <a:r>
              <a:rPr sz="2500"/>
              <a:t>  Agents used for the prevention of gastric and/or duodenal ulcers include  proton-pump inhibitors (</a:t>
            </a:r>
            <a:r>
              <a:rPr b="1" sz="2500"/>
              <a:t>PPIs</a:t>
            </a:r>
            <a:r>
              <a:rPr sz="2500"/>
              <a:t>); esomeprazole, lansoprazole, omeprazol </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xfrm>
            <a:off x="457200" y="274638"/>
            <a:ext cx="8229600" cy="1143001"/>
          </a:xfrm>
          <a:prstGeom prst="rect">
            <a:avLst/>
          </a:prstGeom>
        </p:spPr>
        <p:txBody>
          <a:bodyPr/>
          <a:lstStyle/>
          <a:p>
            <a:pPr lvl="0"/>
          </a:p>
        </p:txBody>
      </p:sp>
      <p:sp>
        <p:nvSpPr>
          <p:cNvPr id="148" name="Shape 148"/>
          <p:cNvSpPr/>
          <p:nvPr>
            <p:ph type="body" idx="1"/>
          </p:nvPr>
        </p:nvSpPr>
        <p:spPr>
          <a:xfrm>
            <a:off x="457200" y="1600200"/>
            <a:ext cx="8229600" cy="4525963"/>
          </a:xfrm>
          <a:prstGeom prst="rect">
            <a:avLst/>
          </a:prstGeom>
        </p:spPr>
        <p:txBody>
          <a:bodyPr/>
          <a:lstStyle/>
          <a:p>
            <a:pPr lvl="0">
              <a:lnSpc>
                <a:spcPct val="80000"/>
              </a:lnSpc>
              <a:buSzTx/>
              <a:buNone/>
              <a:defRPr sz="1800"/>
            </a:pPr>
            <a:r>
              <a:rPr b="1" sz="3100"/>
              <a:t>Effect on platelets:</a:t>
            </a:r>
            <a:endParaRPr sz="2400"/>
          </a:p>
          <a:p>
            <a:pPr lvl="0">
              <a:lnSpc>
                <a:spcPct val="80000"/>
              </a:lnSpc>
              <a:spcBef>
                <a:spcPts val="500"/>
              </a:spcBef>
              <a:buSzTx/>
              <a:buNone/>
              <a:defRPr sz="1800"/>
            </a:pPr>
            <a:endParaRPr b="1" sz="4000"/>
          </a:p>
          <a:p>
            <a:pPr lvl="0">
              <a:lnSpc>
                <a:spcPct val="80000"/>
              </a:lnSpc>
              <a:spcBef>
                <a:spcPts val="500"/>
              </a:spcBef>
              <a:defRPr sz="1800"/>
            </a:pPr>
            <a:r>
              <a:rPr sz="2400"/>
              <a:t> </a:t>
            </a:r>
            <a:r>
              <a:rPr b="1" sz="2400"/>
              <a:t>TXA2</a:t>
            </a:r>
            <a:r>
              <a:rPr sz="2400"/>
              <a:t> enhances platelet aggregation &gt;&gt; </a:t>
            </a:r>
            <a:r>
              <a:rPr b="1" sz="2400"/>
              <a:t>Low doses 81 mg </a:t>
            </a:r>
            <a:r>
              <a:rPr sz="2400"/>
              <a:t>daily of aspirin can irreversibly </a:t>
            </a:r>
            <a:r>
              <a:rPr b="1" sz="2400"/>
              <a:t>inhibit</a:t>
            </a:r>
            <a:r>
              <a:rPr sz="2400"/>
              <a:t>  thromboxane production in  platelets via inhibition of cyclooxygenase. </a:t>
            </a:r>
            <a:endParaRPr sz="2400"/>
          </a:p>
          <a:p>
            <a:pPr lvl="0">
              <a:lnSpc>
                <a:spcPct val="80000"/>
              </a:lnSpc>
              <a:spcBef>
                <a:spcPts val="500"/>
              </a:spcBef>
              <a:buSzTx/>
              <a:buNone/>
              <a:defRPr sz="1800"/>
            </a:pPr>
            <a:endParaRPr sz="2400"/>
          </a:p>
          <a:p>
            <a:pPr lvl="0">
              <a:lnSpc>
                <a:spcPct val="80000"/>
              </a:lnSpc>
              <a:spcBef>
                <a:spcPts val="500"/>
              </a:spcBef>
              <a:defRPr sz="1800"/>
            </a:pPr>
            <a:r>
              <a:rPr sz="2400"/>
              <a:t> Because platelets lack nuclei, they cannot synthesize new enzyme, and the lack of thromboxane persists for the lifetime of the platelet (7 days)&gt;&gt; As a result prolonged </a:t>
            </a:r>
            <a:r>
              <a:rPr b="1" sz="2400"/>
              <a:t>bleeding  time.</a:t>
            </a:r>
            <a:endParaRPr sz="2400"/>
          </a:p>
          <a:p>
            <a:pPr lvl="0">
              <a:lnSpc>
                <a:spcPct val="80000"/>
              </a:lnSpc>
              <a:spcBef>
                <a:spcPts val="500"/>
              </a:spcBef>
              <a:buSzTx/>
              <a:buNone/>
              <a:defRPr sz="1800"/>
            </a:pPr>
            <a:r>
              <a:rPr b="1" sz="2400"/>
              <a:t> </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xfrm>
            <a:off x="457200" y="274638"/>
            <a:ext cx="8229600" cy="1143001"/>
          </a:xfrm>
          <a:prstGeom prst="rect">
            <a:avLst/>
          </a:prstGeom>
        </p:spPr>
        <p:txBody>
          <a:bodyPr/>
          <a:lstStyle/>
          <a:p>
            <a:pPr lvl="0"/>
          </a:p>
        </p:txBody>
      </p:sp>
      <p:sp>
        <p:nvSpPr>
          <p:cNvPr id="151" name="Shape 151"/>
          <p:cNvSpPr/>
          <p:nvPr>
            <p:ph type="body" idx="1"/>
          </p:nvPr>
        </p:nvSpPr>
        <p:spPr>
          <a:xfrm>
            <a:off x="457200" y="1600200"/>
            <a:ext cx="8229600" cy="4525963"/>
          </a:xfrm>
          <a:prstGeom prst="rect">
            <a:avLst/>
          </a:prstGeom>
        </p:spPr>
        <p:txBody>
          <a:bodyPr/>
          <a:lstStyle/>
          <a:p>
            <a:pPr lvl="0">
              <a:lnSpc>
                <a:spcPct val="80000"/>
              </a:lnSpc>
              <a:spcBef>
                <a:spcPts val="600"/>
              </a:spcBef>
              <a:buSzTx/>
              <a:buNone/>
              <a:defRPr sz="1800"/>
            </a:pPr>
            <a:r>
              <a:rPr b="1" sz="2700"/>
              <a:t>Actions on the kidney: </a:t>
            </a:r>
            <a:endParaRPr sz="2400"/>
          </a:p>
          <a:p>
            <a:pPr lvl="0">
              <a:lnSpc>
                <a:spcPct val="80000"/>
              </a:lnSpc>
              <a:spcBef>
                <a:spcPts val="500"/>
              </a:spcBef>
              <a:buSzTx/>
              <a:buNone/>
              <a:defRPr sz="1800"/>
            </a:pPr>
            <a:endParaRPr b="1" sz="3500"/>
          </a:p>
          <a:p>
            <a:pPr lvl="0">
              <a:lnSpc>
                <a:spcPct val="80000"/>
              </a:lnSpc>
              <a:spcBef>
                <a:spcPts val="500"/>
              </a:spcBef>
              <a:defRPr sz="1800"/>
            </a:pPr>
            <a:r>
              <a:rPr sz="2400"/>
              <a:t>Cyclooxygenase inhibitors prevent the synthesis of PGE2 and PGI2  that are responsible for maintaining </a:t>
            </a:r>
            <a:r>
              <a:rPr b="1" sz="2400"/>
              <a:t>renal blood flow. </a:t>
            </a:r>
            <a:endParaRPr sz="2400"/>
          </a:p>
          <a:p>
            <a:pPr lvl="0">
              <a:lnSpc>
                <a:spcPct val="80000"/>
              </a:lnSpc>
              <a:spcBef>
                <a:spcPts val="500"/>
              </a:spcBef>
              <a:buSzTx/>
              <a:buNone/>
              <a:defRPr sz="1800"/>
            </a:pPr>
            <a:endParaRPr sz="2400"/>
          </a:p>
          <a:p>
            <a:pPr lvl="0">
              <a:lnSpc>
                <a:spcPct val="80000"/>
              </a:lnSpc>
              <a:spcBef>
                <a:spcPts val="500"/>
              </a:spcBef>
              <a:defRPr sz="1800"/>
            </a:pPr>
            <a:r>
              <a:rPr sz="2400"/>
              <a:t>Decreased synthesis of prostaglandins can result in </a:t>
            </a:r>
            <a:r>
              <a:rPr b="1" sz="2400"/>
              <a:t>retention of sodium and water </a:t>
            </a:r>
            <a:r>
              <a:rPr sz="2400"/>
              <a:t>and may cause </a:t>
            </a:r>
            <a:r>
              <a:rPr b="1" sz="2400"/>
              <a:t>edema</a:t>
            </a:r>
            <a:r>
              <a:rPr sz="2400"/>
              <a:t> and </a:t>
            </a:r>
            <a:r>
              <a:rPr b="1" sz="2400"/>
              <a:t>hyperkalemia</a:t>
            </a:r>
            <a:r>
              <a:rPr sz="2400"/>
              <a:t> in some patients. </a:t>
            </a:r>
            <a:endParaRPr sz="2400"/>
          </a:p>
          <a:p>
            <a:pPr lvl="0">
              <a:lnSpc>
                <a:spcPct val="80000"/>
              </a:lnSpc>
              <a:spcBef>
                <a:spcPts val="500"/>
              </a:spcBef>
              <a:buSzTx/>
              <a:buNone/>
              <a:defRPr sz="1800"/>
            </a:pPr>
            <a:endParaRPr sz="2400"/>
          </a:p>
          <a:p>
            <a:pPr lvl="0">
              <a:lnSpc>
                <a:spcPct val="80000"/>
              </a:lnSpc>
              <a:spcBef>
                <a:spcPts val="500"/>
              </a:spcBef>
              <a:defRPr sz="1800"/>
            </a:pPr>
            <a:r>
              <a:rPr b="1" sz="2400"/>
              <a:t>Interstitial nephritis </a:t>
            </a:r>
            <a:r>
              <a:rPr sz="2400"/>
              <a:t>can also occur with all NSAIDs except aspirin</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xfrm>
            <a:off x="457200" y="274638"/>
            <a:ext cx="8229600" cy="1143001"/>
          </a:xfrm>
          <a:prstGeom prst="rect">
            <a:avLst/>
          </a:prstGeom>
        </p:spPr>
        <p:txBody>
          <a:bodyPr/>
          <a:lstStyle/>
          <a:p>
            <a:pPr lvl="0">
              <a:defRPr sz="1800"/>
            </a:pPr>
            <a:r>
              <a:rPr sz="4400"/>
              <a:t>Therapeutic uses</a:t>
            </a:r>
          </a:p>
        </p:txBody>
      </p:sp>
      <p:sp>
        <p:nvSpPr>
          <p:cNvPr id="154" name="Shape 154"/>
          <p:cNvSpPr/>
          <p:nvPr>
            <p:ph type="body" idx="1"/>
          </p:nvPr>
        </p:nvSpPr>
        <p:spPr>
          <a:xfrm>
            <a:off x="457200" y="1600200"/>
            <a:ext cx="8229600" cy="4525963"/>
          </a:xfrm>
          <a:prstGeom prst="rect">
            <a:avLst/>
          </a:prstGeom>
        </p:spPr>
        <p:txBody>
          <a:bodyPr/>
          <a:lstStyle/>
          <a:p>
            <a:pPr lvl="0">
              <a:lnSpc>
                <a:spcPct val="80000"/>
              </a:lnSpc>
              <a:spcBef>
                <a:spcPts val="500"/>
              </a:spcBef>
              <a:buSzTx/>
              <a:buNone/>
              <a:defRPr sz="1800"/>
            </a:pPr>
            <a:r>
              <a:rPr b="1" sz="2400"/>
              <a:t>Anti-inflammatory, antipyretic, and analgesic uses</a:t>
            </a:r>
            <a:r>
              <a:rPr sz="2400"/>
              <a:t>:</a:t>
            </a:r>
            <a:endParaRPr sz="2400"/>
          </a:p>
          <a:p>
            <a:pPr lvl="0">
              <a:lnSpc>
                <a:spcPct val="80000"/>
              </a:lnSpc>
              <a:spcBef>
                <a:spcPts val="500"/>
              </a:spcBef>
              <a:defRPr sz="1800"/>
            </a:pPr>
            <a:endParaRPr sz="2400"/>
          </a:p>
          <a:p>
            <a:pPr lvl="0">
              <a:lnSpc>
                <a:spcPct val="80000"/>
              </a:lnSpc>
              <a:spcBef>
                <a:spcPts val="500"/>
              </a:spcBef>
              <a:defRPr sz="1800"/>
            </a:pPr>
            <a:r>
              <a:rPr sz="2400"/>
              <a:t> The salicylic acid derivatives are used in the treatment of gout, rheumatic fever, osteoarthritis, and RA. </a:t>
            </a:r>
            <a:endParaRPr sz="2400"/>
          </a:p>
          <a:p>
            <a:pPr lvl="0">
              <a:lnSpc>
                <a:spcPct val="80000"/>
              </a:lnSpc>
              <a:spcBef>
                <a:spcPts val="500"/>
              </a:spcBef>
              <a:defRPr sz="1800"/>
            </a:pPr>
            <a:endParaRPr sz="2400"/>
          </a:p>
          <a:p>
            <a:pPr lvl="0">
              <a:lnSpc>
                <a:spcPct val="80000"/>
              </a:lnSpc>
              <a:spcBef>
                <a:spcPts val="500"/>
              </a:spcBef>
              <a:defRPr sz="1800"/>
            </a:pPr>
            <a:r>
              <a:rPr sz="2400"/>
              <a:t>Commonly treated conditions requiring </a:t>
            </a:r>
            <a:r>
              <a:rPr b="1" sz="2400"/>
              <a:t>analgesia</a:t>
            </a:r>
            <a:r>
              <a:rPr sz="2400"/>
              <a:t> include headache, arthralgia, and myalgia.</a:t>
            </a:r>
            <a:endParaRPr sz="2400"/>
          </a:p>
          <a:p>
            <a:pPr lvl="0">
              <a:lnSpc>
                <a:spcPct val="80000"/>
              </a:lnSpc>
              <a:spcBef>
                <a:spcPts val="500"/>
              </a:spcBef>
              <a:defRPr sz="1800"/>
            </a:pPr>
            <a:endParaRPr sz="2400"/>
          </a:p>
          <a:p>
            <a:pPr lvl="0">
              <a:lnSpc>
                <a:spcPct val="80000"/>
              </a:lnSpc>
              <a:spcBef>
                <a:spcPts val="500"/>
              </a:spcBef>
              <a:buSzTx/>
              <a:buNone/>
              <a:defRPr sz="1800"/>
            </a:pPr>
            <a:endParaRPr b="1" sz="2400"/>
          </a:p>
          <a:p>
            <a:pPr lvl="0">
              <a:lnSpc>
                <a:spcPct val="80000"/>
              </a:lnSpc>
              <a:spcBef>
                <a:spcPts val="500"/>
              </a:spcBef>
              <a:buSzTx/>
              <a:buNone/>
              <a:defRPr sz="1800"/>
            </a:pPr>
            <a:r>
              <a:rPr b="1" sz="2400"/>
              <a:t>External applications</a:t>
            </a:r>
            <a:r>
              <a:rPr sz="2400"/>
              <a:t>: </a:t>
            </a:r>
            <a:endParaRPr sz="2400"/>
          </a:p>
          <a:p>
            <a:pPr lvl="0">
              <a:lnSpc>
                <a:spcPct val="80000"/>
              </a:lnSpc>
              <a:spcBef>
                <a:spcPts val="500"/>
              </a:spcBef>
              <a:buSzTx/>
              <a:buNone/>
              <a:defRPr sz="1800"/>
            </a:pPr>
            <a:endParaRPr sz="2400"/>
          </a:p>
          <a:p>
            <a:pPr lvl="0">
              <a:lnSpc>
                <a:spcPct val="80000"/>
              </a:lnSpc>
              <a:spcBef>
                <a:spcPts val="500"/>
              </a:spcBef>
              <a:defRPr sz="1800"/>
            </a:pPr>
            <a:r>
              <a:rPr sz="2400"/>
              <a:t>Salicylic acid is used topically to treat corns and warts.</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xfrm>
            <a:off x="457200" y="274638"/>
            <a:ext cx="8229600" cy="1143001"/>
          </a:xfrm>
          <a:prstGeom prst="rect">
            <a:avLst/>
          </a:prstGeom>
        </p:spPr>
        <p:txBody>
          <a:bodyPr/>
          <a:lstStyle/>
          <a:p>
            <a:pPr lvl="0"/>
          </a:p>
        </p:txBody>
      </p:sp>
      <p:sp>
        <p:nvSpPr>
          <p:cNvPr id="157" name="Shape 157"/>
          <p:cNvSpPr/>
          <p:nvPr>
            <p:ph type="body" idx="1"/>
          </p:nvPr>
        </p:nvSpPr>
        <p:spPr>
          <a:xfrm>
            <a:off x="457200" y="1600200"/>
            <a:ext cx="8229600" cy="4525963"/>
          </a:xfrm>
          <a:prstGeom prst="rect">
            <a:avLst/>
          </a:prstGeom>
        </p:spPr>
        <p:txBody>
          <a:bodyPr/>
          <a:lstStyle/>
          <a:p>
            <a:pPr lvl="0">
              <a:lnSpc>
                <a:spcPct val="90000"/>
              </a:lnSpc>
              <a:spcBef>
                <a:spcPts val="600"/>
              </a:spcBef>
              <a:buSzTx/>
              <a:buNone/>
              <a:defRPr sz="1800"/>
            </a:pPr>
            <a:r>
              <a:rPr b="1" sz="2900"/>
              <a:t>Cardiovascular applications</a:t>
            </a:r>
            <a:r>
              <a:rPr sz="2900"/>
              <a:t>: </a:t>
            </a:r>
            <a:endParaRPr sz="2900"/>
          </a:p>
          <a:p>
            <a:pPr lvl="0">
              <a:lnSpc>
                <a:spcPct val="90000"/>
              </a:lnSpc>
              <a:spcBef>
                <a:spcPts val="600"/>
              </a:spcBef>
              <a:buSzTx/>
              <a:buNone/>
              <a:defRPr sz="1800"/>
            </a:pPr>
            <a:endParaRPr sz="2900"/>
          </a:p>
          <a:p>
            <a:pPr lvl="0">
              <a:lnSpc>
                <a:spcPct val="90000"/>
              </a:lnSpc>
              <a:spcBef>
                <a:spcPts val="600"/>
              </a:spcBef>
              <a:defRPr sz="1800"/>
            </a:pPr>
            <a:r>
              <a:rPr sz="2900"/>
              <a:t>Aspirin is used to inhibit platelet aggregation. Low doses are used </a:t>
            </a:r>
            <a:r>
              <a:rPr b="1" sz="2900"/>
              <a:t>prophylactically</a:t>
            </a:r>
            <a:r>
              <a:rPr sz="2900"/>
              <a:t> to</a:t>
            </a:r>
            <a:endParaRPr sz="2900"/>
          </a:p>
          <a:p>
            <a:pPr lvl="0" marL="514350" indent="-514350">
              <a:lnSpc>
                <a:spcPct val="90000"/>
              </a:lnSpc>
              <a:spcBef>
                <a:spcPts val="600"/>
              </a:spcBef>
              <a:buFontTx/>
              <a:buAutoNum type="arabicParenR" startAt="1"/>
              <a:defRPr sz="1800"/>
            </a:pPr>
            <a:r>
              <a:rPr sz="2900"/>
              <a:t>reduce the risk of recurring transient ischemic attacks (</a:t>
            </a:r>
            <a:r>
              <a:rPr b="1" sz="2900"/>
              <a:t>TIAs</a:t>
            </a:r>
            <a:r>
              <a:rPr sz="2900"/>
              <a:t>) and stroke or death </a:t>
            </a:r>
            <a:endParaRPr sz="2900"/>
          </a:p>
          <a:p>
            <a:pPr lvl="0" marL="514350" indent="-514350">
              <a:lnSpc>
                <a:spcPct val="90000"/>
              </a:lnSpc>
              <a:spcBef>
                <a:spcPts val="600"/>
              </a:spcBef>
              <a:buSzTx/>
              <a:buNone/>
              <a:defRPr sz="1800"/>
            </a:pPr>
            <a:endParaRPr sz="2900"/>
          </a:p>
          <a:p>
            <a:pPr lvl="0">
              <a:lnSpc>
                <a:spcPct val="90000"/>
              </a:lnSpc>
              <a:spcBef>
                <a:spcPts val="600"/>
              </a:spcBef>
              <a:buSzTx/>
              <a:buNone/>
              <a:defRPr sz="1800"/>
            </a:pPr>
            <a:r>
              <a:rPr sz="2900"/>
              <a:t>2) reduce the risk of death in those having an acute </a:t>
            </a:r>
            <a:r>
              <a:rPr b="1" sz="2900"/>
              <a:t>myocardial infarction  </a:t>
            </a:r>
            <a:r>
              <a:rPr sz="2900"/>
              <a:t>. ,,, </a:t>
            </a:r>
            <a:r>
              <a:rPr b="1" sz="2900"/>
              <a:t>angina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idx="4294967295"/>
          </p:nvPr>
        </p:nvSpPr>
        <p:spPr>
          <a:xfrm>
            <a:off x="457200" y="274637"/>
            <a:ext cx="8229600" cy="1143001"/>
          </a:xfrm>
          <a:prstGeom prst="rect">
            <a:avLst/>
          </a:prstGeom>
        </p:spPr>
        <p:txBody>
          <a:bodyPr/>
          <a:lstStyle/>
          <a:p>
            <a:pPr lvl="0" defTabSz="457200"/>
          </a:p>
        </p:txBody>
      </p:sp>
      <p:sp>
        <p:nvSpPr>
          <p:cNvPr id="51" name="Shape 51"/>
          <p:cNvSpPr/>
          <p:nvPr>
            <p:ph type="body" idx="4294967295"/>
          </p:nvPr>
        </p:nvSpPr>
        <p:spPr>
          <a:xfrm>
            <a:off x="457200" y="1600200"/>
            <a:ext cx="8229600" cy="4525963"/>
          </a:xfrm>
          <a:prstGeom prst="rect">
            <a:avLst/>
          </a:prstGeom>
        </p:spPr>
        <p:txBody>
          <a:bodyPr/>
          <a:lstStyle/>
          <a:p>
            <a:pPr lvl="0" defTabSz="457200"/>
          </a:p>
        </p:txBody>
      </p:sp>
      <p:pic>
        <p:nvPicPr>
          <p:cNvPr id="52" name="fig1.jpg" descr="http://www.uninet.edu/cin2001-old/conf/bala/fig1.gif"/>
          <p:cNvPicPr/>
          <p:nvPr/>
        </p:nvPicPr>
        <p:blipFill>
          <a:blip r:embed="rId2">
            <a:extLst/>
          </a:blip>
          <a:stretch>
            <a:fillRect/>
          </a:stretch>
        </p:blipFill>
        <p:spPr>
          <a:xfrm>
            <a:off x="152400" y="609600"/>
            <a:ext cx="8905875" cy="5486400"/>
          </a:xfrm>
          <a:prstGeom prst="rect">
            <a:avLst/>
          </a:prstGeom>
          <a:ln w="12700">
            <a:miter lim="400000"/>
          </a:ln>
        </p:spPr>
      </p:pic>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xfrm>
            <a:off x="457200" y="274638"/>
            <a:ext cx="8229600" cy="1143001"/>
          </a:xfrm>
          <a:prstGeom prst="rect">
            <a:avLst/>
          </a:prstGeom>
        </p:spPr>
        <p:txBody>
          <a:bodyPr/>
          <a:lstStyle/>
          <a:p>
            <a:pPr lvl="0">
              <a:defRPr sz="1800"/>
            </a:pPr>
            <a:r>
              <a:rPr sz="4400"/>
              <a:t>pharmacokinetics</a:t>
            </a:r>
          </a:p>
        </p:txBody>
      </p:sp>
      <p:sp>
        <p:nvSpPr>
          <p:cNvPr id="160" name="Shape 160"/>
          <p:cNvSpPr/>
          <p:nvPr>
            <p:ph type="body" idx="1"/>
          </p:nvPr>
        </p:nvSpPr>
        <p:spPr>
          <a:xfrm>
            <a:off x="457200" y="1600200"/>
            <a:ext cx="8229600" cy="4525963"/>
          </a:xfrm>
          <a:prstGeom prst="rect">
            <a:avLst/>
          </a:prstGeom>
        </p:spPr>
        <p:txBody>
          <a:bodyPr/>
          <a:lstStyle/>
          <a:p>
            <a:pPr lvl="0">
              <a:lnSpc>
                <a:spcPct val="80000"/>
              </a:lnSpc>
              <a:spcBef>
                <a:spcPts val="500"/>
              </a:spcBef>
              <a:buSzTx/>
              <a:buNone/>
              <a:defRPr sz="1800"/>
            </a:pPr>
            <a:r>
              <a:rPr b="1" sz="2400"/>
              <a:t>Administration and distribution</a:t>
            </a:r>
            <a:r>
              <a:rPr sz="2400"/>
              <a:t>:</a:t>
            </a:r>
            <a:endParaRPr sz="2400"/>
          </a:p>
          <a:p>
            <a:pPr lvl="0">
              <a:lnSpc>
                <a:spcPct val="80000"/>
              </a:lnSpc>
              <a:spcBef>
                <a:spcPts val="500"/>
              </a:spcBef>
              <a:buSzTx/>
              <a:buNone/>
              <a:defRPr sz="1800"/>
            </a:pPr>
            <a:endParaRPr sz="2400"/>
          </a:p>
          <a:p>
            <a:pPr lvl="0">
              <a:lnSpc>
                <a:spcPct val="80000"/>
              </a:lnSpc>
              <a:spcBef>
                <a:spcPts val="500"/>
              </a:spcBef>
              <a:defRPr sz="1800"/>
            </a:pPr>
            <a:r>
              <a:rPr sz="2400"/>
              <a:t> After oral administration, the un-ionized salicylates are passively absorbed from the </a:t>
            </a:r>
            <a:r>
              <a:rPr b="1" sz="2400"/>
              <a:t>stomach</a:t>
            </a:r>
            <a:r>
              <a:rPr sz="2400"/>
              <a:t> and the </a:t>
            </a:r>
            <a:r>
              <a:rPr b="1" sz="2400"/>
              <a:t>small intestine </a:t>
            </a:r>
            <a:endParaRPr sz="2400"/>
          </a:p>
          <a:p>
            <a:pPr lvl="0">
              <a:lnSpc>
                <a:spcPct val="80000"/>
              </a:lnSpc>
              <a:spcBef>
                <a:spcPts val="500"/>
              </a:spcBef>
              <a:buSzTx/>
              <a:buNone/>
              <a:defRPr sz="1800"/>
            </a:pPr>
            <a:endParaRPr b="1" sz="2400"/>
          </a:p>
          <a:p>
            <a:pPr lvl="0">
              <a:lnSpc>
                <a:spcPct val="80000"/>
              </a:lnSpc>
              <a:spcBef>
                <a:spcPts val="500"/>
              </a:spcBef>
              <a:defRPr sz="1800"/>
            </a:pPr>
            <a:r>
              <a:rPr sz="2400"/>
              <a:t> </a:t>
            </a:r>
            <a:r>
              <a:rPr b="1" sz="2400"/>
              <a:t>Rectal</a:t>
            </a:r>
            <a:r>
              <a:rPr sz="2400"/>
              <a:t> absorption of the salicylates is </a:t>
            </a:r>
            <a:r>
              <a:rPr b="1" sz="2400"/>
              <a:t>slow</a:t>
            </a:r>
            <a:r>
              <a:rPr sz="2400"/>
              <a:t> and unreliable, but it is a useful route for administration to vomiting children.</a:t>
            </a:r>
            <a:endParaRPr sz="2400"/>
          </a:p>
          <a:p>
            <a:pPr lvl="0">
              <a:lnSpc>
                <a:spcPct val="80000"/>
              </a:lnSpc>
              <a:spcBef>
                <a:spcPts val="500"/>
              </a:spcBef>
              <a:buSzTx/>
              <a:buNone/>
              <a:defRPr sz="1800"/>
            </a:pPr>
            <a:endParaRPr sz="2400"/>
          </a:p>
          <a:p>
            <a:pPr lvl="0">
              <a:lnSpc>
                <a:spcPct val="80000"/>
              </a:lnSpc>
              <a:spcBef>
                <a:spcPts val="500"/>
              </a:spcBef>
              <a:defRPr sz="1800"/>
            </a:pPr>
            <a:r>
              <a:rPr sz="2400"/>
              <a:t> Salicylates must be avoided in children and teenagers (&lt;15 years old) with varicella (chickenpox) or influenza to prevent  </a:t>
            </a:r>
            <a:r>
              <a:rPr b="1" sz="2400"/>
              <a:t>Reye's</a:t>
            </a:r>
            <a:r>
              <a:rPr sz="2400"/>
              <a:t> syndrome. </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xfrm>
            <a:off x="457200" y="274638"/>
            <a:ext cx="8229600" cy="1143001"/>
          </a:xfrm>
          <a:prstGeom prst="rect">
            <a:avLst/>
          </a:prstGeom>
        </p:spPr>
        <p:txBody>
          <a:bodyPr/>
          <a:lstStyle/>
          <a:p>
            <a:pPr lvl="0"/>
          </a:p>
        </p:txBody>
      </p:sp>
      <p:sp>
        <p:nvSpPr>
          <p:cNvPr id="163" name="Shape 163"/>
          <p:cNvSpPr/>
          <p:nvPr>
            <p:ph type="body" idx="1"/>
          </p:nvPr>
        </p:nvSpPr>
        <p:spPr>
          <a:xfrm>
            <a:off x="457200" y="1600200"/>
            <a:ext cx="8229600" cy="4525963"/>
          </a:xfrm>
          <a:prstGeom prst="rect">
            <a:avLst/>
          </a:prstGeom>
        </p:spPr>
        <p:txBody>
          <a:bodyPr/>
          <a:lstStyle/>
          <a:p>
            <a:pPr lvl="0" marL="339470" indent="-339470" defTabSz="905255">
              <a:lnSpc>
                <a:spcPct val="80000"/>
              </a:lnSpc>
              <a:buSzTx/>
              <a:buNone/>
              <a:defRPr sz="1800"/>
            </a:pPr>
            <a:r>
              <a:rPr b="1" sz="3069"/>
              <a:t>Dosage:</a:t>
            </a:r>
            <a:endParaRPr sz="2178"/>
          </a:p>
          <a:p>
            <a:pPr lvl="0" marL="339470" indent="-339470" defTabSz="905255">
              <a:lnSpc>
                <a:spcPct val="80000"/>
              </a:lnSpc>
              <a:spcBef>
                <a:spcPts val="500"/>
              </a:spcBef>
              <a:defRPr sz="1800"/>
            </a:pPr>
            <a:r>
              <a:rPr sz="2178"/>
              <a:t> The salicylates exhibit analgesic activity at low doses; only at higher doses do these drugs show anti-inflammatory activity . </a:t>
            </a:r>
            <a:endParaRPr sz="2178"/>
          </a:p>
          <a:p>
            <a:pPr lvl="0" marL="339470" indent="-339470" defTabSz="905255">
              <a:lnSpc>
                <a:spcPct val="80000"/>
              </a:lnSpc>
              <a:spcBef>
                <a:spcPts val="500"/>
              </a:spcBef>
              <a:defRPr sz="1800"/>
            </a:pPr>
            <a:endParaRPr sz="2178"/>
          </a:p>
          <a:p>
            <a:pPr lvl="0" marL="339470" indent="-339470" defTabSz="905255">
              <a:lnSpc>
                <a:spcPct val="80000"/>
              </a:lnSpc>
              <a:spcBef>
                <a:spcPts val="500"/>
              </a:spcBef>
              <a:defRPr sz="1800"/>
            </a:pPr>
            <a:r>
              <a:rPr sz="2178"/>
              <a:t>For example, two 325-mg aspirin tablets administered four times daily produce </a:t>
            </a:r>
            <a:r>
              <a:rPr b="1" sz="2178"/>
              <a:t>analgesia</a:t>
            </a:r>
            <a:r>
              <a:rPr sz="2178"/>
              <a:t>, whereas higher dose produce both analgesic and </a:t>
            </a:r>
            <a:r>
              <a:rPr b="1" sz="2178"/>
              <a:t>anti-inflammatory</a:t>
            </a:r>
            <a:r>
              <a:rPr sz="2178"/>
              <a:t> activity.</a:t>
            </a:r>
            <a:endParaRPr sz="2178"/>
          </a:p>
          <a:p>
            <a:pPr lvl="0" marL="339470" indent="-339470" defTabSz="905255">
              <a:lnSpc>
                <a:spcPct val="80000"/>
              </a:lnSpc>
              <a:spcBef>
                <a:spcPts val="500"/>
              </a:spcBef>
              <a:defRPr sz="1800"/>
            </a:pPr>
            <a:endParaRPr sz="2178"/>
          </a:p>
          <a:p>
            <a:pPr lvl="0" marL="339470" indent="-339470" defTabSz="905255">
              <a:lnSpc>
                <a:spcPct val="80000"/>
              </a:lnSpc>
              <a:spcBef>
                <a:spcPts val="500"/>
              </a:spcBef>
              <a:defRPr sz="1800"/>
            </a:pPr>
            <a:r>
              <a:rPr sz="2178"/>
              <a:t> For long-term </a:t>
            </a:r>
            <a:r>
              <a:rPr b="1" sz="2178"/>
              <a:t>myocardial infarction prophylaxis</a:t>
            </a:r>
            <a:r>
              <a:rPr sz="2178"/>
              <a:t>, the dose is 81 to 162 mg/day</a:t>
            </a:r>
            <a:endParaRPr sz="2178"/>
          </a:p>
          <a:p>
            <a:pPr lvl="0" marL="339470" indent="-339470" defTabSz="905255">
              <a:lnSpc>
                <a:spcPct val="80000"/>
              </a:lnSpc>
              <a:spcBef>
                <a:spcPts val="500"/>
              </a:spcBef>
              <a:defRPr sz="1800"/>
            </a:pPr>
            <a:r>
              <a:rPr sz="2178"/>
              <a:t> for those with </a:t>
            </a:r>
            <a:r>
              <a:rPr b="1" sz="2178"/>
              <a:t>RA or osteoarthritis</a:t>
            </a:r>
            <a:r>
              <a:rPr sz="2178"/>
              <a:t>, the initial dose is 3 grams/day</a:t>
            </a:r>
            <a:endParaRPr sz="2178"/>
          </a:p>
          <a:p>
            <a:pPr lvl="0" marL="339470" indent="-339470" defTabSz="905255">
              <a:lnSpc>
                <a:spcPct val="80000"/>
              </a:lnSpc>
              <a:spcBef>
                <a:spcPts val="500"/>
              </a:spcBef>
              <a:buSzTx/>
              <a:buNone/>
              <a:defRPr sz="1800"/>
            </a:pPr>
            <a:endParaRPr sz="2178"/>
          </a:p>
          <a:p>
            <a:pPr lvl="0" marL="339470" indent="-339470" defTabSz="905255">
              <a:lnSpc>
                <a:spcPct val="80000"/>
              </a:lnSpc>
              <a:spcBef>
                <a:spcPts val="500"/>
              </a:spcBef>
              <a:defRPr sz="1800"/>
            </a:pPr>
            <a:r>
              <a:rPr sz="2178"/>
              <a:t> for </a:t>
            </a:r>
            <a:r>
              <a:rPr b="1" sz="2178"/>
              <a:t>stroke prophylaxis</a:t>
            </a:r>
            <a:r>
              <a:rPr sz="2178"/>
              <a:t>, the dose is 50 to 325 mg/day</a:t>
            </a:r>
          </a:p>
        </p:txBody>
      </p:sp>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xfrm>
            <a:off x="457200" y="274638"/>
            <a:ext cx="8229600" cy="1143001"/>
          </a:xfrm>
          <a:prstGeom prst="rect">
            <a:avLst/>
          </a:prstGeom>
        </p:spPr>
        <p:txBody>
          <a:bodyPr/>
          <a:lstStyle/>
          <a:p>
            <a:pPr lvl="0"/>
          </a:p>
        </p:txBody>
      </p:sp>
      <p:sp>
        <p:nvSpPr>
          <p:cNvPr id="166" name="Shape 166"/>
          <p:cNvSpPr/>
          <p:nvPr>
            <p:ph type="body" idx="1"/>
          </p:nvPr>
        </p:nvSpPr>
        <p:spPr>
          <a:xfrm>
            <a:off x="457200" y="1600200"/>
            <a:ext cx="8229600" cy="4525963"/>
          </a:xfrm>
          <a:prstGeom prst="rect">
            <a:avLst/>
          </a:prstGeom>
        </p:spPr>
        <p:txBody>
          <a:bodyPr/>
          <a:lstStyle/>
          <a:p>
            <a:pPr lvl="0">
              <a:lnSpc>
                <a:spcPct val="80000"/>
              </a:lnSpc>
              <a:spcBef>
                <a:spcPts val="800"/>
              </a:spcBef>
              <a:buSzTx/>
              <a:buNone/>
              <a:defRPr sz="1800"/>
            </a:pPr>
            <a:r>
              <a:rPr b="1" sz="3500"/>
              <a:t>Fate:</a:t>
            </a:r>
            <a:endParaRPr sz="2400"/>
          </a:p>
          <a:p>
            <a:pPr lvl="0">
              <a:lnSpc>
                <a:spcPct val="80000"/>
              </a:lnSpc>
              <a:spcBef>
                <a:spcPts val="500"/>
              </a:spcBef>
              <a:defRPr sz="1800"/>
            </a:pPr>
            <a:r>
              <a:rPr sz="2400"/>
              <a:t> At dosages of 650 mg/day, aspirin is hydrolyzed to salicylate and acetic acid by esterases in tissues and blood .</a:t>
            </a:r>
            <a:endParaRPr sz="2400"/>
          </a:p>
          <a:p>
            <a:pPr lvl="0">
              <a:lnSpc>
                <a:spcPct val="80000"/>
              </a:lnSpc>
              <a:spcBef>
                <a:spcPts val="500"/>
              </a:spcBef>
              <a:buSzTx/>
              <a:buNone/>
              <a:defRPr sz="1800"/>
            </a:pPr>
            <a:endParaRPr sz="2400"/>
          </a:p>
          <a:p>
            <a:pPr lvl="0">
              <a:lnSpc>
                <a:spcPct val="80000"/>
              </a:lnSpc>
              <a:spcBef>
                <a:spcPts val="500"/>
              </a:spcBef>
              <a:defRPr sz="1800"/>
            </a:pPr>
            <a:r>
              <a:rPr sz="2400"/>
              <a:t> Salicylate is converted by the </a:t>
            </a:r>
            <a:r>
              <a:rPr b="1" sz="2400"/>
              <a:t>liver</a:t>
            </a:r>
            <a:r>
              <a:rPr sz="2400"/>
              <a:t> to water-soluble conjugates that are rapidly cleared by the </a:t>
            </a:r>
            <a:r>
              <a:rPr b="1" sz="2400"/>
              <a:t>kidney</a:t>
            </a:r>
            <a:endParaRPr sz="2400"/>
          </a:p>
          <a:p>
            <a:pPr lvl="0">
              <a:lnSpc>
                <a:spcPct val="80000"/>
              </a:lnSpc>
              <a:spcBef>
                <a:spcPts val="500"/>
              </a:spcBef>
              <a:buSzTx/>
              <a:buNone/>
              <a:defRPr sz="1800"/>
            </a:pPr>
            <a:endParaRPr sz="2400"/>
          </a:p>
          <a:p>
            <a:pPr lvl="0">
              <a:lnSpc>
                <a:spcPct val="80000"/>
              </a:lnSpc>
              <a:spcBef>
                <a:spcPts val="500"/>
              </a:spcBef>
              <a:defRPr sz="1800"/>
            </a:pPr>
            <a:r>
              <a:rPr sz="2400"/>
              <a:t> Both </a:t>
            </a:r>
            <a:r>
              <a:rPr b="1" sz="2400"/>
              <a:t>hepatic</a:t>
            </a:r>
            <a:r>
              <a:rPr sz="2400"/>
              <a:t> and </a:t>
            </a:r>
            <a:r>
              <a:rPr b="1" sz="2400"/>
              <a:t>renal</a:t>
            </a:r>
            <a:r>
              <a:rPr sz="2400"/>
              <a:t> function should be monitored periodically in those receiving long-term, high-dose aspirin therapy.</a:t>
            </a:r>
            <a:endParaRPr sz="2400"/>
          </a:p>
          <a:p>
            <a:pPr lvl="0">
              <a:lnSpc>
                <a:spcPct val="80000"/>
              </a:lnSpc>
              <a:spcBef>
                <a:spcPts val="500"/>
              </a:spcBef>
              <a:defRPr sz="1800"/>
            </a:pPr>
            <a:r>
              <a:rPr sz="2400"/>
              <a:t> aspirin should be avoided in patients with a creatinine clearance of less than 10 mL/min.</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xfrm>
            <a:off x="457200" y="274638"/>
            <a:ext cx="8229600" cy="1143001"/>
          </a:xfrm>
          <a:prstGeom prst="rect">
            <a:avLst/>
          </a:prstGeom>
        </p:spPr>
        <p:txBody>
          <a:bodyPr/>
          <a:lstStyle/>
          <a:p>
            <a:pPr lvl="0">
              <a:defRPr sz="1800"/>
            </a:pPr>
            <a:r>
              <a:rPr sz="4400"/>
              <a:t>Adverse effects</a:t>
            </a:r>
          </a:p>
        </p:txBody>
      </p:sp>
      <p:sp>
        <p:nvSpPr>
          <p:cNvPr id="169" name="Shape 169"/>
          <p:cNvSpPr/>
          <p:nvPr>
            <p:ph type="body" idx="1"/>
          </p:nvPr>
        </p:nvSpPr>
        <p:spPr>
          <a:xfrm>
            <a:off x="457200" y="1600200"/>
            <a:ext cx="8229600" cy="4525963"/>
          </a:xfrm>
          <a:prstGeom prst="rect">
            <a:avLst/>
          </a:prstGeom>
        </p:spPr>
        <p:txBody>
          <a:bodyPr/>
          <a:lstStyle/>
          <a:p>
            <a:pPr lvl="0">
              <a:lnSpc>
                <a:spcPct val="80000"/>
              </a:lnSpc>
              <a:spcBef>
                <a:spcPts val="600"/>
              </a:spcBef>
              <a:buSzTx/>
              <a:buNone/>
              <a:defRPr sz="1800"/>
            </a:pPr>
            <a:r>
              <a:rPr b="1" sz="2700"/>
              <a:t>Gastrointestinal</a:t>
            </a:r>
            <a:r>
              <a:rPr sz="2400"/>
              <a:t>: </a:t>
            </a:r>
            <a:endParaRPr sz="2400"/>
          </a:p>
          <a:p>
            <a:pPr lvl="0">
              <a:lnSpc>
                <a:spcPct val="80000"/>
              </a:lnSpc>
              <a:spcBef>
                <a:spcPts val="500"/>
              </a:spcBef>
              <a:buSzTx/>
              <a:buNone/>
              <a:defRPr sz="1800"/>
            </a:pPr>
            <a:endParaRPr sz="2400"/>
          </a:p>
          <a:p>
            <a:pPr lvl="0">
              <a:lnSpc>
                <a:spcPct val="80000"/>
              </a:lnSpc>
              <a:spcBef>
                <a:spcPts val="500"/>
              </a:spcBef>
              <a:defRPr sz="1800"/>
            </a:pPr>
            <a:r>
              <a:rPr sz="2400"/>
              <a:t>The most common GI effects of the salicylates are </a:t>
            </a:r>
            <a:r>
              <a:rPr b="1" sz="2400"/>
              <a:t>epigastric distress</a:t>
            </a:r>
            <a:r>
              <a:rPr sz="2400"/>
              <a:t>, nausea, and vomiting.</a:t>
            </a:r>
            <a:endParaRPr sz="2400"/>
          </a:p>
          <a:p>
            <a:pPr lvl="0">
              <a:lnSpc>
                <a:spcPct val="80000"/>
              </a:lnSpc>
              <a:spcBef>
                <a:spcPts val="500"/>
              </a:spcBef>
              <a:buSzTx/>
              <a:buNone/>
              <a:defRPr sz="1800"/>
            </a:pPr>
            <a:endParaRPr sz="2400"/>
          </a:p>
          <a:p>
            <a:pPr lvl="0">
              <a:lnSpc>
                <a:spcPct val="80000"/>
              </a:lnSpc>
              <a:spcBef>
                <a:spcPts val="500"/>
              </a:spcBef>
              <a:defRPr sz="1800"/>
            </a:pPr>
            <a:r>
              <a:rPr sz="2400"/>
              <a:t> Microscopic </a:t>
            </a:r>
            <a:r>
              <a:rPr b="1" sz="2400"/>
              <a:t>GI bleeding </a:t>
            </a:r>
            <a:r>
              <a:rPr sz="2400"/>
              <a:t>is almost universal in patients treated with salicylates.  </a:t>
            </a:r>
            <a:endParaRPr sz="2400"/>
          </a:p>
          <a:p>
            <a:pPr lvl="0">
              <a:lnSpc>
                <a:spcPct val="80000"/>
              </a:lnSpc>
              <a:spcBef>
                <a:spcPts val="500"/>
              </a:spcBef>
              <a:buSzTx/>
              <a:buNone/>
              <a:defRPr sz="1800"/>
            </a:pPr>
            <a:endParaRPr sz="2400"/>
          </a:p>
          <a:p>
            <a:pPr lvl="0">
              <a:lnSpc>
                <a:spcPct val="80000"/>
              </a:lnSpc>
              <a:spcBef>
                <a:spcPts val="500"/>
              </a:spcBef>
              <a:defRPr sz="1800"/>
            </a:pPr>
            <a:r>
              <a:rPr sz="2400"/>
              <a:t> At stomach pH, aspirin is uncharged; consequently, it readily crosses into mucosal cells, where it ionizes (becomes negatively charged) and becomes trapped, thus potentially causing </a:t>
            </a:r>
            <a:r>
              <a:rPr b="1" sz="2400"/>
              <a:t>direct damage to the cells.</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xfrm>
            <a:off x="457200" y="274638"/>
            <a:ext cx="8229600" cy="1143001"/>
          </a:xfrm>
          <a:prstGeom prst="rect">
            <a:avLst/>
          </a:prstGeom>
        </p:spPr>
        <p:txBody>
          <a:bodyPr/>
          <a:lstStyle/>
          <a:p>
            <a:pPr lvl="0"/>
          </a:p>
        </p:txBody>
      </p:sp>
      <p:sp>
        <p:nvSpPr>
          <p:cNvPr id="172" name="Shape 172"/>
          <p:cNvSpPr/>
          <p:nvPr>
            <p:ph type="body" idx="1"/>
          </p:nvPr>
        </p:nvSpPr>
        <p:spPr>
          <a:xfrm>
            <a:off x="457200" y="1600200"/>
            <a:ext cx="8229600" cy="4525963"/>
          </a:xfrm>
          <a:prstGeom prst="rect">
            <a:avLst/>
          </a:prstGeom>
        </p:spPr>
        <p:txBody>
          <a:bodyPr/>
          <a:lstStyle/>
          <a:p>
            <a:pPr lvl="0" marL="318897" indent="-318897" defTabSz="850391">
              <a:lnSpc>
                <a:spcPct val="80000"/>
              </a:lnSpc>
              <a:spcBef>
                <a:spcPts val="600"/>
              </a:spcBef>
              <a:buSzTx/>
              <a:buNone/>
              <a:defRPr sz="1800"/>
            </a:pPr>
            <a:r>
              <a:rPr b="1" sz="2883"/>
              <a:t>Blood:</a:t>
            </a:r>
            <a:endParaRPr sz="2046"/>
          </a:p>
          <a:p>
            <a:pPr lvl="0" marL="318897" indent="-318897" defTabSz="850391">
              <a:lnSpc>
                <a:spcPct val="80000"/>
              </a:lnSpc>
              <a:spcBef>
                <a:spcPts val="400"/>
              </a:spcBef>
              <a:defRPr sz="1800"/>
            </a:pPr>
            <a:r>
              <a:rPr sz="2046"/>
              <a:t>inhibition of </a:t>
            </a:r>
            <a:r>
              <a:rPr b="1" sz="2046"/>
              <a:t>platelet</a:t>
            </a:r>
            <a:r>
              <a:rPr sz="2046"/>
              <a:t> aggregation and a prolonged bleeding time.   (1 week)</a:t>
            </a:r>
            <a:endParaRPr sz="2046"/>
          </a:p>
          <a:p>
            <a:pPr lvl="0" marL="318897" indent="-318897" defTabSz="850391">
              <a:lnSpc>
                <a:spcPct val="80000"/>
              </a:lnSpc>
              <a:spcBef>
                <a:spcPts val="400"/>
              </a:spcBef>
              <a:buSzTx/>
              <a:buNone/>
              <a:defRPr sz="1800"/>
            </a:pPr>
            <a:endParaRPr sz="2046"/>
          </a:p>
          <a:p>
            <a:pPr lvl="0" marL="318897" indent="-318897" defTabSz="850391">
              <a:lnSpc>
                <a:spcPct val="80000"/>
              </a:lnSpc>
              <a:spcBef>
                <a:spcPts val="600"/>
              </a:spcBef>
              <a:buSzTx/>
              <a:buNone/>
              <a:defRPr sz="1800"/>
            </a:pPr>
            <a:r>
              <a:rPr b="1" sz="2883"/>
              <a:t>Respiration</a:t>
            </a:r>
            <a:r>
              <a:rPr sz="2046"/>
              <a:t>: </a:t>
            </a:r>
            <a:endParaRPr sz="2046"/>
          </a:p>
          <a:p>
            <a:pPr lvl="0" marL="318897" indent="-318897" defTabSz="850391">
              <a:lnSpc>
                <a:spcPct val="80000"/>
              </a:lnSpc>
              <a:spcBef>
                <a:spcPts val="400"/>
              </a:spcBef>
              <a:defRPr sz="1800"/>
            </a:pPr>
            <a:r>
              <a:rPr sz="2046"/>
              <a:t> In toxic doses, salicylates cause respiratory depression and a combination of uncompensated respiratory and metabolic </a:t>
            </a:r>
            <a:r>
              <a:rPr b="1" sz="2046"/>
              <a:t>acidosis</a:t>
            </a:r>
            <a:r>
              <a:rPr sz="2046"/>
              <a:t>.</a:t>
            </a:r>
            <a:endParaRPr sz="2046"/>
          </a:p>
          <a:p>
            <a:pPr lvl="0" marL="318897" indent="-318897" defTabSz="850391">
              <a:lnSpc>
                <a:spcPct val="80000"/>
              </a:lnSpc>
              <a:spcBef>
                <a:spcPts val="400"/>
              </a:spcBef>
              <a:buSzTx/>
              <a:buNone/>
              <a:defRPr sz="1800"/>
            </a:pPr>
            <a:endParaRPr sz="2046"/>
          </a:p>
          <a:p>
            <a:pPr lvl="0" marL="318897" indent="-318897" defTabSz="850391">
              <a:lnSpc>
                <a:spcPct val="80000"/>
              </a:lnSpc>
              <a:spcBef>
                <a:spcPts val="500"/>
              </a:spcBef>
              <a:buSzTx/>
              <a:buNone/>
              <a:defRPr sz="1800"/>
            </a:pPr>
            <a:r>
              <a:rPr b="1" sz="2418"/>
              <a:t>Metabolic processes:</a:t>
            </a:r>
            <a:endParaRPr sz="2046"/>
          </a:p>
          <a:p>
            <a:pPr lvl="0" marL="376878" indent="-376878" defTabSz="850391">
              <a:lnSpc>
                <a:spcPct val="80000"/>
              </a:lnSpc>
              <a:spcBef>
                <a:spcPts val="500"/>
              </a:spcBef>
              <a:defRPr sz="1800"/>
            </a:pPr>
            <a:r>
              <a:rPr b="1" sz="2418"/>
              <a:t> </a:t>
            </a:r>
            <a:r>
              <a:rPr sz="2046"/>
              <a:t>Large doses of salicylates </a:t>
            </a:r>
            <a:r>
              <a:rPr b="1" sz="2046"/>
              <a:t>uncouple oxidative phosphorylation</a:t>
            </a:r>
            <a:r>
              <a:rPr sz="2046"/>
              <a:t>. The energy normally used for the production of adenosine triphosphate is dissipated as heat, which explains the </a:t>
            </a:r>
            <a:r>
              <a:rPr b="1" sz="2046"/>
              <a:t>hyperthermia</a:t>
            </a:r>
            <a:r>
              <a:rPr sz="2046"/>
              <a:t> caused by salicylates when taken in toxic quantities</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xfrm>
            <a:off x="457200" y="274638"/>
            <a:ext cx="8229600" cy="1143001"/>
          </a:xfrm>
          <a:prstGeom prst="rect">
            <a:avLst/>
          </a:prstGeom>
        </p:spPr>
        <p:txBody>
          <a:bodyPr/>
          <a:lstStyle/>
          <a:p>
            <a:pPr lvl="0"/>
          </a:p>
        </p:txBody>
      </p:sp>
      <p:sp>
        <p:nvSpPr>
          <p:cNvPr id="175" name="Shape 175"/>
          <p:cNvSpPr/>
          <p:nvPr>
            <p:ph type="body" idx="1"/>
          </p:nvPr>
        </p:nvSpPr>
        <p:spPr>
          <a:xfrm>
            <a:off x="457200" y="1600200"/>
            <a:ext cx="8229600" cy="4525963"/>
          </a:xfrm>
          <a:prstGeom prst="rect">
            <a:avLst/>
          </a:prstGeom>
        </p:spPr>
        <p:txBody>
          <a:bodyPr/>
          <a:lstStyle/>
          <a:p>
            <a:pPr lvl="0" marL="329184" indent="-329184" defTabSz="877823">
              <a:lnSpc>
                <a:spcPct val="80000"/>
              </a:lnSpc>
              <a:spcBef>
                <a:spcPts val="500"/>
              </a:spcBef>
              <a:buSzTx/>
              <a:buNone/>
              <a:defRPr sz="1800"/>
            </a:pPr>
            <a:r>
              <a:rPr b="1" sz="2112"/>
              <a:t>Hypersensitivity: Approximately 15 percent of patients taking </a:t>
            </a:r>
            <a:r>
              <a:rPr b="1" i="1" sz="2112"/>
              <a:t>aspirin experience hypersensitivity reactions.</a:t>
            </a:r>
            <a:endParaRPr sz="2112"/>
          </a:p>
          <a:p>
            <a:pPr lvl="0" marL="329184" indent="-329184" defTabSz="877823">
              <a:lnSpc>
                <a:spcPct val="80000"/>
              </a:lnSpc>
              <a:spcBef>
                <a:spcPts val="500"/>
              </a:spcBef>
              <a:buSzTx/>
              <a:buNone/>
              <a:defRPr sz="1800"/>
            </a:pPr>
            <a:endParaRPr b="1" i="1" sz="2112"/>
          </a:p>
          <a:p>
            <a:pPr lvl="0" marL="329184" indent="-329184" defTabSz="877823">
              <a:lnSpc>
                <a:spcPct val="80000"/>
              </a:lnSpc>
              <a:spcBef>
                <a:spcPts val="500"/>
              </a:spcBef>
              <a:defRPr sz="1800"/>
            </a:pPr>
            <a:r>
              <a:rPr sz="2112"/>
              <a:t>Symptoms of true allergy include urticaria, bronchoconstriction, or angioedema. Fatal anaphylactic shock is rare.</a:t>
            </a:r>
            <a:endParaRPr sz="2112"/>
          </a:p>
          <a:p>
            <a:pPr lvl="0" marL="329184" indent="-329184" defTabSz="877823">
              <a:lnSpc>
                <a:spcPct val="80000"/>
              </a:lnSpc>
              <a:spcBef>
                <a:spcPts val="500"/>
              </a:spcBef>
              <a:buSzTx/>
              <a:buNone/>
              <a:defRPr sz="1800"/>
            </a:pPr>
            <a:endParaRPr sz="2112"/>
          </a:p>
          <a:p>
            <a:pPr lvl="0" marL="329184" indent="-329184" defTabSz="877823">
              <a:lnSpc>
                <a:spcPct val="80000"/>
              </a:lnSpc>
              <a:spcBef>
                <a:spcPts val="500"/>
              </a:spcBef>
              <a:buSzTx/>
              <a:buNone/>
              <a:defRPr sz="1800"/>
            </a:pPr>
            <a:r>
              <a:rPr b="1" sz="2112"/>
              <a:t>Reye's syndrome:</a:t>
            </a:r>
            <a:endParaRPr sz="2112"/>
          </a:p>
          <a:p>
            <a:pPr lvl="0" marL="329184" indent="-329184" defTabSz="877823">
              <a:lnSpc>
                <a:spcPct val="80000"/>
              </a:lnSpc>
              <a:spcBef>
                <a:spcPts val="500"/>
              </a:spcBef>
              <a:buSzTx/>
              <a:buNone/>
              <a:defRPr sz="1800"/>
            </a:pPr>
            <a:endParaRPr b="1" sz="2112"/>
          </a:p>
          <a:p>
            <a:pPr lvl="0" marL="329184" indent="-329184" defTabSz="877823">
              <a:lnSpc>
                <a:spcPct val="80000"/>
              </a:lnSpc>
              <a:spcBef>
                <a:spcPts val="500"/>
              </a:spcBef>
              <a:defRPr sz="1800"/>
            </a:pPr>
            <a:r>
              <a:rPr b="1" sz="2112"/>
              <a:t> </a:t>
            </a:r>
            <a:r>
              <a:rPr sz="2112"/>
              <a:t>Aspirin and other salicylates given during viral infections has been associated with an increased incidence of Reye's syndrome, which is an often fatal, fulminating hepatitis with cerebral edema.</a:t>
            </a:r>
            <a:endParaRPr sz="2112"/>
          </a:p>
          <a:p>
            <a:pPr lvl="0" marL="329184" indent="-329184" defTabSz="877823">
              <a:lnSpc>
                <a:spcPct val="80000"/>
              </a:lnSpc>
              <a:spcBef>
                <a:spcPts val="500"/>
              </a:spcBef>
              <a:buSzTx/>
              <a:buNone/>
              <a:defRPr sz="1800"/>
            </a:pPr>
            <a:endParaRPr sz="2112"/>
          </a:p>
          <a:p>
            <a:pPr lvl="0" marL="329184" indent="-329184" defTabSz="877823">
              <a:lnSpc>
                <a:spcPct val="80000"/>
              </a:lnSpc>
              <a:spcBef>
                <a:spcPts val="500"/>
              </a:spcBef>
              <a:defRPr sz="1800"/>
            </a:pPr>
            <a:r>
              <a:rPr sz="2112"/>
              <a:t>This is especially encountered in children, who therefore should be given acetaminophen instead of aspirin</a:t>
            </a:r>
          </a:p>
        </p:txBody>
      </p:sp>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idx="4294967295"/>
          </p:nvPr>
        </p:nvSpPr>
        <p:spPr>
          <a:xfrm>
            <a:off x="457200" y="274637"/>
            <a:ext cx="8229600" cy="1143001"/>
          </a:xfrm>
          <a:prstGeom prst="rect">
            <a:avLst/>
          </a:prstGeom>
        </p:spPr>
        <p:txBody>
          <a:bodyPr/>
          <a:lstStyle>
            <a:lvl1pPr defTabSz="457200"/>
          </a:lstStyle>
          <a:p>
            <a:pPr lvl="0">
              <a:defRPr sz="1800"/>
            </a:pPr>
            <a:r>
              <a:rPr sz="4400"/>
              <a:t>Reye's syndrome</a:t>
            </a:r>
          </a:p>
        </p:txBody>
      </p:sp>
      <p:sp>
        <p:nvSpPr>
          <p:cNvPr id="178" name="Shape 178"/>
          <p:cNvSpPr/>
          <p:nvPr>
            <p:ph type="body" idx="4294967295"/>
          </p:nvPr>
        </p:nvSpPr>
        <p:spPr>
          <a:xfrm>
            <a:off x="457200" y="1600200"/>
            <a:ext cx="8229600" cy="4525963"/>
          </a:xfrm>
          <a:prstGeom prst="rect">
            <a:avLst/>
          </a:prstGeom>
        </p:spPr>
        <p:txBody>
          <a:bodyPr/>
          <a:lstStyle>
            <a:lvl1pPr marL="312039" indent="-312039" defTabSz="416052">
              <a:spcBef>
                <a:spcPts val="600"/>
              </a:spcBef>
              <a:defRPr sz="2912"/>
            </a:lvl1pPr>
          </a:lstStyle>
          <a:p>
            <a:pPr lvl="0">
              <a:defRPr sz="1800"/>
            </a:pPr>
            <a:r>
              <a:rPr sz="2912"/>
              <a:t>Reye's syndrome is a potentially fatal disease that has numerous detrimental effects to many organs, especially the brain and liver, as well as causing a lower than usual level of blood sugar (hypoglycemia).[1] The classic features are a rash, vomiting, and liver damage. The exact cause is unknown and, while it has been associated with aspirin consumption by children with viral illness, it also occurs in the absence of aspirin use.</a:t>
            </a:r>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xfrm>
            <a:off x="457200" y="274638"/>
            <a:ext cx="8229600" cy="1143001"/>
          </a:xfrm>
          <a:prstGeom prst="rect">
            <a:avLst/>
          </a:prstGeom>
        </p:spPr>
        <p:txBody>
          <a:bodyPr/>
          <a:lstStyle/>
          <a:p>
            <a:pPr lvl="0"/>
          </a:p>
        </p:txBody>
      </p:sp>
      <p:sp>
        <p:nvSpPr>
          <p:cNvPr id="181" name="Shape 181"/>
          <p:cNvSpPr/>
          <p:nvPr>
            <p:ph type="body" idx="1"/>
          </p:nvPr>
        </p:nvSpPr>
        <p:spPr>
          <a:xfrm>
            <a:off x="457200" y="1600200"/>
            <a:ext cx="8229600" cy="4525963"/>
          </a:xfrm>
          <a:prstGeom prst="rect">
            <a:avLst/>
          </a:prstGeom>
        </p:spPr>
        <p:txBody>
          <a:bodyPr/>
          <a:lstStyle/>
          <a:p>
            <a:pPr lvl="0" marL="557212" indent="-557212">
              <a:lnSpc>
                <a:spcPct val="80000"/>
              </a:lnSpc>
              <a:spcBef>
                <a:spcPts val="900"/>
              </a:spcBef>
              <a:defRPr sz="1800"/>
            </a:pPr>
            <a:r>
              <a:rPr b="1" sz="3900"/>
              <a:t>Drug interactions: </a:t>
            </a:r>
            <a:endParaRPr sz="2400"/>
          </a:p>
          <a:p>
            <a:pPr lvl="0">
              <a:lnSpc>
                <a:spcPct val="80000"/>
              </a:lnSpc>
              <a:spcBef>
                <a:spcPts val="500"/>
              </a:spcBef>
              <a:defRPr sz="1800"/>
            </a:pPr>
            <a:r>
              <a:rPr sz="2400"/>
              <a:t>Salicylate is 90 to 95 percent protein bound and can be displaced from its protein-binding sites, resulting in increased concentration of free salicylate</a:t>
            </a:r>
            <a:endParaRPr sz="2400"/>
          </a:p>
          <a:p>
            <a:pPr lvl="0">
              <a:lnSpc>
                <a:spcPct val="80000"/>
              </a:lnSpc>
              <a:spcBef>
                <a:spcPts val="500"/>
              </a:spcBef>
              <a:defRPr sz="1800"/>
            </a:pPr>
            <a:endParaRPr sz="2400"/>
          </a:p>
          <a:p>
            <a:pPr lvl="0">
              <a:lnSpc>
                <a:spcPct val="80000"/>
              </a:lnSpc>
              <a:spcBef>
                <a:spcPts val="500"/>
              </a:spcBef>
              <a:defRPr sz="1800"/>
            </a:pPr>
            <a:r>
              <a:rPr sz="2400"/>
              <a:t>alternatively, aspirin could displace other highly protein-bound drugs, such as </a:t>
            </a:r>
            <a:r>
              <a:rPr b="1" sz="2400"/>
              <a:t>warfarin</a:t>
            </a:r>
            <a:r>
              <a:rPr sz="2400"/>
              <a:t>, </a:t>
            </a:r>
            <a:r>
              <a:rPr b="1" sz="2400"/>
              <a:t>phenytoin</a:t>
            </a:r>
            <a:r>
              <a:rPr sz="2400"/>
              <a:t>, or </a:t>
            </a:r>
            <a:r>
              <a:rPr b="1" sz="2400"/>
              <a:t>valproic</a:t>
            </a:r>
            <a:r>
              <a:rPr sz="2400"/>
              <a:t> acid, resulting in higher free concentrations of the other agent . </a:t>
            </a:r>
            <a:endParaRPr sz="2400"/>
          </a:p>
          <a:p>
            <a:pPr lvl="0">
              <a:lnSpc>
                <a:spcPct val="80000"/>
              </a:lnSpc>
              <a:spcBef>
                <a:spcPts val="500"/>
              </a:spcBef>
              <a:buSzTx/>
              <a:buNone/>
              <a:defRPr sz="1800"/>
            </a:pPr>
            <a:endParaRPr sz="2400"/>
          </a:p>
          <a:p>
            <a:pPr lvl="0">
              <a:lnSpc>
                <a:spcPct val="80000"/>
              </a:lnSpc>
              <a:spcBef>
                <a:spcPts val="500"/>
              </a:spcBef>
              <a:defRPr sz="1800"/>
            </a:pPr>
            <a:r>
              <a:rPr sz="2400"/>
              <a:t> Concomitant use of </a:t>
            </a:r>
            <a:r>
              <a:rPr b="1" sz="2400"/>
              <a:t>ketorolac</a:t>
            </a:r>
            <a:r>
              <a:rPr sz="2400"/>
              <a:t> and aspirin is contraindicated because of increased risk of GI bleeding and platelet aggregation inhibition. </a:t>
            </a:r>
          </a:p>
        </p:txBody>
      </p:sp>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xfrm>
            <a:off x="457200" y="274638"/>
            <a:ext cx="8229600" cy="1143001"/>
          </a:xfrm>
          <a:prstGeom prst="rect">
            <a:avLst/>
          </a:prstGeom>
        </p:spPr>
        <p:txBody>
          <a:bodyPr/>
          <a:lstStyle/>
          <a:p>
            <a:pPr lvl="0"/>
          </a:p>
        </p:txBody>
      </p:sp>
      <p:sp>
        <p:nvSpPr>
          <p:cNvPr id="184" name="Shape 184"/>
          <p:cNvSpPr/>
          <p:nvPr>
            <p:ph type="body" idx="1"/>
          </p:nvPr>
        </p:nvSpPr>
        <p:spPr>
          <a:xfrm>
            <a:off x="457200" y="1600200"/>
            <a:ext cx="8229600" cy="4525963"/>
          </a:xfrm>
          <a:prstGeom prst="rect">
            <a:avLst/>
          </a:prstGeom>
        </p:spPr>
        <p:txBody>
          <a:bodyPr/>
          <a:lstStyle/>
          <a:p>
            <a:pPr lvl="0" marL="300037" indent="-300037">
              <a:spcBef>
                <a:spcPts val="600"/>
              </a:spcBef>
              <a:defRPr sz="1800"/>
            </a:pPr>
            <a:r>
              <a:rPr sz="2800"/>
              <a:t>In pregnancy: Aspirin is classified as FDA pregnancy category C risk during Trimesters 1 and 2 </a:t>
            </a:r>
            <a:endParaRPr sz="2800"/>
          </a:p>
          <a:p>
            <a:pPr lvl="0">
              <a:defRPr sz="1800"/>
            </a:pPr>
            <a:endParaRPr sz="2800"/>
          </a:p>
          <a:p>
            <a:pPr lvl="0" marL="300037" indent="-300037">
              <a:spcBef>
                <a:spcPts val="600"/>
              </a:spcBef>
              <a:defRPr sz="1800"/>
            </a:pPr>
            <a:r>
              <a:rPr sz="2800"/>
              <a:t>category D during Trimester 3.</a:t>
            </a:r>
            <a:endParaRPr sz="2800"/>
          </a:p>
          <a:p>
            <a:pPr lvl="0">
              <a:defRPr sz="1800"/>
            </a:pPr>
            <a:endParaRPr sz="2800"/>
          </a:p>
          <a:p>
            <a:pPr lvl="0" marL="300037" indent="-300037">
              <a:spcBef>
                <a:spcPts val="600"/>
              </a:spcBef>
              <a:defRPr sz="1800"/>
            </a:pPr>
            <a:r>
              <a:rPr sz="2800"/>
              <a:t> Because salicylates are excreted in breast milk, aspirin should be avoided during pregnancy and while breast-feeding.</a:t>
            </a:r>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xfrm>
            <a:off x="457200" y="274638"/>
            <a:ext cx="8229600" cy="1143001"/>
          </a:xfrm>
          <a:prstGeom prst="rect">
            <a:avLst/>
          </a:prstGeom>
        </p:spPr>
        <p:txBody>
          <a:bodyPr/>
          <a:lstStyle/>
          <a:p>
            <a:pPr lvl="0"/>
          </a:p>
        </p:txBody>
      </p:sp>
      <p:sp>
        <p:nvSpPr>
          <p:cNvPr id="187" name="Shape 187"/>
          <p:cNvSpPr/>
          <p:nvPr>
            <p:ph type="body" idx="1"/>
          </p:nvPr>
        </p:nvSpPr>
        <p:spPr>
          <a:xfrm>
            <a:off x="457200" y="1600200"/>
            <a:ext cx="8229600" cy="4525963"/>
          </a:xfrm>
          <a:prstGeom prst="rect">
            <a:avLst/>
          </a:prstGeom>
        </p:spPr>
        <p:txBody>
          <a:bodyPr/>
          <a:lstStyle/>
          <a:p>
            <a:pPr lvl="0">
              <a:lnSpc>
                <a:spcPct val="80000"/>
              </a:lnSpc>
              <a:spcBef>
                <a:spcPts val="1100"/>
              </a:spcBef>
              <a:buSzTx/>
              <a:buNone/>
              <a:defRPr sz="1800"/>
            </a:pPr>
            <a:r>
              <a:rPr b="1" sz="4800"/>
              <a:t>Toxicity: </a:t>
            </a:r>
            <a:endParaRPr sz="2200"/>
          </a:p>
          <a:p>
            <a:pPr lvl="0">
              <a:lnSpc>
                <a:spcPct val="80000"/>
              </a:lnSpc>
              <a:spcBef>
                <a:spcPts val="500"/>
              </a:spcBef>
              <a:defRPr sz="1800"/>
            </a:pPr>
            <a:r>
              <a:rPr b="1" sz="2200"/>
              <a:t> The mild form is called salicylism </a:t>
            </a:r>
            <a:endParaRPr sz="2200"/>
          </a:p>
          <a:p>
            <a:pPr lvl="0">
              <a:lnSpc>
                <a:spcPct val="80000"/>
              </a:lnSpc>
              <a:spcBef>
                <a:spcPts val="500"/>
              </a:spcBef>
              <a:buSzTx/>
              <a:buNone/>
              <a:defRPr sz="1800"/>
            </a:pPr>
            <a:endParaRPr b="1" sz="2200"/>
          </a:p>
          <a:p>
            <a:pPr lvl="0">
              <a:lnSpc>
                <a:spcPct val="80000"/>
              </a:lnSpc>
              <a:spcBef>
                <a:spcPts val="500"/>
              </a:spcBef>
              <a:defRPr sz="1800"/>
            </a:pPr>
            <a:r>
              <a:rPr sz="2200"/>
              <a:t>nausea, vomiting, marked hyperventilation, headache, mental confusion, dizziness, and tinnitus (ringing or roaring in the ears). </a:t>
            </a:r>
            <a:endParaRPr sz="2200"/>
          </a:p>
          <a:p>
            <a:pPr lvl="0">
              <a:lnSpc>
                <a:spcPct val="80000"/>
              </a:lnSpc>
              <a:spcBef>
                <a:spcPts val="500"/>
              </a:spcBef>
              <a:buSzTx/>
              <a:buNone/>
              <a:defRPr sz="1800"/>
            </a:pPr>
            <a:endParaRPr sz="2200"/>
          </a:p>
          <a:p>
            <a:pPr lvl="0">
              <a:lnSpc>
                <a:spcPct val="80000"/>
              </a:lnSpc>
              <a:spcBef>
                <a:spcPts val="500"/>
              </a:spcBef>
              <a:defRPr sz="1800"/>
            </a:pPr>
            <a:r>
              <a:rPr sz="2200"/>
              <a:t> Ingestion of as little as 10 g of </a:t>
            </a:r>
            <a:r>
              <a:rPr i="1" sz="2200"/>
              <a:t>aspirin</a:t>
            </a:r>
            <a:r>
              <a:rPr sz="2200"/>
              <a:t> can cause death in children. </a:t>
            </a:r>
            <a:endParaRPr sz="2200"/>
          </a:p>
          <a:p>
            <a:pPr lvl="0">
              <a:lnSpc>
                <a:spcPct val="80000"/>
              </a:lnSpc>
              <a:spcBef>
                <a:spcPts val="500"/>
              </a:spcBef>
              <a:buSzTx/>
              <a:buNone/>
              <a:defRPr sz="1800"/>
            </a:pPr>
            <a:endParaRPr sz="2200"/>
          </a:p>
          <a:p>
            <a:pPr lvl="0">
              <a:lnSpc>
                <a:spcPct val="80000"/>
              </a:lnSpc>
              <a:spcBef>
                <a:spcPts val="500"/>
              </a:spcBef>
              <a:defRPr sz="1800"/>
            </a:pPr>
            <a:r>
              <a:rPr sz="2200"/>
              <a:t> In serious cases, mandatory measures include the intravenous administration of </a:t>
            </a:r>
            <a:r>
              <a:rPr b="1" sz="2200"/>
              <a:t>fluid</a:t>
            </a:r>
            <a:r>
              <a:rPr sz="2200"/>
              <a:t>, </a:t>
            </a:r>
            <a:r>
              <a:rPr b="1" sz="2200"/>
              <a:t>dialysis</a:t>
            </a:r>
            <a:r>
              <a:rPr sz="2200"/>
              <a:t> </a:t>
            </a:r>
            <a:endParaRPr sz="2200"/>
          </a:p>
          <a:p>
            <a:pPr lvl="0">
              <a:lnSpc>
                <a:spcPct val="80000"/>
              </a:lnSpc>
              <a:spcBef>
                <a:spcPts val="500"/>
              </a:spcBef>
              <a:defRPr sz="1800"/>
            </a:pPr>
            <a:r>
              <a:rPr sz="2200"/>
              <a:t> correction of </a:t>
            </a:r>
            <a:r>
              <a:rPr b="1" sz="2200"/>
              <a:t>acid-base</a:t>
            </a:r>
            <a:r>
              <a:rPr sz="2200"/>
              <a:t> and electrolyte balances.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idx="4294967295"/>
          </p:nvPr>
        </p:nvSpPr>
        <p:spPr>
          <a:xfrm>
            <a:off x="457200" y="274637"/>
            <a:ext cx="8229600" cy="1143001"/>
          </a:xfrm>
          <a:prstGeom prst="rect">
            <a:avLst/>
          </a:prstGeom>
        </p:spPr>
        <p:txBody>
          <a:bodyPr/>
          <a:lstStyle/>
          <a:p>
            <a:pPr lvl="0" defTabSz="457200"/>
          </a:p>
        </p:txBody>
      </p:sp>
      <p:sp>
        <p:nvSpPr>
          <p:cNvPr id="55" name="Shape 55"/>
          <p:cNvSpPr/>
          <p:nvPr>
            <p:ph type="body" idx="4294967295"/>
          </p:nvPr>
        </p:nvSpPr>
        <p:spPr>
          <a:xfrm>
            <a:off x="457200" y="1600200"/>
            <a:ext cx="8229600" cy="4525963"/>
          </a:xfrm>
          <a:prstGeom prst="rect">
            <a:avLst/>
          </a:prstGeom>
        </p:spPr>
        <p:txBody>
          <a:bodyPr/>
          <a:lstStyle/>
          <a:p>
            <a:pPr lvl="0" defTabSz="457200"/>
          </a:p>
        </p:txBody>
      </p:sp>
      <p:pic>
        <p:nvPicPr>
          <p:cNvPr id="56" name="fig2.jpg" descr="http://www.uninet.edu/cin2001-old/conf/bala/fig2.jpg"/>
          <p:cNvPicPr/>
          <p:nvPr/>
        </p:nvPicPr>
        <p:blipFill>
          <a:blip r:embed="rId2">
            <a:extLst/>
          </a:blip>
          <a:stretch>
            <a:fillRect/>
          </a:stretch>
        </p:blipFill>
        <p:spPr>
          <a:xfrm>
            <a:off x="152400" y="381000"/>
            <a:ext cx="8816975" cy="6172200"/>
          </a:xfrm>
          <a:prstGeom prst="rect">
            <a:avLst/>
          </a:prstGeom>
          <a:ln w="12700">
            <a:miter lim="400000"/>
          </a:ln>
        </p:spPr>
      </p:pic>
    </p:spTree>
  </p:cSld>
  <p:clrMapOvr>
    <a:masterClrMapping/>
  </p:clrMapOvr>
  <p:transitio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xfrm>
            <a:off x="457200" y="274638"/>
            <a:ext cx="8229600" cy="1143001"/>
          </a:xfrm>
          <a:prstGeom prst="rect">
            <a:avLst/>
          </a:prstGeom>
        </p:spPr>
        <p:txBody>
          <a:bodyPr/>
          <a:lstStyle/>
          <a:p>
            <a:pPr lvl="0" defTabSz="832104">
              <a:defRPr sz="1800"/>
            </a:pPr>
            <a:r>
              <a:rPr b="1" i="1" sz="3549"/>
              <a:t>Propionic acid derivatives</a:t>
            </a:r>
            <a:br>
              <a:rPr b="1" i="1" sz="3549"/>
            </a:br>
          </a:p>
        </p:txBody>
      </p:sp>
      <p:sp>
        <p:nvSpPr>
          <p:cNvPr id="190" name="Shape 190"/>
          <p:cNvSpPr/>
          <p:nvPr>
            <p:ph type="body" idx="1"/>
          </p:nvPr>
        </p:nvSpPr>
        <p:spPr>
          <a:xfrm>
            <a:off x="457200" y="1600200"/>
            <a:ext cx="8229600" cy="4525963"/>
          </a:xfrm>
          <a:prstGeom prst="rect">
            <a:avLst/>
          </a:prstGeom>
        </p:spPr>
        <p:txBody>
          <a:bodyPr/>
          <a:lstStyle/>
          <a:p>
            <a:pPr lvl="0" marL="322325" indent="-322325" defTabSz="859536">
              <a:lnSpc>
                <a:spcPct val="80000"/>
              </a:lnSpc>
              <a:spcBef>
                <a:spcPts val="400"/>
              </a:spcBef>
              <a:defRPr sz="1800"/>
            </a:pPr>
            <a:r>
              <a:rPr b="1" sz="2068"/>
              <a:t>Ibuprofen ,</a:t>
            </a:r>
            <a:r>
              <a:rPr sz="2068"/>
              <a:t> </a:t>
            </a:r>
            <a:r>
              <a:rPr b="1" sz="2068"/>
              <a:t>naproxen,</a:t>
            </a:r>
            <a:r>
              <a:rPr sz="2068"/>
              <a:t>  </a:t>
            </a:r>
            <a:r>
              <a:rPr b="1" sz="2068"/>
              <a:t>fenoprofe,</a:t>
            </a:r>
            <a:r>
              <a:rPr sz="2068"/>
              <a:t> </a:t>
            </a:r>
            <a:r>
              <a:rPr b="1" sz="2068"/>
              <a:t>ketoprofen</a:t>
            </a:r>
            <a:r>
              <a:rPr sz="2068"/>
              <a:t> , </a:t>
            </a:r>
            <a:r>
              <a:rPr b="1" sz="2068"/>
              <a:t>flurbiprofen</a:t>
            </a:r>
            <a:r>
              <a:rPr sz="2068"/>
              <a:t>  </a:t>
            </a:r>
            <a:endParaRPr sz="2068"/>
          </a:p>
          <a:p>
            <a:pPr lvl="0" marL="322325" indent="-322325" defTabSz="859536">
              <a:lnSpc>
                <a:spcPct val="80000"/>
              </a:lnSpc>
              <a:spcBef>
                <a:spcPts val="400"/>
              </a:spcBef>
              <a:defRPr sz="1800"/>
            </a:pPr>
            <a:endParaRPr sz="2068"/>
          </a:p>
          <a:p>
            <a:pPr lvl="0" marL="322325" indent="-322325" defTabSz="859536">
              <a:lnSpc>
                <a:spcPct val="80000"/>
              </a:lnSpc>
              <a:spcBef>
                <a:spcPts val="400"/>
              </a:spcBef>
              <a:defRPr sz="1800"/>
            </a:pPr>
            <a:r>
              <a:rPr sz="2068"/>
              <a:t>All these drugs possess anti-inflammatory, analgesic, and antipyretic activity</a:t>
            </a:r>
            <a:endParaRPr sz="2068"/>
          </a:p>
          <a:p>
            <a:pPr lvl="0" marL="322325" indent="-322325" defTabSz="859536">
              <a:lnSpc>
                <a:spcPct val="80000"/>
              </a:lnSpc>
              <a:spcBef>
                <a:spcPts val="400"/>
              </a:spcBef>
              <a:defRPr sz="1800"/>
            </a:pPr>
            <a:r>
              <a:rPr sz="2068"/>
              <a:t> their </a:t>
            </a:r>
            <a:r>
              <a:rPr b="1" sz="2068"/>
              <a:t>GI</a:t>
            </a:r>
            <a:r>
              <a:rPr sz="2068"/>
              <a:t> effects are generally less intense than those of aspirin.</a:t>
            </a:r>
            <a:endParaRPr sz="2068"/>
          </a:p>
          <a:p>
            <a:pPr lvl="0" marL="322325" indent="-322325" defTabSz="859536">
              <a:lnSpc>
                <a:spcPct val="80000"/>
              </a:lnSpc>
              <a:spcBef>
                <a:spcPts val="400"/>
              </a:spcBef>
              <a:defRPr sz="1800"/>
            </a:pPr>
            <a:r>
              <a:rPr sz="2068"/>
              <a:t> These drugs are </a:t>
            </a:r>
            <a:r>
              <a:rPr b="1" sz="2068"/>
              <a:t>reversible</a:t>
            </a:r>
            <a:r>
              <a:rPr sz="2068"/>
              <a:t> inhibitors of the cyclooxygenases  </a:t>
            </a:r>
            <a:endParaRPr sz="2068"/>
          </a:p>
          <a:p>
            <a:pPr lvl="0" marL="322325" indent="-322325" defTabSz="859536">
              <a:lnSpc>
                <a:spcPct val="80000"/>
              </a:lnSpc>
              <a:spcBef>
                <a:spcPts val="400"/>
              </a:spcBef>
              <a:defRPr sz="1800"/>
            </a:pPr>
            <a:endParaRPr sz="2068"/>
          </a:p>
          <a:p>
            <a:pPr lvl="0" marL="322325" indent="-322325" defTabSz="859536">
              <a:lnSpc>
                <a:spcPct val="80000"/>
              </a:lnSpc>
              <a:spcBef>
                <a:spcPts val="400"/>
              </a:spcBef>
              <a:defRPr sz="1800"/>
            </a:pPr>
            <a:r>
              <a:rPr sz="2068"/>
              <a:t>All are well </a:t>
            </a:r>
            <a:r>
              <a:rPr b="1" sz="2068"/>
              <a:t>absorbed</a:t>
            </a:r>
            <a:r>
              <a:rPr sz="2068"/>
              <a:t> on oral administration and are almost totally bound to serum </a:t>
            </a:r>
            <a:r>
              <a:rPr b="1" sz="2068"/>
              <a:t>albumin</a:t>
            </a:r>
            <a:r>
              <a:rPr sz="2068"/>
              <a:t>. </a:t>
            </a:r>
            <a:endParaRPr sz="2068"/>
          </a:p>
          <a:p>
            <a:pPr lvl="0" marL="322325" indent="-322325" defTabSz="859536">
              <a:lnSpc>
                <a:spcPct val="80000"/>
              </a:lnSpc>
              <a:spcBef>
                <a:spcPts val="400"/>
              </a:spcBef>
              <a:defRPr sz="1800"/>
            </a:pPr>
            <a:r>
              <a:rPr sz="2068"/>
              <a:t> They undergo </a:t>
            </a:r>
            <a:r>
              <a:rPr b="1" sz="2068"/>
              <a:t>hepatic</a:t>
            </a:r>
            <a:r>
              <a:rPr sz="2068"/>
              <a:t> metabolism and are excreted by the </a:t>
            </a:r>
            <a:r>
              <a:rPr b="1" sz="2068"/>
              <a:t>kidney</a:t>
            </a:r>
            <a:r>
              <a:rPr sz="2068"/>
              <a:t>. </a:t>
            </a:r>
            <a:endParaRPr sz="2068"/>
          </a:p>
          <a:p>
            <a:pPr lvl="0" marL="322325" indent="-322325" defTabSz="859536">
              <a:lnSpc>
                <a:spcPct val="80000"/>
              </a:lnSpc>
              <a:spcBef>
                <a:spcPts val="400"/>
              </a:spcBef>
              <a:defRPr sz="1800"/>
            </a:pPr>
            <a:r>
              <a:rPr sz="2068"/>
              <a:t>The most common adverse effects are </a:t>
            </a:r>
            <a:r>
              <a:rPr b="1" sz="2068"/>
              <a:t>GI</a:t>
            </a:r>
            <a:r>
              <a:rPr sz="2068"/>
              <a:t>, ranging from dyspepsia to bleeding.</a:t>
            </a:r>
            <a:endParaRPr sz="2068"/>
          </a:p>
          <a:p>
            <a:pPr lvl="0" marL="322325" indent="-322325" defTabSz="859536">
              <a:lnSpc>
                <a:spcPct val="80000"/>
              </a:lnSpc>
              <a:spcBef>
                <a:spcPts val="400"/>
              </a:spcBef>
              <a:defRPr sz="1800"/>
            </a:pPr>
            <a:r>
              <a:rPr sz="2068"/>
              <a:t> Side effects involving the central nervous system (</a:t>
            </a:r>
            <a:r>
              <a:rPr b="1" sz="2068"/>
              <a:t>CNS</a:t>
            </a:r>
            <a:r>
              <a:rPr sz="2068"/>
              <a:t>), such as headache, tinnitus, and dizziness, have also been reported.</a:t>
            </a:r>
          </a:p>
        </p:txBody>
      </p:sp>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body" idx="1"/>
          </p:nvPr>
        </p:nvSpPr>
        <p:spPr>
          <a:xfrm>
            <a:off x="250824" y="1196975"/>
            <a:ext cx="8713790" cy="5472113"/>
          </a:xfrm>
          <a:prstGeom prst="rect">
            <a:avLst/>
          </a:prstGeom>
        </p:spPr>
        <p:txBody>
          <a:bodyPr/>
          <a:lstStyle/>
          <a:p>
            <a:pPr lvl="0" marL="210312" indent="-192024">
              <a:spcBef>
                <a:spcPts val="500"/>
              </a:spcBef>
              <a:defRPr sz="1800"/>
            </a:pPr>
            <a:r>
              <a:rPr sz="2400"/>
              <a:t>Pregnancy : category C, category D from </a:t>
            </a:r>
            <a:endParaRPr sz="2400"/>
          </a:p>
          <a:p>
            <a:pPr lvl="0" marL="274320" indent="-256031">
              <a:buFont typeface="Wingdings"/>
              <a:buChar char="▪"/>
              <a:defRPr sz="1800"/>
            </a:pPr>
            <a:endParaRPr sz="2400"/>
          </a:p>
          <a:p>
            <a:pPr lvl="0" marL="210312" indent="-192024">
              <a:spcBef>
                <a:spcPts val="500"/>
              </a:spcBef>
              <a:defRPr sz="1800"/>
            </a:pPr>
            <a:r>
              <a:rPr sz="2400"/>
              <a:t>Increase the risk of cardiovascular thrombotic event, MI and stroke.</a:t>
            </a:r>
            <a:endParaRPr sz="2400"/>
          </a:p>
          <a:p>
            <a:pPr lvl="0" marL="0" indent="18288">
              <a:buSzTx/>
              <a:buNone/>
              <a:defRPr sz="1800"/>
            </a:pPr>
            <a:endParaRPr sz="2400"/>
          </a:p>
          <a:p>
            <a:pPr lvl="0" marL="210312" indent="-192024">
              <a:spcBef>
                <a:spcPts val="500"/>
              </a:spcBef>
              <a:defRPr sz="1800"/>
            </a:pPr>
            <a:r>
              <a:rPr sz="2400"/>
              <a:t>Increase risk of GI bleeding.</a:t>
            </a:r>
            <a:endParaRPr sz="2400"/>
          </a:p>
          <a:p>
            <a:pPr lvl="0" marL="256031" indent="-237743">
              <a:buSzTx/>
              <a:buNone/>
              <a:defRPr sz="1800"/>
            </a:pPr>
            <a:endParaRPr sz="2400"/>
          </a:p>
          <a:p>
            <a:pPr lvl="0" marL="210312" indent="-192024">
              <a:spcBef>
                <a:spcPts val="500"/>
              </a:spcBef>
              <a:defRPr sz="1800"/>
            </a:pPr>
            <a:r>
              <a:rPr sz="2400"/>
              <a:t>Ibuprofen not exceed 3200mg/day., and take with food or with  water to avoid GI effect.</a:t>
            </a:r>
          </a:p>
        </p:txBody>
      </p:sp>
      <p:sp>
        <p:nvSpPr>
          <p:cNvPr id="193" name="Shape 193"/>
          <p:cNvSpPr/>
          <p:nvPr>
            <p:ph type="title"/>
          </p:nvPr>
        </p:nvSpPr>
        <p:spPr>
          <a:xfrm>
            <a:off x="755650" y="404813"/>
            <a:ext cx="7772400" cy="720726"/>
          </a:xfrm>
          <a:prstGeom prst="rect">
            <a:avLst/>
          </a:prstGeom>
        </p:spPr>
        <p:txBody>
          <a:bodyPr/>
          <a:lstStyle>
            <a:lvl1pPr>
              <a:defRPr b="1" sz="3900"/>
            </a:lvl1pPr>
          </a:lstStyle>
          <a:p>
            <a:pPr lvl="0">
              <a:defRPr b="0" sz="1800"/>
            </a:pPr>
            <a:r>
              <a:rPr b="1" sz="3900"/>
              <a:t>Naproxen and Ibuprofen</a:t>
            </a:r>
          </a:p>
        </p:txBody>
      </p:sp>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457200" y="274638"/>
            <a:ext cx="8229600" cy="1143001"/>
          </a:xfrm>
          <a:prstGeom prst="rect">
            <a:avLst/>
          </a:prstGeom>
        </p:spPr>
        <p:txBody>
          <a:bodyPr/>
          <a:lstStyle/>
          <a:p>
            <a:pPr lvl="0" defTabSz="832104">
              <a:defRPr sz="1800"/>
            </a:pPr>
            <a:r>
              <a:rPr b="1" i="1" sz="3549"/>
              <a:t> Acetic acid derivatives</a:t>
            </a:r>
            <a:br>
              <a:rPr b="1" i="1" sz="3549"/>
            </a:br>
          </a:p>
        </p:txBody>
      </p:sp>
      <p:sp>
        <p:nvSpPr>
          <p:cNvPr id="198" name="Shape 198"/>
          <p:cNvSpPr/>
          <p:nvPr>
            <p:ph type="body" idx="1"/>
          </p:nvPr>
        </p:nvSpPr>
        <p:spPr>
          <a:xfrm>
            <a:off x="457200" y="1600200"/>
            <a:ext cx="8229600" cy="4525963"/>
          </a:xfrm>
          <a:prstGeom prst="rect">
            <a:avLst/>
          </a:prstGeom>
        </p:spPr>
        <p:txBody>
          <a:bodyPr/>
          <a:lstStyle/>
          <a:p>
            <a:pPr lvl="0" marL="389659" indent="-389659">
              <a:lnSpc>
                <a:spcPct val="80000"/>
              </a:lnSpc>
              <a:spcBef>
                <a:spcPts val="600"/>
              </a:spcBef>
              <a:defRPr sz="1800"/>
            </a:pPr>
            <a:r>
              <a:rPr b="1" sz="2500"/>
              <a:t> indomethacin , sulindac , Etodolac</a:t>
            </a:r>
            <a:endParaRPr b="1" sz="3600"/>
          </a:p>
          <a:p>
            <a:pPr lvl="0">
              <a:lnSpc>
                <a:spcPct val="80000"/>
              </a:lnSpc>
              <a:spcBef>
                <a:spcPts val="500"/>
              </a:spcBef>
              <a:buSzTx/>
              <a:buNone/>
              <a:defRPr sz="1800"/>
            </a:pPr>
            <a:endParaRPr sz="2200"/>
          </a:p>
          <a:p>
            <a:pPr lvl="0">
              <a:lnSpc>
                <a:spcPct val="80000"/>
              </a:lnSpc>
              <a:spcBef>
                <a:spcPts val="500"/>
              </a:spcBef>
              <a:defRPr sz="1800"/>
            </a:pPr>
            <a:r>
              <a:rPr sz="2200"/>
              <a:t> All have anti-inflammatory, analgesic, and antipyretic activity. They act by </a:t>
            </a:r>
            <a:r>
              <a:rPr b="1" sz="2200"/>
              <a:t>reversibly</a:t>
            </a:r>
            <a:r>
              <a:rPr sz="2200"/>
              <a:t> inhibiting cyclooxygenase. </a:t>
            </a:r>
            <a:endParaRPr sz="2200"/>
          </a:p>
          <a:p>
            <a:pPr lvl="0">
              <a:lnSpc>
                <a:spcPct val="80000"/>
              </a:lnSpc>
              <a:spcBef>
                <a:spcPts val="500"/>
              </a:spcBef>
              <a:buSzTx/>
              <a:buNone/>
              <a:defRPr sz="1800"/>
            </a:pPr>
            <a:endParaRPr sz="2200"/>
          </a:p>
          <a:p>
            <a:pPr lvl="0">
              <a:lnSpc>
                <a:spcPct val="80000"/>
              </a:lnSpc>
              <a:spcBef>
                <a:spcPts val="500"/>
              </a:spcBef>
              <a:defRPr sz="1800"/>
            </a:pPr>
            <a:r>
              <a:rPr sz="2200"/>
              <a:t>Despite its potency as an anti-inflammatory agent, the </a:t>
            </a:r>
            <a:r>
              <a:rPr b="1" sz="2200"/>
              <a:t>toxicity</a:t>
            </a:r>
            <a:r>
              <a:rPr sz="2200"/>
              <a:t> of </a:t>
            </a:r>
            <a:r>
              <a:rPr b="1" sz="2200"/>
              <a:t>indomethacin</a:t>
            </a:r>
            <a:r>
              <a:rPr sz="2200"/>
              <a:t> limits its use to the treatment of acute gouty arthritis, ankylosing spondylitis .</a:t>
            </a:r>
            <a:endParaRPr sz="2200"/>
          </a:p>
          <a:p>
            <a:pPr lvl="0">
              <a:lnSpc>
                <a:spcPct val="80000"/>
              </a:lnSpc>
              <a:spcBef>
                <a:spcPts val="500"/>
              </a:spcBef>
              <a:buSzTx/>
              <a:buNone/>
              <a:defRPr sz="1800"/>
            </a:pPr>
            <a:endParaRPr sz="2200"/>
          </a:p>
          <a:p>
            <a:pPr lvl="0">
              <a:lnSpc>
                <a:spcPct val="80000"/>
              </a:lnSpc>
              <a:spcBef>
                <a:spcPts val="500"/>
              </a:spcBef>
              <a:defRPr sz="1800"/>
            </a:pPr>
            <a:r>
              <a:rPr sz="2200"/>
              <a:t>The adverse reactions caused by </a:t>
            </a:r>
            <a:r>
              <a:rPr b="1" sz="2200"/>
              <a:t>sulindac</a:t>
            </a:r>
            <a:r>
              <a:rPr sz="2200"/>
              <a:t> are similar to, but less severe than, those of the other NSAIDs, including indomethacin. </a:t>
            </a:r>
            <a:endParaRPr sz="2200"/>
          </a:p>
          <a:p>
            <a:pPr lvl="0">
              <a:lnSpc>
                <a:spcPct val="80000"/>
              </a:lnSpc>
              <a:spcBef>
                <a:spcPts val="500"/>
              </a:spcBef>
              <a:defRPr sz="1800"/>
            </a:pPr>
            <a:endParaRPr sz="2200"/>
          </a:p>
          <a:p>
            <a:pPr lvl="0">
              <a:lnSpc>
                <a:spcPct val="80000"/>
              </a:lnSpc>
              <a:spcBef>
                <a:spcPts val="500"/>
              </a:spcBef>
              <a:defRPr sz="1800"/>
            </a:pPr>
            <a:r>
              <a:rPr b="1" sz="2200"/>
              <a:t>Etodolac</a:t>
            </a:r>
            <a:r>
              <a:rPr sz="2200"/>
              <a:t> has effects similar to those of the other NSAIDs </a:t>
            </a:r>
          </a:p>
        </p:txBody>
      </p:sp>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xfrm>
            <a:off x="457200" y="274638"/>
            <a:ext cx="8229600" cy="1143001"/>
          </a:xfrm>
          <a:prstGeom prst="rect">
            <a:avLst/>
          </a:prstGeom>
        </p:spPr>
        <p:txBody>
          <a:bodyPr/>
          <a:lstStyle/>
          <a:p>
            <a:pPr lvl="0" defTabSz="832104">
              <a:defRPr sz="1800"/>
            </a:pPr>
            <a:r>
              <a:rPr b="1" i="1" sz="3549"/>
              <a:t> Oxicam derivatives</a:t>
            </a:r>
            <a:br>
              <a:rPr b="1" i="1" sz="3549"/>
            </a:br>
          </a:p>
        </p:txBody>
      </p:sp>
      <p:sp>
        <p:nvSpPr>
          <p:cNvPr id="201" name="Shape 201"/>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b="1" i="1" sz="2400"/>
              <a:t>Piroxicam</a:t>
            </a:r>
            <a:r>
              <a:rPr i="1" sz="2400"/>
              <a:t> and </a:t>
            </a:r>
            <a:r>
              <a:rPr b="1" i="1" sz="2400"/>
              <a:t>meloxicam</a:t>
            </a:r>
            <a:r>
              <a:rPr i="1" sz="2400"/>
              <a:t>  </a:t>
            </a:r>
            <a:endParaRPr sz="2400"/>
          </a:p>
          <a:p>
            <a:pPr lvl="0">
              <a:lnSpc>
                <a:spcPct val="80000"/>
              </a:lnSpc>
              <a:spcBef>
                <a:spcPts val="500"/>
              </a:spcBef>
              <a:defRPr sz="1800"/>
            </a:pPr>
            <a:endParaRPr i="1" sz="2400"/>
          </a:p>
          <a:p>
            <a:pPr lvl="0">
              <a:lnSpc>
                <a:spcPct val="80000"/>
              </a:lnSpc>
              <a:spcBef>
                <a:spcPts val="500"/>
              </a:spcBef>
              <a:defRPr sz="1800"/>
            </a:pPr>
            <a:r>
              <a:rPr i="1" sz="2400"/>
              <a:t>are used to treat RA, ankylosing spondylitis, and </a:t>
            </a:r>
            <a:r>
              <a:rPr sz="2400"/>
              <a:t>osteoarthritis. </a:t>
            </a:r>
            <a:endParaRPr sz="2400"/>
          </a:p>
          <a:p>
            <a:pPr lvl="0">
              <a:lnSpc>
                <a:spcPct val="80000"/>
              </a:lnSpc>
              <a:spcBef>
                <a:spcPts val="500"/>
              </a:spcBef>
              <a:buSzTx/>
              <a:buNone/>
              <a:defRPr sz="1800"/>
            </a:pPr>
            <a:endParaRPr sz="2400"/>
          </a:p>
          <a:p>
            <a:pPr lvl="0">
              <a:lnSpc>
                <a:spcPct val="80000"/>
              </a:lnSpc>
              <a:spcBef>
                <a:spcPts val="500"/>
              </a:spcBef>
              <a:defRPr sz="1800"/>
            </a:pPr>
            <a:r>
              <a:rPr sz="2400"/>
              <a:t>They have </a:t>
            </a:r>
            <a:r>
              <a:rPr b="1" sz="2400"/>
              <a:t>long half-lives</a:t>
            </a:r>
            <a:r>
              <a:rPr sz="2400"/>
              <a:t>, which permit once-daily administration, and the parent drug as well as its metabolites are renally excreted in the urine.</a:t>
            </a:r>
            <a:endParaRPr sz="2400"/>
          </a:p>
          <a:p>
            <a:pPr lvl="0">
              <a:lnSpc>
                <a:spcPct val="80000"/>
              </a:lnSpc>
              <a:spcBef>
                <a:spcPts val="500"/>
              </a:spcBef>
              <a:buSzTx/>
              <a:buNone/>
              <a:defRPr sz="1800"/>
            </a:pPr>
            <a:endParaRPr i="1" sz="2400"/>
          </a:p>
          <a:p>
            <a:pPr lvl="0">
              <a:lnSpc>
                <a:spcPct val="80000"/>
              </a:lnSpc>
              <a:spcBef>
                <a:spcPts val="500"/>
              </a:spcBef>
              <a:defRPr sz="1800"/>
            </a:pPr>
            <a:r>
              <a:rPr i="1" sz="2400"/>
              <a:t> </a:t>
            </a:r>
            <a:r>
              <a:rPr b="1" i="1" sz="2400"/>
              <a:t>Meloxicam</a:t>
            </a:r>
            <a:r>
              <a:rPr i="1" sz="2400"/>
              <a:t> inhibits both COX-1 and COX-2, with preferential binding for COX-2, </a:t>
            </a:r>
            <a:r>
              <a:rPr sz="2400"/>
              <a:t>and at low to moderate doses shows less GI irritation than </a:t>
            </a:r>
            <a:r>
              <a:rPr i="1" sz="2400"/>
              <a:t>piroxicam. </a:t>
            </a:r>
          </a:p>
        </p:txBody>
      </p:sp>
    </p:spTree>
  </p:cSld>
  <p:clrMapOvr>
    <a:masterClrMapping/>
  </p:clrMapOvr>
  <p:transitio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xfrm>
            <a:off x="457200" y="274638"/>
            <a:ext cx="8229600" cy="1143001"/>
          </a:xfrm>
          <a:prstGeom prst="rect">
            <a:avLst/>
          </a:prstGeom>
        </p:spPr>
        <p:txBody>
          <a:bodyPr/>
          <a:lstStyle>
            <a:lvl1pPr>
              <a:defRPr b="1" i="1"/>
            </a:lvl1pPr>
          </a:lstStyle>
          <a:p>
            <a:pPr lvl="0">
              <a:defRPr b="0" i="0" sz="1800"/>
            </a:pPr>
            <a:r>
              <a:rPr b="1" i="1" sz="4400"/>
              <a:t>Fenamates</a:t>
            </a:r>
          </a:p>
        </p:txBody>
      </p:sp>
      <p:sp>
        <p:nvSpPr>
          <p:cNvPr id="204" name="Shape 204"/>
          <p:cNvSpPr/>
          <p:nvPr>
            <p:ph type="body" idx="1"/>
          </p:nvPr>
        </p:nvSpPr>
        <p:spPr>
          <a:xfrm>
            <a:off x="457200" y="1600200"/>
            <a:ext cx="8229600" cy="4525963"/>
          </a:xfrm>
          <a:prstGeom prst="rect">
            <a:avLst/>
          </a:prstGeom>
        </p:spPr>
        <p:txBody>
          <a:bodyPr/>
          <a:lstStyle/>
          <a:p>
            <a:pPr lvl="0">
              <a:lnSpc>
                <a:spcPct val="80000"/>
              </a:lnSpc>
              <a:spcBef>
                <a:spcPts val="600"/>
              </a:spcBef>
              <a:defRPr sz="1800"/>
            </a:pPr>
            <a:r>
              <a:rPr b="1" i="1" sz="2900"/>
              <a:t>Mefenamic</a:t>
            </a:r>
            <a:r>
              <a:rPr i="1" sz="2900"/>
              <a:t> </a:t>
            </a:r>
            <a:endParaRPr sz="2900"/>
          </a:p>
          <a:p>
            <a:pPr lvl="0">
              <a:lnSpc>
                <a:spcPct val="80000"/>
              </a:lnSpc>
              <a:spcBef>
                <a:spcPts val="600"/>
              </a:spcBef>
              <a:defRPr sz="1800"/>
            </a:pPr>
            <a:endParaRPr i="1" sz="2900"/>
          </a:p>
          <a:p>
            <a:pPr lvl="0">
              <a:lnSpc>
                <a:spcPct val="80000"/>
              </a:lnSpc>
              <a:spcBef>
                <a:spcPts val="600"/>
              </a:spcBef>
              <a:defRPr sz="1800"/>
            </a:pPr>
            <a:r>
              <a:rPr i="1" sz="2900"/>
              <a:t>  have </a:t>
            </a:r>
            <a:r>
              <a:rPr b="1" i="1" sz="2900"/>
              <a:t>no advantages </a:t>
            </a:r>
            <a:r>
              <a:rPr i="1" sz="2900"/>
              <a:t>over other </a:t>
            </a:r>
            <a:r>
              <a:rPr sz="2900"/>
              <a:t>NSAIDs as anti-inflammatory agents.</a:t>
            </a:r>
            <a:endParaRPr sz="2900"/>
          </a:p>
          <a:p>
            <a:pPr lvl="0">
              <a:lnSpc>
                <a:spcPct val="80000"/>
              </a:lnSpc>
              <a:spcBef>
                <a:spcPts val="600"/>
              </a:spcBef>
              <a:buSzTx/>
              <a:buNone/>
              <a:defRPr sz="1800"/>
            </a:pPr>
            <a:r>
              <a:rPr sz="2900"/>
              <a:t> </a:t>
            </a:r>
            <a:endParaRPr sz="2900"/>
          </a:p>
          <a:p>
            <a:pPr lvl="0">
              <a:lnSpc>
                <a:spcPct val="80000"/>
              </a:lnSpc>
              <a:spcBef>
                <a:spcPts val="600"/>
              </a:spcBef>
              <a:defRPr sz="1800"/>
            </a:pPr>
            <a:r>
              <a:rPr sz="2900"/>
              <a:t>Their side effects, such as </a:t>
            </a:r>
            <a:r>
              <a:rPr b="1" sz="2900"/>
              <a:t>diarrhea</a:t>
            </a:r>
            <a:r>
              <a:rPr sz="2900"/>
              <a:t>, can be severe, and they are associated with inflammation of the bowel.</a:t>
            </a:r>
            <a:endParaRPr sz="2900"/>
          </a:p>
          <a:p>
            <a:pPr lvl="0">
              <a:lnSpc>
                <a:spcPct val="80000"/>
              </a:lnSpc>
              <a:spcBef>
                <a:spcPts val="600"/>
              </a:spcBef>
              <a:buSzTx/>
              <a:buNone/>
              <a:defRPr sz="1800"/>
            </a:pPr>
            <a:endParaRPr sz="2900"/>
          </a:p>
          <a:p>
            <a:pPr lvl="0">
              <a:lnSpc>
                <a:spcPct val="80000"/>
              </a:lnSpc>
              <a:spcBef>
                <a:spcPts val="600"/>
              </a:spcBef>
              <a:defRPr sz="1800"/>
            </a:pPr>
            <a:r>
              <a:rPr sz="2900"/>
              <a:t> Cases of hemolytic anemia have been reported</a:t>
            </a:r>
          </a:p>
        </p:txBody>
      </p:sp>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xfrm>
            <a:off x="457200" y="274638"/>
            <a:ext cx="8229600" cy="1143001"/>
          </a:xfrm>
          <a:prstGeom prst="rect">
            <a:avLst/>
          </a:prstGeom>
        </p:spPr>
        <p:txBody>
          <a:bodyPr/>
          <a:lstStyle>
            <a:lvl1pPr>
              <a:defRPr b="1" i="1"/>
            </a:lvl1pPr>
          </a:lstStyle>
          <a:p>
            <a:pPr lvl="0">
              <a:defRPr b="0" i="0" sz="1800"/>
            </a:pPr>
            <a:r>
              <a:rPr b="1" i="1" sz="4400"/>
              <a:t>Heteroaryl acetic acids</a:t>
            </a:r>
          </a:p>
        </p:txBody>
      </p:sp>
      <p:sp>
        <p:nvSpPr>
          <p:cNvPr id="207" name="Shape 207"/>
          <p:cNvSpPr/>
          <p:nvPr>
            <p:ph type="body" idx="1"/>
          </p:nvPr>
        </p:nvSpPr>
        <p:spPr>
          <a:xfrm>
            <a:off x="457200" y="1600200"/>
            <a:ext cx="8229600" cy="4525963"/>
          </a:xfrm>
          <a:prstGeom prst="rect">
            <a:avLst/>
          </a:prstGeom>
        </p:spPr>
        <p:txBody>
          <a:bodyPr/>
          <a:lstStyle/>
          <a:p>
            <a:pPr lvl="0">
              <a:lnSpc>
                <a:spcPct val="80000"/>
              </a:lnSpc>
              <a:spcBef>
                <a:spcPts val="500"/>
              </a:spcBef>
              <a:defRPr sz="1800"/>
            </a:pPr>
            <a:endParaRPr b="1" i="1" sz="2200"/>
          </a:p>
          <a:p>
            <a:pPr lvl="0">
              <a:lnSpc>
                <a:spcPct val="80000"/>
              </a:lnSpc>
              <a:spcBef>
                <a:spcPts val="500"/>
              </a:spcBef>
              <a:defRPr sz="1800"/>
            </a:pPr>
            <a:r>
              <a:rPr b="1" i="1" sz="2200"/>
              <a:t>Diclofenac and tolmetin , ketorlac</a:t>
            </a:r>
            <a:r>
              <a:rPr i="1" sz="2200"/>
              <a:t> </a:t>
            </a:r>
            <a:endParaRPr sz="2200"/>
          </a:p>
          <a:p>
            <a:pPr lvl="0">
              <a:lnSpc>
                <a:spcPct val="80000"/>
              </a:lnSpc>
              <a:spcBef>
                <a:spcPts val="500"/>
              </a:spcBef>
              <a:buSzTx/>
              <a:buNone/>
              <a:defRPr sz="1800"/>
            </a:pPr>
            <a:endParaRPr i="1" sz="2200"/>
          </a:p>
          <a:p>
            <a:pPr lvl="0">
              <a:lnSpc>
                <a:spcPct val="80000"/>
              </a:lnSpc>
              <a:spcBef>
                <a:spcPts val="500"/>
              </a:spcBef>
              <a:defRPr sz="1800"/>
            </a:pPr>
            <a:r>
              <a:rPr i="1" sz="2200"/>
              <a:t> are approved for long-term use in the treatment of RA, </a:t>
            </a:r>
            <a:r>
              <a:rPr sz="2200"/>
              <a:t>osteoarthritis. </a:t>
            </a:r>
            <a:endParaRPr sz="2200"/>
          </a:p>
          <a:p>
            <a:pPr lvl="0">
              <a:lnSpc>
                <a:spcPct val="80000"/>
              </a:lnSpc>
              <a:spcBef>
                <a:spcPts val="500"/>
              </a:spcBef>
              <a:buSzTx/>
              <a:buNone/>
              <a:defRPr sz="1800"/>
            </a:pPr>
            <a:endParaRPr sz="2200"/>
          </a:p>
          <a:p>
            <a:pPr lvl="0">
              <a:lnSpc>
                <a:spcPct val="80000"/>
              </a:lnSpc>
              <a:spcBef>
                <a:spcPts val="500"/>
              </a:spcBef>
              <a:defRPr sz="1800"/>
            </a:pPr>
            <a:r>
              <a:rPr b="1" i="1" sz="2200"/>
              <a:t>Diclofenac</a:t>
            </a:r>
            <a:r>
              <a:rPr i="1" sz="2200"/>
              <a:t> is more potent than indomethacin or naproxen.</a:t>
            </a:r>
            <a:endParaRPr sz="2200"/>
          </a:p>
          <a:p>
            <a:pPr lvl="0">
              <a:lnSpc>
                <a:spcPct val="80000"/>
              </a:lnSpc>
              <a:spcBef>
                <a:spcPts val="500"/>
              </a:spcBef>
              <a:buSzTx/>
              <a:buNone/>
              <a:defRPr sz="1800"/>
            </a:pPr>
            <a:endParaRPr i="1" sz="2200"/>
          </a:p>
          <a:p>
            <a:pPr lvl="0">
              <a:lnSpc>
                <a:spcPct val="80000"/>
              </a:lnSpc>
              <a:spcBef>
                <a:spcPts val="500"/>
              </a:spcBef>
              <a:defRPr sz="1800"/>
            </a:pPr>
            <a:r>
              <a:rPr i="1" sz="2200"/>
              <a:t> An </a:t>
            </a:r>
            <a:r>
              <a:rPr b="1" i="1" sz="2200"/>
              <a:t>ophthalmic</a:t>
            </a:r>
            <a:r>
              <a:rPr i="1" sz="2200"/>
              <a:t> </a:t>
            </a:r>
            <a:r>
              <a:rPr sz="2200"/>
              <a:t>preparation is also available. </a:t>
            </a:r>
            <a:endParaRPr sz="2200"/>
          </a:p>
          <a:p>
            <a:pPr lvl="0">
              <a:lnSpc>
                <a:spcPct val="80000"/>
              </a:lnSpc>
              <a:spcBef>
                <a:spcPts val="500"/>
              </a:spcBef>
              <a:buSzTx/>
              <a:buNone/>
              <a:defRPr sz="1800"/>
            </a:pPr>
            <a:endParaRPr sz="2200"/>
          </a:p>
          <a:p>
            <a:pPr lvl="0">
              <a:lnSpc>
                <a:spcPct val="80000"/>
              </a:lnSpc>
              <a:spcBef>
                <a:spcPts val="500"/>
              </a:spcBef>
              <a:defRPr sz="1800"/>
            </a:pPr>
            <a:r>
              <a:rPr i="1" sz="2200"/>
              <a:t>Diclofenac accumulates in synovial fluid, and the primary route of excretion for the </a:t>
            </a:r>
            <a:r>
              <a:rPr sz="2200"/>
              <a:t>drug and its metabolites is the </a:t>
            </a:r>
            <a:r>
              <a:rPr b="1" sz="2200"/>
              <a:t>kidney</a:t>
            </a:r>
            <a:r>
              <a:rPr sz="2200"/>
              <a:t>. </a:t>
            </a:r>
          </a:p>
        </p:txBody>
      </p:sp>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body" idx="1"/>
          </p:nvPr>
        </p:nvSpPr>
        <p:spPr>
          <a:xfrm>
            <a:off x="323850" y="981075"/>
            <a:ext cx="8569325" cy="3960813"/>
          </a:xfrm>
          <a:prstGeom prst="rect">
            <a:avLst/>
          </a:prstGeom>
        </p:spPr>
        <p:txBody>
          <a:bodyPr/>
          <a:lstStyle/>
          <a:p>
            <a:pPr lvl="0" marL="256031" indent="-237743" algn="just">
              <a:buSzTx/>
              <a:buNone/>
              <a:defRPr sz="1800"/>
            </a:pPr>
            <a:endParaRPr sz="2400"/>
          </a:p>
          <a:p>
            <a:pPr lvl="0" marL="210312" indent="-192024" algn="just">
              <a:spcBef>
                <a:spcPts val="500"/>
              </a:spcBef>
              <a:defRPr sz="1800"/>
            </a:pPr>
            <a:r>
              <a:rPr sz="2400"/>
              <a:t>Used PO 50mg after food, I.M. inj 75mg </a:t>
            </a:r>
            <a:endParaRPr sz="2400"/>
          </a:p>
          <a:p>
            <a:pPr lvl="0" marL="274320" indent="-256031" algn="just">
              <a:buFont typeface="Wingdings"/>
              <a:buChar char="▪"/>
              <a:defRPr sz="1800"/>
            </a:pPr>
            <a:endParaRPr sz="2400"/>
          </a:p>
          <a:p>
            <a:pPr lvl="0" marL="210312" indent="-192024" algn="just">
              <a:spcBef>
                <a:spcPts val="500"/>
              </a:spcBef>
              <a:defRPr sz="1800"/>
            </a:pPr>
            <a:r>
              <a:rPr sz="2400"/>
              <a:t>Diclofenac potassium is prompt release and has quicker onset where as the Diclofenac sodium is delayed release.</a:t>
            </a:r>
            <a:endParaRPr sz="2400"/>
          </a:p>
          <a:p>
            <a:pPr lvl="0" marL="274320" indent="-256031" algn="just">
              <a:buFont typeface="Wingdings"/>
              <a:buChar char="▪"/>
              <a:defRPr sz="1800"/>
            </a:pPr>
            <a:endParaRPr sz="2400"/>
          </a:p>
          <a:p>
            <a:pPr lvl="0" marL="210312" indent="-192024" algn="just">
              <a:spcBef>
                <a:spcPts val="500"/>
              </a:spcBef>
              <a:defRPr sz="1800"/>
            </a:pPr>
            <a:r>
              <a:rPr sz="2400"/>
              <a:t>Pregnancy: category C</a:t>
            </a:r>
            <a:endParaRPr sz="2400"/>
          </a:p>
          <a:p>
            <a:pPr lvl="0" marL="274320" indent="-256031" algn="just">
              <a:buFont typeface="Wingdings"/>
              <a:buChar char="▪"/>
              <a:defRPr sz="1800"/>
            </a:pPr>
            <a:endParaRPr sz="2400"/>
          </a:p>
          <a:p>
            <a:pPr lvl="0" marL="210312" indent="-192024" algn="just">
              <a:spcBef>
                <a:spcPts val="500"/>
              </a:spcBef>
              <a:defRPr sz="1800"/>
            </a:pPr>
            <a:r>
              <a:rPr sz="2400"/>
              <a:t>Toxicity similar to others</a:t>
            </a:r>
          </a:p>
        </p:txBody>
      </p:sp>
      <p:sp>
        <p:nvSpPr>
          <p:cNvPr id="210" name="Shape 210"/>
          <p:cNvSpPr/>
          <p:nvPr>
            <p:ph type="title"/>
          </p:nvPr>
        </p:nvSpPr>
        <p:spPr>
          <a:xfrm>
            <a:off x="684212" y="404813"/>
            <a:ext cx="7772401" cy="576263"/>
          </a:xfrm>
          <a:prstGeom prst="rect">
            <a:avLst/>
          </a:prstGeom>
        </p:spPr>
        <p:txBody>
          <a:bodyPr/>
          <a:lstStyle>
            <a:lvl1pPr defTabSz="758951">
              <a:defRPr b="1" sz="3237"/>
            </a:lvl1pPr>
          </a:lstStyle>
          <a:p>
            <a:pPr lvl="0">
              <a:defRPr b="0" sz="1800"/>
            </a:pPr>
            <a:r>
              <a:rPr b="1" sz="3237"/>
              <a:t>Diclofenac sodium</a:t>
            </a:r>
          </a:p>
        </p:txBody>
      </p:sp>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xfrm>
            <a:off x="457200" y="274638"/>
            <a:ext cx="8229600" cy="1143001"/>
          </a:xfrm>
          <a:prstGeom prst="rect">
            <a:avLst/>
          </a:prstGeom>
        </p:spPr>
        <p:txBody>
          <a:bodyPr/>
          <a:lstStyle/>
          <a:p>
            <a:pPr lvl="0" defTabSz="832104">
              <a:defRPr sz="1800"/>
            </a:pPr>
            <a:r>
              <a:rPr b="1" sz="3549"/>
              <a:t>Acetaminophen</a:t>
            </a:r>
            <a:br>
              <a:rPr b="1" sz="3549"/>
            </a:br>
          </a:p>
        </p:txBody>
      </p:sp>
      <p:sp>
        <p:nvSpPr>
          <p:cNvPr id="213" name="Shape 213"/>
          <p:cNvSpPr/>
          <p:nvPr>
            <p:ph type="body" idx="1"/>
          </p:nvPr>
        </p:nvSpPr>
        <p:spPr>
          <a:xfrm>
            <a:off x="457200" y="1600200"/>
            <a:ext cx="8229600" cy="4525963"/>
          </a:xfrm>
          <a:prstGeom prst="rect">
            <a:avLst/>
          </a:prstGeom>
        </p:spPr>
        <p:txBody>
          <a:bodyPr/>
          <a:lstStyle/>
          <a:p>
            <a:pPr lvl="0" marL="332613" indent="-332613" defTabSz="886968">
              <a:spcBef>
                <a:spcPts val="600"/>
              </a:spcBef>
              <a:defRPr sz="1800"/>
            </a:pPr>
            <a:r>
              <a:rPr sz="2813"/>
              <a:t>Acetaminophen  inhibits prostaglandin synthesis in the </a:t>
            </a:r>
            <a:r>
              <a:rPr b="1" sz="2813"/>
              <a:t>CNS</a:t>
            </a:r>
            <a:r>
              <a:rPr sz="2813"/>
              <a:t>. </a:t>
            </a:r>
            <a:endParaRPr sz="2813"/>
          </a:p>
          <a:p>
            <a:pPr lvl="0" marL="332613" indent="-332613" defTabSz="886968">
              <a:spcBef>
                <a:spcPts val="600"/>
              </a:spcBef>
              <a:defRPr sz="1800"/>
            </a:pPr>
            <a:r>
              <a:rPr sz="2813"/>
              <a:t>This explains its antipyretic and analgesic properties. </a:t>
            </a:r>
            <a:endParaRPr sz="2813"/>
          </a:p>
          <a:p>
            <a:pPr lvl="0" marL="332613" indent="-332613" defTabSz="886968">
              <a:spcBef>
                <a:spcPts val="600"/>
              </a:spcBef>
              <a:defRPr sz="1800"/>
            </a:pPr>
            <a:r>
              <a:rPr sz="2813"/>
              <a:t>Acetaminophen has less effect on cyclooxygenase in peripheral tissues, which accounts for its </a:t>
            </a:r>
            <a:r>
              <a:rPr b="1" sz="2813"/>
              <a:t>weak</a:t>
            </a:r>
            <a:r>
              <a:rPr sz="2813"/>
              <a:t> anti-inflammatory activity. </a:t>
            </a:r>
            <a:endParaRPr sz="2813"/>
          </a:p>
          <a:p>
            <a:pPr lvl="0" marL="332613" indent="-332613" defTabSz="886968">
              <a:spcBef>
                <a:spcPts val="600"/>
              </a:spcBef>
              <a:defRPr sz="1800"/>
            </a:pPr>
            <a:r>
              <a:rPr sz="2813"/>
              <a:t>Acetaminophen does not affect </a:t>
            </a:r>
            <a:r>
              <a:rPr b="1" sz="2813"/>
              <a:t>platelet</a:t>
            </a:r>
            <a:r>
              <a:rPr sz="2813"/>
              <a:t> function or increase blood clotting time.</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p:nvPr>
        </p:nvSpPr>
        <p:spPr>
          <a:xfrm>
            <a:off x="457200" y="274638"/>
            <a:ext cx="8229600" cy="1143001"/>
          </a:xfrm>
          <a:prstGeom prst="rect">
            <a:avLst/>
          </a:prstGeom>
        </p:spPr>
        <p:txBody>
          <a:bodyPr/>
          <a:lstStyle/>
          <a:p>
            <a:pPr lvl="0"/>
          </a:p>
        </p:txBody>
      </p:sp>
      <p:sp>
        <p:nvSpPr>
          <p:cNvPr id="216" name="Shape 216"/>
          <p:cNvSpPr/>
          <p:nvPr>
            <p:ph type="body" idx="1"/>
          </p:nvPr>
        </p:nvSpPr>
        <p:spPr>
          <a:xfrm>
            <a:off x="457200" y="1600200"/>
            <a:ext cx="8229600" cy="4525963"/>
          </a:xfrm>
          <a:prstGeom prst="rect">
            <a:avLst/>
          </a:prstGeom>
        </p:spPr>
        <p:txBody>
          <a:bodyPr/>
          <a:lstStyle/>
          <a:p>
            <a:pPr lvl="0" marL="329184" indent="-329184" defTabSz="877823">
              <a:lnSpc>
                <a:spcPct val="90000"/>
              </a:lnSpc>
              <a:spcBef>
                <a:spcPts val="600"/>
              </a:spcBef>
              <a:buSzTx/>
              <a:buNone/>
              <a:defRPr sz="1800"/>
            </a:pPr>
            <a:r>
              <a:rPr b="1" sz="2592"/>
              <a:t> Therapeutic uses</a:t>
            </a:r>
            <a:endParaRPr sz="2592"/>
          </a:p>
          <a:p>
            <a:pPr lvl="0" marL="329184" indent="-329184" defTabSz="877823">
              <a:lnSpc>
                <a:spcPct val="90000"/>
              </a:lnSpc>
              <a:spcBef>
                <a:spcPts val="600"/>
              </a:spcBef>
              <a:defRPr sz="1800"/>
            </a:pPr>
            <a:r>
              <a:rPr sz="2592"/>
              <a:t>Acetaminophen is a suitable </a:t>
            </a:r>
            <a:r>
              <a:rPr b="1" sz="2592"/>
              <a:t>substitute</a:t>
            </a:r>
            <a:r>
              <a:rPr sz="2592"/>
              <a:t> for the analgesic and antipyretic effects of aspirin for those patients with </a:t>
            </a:r>
            <a:r>
              <a:rPr b="1" sz="2592"/>
              <a:t>gastric</a:t>
            </a:r>
            <a:r>
              <a:rPr sz="2592"/>
              <a:t> complaints, those in whom prolongation of </a:t>
            </a:r>
            <a:r>
              <a:rPr b="1" sz="2592"/>
              <a:t>bleeding</a:t>
            </a:r>
            <a:r>
              <a:rPr sz="2592"/>
              <a:t> time would be a disadvantage, or those who do not require the anti-inflammatory action of aspirin.</a:t>
            </a:r>
            <a:endParaRPr sz="2592"/>
          </a:p>
          <a:p>
            <a:pPr lvl="0" marL="329184" indent="-329184" defTabSz="877823">
              <a:lnSpc>
                <a:spcPct val="90000"/>
              </a:lnSpc>
              <a:spcBef>
                <a:spcPts val="600"/>
              </a:spcBef>
              <a:buSzTx/>
              <a:buNone/>
              <a:defRPr sz="1800"/>
            </a:pPr>
            <a:endParaRPr sz="2592"/>
          </a:p>
          <a:p>
            <a:pPr lvl="0" marL="329184" indent="-329184" defTabSz="877823">
              <a:lnSpc>
                <a:spcPct val="90000"/>
              </a:lnSpc>
              <a:spcBef>
                <a:spcPts val="600"/>
              </a:spcBef>
              <a:defRPr sz="1800"/>
            </a:pPr>
            <a:r>
              <a:rPr sz="2592"/>
              <a:t> Acetaminophen is the analgesic/antipyretic of </a:t>
            </a:r>
            <a:r>
              <a:rPr b="1" sz="2592"/>
              <a:t>choice</a:t>
            </a:r>
            <a:r>
              <a:rPr sz="2592"/>
              <a:t> for </a:t>
            </a:r>
            <a:r>
              <a:rPr b="1" sz="2592"/>
              <a:t>children</a:t>
            </a:r>
            <a:r>
              <a:rPr sz="2592"/>
              <a:t> with viral infections or chickenpox (recall that aspirin increases the risk of </a:t>
            </a:r>
            <a:r>
              <a:rPr b="1" sz="2592"/>
              <a:t>Reye's</a:t>
            </a:r>
            <a:r>
              <a:rPr sz="2592"/>
              <a:t> syndrome). </a:t>
            </a:r>
          </a:p>
        </p:txBody>
      </p:sp>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title"/>
          </p:nvPr>
        </p:nvSpPr>
        <p:spPr>
          <a:xfrm>
            <a:off x="457200" y="274638"/>
            <a:ext cx="8229600" cy="1143001"/>
          </a:xfrm>
          <a:prstGeom prst="rect">
            <a:avLst/>
          </a:prstGeom>
        </p:spPr>
        <p:txBody>
          <a:bodyPr/>
          <a:lstStyle/>
          <a:p>
            <a:pPr lvl="0"/>
          </a:p>
        </p:txBody>
      </p:sp>
      <p:sp>
        <p:nvSpPr>
          <p:cNvPr id="219" name="Shape 219"/>
          <p:cNvSpPr/>
          <p:nvPr>
            <p:ph type="body" idx="1"/>
          </p:nvPr>
        </p:nvSpPr>
        <p:spPr>
          <a:xfrm>
            <a:off x="457200" y="1600200"/>
            <a:ext cx="8229600" cy="4953000"/>
          </a:xfrm>
          <a:prstGeom prst="rect">
            <a:avLst/>
          </a:prstGeom>
        </p:spPr>
        <p:txBody>
          <a:bodyPr/>
          <a:lstStyle/>
          <a:p>
            <a:pPr lvl="0">
              <a:lnSpc>
                <a:spcPct val="80000"/>
              </a:lnSpc>
              <a:spcBef>
                <a:spcPts val="600"/>
              </a:spcBef>
              <a:buSzTx/>
              <a:buNone/>
              <a:defRPr sz="1800"/>
            </a:pPr>
            <a:r>
              <a:rPr b="1" sz="2900"/>
              <a:t> Adverse effects</a:t>
            </a:r>
            <a:endParaRPr sz="2200"/>
          </a:p>
          <a:p>
            <a:pPr lvl="0">
              <a:lnSpc>
                <a:spcPct val="80000"/>
              </a:lnSpc>
              <a:spcBef>
                <a:spcPts val="500"/>
              </a:spcBef>
              <a:defRPr sz="1800"/>
            </a:pPr>
            <a:r>
              <a:rPr sz="2200"/>
              <a:t>With normal therapeutic doses, acetaminophen is virtually free of any significant adverse effects. </a:t>
            </a:r>
            <a:endParaRPr sz="2200"/>
          </a:p>
          <a:p>
            <a:pPr lvl="0">
              <a:lnSpc>
                <a:spcPct val="80000"/>
              </a:lnSpc>
              <a:spcBef>
                <a:spcPts val="500"/>
              </a:spcBef>
              <a:buSzTx/>
              <a:buNone/>
              <a:defRPr sz="1800"/>
            </a:pPr>
            <a:endParaRPr sz="2200"/>
          </a:p>
          <a:p>
            <a:pPr lvl="0">
              <a:lnSpc>
                <a:spcPct val="80000"/>
              </a:lnSpc>
              <a:spcBef>
                <a:spcPts val="500"/>
              </a:spcBef>
              <a:defRPr sz="1800"/>
            </a:pPr>
            <a:r>
              <a:rPr sz="2200"/>
              <a:t> Renal tubular necrosis and hypoglycemic coma are rare complications of prolonged, large-dose therapy.</a:t>
            </a:r>
            <a:endParaRPr sz="2200"/>
          </a:p>
          <a:p>
            <a:pPr lvl="0">
              <a:lnSpc>
                <a:spcPct val="80000"/>
              </a:lnSpc>
              <a:spcBef>
                <a:spcPts val="500"/>
              </a:spcBef>
              <a:defRPr sz="1800"/>
            </a:pPr>
            <a:endParaRPr sz="2200"/>
          </a:p>
          <a:p>
            <a:pPr lvl="0">
              <a:lnSpc>
                <a:spcPct val="80000"/>
              </a:lnSpc>
              <a:spcBef>
                <a:spcPts val="500"/>
              </a:spcBef>
              <a:defRPr sz="1800"/>
            </a:pPr>
            <a:r>
              <a:rPr sz="2200"/>
              <a:t> large doses Hepatic necrosis, a very serious and potentially life-threatening condition can result.</a:t>
            </a:r>
            <a:endParaRPr sz="2200"/>
          </a:p>
          <a:p>
            <a:pPr lvl="0">
              <a:lnSpc>
                <a:spcPct val="80000"/>
              </a:lnSpc>
              <a:spcBef>
                <a:spcPts val="500"/>
              </a:spcBef>
              <a:buSzTx/>
              <a:buNone/>
              <a:defRPr sz="1800"/>
            </a:pPr>
            <a:endParaRPr sz="2200"/>
          </a:p>
          <a:p>
            <a:pPr lvl="0">
              <a:lnSpc>
                <a:spcPct val="80000"/>
              </a:lnSpc>
              <a:spcBef>
                <a:spcPts val="500"/>
              </a:spcBef>
              <a:defRPr sz="1800"/>
            </a:pPr>
            <a:r>
              <a:rPr sz="2200"/>
              <a:t>Renal tubular necrosis may also occur. </a:t>
            </a:r>
            <a:endParaRPr sz="2200"/>
          </a:p>
          <a:p>
            <a:pPr lvl="0">
              <a:lnSpc>
                <a:spcPct val="80000"/>
              </a:lnSpc>
              <a:spcBef>
                <a:spcPts val="500"/>
              </a:spcBef>
              <a:buSzTx/>
              <a:buNone/>
              <a:defRPr sz="1800"/>
            </a:pPr>
            <a:r>
              <a:rPr sz="2200"/>
              <a:t> </a:t>
            </a:r>
            <a:endParaRPr sz="2200"/>
          </a:p>
          <a:p>
            <a:pPr lvl="0">
              <a:lnSpc>
                <a:spcPct val="80000"/>
              </a:lnSpc>
              <a:spcBef>
                <a:spcPts val="500"/>
              </a:spcBef>
              <a:defRPr sz="1800"/>
            </a:pPr>
            <a:r>
              <a:rPr sz="2200"/>
              <a:t>Periodic monitoring of liver enzymes tests is recommended for those on high-dose acetaminophen.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idx="4294967295"/>
          </p:nvPr>
        </p:nvSpPr>
        <p:spPr>
          <a:xfrm>
            <a:off x="457200" y="0"/>
            <a:ext cx="8229600" cy="715963"/>
          </a:xfrm>
          <a:prstGeom prst="rect">
            <a:avLst/>
          </a:prstGeom>
        </p:spPr>
        <p:txBody>
          <a:bodyPr/>
          <a:lstStyle>
            <a:lvl1pPr defTabSz="457200">
              <a:defRPr sz="3600"/>
            </a:lvl1pPr>
          </a:lstStyle>
          <a:p>
            <a:pPr lvl="0">
              <a:defRPr sz="1800"/>
            </a:pPr>
            <a:r>
              <a:rPr sz="3600"/>
              <a:t>Cyclo-oxygenase (COX)</a:t>
            </a:r>
          </a:p>
        </p:txBody>
      </p:sp>
      <p:sp>
        <p:nvSpPr>
          <p:cNvPr id="59" name="Shape 59"/>
          <p:cNvSpPr/>
          <p:nvPr>
            <p:ph type="body" idx="4294967295"/>
          </p:nvPr>
        </p:nvSpPr>
        <p:spPr>
          <a:xfrm>
            <a:off x="457200" y="685800"/>
            <a:ext cx="8229600" cy="5867400"/>
          </a:xfrm>
          <a:prstGeom prst="rect">
            <a:avLst/>
          </a:prstGeom>
        </p:spPr>
        <p:txBody>
          <a:bodyPr/>
          <a:lstStyle/>
          <a:p>
            <a:pPr lvl="0" marL="325754" indent="-325754" defTabSz="434340">
              <a:defRPr sz="1800"/>
            </a:pPr>
            <a:r>
              <a:rPr sz="3040"/>
              <a:t>Exists in the tissue as constitutive isoform (COX-1).</a:t>
            </a:r>
            <a:endParaRPr sz="3040"/>
          </a:p>
          <a:p>
            <a:pPr lvl="0" marL="325754" indent="-325754" defTabSz="434340">
              <a:defRPr sz="1800"/>
            </a:pPr>
            <a:r>
              <a:rPr sz="3040"/>
              <a:t>At site of inflammation, cytokines stimulates the induction of the 2</a:t>
            </a:r>
            <a:r>
              <a:rPr baseline="29894" sz="3040"/>
              <a:t>nd</a:t>
            </a:r>
            <a:r>
              <a:rPr sz="3040"/>
              <a:t> isoform (COX-2).</a:t>
            </a:r>
            <a:endParaRPr sz="3040"/>
          </a:p>
          <a:p>
            <a:pPr lvl="0" marL="325754" indent="-325754" defTabSz="434340">
              <a:defRPr sz="1800"/>
            </a:pPr>
            <a:r>
              <a:rPr sz="3040"/>
              <a:t>Inhibition of COX-2 is thought to be due to the anti-inflammatory actions of NSAIDs.</a:t>
            </a:r>
            <a:endParaRPr sz="3040"/>
          </a:p>
          <a:p>
            <a:pPr lvl="0" marL="325754" indent="-325754" defTabSz="434340">
              <a:defRPr sz="1800"/>
            </a:pPr>
            <a:r>
              <a:rPr sz="3040"/>
              <a:t>Inhibition of COX-1 is responsible for their GIT toxicity.</a:t>
            </a:r>
            <a:endParaRPr sz="3040"/>
          </a:p>
          <a:p>
            <a:pPr lvl="0" marL="325754" indent="-325754" defTabSz="434340">
              <a:defRPr sz="1800"/>
            </a:pPr>
            <a:r>
              <a:rPr sz="3040"/>
              <a:t>Most currently used NSAIDs are somewhat selective for COX-1, but selective COX-2 inhibitors are available.</a:t>
            </a:r>
          </a:p>
        </p:txBody>
      </p:sp>
    </p:spTree>
  </p:cSld>
  <p:clrMapOvr>
    <a:masterClrMapping/>
  </p:clrMapOvr>
  <p:transitio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6553200" y="6404292"/>
            <a:ext cx="21336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27</a:t>
            </a:r>
          </a:p>
        </p:txBody>
      </p:sp>
      <p:sp>
        <p:nvSpPr>
          <p:cNvPr id="222" name="Shape 222"/>
          <p:cNvSpPr/>
          <p:nvPr>
            <p:ph type="title" idx="4294967295"/>
          </p:nvPr>
        </p:nvSpPr>
        <p:spPr>
          <a:xfrm>
            <a:off x="457200" y="274637"/>
            <a:ext cx="8229600" cy="1143001"/>
          </a:xfrm>
          <a:prstGeom prst="rect">
            <a:avLst/>
          </a:prstGeom>
        </p:spPr>
        <p:txBody>
          <a:bodyPr/>
          <a:lstStyle>
            <a:lvl1pPr defTabSz="457200">
              <a:defRPr b="1" sz="4000"/>
            </a:lvl1pPr>
          </a:lstStyle>
          <a:p>
            <a:pPr lvl="0">
              <a:defRPr b="0" sz="1800"/>
            </a:pPr>
            <a:r>
              <a:rPr b="1" sz="4000"/>
              <a:t>Paracetamol = Acetaminophen  </a:t>
            </a:r>
          </a:p>
        </p:txBody>
      </p:sp>
      <p:sp>
        <p:nvSpPr>
          <p:cNvPr id="223" name="Shape 223"/>
          <p:cNvSpPr/>
          <p:nvPr>
            <p:ph type="body" idx="4294967295"/>
          </p:nvPr>
        </p:nvSpPr>
        <p:spPr>
          <a:xfrm>
            <a:off x="457200" y="1600200"/>
            <a:ext cx="8229600" cy="4525963"/>
          </a:xfrm>
          <a:prstGeom prst="rect">
            <a:avLst/>
          </a:prstGeom>
        </p:spPr>
        <p:txBody>
          <a:bodyPr/>
          <a:lstStyle/>
          <a:p>
            <a:pPr lvl="0" marL="322325" indent="-322325" defTabSz="429768">
              <a:defRPr sz="1800"/>
            </a:pPr>
            <a:endParaRPr b="1" sz="3008"/>
          </a:p>
          <a:p>
            <a:pPr lvl="0" marL="322325" indent="-322325" defTabSz="429768">
              <a:defRPr sz="1800"/>
            </a:pPr>
            <a:r>
              <a:rPr b="1" sz="3008"/>
              <a:t>Weak PG synthesis inhibitor</a:t>
            </a:r>
            <a:endParaRPr b="1" sz="3008"/>
          </a:p>
          <a:p>
            <a:pPr lvl="0" marL="322325" indent="-322325" defTabSz="429768">
              <a:defRPr sz="1800"/>
            </a:pPr>
            <a:r>
              <a:rPr b="1" sz="3008"/>
              <a:t>CNS actions: </a:t>
            </a:r>
            <a:r>
              <a:rPr sz="3008"/>
              <a:t>Paracetamol also modulates the endogenous cannabinoid system</a:t>
            </a:r>
            <a:endParaRPr sz="3008"/>
          </a:p>
          <a:p>
            <a:pPr lvl="0" marL="322325" indent="-322325" defTabSz="429768">
              <a:defRPr sz="1800"/>
            </a:pPr>
            <a:r>
              <a:rPr b="1" sz="3008" u="sng"/>
              <a:t>Not:</a:t>
            </a:r>
            <a:endParaRPr b="1" sz="3008" u="sng"/>
          </a:p>
          <a:p>
            <a:pPr lvl="1" marL="698373" indent="-268604" defTabSz="429768">
              <a:spcBef>
                <a:spcPts val="600"/>
              </a:spcBef>
              <a:defRPr sz="1800"/>
            </a:pPr>
            <a:r>
              <a:rPr b="1" sz="2632"/>
              <a:t> 	antiinflammatory</a:t>
            </a:r>
            <a:endParaRPr b="1" sz="2632"/>
          </a:p>
          <a:p>
            <a:pPr lvl="1" marL="698373" indent="-268604" defTabSz="429768">
              <a:spcBef>
                <a:spcPts val="600"/>
              </a:spcBef>
              <a:defRPr sz="1800"/>
            </a:pPr>
            <a:r>
              <a:rPr b="1" sz="2632"/>
              <a:t>	Platelets inhibitor</a:t>
            </a:r>
            <a:endParaRPr b="1" sz="2632"/>
          </a:p>
          <a:p>
            <a:pPr lvl="1" marL="698373" indent="-268604" defTabSz="429768">
              <a:spcBef>
                <a:spcPts val="600"/>
              </a:spcBef>
              <a:defRPr sz="1800"/>
            </a:pPr>
            <a:r>
              <a:rPr b="1" sz="2632"/>
              <a:t>	Ulcerogenic</a:t>
            </a:r>
            <a:endParaRPr b="1" sz="2632"/>
          </a:p>
          <a:p>
            <a:pPr lvl="1" marL="698373" indent="-268604" defTabSz="429768">
              <a:spcBef>
                <a:spcPts val="600"/>
              </a:spcBef>
              <a:defRPr sz="1800"/>
            </a:pPr>
            <a:r>
              <a:rPr b="1" sz="2632"/>
              <a:t>	Teratogenic</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xfrm>
            <a:off x="457200" y="274638"/>
            <a:ext cx="8229600" cy="1143001"/>
          </a:xfrm>
          <a:prstGeom prst="rect">
            <a:avLst/>
          </a:prstGeom>
        </p:spPr>
        <p:txBody>
          <a:bodyPr/>
          <a:lstStyle/>
          <a:p>
            <a:pPr lvl="0"/>
          </a:p>
        </p:txBody>
      </p:sp>
      <p:sp>
        <p:nvSpPr>
          <p:cNvPr id="226" name="Shape 226"/>
          <p:cNvSpPr/>
          <p:nvPr>
            <p:ph type="body" idx="1"/>
          </p:nvPr>
        </p:nvSpPr>
        <p:spPr>
          <a:xfrm>
            <a:off x="457200" y="1600200"/>
            <a:ext cx="8229600" cy="4525963"/>
          </a:xfrm>
          <a:prstGeom prst="rect">
            <a:avLst/>
          </a:prstGeom>
        </p:spPr>
        <p:txBody>
          <a:bodyPr/>
          <a:lstStyle/>
          <a:p>
            <a:pPr lvl="0">
              <a:lnSpc>
                <a:spcPct val="80000"/>
              </a:lnSpc>
              <a:spcBef>
                <a:spcPts val="500"/>
              </a:spcBef>
              <a:buSzTx/>
              <a:buNone/>
              <a:defRPr sz="1800"/>
            </a:pPr>
            <a:r>
              <a:rPr b="1" sz="2400"/>
              <a:t> Pharmacokinetics</a:t>
            </a:r>
            <a:endParaRPr sz="2400"/>
          </a:p>
          <a:p>
            <a:pPr lvl="0">
              <a:lnSpc>
                <a:spcPct val="80000"/>
              </a:lnSpc>
              <a:spcBef>
                <a:spcPts val="500"/>
              </a:spcBef>
              <a:buSzTx/>
              <a:buNone/>
              <a:defRPr sz="1800"/>
            </a:pPr>
            <a:endParaRPr b="1" sz="2400"/>
          </a:p>
          <a:p>
            <a:pPr lvl="0">
              <a:lnSpc>
                <a:spcPct val="80000"/>
              </a:lnSpc>
              <a:spcBef>
                <a:spcPts val="500"/>
              </a:spcBef>
              <a:defRPr sz="1800"/>
            </a:pPr>
            <a:r>
              <a:rPr sz="2400"/>
              <a:t>Acetaminophen is rapidly </a:t>
            </a:r>
            <a:r>
              <a:rPr b="1" sz="2400"/>
              <a:t>absorbed</a:t>
            </a:r>
            <a:r>
              <a:rPr sz="2400"/>
              <a:t> from the GI tract. A significant first-pass metabolism occurs in the </a:t>
            </a:r>
            <a:r>
              <a:rPr b="1" sz="2400"/>
              <a:t>luminal</a:t>
            </a:r>
            <a:r>
              <a:rPr sz="2400"/>
              <a:t> cells of the intestine and in the </a:t>
            </a:r>
            <a:r>
              <a:rPr b="1" sz="2400"/>
              <a:t>hepatocytes</a:t>
            </a:r>
            <a:r>
              <a:rPr sz="2400"/>
              <a:t>.</a:t>
            </a:r>
            <a:endParaRPr sz="2400"/>
          </a:p>
          <a:p>
            <a:pPr lvl="0">
              <a:lnSpc>
                <a:spcPct val="80000"/>
              </a:lnSpc>
              <a:spcBef>
                <a:spcPts val="500"/>
              </a:spcBef>
              <a:buSzTx/>
              <a:buNone/>
              <a:defRPr sz="1800"/>
            </a:pPr>
            <a:endParaRPr sz="2400"/>
          </a:p>
          <a:p>
            <a:pPr lvl="0">
              <a:lnSpc>
                <a:spcPct val="80000"/>
              </a:lnSpc>
              <a:spcBef>
                <a:spcPts val="500"/>
              </a:spcBef>
              <a:defRPr sz="1800"/>
            </a:pPr>
            <a:r>
              <a:rPr sz="2400"/>
              <a:t> Under normal circumstances, acetaminophen is conjugated in the </a:t>
            </a:r>
            <a:r>
              <a:rPr b="1" sz="2400"/>
              <a:t>liver</a:t>
            </a:r>
            <a:r>
              <a:rPr sz="2400"/>
              <a:t> to form inactive metabolites.</a:t>
            </a:r>
            <a:endParaRPr sz="2400"/>
          </a:p>
          <a:p>
            <a:pPr lvl="0">
              <a:lnSpc>
                <a:spcPct val="80000"/>
              </a:lnSpc>
              <a:spcBef>
                <a:spcPts val="500"/>
              </a:spcBef>
              <a:buSzTx/>
              <a:buNone/>
              <a:defRPr sz="1800"/>
            </a:pPr>
            <a:endParaRPr sz="2400"/>
          </a:p>
          <a:p>
            <a:pPr lvl="0">
              <a:lnSpc>
                <a:spcPct val="80000"/>
              </a:lnSpc>
              <a:spcBef>
                <a:spcPts val="500"/>
              </a:spcBef>
              <a:defRPr sz="1800"/>
            </a:pPr>
            <a:r>
              <a:rPr sz="2400"/>
              <a:t> A portion of acetaminophen is hydroxylated to form </a:t>
            </a:r>
            <a:r>
              <a:rPr b="1" sz="2400"/>
              <a:t>N-acetylbenzoiminoquinone</a:t>
            </a:r>
            <a:r>
              <a:rPr sz="2400"/>
              <a:t> a highly reactive and potentially dangerous metabolite . </a:t>
            </a:r>
          </a:p>
        </p:txBody>
      </p:sp>
    </p:spTree>
  </p:cSld>
  <p:clrMapOvr>
    <a:masterClrMapping/>
  </p:clrMapOvr>
  <p:transition spd="med" advClick="1"/>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xfrm>
            <a:off x="457200" y="274638"/>
            <a:ext cx="8229600" cy="1143001"/>
          </a:xfrm>
          <a:prstGeom prst="rect">
            <a:avLst/>
          </a:prstGeom>
        </p:spPr>
        <p:txBody>
          <a:bodyPr/>
          <a:lstStyle/>
          <a:p>
            <a:pPr lvl="0"/>
          </a:p>
        </p:txBody>
      </p:sp>
      <p:sp>
        <p:nvSpPr>
          <p:cNvPr id="229" name="Shape 229"/>
          <p:cNvSpPr/>
          <p:nvPr>
            <p:ph type="body" idx="1"/>
          </p:nvPr>
        </p:nvSpPr>
        <p:spPr>
          <a:xfrm>
            <a:off x="457200" y="1600200"/>
            <a:ext cx="8229600" cy="4525963"/>
          </a:xfrm>
          <a:prstGeom prst="rect">
            <a:avLst/>
          </a:prstGeom>
        </p:spPr>
        <p:txBody>
          <a:bodyPr/>
          <a:lstStyle/>
          <a:p>
            <a:pPr lvl="0">
              <a:buSzTx/>
              <a:buNone/>
              <a:defRPr sz="1800"/>
            </a:pPr>
            <a:endParaRPr sz="2800"/>
          </a:p>
          <a:p>
            <a:pPr lvl="0" marL="300037" indent="-300037">
              <a:spcBef>
                <a:spcPts val="600"/>
              </a:spcBef>
              <a:defRPr sz="1800"/>
            </a:pPr>
            <a:r>
              <a:rPr sz="2800"/>
              <a:t>At normal doses of acetaminophen, the N-acetylbenzoiminoquinone reacts with the sulfhydryl group of </a:t>
            </a:r>
            <a:r>
              <a:rPr b="1" sz="2800"/>
              <a:t>glutathione</a:t>
            </a:r>
            <a:r>
              <a:rPr sz="2800"/>
              <a:t>, forming a nontoxic substance .</a:t>
            </a:r>
            <a:endParaRPr sz="2800"/>
          </a:p>
          <a:p>
            <a:pPr lvl="0">
              <a:buSzTx/>
              <a:buNone/>
              <a:defRPr sz="1800"/>
            </a:pPr>
            <a:endParaRPr sz="2800"/>
          </a:p>
          <a:p>
            <a:pPr lvl="0" marL="300037" indent="-300037">
              <a:spcBef>
                <a:spcPts val="600"/>
              </a:spcBef>
              <a:defRPr sz="1800"/>
            </a:pPr>
            <a:r>
              <a:rPr sz="2800"/>
              <a:t> Acetaminophen and its metabolites are excreted in the urine.</a:t>
            </a:r>
          </a:p>
        </p:txBody>
      </p:sp>
    </p:spTree>
  </p:cSld>
  <p:clrMapOvr>
    <a:masterClrMapping/>
  </p:clrMapOvr>
  <p:transition spd="med" advClick="1"/>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nvSpPr>
        <p:spPr>
          <a:xfrm>
            <a:off x="6553200" y="6404292"/>
            <a:ext cx="21336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28</a:t>
            </a:r>
          </a:p>
        </p:txBody>
      </p:sp>
      <p:sp>
        <p:nvSpPr>
          <p:cNvPr id="232" name="Shape 232"/>
          <p:cNvSpPr/>
          <p:nvPr>
            <p:ph type="title" idx="4294967295"/>
          </p:nvPr>
        </p:nvSpPr>
        <p:spPr>
          <a:xfrm>
            <a:off x="457200" y="274637"/>
            <a:ext cx="8229600" cy="1143001"/>
          </a:xfrm>
          <a:prstGeom prst="rect">
            <a:avLst/>
          </a:prstGeom>
        </p:spPr>
        <p:txBody>
          <a:bodyPr/>
          <a:lstStyle>
            <a:lvl1pPr defTabSz="457200">
              <a:defRPr b="1" sz="4000"/>
            </a:lvl1pPr>
          </a:lstStyle>
          <a:p>
            <a:pPr lvl="0">
              <a:defRPr b="0" sz="1800"/>
            </a:pPr>
            <a:r>
              <a:rPr b="1" sz="4000"/>
              <a:t>Paracetamol</a:t>
            </a:r>
          </a:p>
        </p:txBody>
      </p:sp>
      <p:sp>
        <p:nvSpPr>
          <p:cNvPr id="233" name="Shape 233"/>
          <p:cNvSpPr/>
          <p:nvPr>
            <p:ph type="body" idx="4294967295"/>
          </p:nvPr>
        </p:nvSpPr>
        <p:spPr>
          <a:xfrm>
            <a:off x="457200" y="1600200"/>
            <a:ext cx="8229600" cy="4525963"/>
          </a:xfrm>
          <a:prstGeom prst="rect">
            <a:avLst/>
          </a:prstGeom>
        </p:spPr>
        <p:txBody>
          <a:bodyPr/>
          <a:lstStyle/>
          <a:p>
            <a:pPr lvl="0" defTabSz="457200">
              <a:defRPr sz="1800"/>
            </a:pPr>
            <a:r>
              <a:rPr b="1" sz="3200"/>
              <a:t>Toxicity</a:t>
            </a:r>
            <a:endParaRPr b="1" sz="3200"/>
          </a:p>
          <a:p>
            <a:pPr lvl="1" marL="742950" indent="-285750" defTabSz="457200">
              <a:spcBef>
                <a:spcPts val="600"/>
              </a:spcBef>
              <a:defRPr sz="1800"/>
            </a:pPr>
            <a:r>
              <a:rPr b="1" sz="2800"/>
              <a:t>Severe hepatotoxicity with high doses	</a:t>
            </a:r>
            <a:endParaRPr b="1" sz="2800"/>
          </a:p>
          <a:p>
            <a:pPr lvl="1" marL="742950" indent="-285750" defTabSz="457200">
              <a:spcBef>
                <a:spcPts val="600"/>
              </a:spcBef>
              <a:defRPr sz="1800"/>
            </a:pPr>
            <a:r>
              <a:rPr b="1" sz="2800"/>
              <a:t>	N- acetylcysteine is the antidote when given in the first 24hours.</a:t>
            </a:r>
          </a:p>
        </p:txBody>
      </p:sp>
    </p:spTree>
  </p:cSld>
  <p:clrMapOvr>
    <a:masterClrMapping/>
  </p:clrMapOvr>
  <p:transition spd="med" advClick="1"/>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nvSpPr>
        <p:spPr>
          <a:xfrm>
            <a:off x="6553200" y="6404292"/>
            <a:ext cx="21336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34</a:t>
            </a:r>
          </a:p>
        </p:txBody>
      </p:sp>
      <p:sp>
        <p:nvSpPr>
          <p:cNvPr id="236" name="Shape 236"/>
          <p:cNvSpPr/>
          <p:nvPr>
            <p:ph type="title" idx="4294967295"/>
          </p:nvPr>
        </p:nvSpPr>
        <p:spPr>
          <a:xfrm>
            <a:off x="457200" y="274637"/>
            <a:ext cx="8229600" cy="1143001"/>
          </a:xfrm>
          <a:prstGeom prst="rect">
            <a:avLst/>
          </a:prstGeom>
        </p:spPr>
        <p:txBody>
          <a:bodyPr/>
          <a:lstStyle>
            <a:lvl1pPr defTabSz="457200">
              <a:defRPr b="1" sz="4000"/>
            </a:lvl1pPr>
          </a:lstStyle>
          <a:p>
            <a:pPr lvl="0">
              <a:defRPr b="0" sz="1800"/>
            </a:pPr>
            <a:r>
              <a:rPr b="1" sz="4000"/>
              <a:t>Cyclooxygenase II Inhibitors</a:t>
            </a:r>
          </a:p>
        </p:txBody>
      </p:sp>
      <p:sp>
        <p:nvSpPr>
          <p:cNvPr id="237" name="Shape 237"/>
          <p:cNvSpPr/>
          <p:nvPr>
            <p:ph type="body" idx="4294967295"/>
          </p:nvPr>
        </p:nvSpPr>
        <p:spPr>
          <a:xfrm>
            <a:off x="457200" y="1600200"/>
            <a:ext cx="8229600" cy="4525963"/>
          </a:xfrm>
          <a:prstGeom prst="rect">
            <a:avLst/>
          </a:prstGeom>
        </p:spPr>
        <p:txBody>
          <a:bodyPr/>
          <a:lstStyle/>
          <a:p>
            <a:pPr lvl="0" defTabSz="457200">
              <a:defRPr sz="1800"/>
            </a:pPr>
            <a:endParaRPr b="1" sz="3200" u="sng"/>
          </a:p>
          <a:p>
            <a:pPr lvl="0" defTabSz="457200">
              <a:defRPr sz="1800"/>
            </a:pPr>
            <a:r>
              <a:rPr b="1" sz="3200" u="sng"/>
              <a:t>Meloxicam</a:t>
            </a:r>
            <a:endParaRPr b="1" sz="3200" u="sng"/>
          </a:p>
          <a:p>
            <a:pPr lvl="0" defTabSz="457200">
              <a:defRPr sz="1800"/>
            </a:pPr>
            <a:r>
              <a:rPr b="1" sz="3200" u="sng"/>
              <a:t>Rofecoxib</a:t>
            </a:r>
            <a:endParaRPr b="1" sz="3200" u="sng"/>
          </a:p>
          <a:p>
            <a:pPr lvl="0" defTabSz="457200">
              <a:defRPr sz="1800"/>
            </a:pPr>
            <a:r>
              <a:rPr b="1" sz="3200" u="sng"/>
              <a:t>Celocoxib</a:t>
            </a:r>
            <a:r>
              <a:rPr sz="3200"/>
              <a:t> </a:t>
            </a:r>
          </a:p>
        </p:txBody>
      </p:sp>
    </p:spTree>
  </p:cSld>
  <p:clrMapOvr>
    <a:masterClrMapping/>
  </p:clrMapOvr>
  <p:transition spd="med" advClick="1"/>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nvSpPr>
        <p:spPr>
          <a:xfrm>
            <a:off x="6553200" y="6404292"/>
            <a:ext cx="21336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35</a:t>
            </a:r>
          </a:p>
        </p:txBody>
      </p:sp>
      <p:sp>
        <p:nvSpPr>
          <p:cNvPr id="240" name="Shape 240"/>
          <p:cNvSpPr/>
          <p:nvPr>
            <p:ph type="title" idx="4294967295"/>
          </p:nvPr>
        </p:nvSpPr>
        <p:spPr>
          <a:xfrm>
            <a:off x="-1" y="0"/>
            <a:ext cx="9144002" cy="1052513"/>
          </a:xfrm>
          <a:prstGeom prst="rect">
            <a:avLst/>
          </a:prstGeom>
        </p:spPr>
        <p:txBody>
          <a:bodyPr/>
          <a:lstStyle>
            <a:lvl1pPr defTabSz="457200">
              <a:defRPr b="1"/>
            </a:lvl1pPr>
          </a:lstStyle>
          <a:p>
            <a:pPr lvl="0">
              <a:defRPr b="0" sz="1800"/>
            </a:pPr>
            <a:r>
              <a:rPr b="1" sz="4400"/>
              <a:t>Cyclooxygenase II Inhibitors</a:t>
            </a:r>
          </a:p>
        </p:txBody>
      </p:sp>
      <p:sp>
        <p:nvSpPr>
          <p:cNvPr id="241" name="Shape 241"/>
          <p:cNvSpPr/>
          <p:nvPr>
            <p:ph type="body" idx="4294967295"/>
          </p:nvPr>
        </p:nvSpPr>
        <p:spPr>
          <a:xfrm>
            <a:off x="-1" y="981075"/>
            <a:ext cx="9144002" cy="5876925"/>
          </a:xfrm>
          <a:prstGeom prst="rect">
            <a:avLst/>
          </a:prstGeom>
        </p:spPr>
        <p:txBody>
          <a:bodyPr/>
          <a:lstStyle/>
          <a:p>
            <a:pPr lvl="0" defTabSz="457200">
              <a:defRPr sz="1800"/>
            </a:pPr>
            <a:r>
              <a:rPr b="1" sz="3200"/>
              <a:t>Do not affect platelet function.</a:t>
            </a:r>
            <a:endParaRPr b="1" sz="3200"/>
          </a:p>
          <a:p>
            <a:pPr lvl="0" defTabSz="457200">
              <a:defRPr sz="1800"/>
            </a:pPr>
            <a:r>
              <a:rPr b="1" sz="3200"/>
              <a:t>May increase the incidence of edema and hypertension.</a:t>
            </a:r>
            <a:endParaRPr b="1" sz="3200"/>
          </a:p>
          <a:p>
            <a:pPr lvl="0" defTabSz="457200">
              <a:defRPr sz="1800"/>
            </a:pPr>
            <a:r>
              <a:rPr b="1" sz="3200"/>
              <a:t>Less gastroirritant (half of COX2-non selective drugs).</a:t>
            </a:r>
            <a:endParaRPr b="1" sz="3200"/>
          </a:p>
          <a:p>
            <a:pPr lvl="0" defTabSz="457200">
              <a:defRPr sz="1800"/>
            </a:pPr>
            <a:r>
              <a:rPr b="1" sz="3200"/>
              <a:t>Higher incidence of cardiovascular thrombotic events.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61" name="Table 61"/>
          <p:cNvGraphicFramePr/>
          <p:nvPr/>
        </p:nvGraphicFramePr>
        <p:xfrm>
          <a:off x="0" y="1066800"/>
          <a:ext cx="9144000" cy="608965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048000"/>
                <a:gridCol w="3048000"/>
                <a:gridCol w="3048000"/>
              </a:tblGrid>
              <a:tr h="884237">
                <a:tc>
                  <a:txBody>
                    <a:bodyPr/>
                    <a:lstStyle/>
                    <a:p>
                      <a:pPr lvl="0" algn="l" defTabSz="457200">
                        <a:spcBef>
                          <a:spcPts val="600"/>
                        </a:spcBef>
                        <a:defRPr b="0" i="0" sz="1800"/>
                      </a:pPr>
                      <a:r>
                        <a:rPr b="1" sz="2800">
                          <a:solidFill>
                            <a:srgbClr val="002060"/>
                          </a:solidFill>
                          <a:latin typeface="Tahoma"/>
                          <a:ea typeface="Tahoma"/>
                          <a:cs typeface="Tahoma"/>
                          <a:sym typeface="Tahoma"/>
                        </a:rPr>
                        <a:t>Feature</a:t>
                      </a:r>
                    </a:p>
                  </a:txBody>
                  <a:tcPr marL="45722" marR="45722" marT="45722" marB="45722" anchor="t" anchorCtr="0" horzOverflow="overflow">
                    <a:lnL w="28575">
                      <a:solidFill>
                        <a:srgbClr val="000000"/>
                      </a:solidFill>
                      <a:round/>
                    </a:lnL>
                    <a:lnR w="12700">
                      <a:solidFill>
                        <a:srgbClr val="000000"/>
                      </a:solidFill>
                      <a:round/>
                    </a:lnR>
                    <a:lnT w="28575">
                      <a:solidFill>
                        <a:srgbClr val="000000"/>
                      </a:solidFill>
                      <a:round/>
                    </a:lnT>
                    <a:lnB w="12700">
                      <a:solidFill>
                        <a:srgbClr val="000000"/>
                      </a:solidFill>
                      <a:round/>
                    </a:lnB>
                    <a:noFill/>
                  </a:tcPr>
                </a:tc>
                <a:tc>
                  <a:txBody>
                    <a:bodyPr/>
                    <a:lstStyle/>
                    <a:p>
                      <a:pPr lvl="0" algn="l" defTabSz="457200">
                        <a:spcBef>
                          <a:spcPts val="600"/>
                        </a:spcBef>
                        <a:defRPr b="0" i="0" sz="1800"/>
                      </a:pPr>
                      <a:r>
                        <a:rPr b="1">
                          <a:solidFill>
                            <a:srgbClr val="002060"/>
                          </a:solidFill>
                          <a:latin typeface="Tahoma"/>
                          <a:ea typeface="Tahoma"/>
                          <a:cs typeface="Tahoma"/>
                          <a:sym typeface="Tahoma"/>
                        </a:rPr>
                        <a:t>Narcotic (Opioids)</a:t>
                      </a:r>
                      <a:r>
                        <a:rPr b="1" sz="2800">
                          <a:solidFill>
                            <a:srgbClr val="002060"/>
                          </a:solidFill>
                          <a:latin typeface="Tahoma"/>
                          <a:ea typeface="Tahoma"/>
                          <a:cs typeface="Tahoma"/>
                          <a:sym typeface="Tahoma"/>
                        </a:rPr>
                        <a:t> </a:t>
                      </a:r>
                    </a:p>
                  </a:txBody>
                  <a:tcPr marL="45722" marR="45722" marT="45722" marB="45722" anchor="t" anchorCtr="0" horzOverflow="overflow">
                    <a:lnL w="12700">
                      <a:solidFill>
                        <a:srgbClr val="000000"/>
                      </a:solidFill>
                      <a:round/>
                    </a:lnL>
                    <a:lnR w="12700">
                      <a:solidFill>
                        <a:srgbClr val="000000"/>
                      </a:solidFill>
                      <a:round/>
                    </a:lnR>
                    <a:lnT w="28575">
                      <a:solidFill>
                        <a:srgbClr val="000000"/>
                      </a:solidFill>
                      <a:round/>
                    </a:lnT>
                    <a:lnB w="12700">
                      <a:solidFill>
                        <a:srgbClr val="000000"/>
                      </a:solidFill>
                      <a:round/>
                    </a:lnB>
                    <a:noFill/>
                  </a:tcPr>
                </a:tc>
                <a:tc>
                  <a:txBody>
                    <a:bodyPr/>
                    <a:lstStyle/>
                    <a:p>
                      <a:pPr lvl="0" algn="l" defTabSz="457200">
                        <a:spcBef>
                          <a:spcPts val="600"/>
                        </a:spcBef>
                        <a:defRPr b="0" i="0" sz="1800"/>
                      </a:pPr>
                      <a:r>
                        <a:rPr b="1">
                          <a:solidFill>
                            <a:srgbClr val="002060"/>
                          </a:solidFill>
                          <a:latin typeface="Tahoma"/>
                          <a:ea typeface="Tahoma"/>
                          <a:cs typeface="Tahoma"/>
                          <a:sym typeface="Tahoma"/>
                        </a:rPr>
                        <a:t>Nonnarcotic (nonopioid)</a:t>
                      </a:r>
                      <a:r>
                        <a:rPr b="1" sz="2800">
                          <a:solidFill>
                            <a:srgbClr val="002060"/>
                          </a:solidFill>
                          <a:latin typeface="Tahoma"/>
                          <a:ea typeface="Tahoma"/>
                          <a:cs typeface="Tahoma"/>
                          <a:sym typeface="Tahoma"/>
                        </a:rPr>
                        <a:t> </a:t>
                      </a:r>
                    </a:p>
                  </a:txBody>
                  <a:tcPr marL="45722" marR="45722" marT="45722" marB="45722" anchor="t" anchorCtr="0" horzOverflow="overflow">
                    <a:lnL w="12700">
                      <a:solidFill>
                        <a:srgbClr val="000000"/>
                      </a:solidFill>
                      <a:round/>
                    </a:lnL>
                    <a:lnR w="28575">
                      <a:solidFill>
                        <a:srgbClr val="000000"/>
                      </a:solidFill>
                      <a:round/>
                    </a:lnR>
                    <a:lnT w="28575">
                      <a:solidFill>
                        <a:srgbClr val="000000"/>
                      </a:solidFill>
                      <a:round/>
                    </a:lnT>
                    <a:lnB w="12700">
                      <a:solidFill>
                        <a:srgbClr val="000000"/>
                      </a:solidFill>
                      <a:round/>
                    </a:lnB>
                    <a:noFill/>
                  </a:tcPr>
                </a:tc>
              </a:tr>
              <a:tr h="460375">
                <a:tc>
                  <a:txBody>
                    <a:bodyPr/>
                    <a:lstStyle/>
                    <a:p>
                      <a:pPr lvl="0" algn="l" defTabSz="457200">
                        <a:spcBef>
                          <a:spcPts val="400"/>
                        </a:spcBef>
                        <a:defRPr b="0" i="0" sz="1800"/>
                      </a:pPr>
                      <a:r>
                        <a:rPr b="1" sz="2000">
                          <a:latin typeface="Tahoma"/>
                          <a:ea typeface="Tahoma"/>
                          <a:cs typeface="Tahoma"/>
                          <a:sym typeface="Tahoma"/>
                        </a:rPr>
                        <a:t>Efficacy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Strong</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Weak</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60375">
                <a:tc>
                  <a:txBody>
                    <a:bodyPr/>
                    <a:lstStyle/>
                    <a:p>
                      <a:pPr lvl="0" algn="l" defTabSz="457200">
                        <a:spcBef>
                          <a:spcPts val="400"/>
                        </a:spcBef>
                        <a:defRPr b="0" i="0" sz="1800"/>
                      </a:pPr>
                      <a:r>
                        <a:rPr b="1" sz="2000">
                          <a:latin typeface="Tahoma"/>
                          <a:ea typeface="Tahoma"/>
                          <a:cs typeface="Tahoma"/>
                          <a:sym typeface="Tahoma"/>
                        </a:rPr>
                        <a:t>Prototype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Morphine</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Aspirin</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58787">
                <a:tc>
                  <a:txBody>
                    <a:bodyPr/>
                    <a:lstStyle/>
                    <a:p>
                      <a:pPr lvl="0" algn="l" defTabSz="457200">
                        <a:spcBef>
                          <a:spcPts val="400"/>
                        </a:spcBef>
                        <a:defRPr b="0" i="0" sz="1800"/>
                      </a:pPr>
                      <a:r>
                        <a:rPr b="1" sz="2000">
                          <a:latin typeface="Tahoma"/>
                          <a:ea typeface="Tahoma"/>
                          <a:cs typeface="Tahoma"/>
                          <a:sym typeface="Tahoma"/>
                        </a:rPr>
                        <a:t>Pain Relieved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Any Type</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Musculoskeletal</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92162">
                <a:tc>
                  <a:txBody>
                    <a:bodyPr/>
                    <a:lstStyle/>
                    <a:p>
                      <a:pPr lvl="0" algn="l" defTabSz="457200">
                        <a:spcBef>
                          <a:spcPts val="400"/>
                        </a:spcBef>
                        <a:defRPr b="0" i="0" sz="1800"/>
                      </a:pPr>
                      <a:r>
                        <a:rPr b="1" sz="2000">
                          <a:latin typeface="Tahoma"/>
                          <a:ea typeface="Tahoma"/>
                          <a:cs typeface="Tahoma"/>
                          <a:sym typeface="Tahoma"/>
                        </a:rPr>
                        <a:t>Site of Action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Central</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Peripheral and Central</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60375">
                <a:tc>
                  <a:txBody>
                    <a:bodyPr/>
                    <a:lstStyle/>
                    <a:p>
                      <a:pPr lvl="0" algn="l" defTabSz="457200">
                        <a:spcBef>
                          <a:spcPts val="400"/>
                        </a:spcBef>
                        <a:defRPr b="0" i="0" sz="1800"/>
                      </a:pPr>
                      <a:r>
                        <a:rPr b="1" sz="2000">
                          <a:latin typeface="Tahoma"/>
                          <a:ea typeface="Tahoma"/>
                          <a:cs typeface="Tahoma"/>
                          <a:sym typeface="Tahoma"/>
                        </a:rPr>
                        <a:t>Mechanism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Specific Receptors</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PG Synthesis </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92162">
                <a:tc>
                  <a:txBody>
                    <a:bodyPr/>
                    <a:lstStyle/>
                    <a:p>
                      <a:pPr lvl="0" algn="l" defTabSz="457200">
                        <a:spcBef>
                          <a:spcPts val="400"/>
                        </a:spcBef>
                        <a:defRPr b="0" i="0" sz="1800"/>
                      </a:pPr>
                      <a:r>
                        <a:rPr b="1" sz="2000">
                          <a:latin typeface="Tahoma"/>
                          <a:ea typeface="Tahoma"/>
                          <a:cs typeface="Tahoma"/>
                          <a:sym typeface="Tahoma"/>
                        </a:rPr>
                        <a:t>Danger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Tolerance &amp; Dependence</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G.I irritation</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60375">
                <a:tc>
                  <a:txBody>
                    <a:bodyPr/>
                    <a:lstStyle/>
                    <a:p>
                      <a:pPr lvl="0" algn="l" defTabSz="457200">
                        <a:spcBef>
                          <a:spcPts val="400"/>
                        </a:spcBef>
                        <a:defRPr b="0" i="0" sz="1800"/>
                      </a:pPr>
                      <a:r>
                        <a:rPr b="1" sz="2000">
                          <a:latin typeface="Tahoma"/>
                          <a:ea typeface="Tahoma"/>
                          <a:cs typeface="Tahoma"/>
                          <a:sym typeface="Tahoma"/>
                        </a:rPr>
                        <a:t>Anti-inflammatory</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No</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Yes</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60375">
                <a:tc>
                  <a:txBody>
                    <a:bodyPr/>
                    <a:lstStyle/>
                    <a:p>
                      <a:pPr lvl="0" algn="l" defTabSz="457200">
                        <a:spcBef>
                          <a:spcPts val="400"/>
                        </a:spcBef>
                        <a:defRPr b="0" i="0" sz="1800"/>
                      </a:pPr>
                      <a:r>
                        <a:rPr b="1" sz="2000">
                          <a:latin typeface="Tahoma"/>
                          <a:ea typeface="Tahoma"/>
                          <a:cs typeface="Tahoma"/>
                          <a:sym typeface="Tahoma"/>
                        </a:rPr>
                        <a:t>Antipyretic </a:t>
                      </a: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No</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Yes</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860425">
                <a:tc>
                  <a:txBody>
                    <a:bodyPr/>
                    <a:lstStyle/>
                    <a:p>
                      <a:pPr lvl="0" algn="l" defTabSz="457200">
                        <a:spcBef>
                          <a:spcPts val="400"/>
                        </a:spcBef>
                        <a:defRPr b="0" i="0" sz="1800"/>
                      </a:pPr>
                      <a:r>
                        <a:rPr b="1" sz="2000">
                          <a:latin typeface="Tahoma"/>
                          <a:ea typeface="Tahoma"/>
                          <a:cs typeface="Tahoma"/>
                          <a:sym typeface="Tahoma"/>
                        </a:rPr>
                        <a:t>Antiplatelets</a:t>
                      </a:r>
                      <a:endParaRPr b="1" sz="2000">
                        <a:latin typeface="Tahoma"/>
                        <a:ea typeface="Tahoma"/>
                        <a:cs typeface="Tahoma"/>
                        <a:sym typeface="Tahoma"/>
                      </a:endParaRPr>
                    </a:p>
                  </a:txBody>
                  <a:tcPr marL="45722" marR="45722" marT="45722" marB="45722" anchor="t" anchorCtr="0" horzOverflow="overflow">
                    <a:lnL w="28575">
                      <a:solidFill>
                        <a:srgbClr val="000000"/>
                      </a:solidFill>
                      <a:round/>
                    </a:lnL>
                    <a:lnR w="12700">
                      <a:solidFill>
                        <a:srgbClr val="000000"/>
                      </a:solidFill>
                      <a:round/>
                    </a:lnR>
                    <a:lnT w="12700">
                      <a:solidFill>
                        <a:srgbClr val="000000"/>
                      </a:solidFill>
                      <a:round/>
                    </a:lnT>
                    <a:lnB w="28575">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No</a:t>
                      </a:r>
                    </a:p>
                  </a:txBody>
                  <a:tcPr marL="45722" marR="45722" marT="45722" marB="45722" anchor="t" anchorCtr="0" horzOverflow="overflow">
                    <a:lnL w="12700">
                      <a:solidFill>
                        <a:srgbClr val="000000"/>
                      </a:solidFill>
                      <a:round/>
                    </a:lnL>
                    <a:lnR w="12700">
                      <a:solidFill>
                        <a:srgbClr val="000000"/>
                      </a:solidFill>
                      <a:round/>
                    </a:lnR>
                    <a:lnT w="12700">
                      <a:solidFill>
                        <a:srgbClr val="000000"/>
                      </a:solidFill>
                      <a:round/>
                    </a:lnT>
                    <a:lnB w="28575">
                      <a:solidFill>
                        <a:srgbClr val="000000"/>
                      </a:solidFill>
                      <a:round/>
                    </a:lnB>
                    <a:noFill/>
                  </a:tcPr>
                </a:tc>
                <a:tc>
                  <a:txBody>
                    <a:bodyPr/>
                    <a:lstStyle/>
                    <a:p>
                      <a:pPr lvl="0" algn="l" defTabSz="457200">
                        <a:spcBef>
                          <a:spcPts val="400"/>
                        </a:spcBef>
                        <a:defRPr b="0" i="0" sz="1800"/>
                      </a:pPr>
                      <a:r>
                        <a:rPr b="1" sz="2000">
                          <a:latin typeface="Tahoma"/>
                          <a:ea typeface="Tahoma"/>
                          <a:cs typeface="Tahoma"/>
                          <a:sym typeface="Tahoma"/>
                        </a:rPr>
                        <a:t>Yes</a:t>
                      </a:r>
                    </a:p>
                  </a:txBody>
                  <a:tcPr marL="45722" marR="45722" marT="45722" marB="45722" anchor="t" anchorCtr="0" horzOverflow="overflow">
                    <a:lnL w="12700">
                      <a:solidFill>
                        <a:srgbClr val="000000"/>
                      </a:solidFill>
                      <a:round/>
                    </a:lnL>
                    <a:lnR w="28575">
                      <a:solidFill>
                        <a:srgbClr val="000000"/>
                      </a:solidFill>
                      <a:round/>
                    </a:lnR>
                    <a:lnT w="12700">
                      <a:solidFill>
                        <a:srgbClr val="000000"/>
                      </a:solidFill>
                      <a:round/>
                    </a:lnT>
                    <a:lnB w="28575">
                      <a:solidFill>
                        <a:srgbClr val="000000"/>
                      </a:solidFill>
                      <a:round/>
                    </a:lnB>
                    <a:noFill/>
                  </a:tcPr>
                </a:tc>
              </a:tr>
            </a:tbl>
          </a:graphicData>
        </a:graphic>
      </p:graphicFrame>
      <p:sp>
        <p:nvSpPr>
          <p:cNvPr id="62" name="Shape 62"/>
          <p:cNvSpPr/>
          <p:nvPr/>
        </p:nvSpPr>
        <p:spPr>
          <a:xfrm>
            <a:off x="6553200" y="6342380"/>
            <a:ext cx="2133600" cy="269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defTabSz="457200">
              <a:defRPr sz="1200">
                <a:solidFill>
                  <a:srgbClr val="898989"/>
                </a:solidFill>
              </a:defRPr>
            </a:lvl1pPr>
          </a:lstStyle>
          <a:p>
            <a:pPr lvl="0">
              <a:defRPr sz="1800">
                <a:solidFill>
                  <a:srgbClr val="000000"/>
                </a:solidFill>
              </a:defRPr>
            </a:pPr>
            <a:r>
              <a:rPr sz="1200">
                <a:solidFill>
                  <a:srgbClr val="898989"/>
                </a:solidFill>
              </a:rPr>
              <a:t>8</a:t>
            </a:r>
          </a:p>
        </p:txBody>
      </p:sp>
      <p:sp>
        <p:nvSpPr>
          <p:cNvPr id="63" name="Shape 63"/>
          <p:cNvSpPr/>
          <p:nvPr>
            <p:ph type="title" idx="4294967295"/>
          </p:nvPr>
        </p:nvSpPr>
        <p:spPr>
          <a:xfrm>
            <a:off x="-1" y="0"/>
            <a:ext cx="9144002" cy="981075"/>
          </a:xfrm>
          <a:prstGeom prst="rect">
            <a:avLst/>
          </a:prstGeom>
        </p:spPr>
        <p:txBody>
          <a:bodyPr/>
          <a:lstStyle>
            <a:lvl1pPr defTabSz="457200">
              <a:defRPr b="1" sz="4000"/>
            </a:lvl1pPr>
          </a:lstStyle>
          <a:p>
            <a:pPr lvl="0">
              <a:defRPr b="0" sz="1800"/>
            </a:pPr>
            <a:r>
              <a:rPr b="1" sz="4000"/>
              <a:t>Comparison of Analgesics</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827087" y="333375"/>
            <a:ext cx="7543801" cy="914400"/>
          </a:xfrm>
          <a:prstGeom prst="rect">
            <a:avLst/>
          </a:prstGeom>
        </p:spPr>
        <p:txBody>
          <a:bodyPr/>
          <a:lstStyle>
            <a:lvl1pPr>
              <a:defRPr b="1"/>
            </a:lvl1pPr>
          </a:lstStyle>
          <a:p>
            <a:pPr lvl="0">
              <a:defRPr b="0" sz="1800"/>
            </a:pPr>
            <a:r>
              <a:rPr b="1" sz="4400"/>
              <a:t>Pain</a:t>
            </a:r>
          </a:p>
        </p:txBody>
      </p:sp>
      <p:sp>
        <p:nvSpPr>
          <p:cNvPr id="66" name="Shape 66"/>
          <p:cNvSpPr/>
          <p:nvPr>
            <p:ph type="body" idx="1"/>
          </p:nvPr>
        </p:nvSpPr>
        <p:spPr>
          <a:xfrm>
            <a:off x="457200" y="1196975"/>
            <a:ext cx="8435975" cy="4800600"/>
          </a:xfrm>
          <a:prstGeom prst="rect">
            <a:avLst/>
          </a:prstGeom>
        </p:spPr>
        <p:txBody>
          <a:bodyPr/>
          <a:lstStyle/>
          <a:p>
            <a:pPr lvl="0" marL="0" indent="18288">
              <a:spcBef>
                <a:spcPts val="600"/>
              </a:spcBef>
              <a:buSzTx/>
              <a:buNone/>
              <a:defRPr sz="1800"/>
            </a:pPr>
            <a:r>
              <a:rPr sz="2800"/>
              <a:t>- Universal, Complex, Subjective experience</a:t>
            </a:r>
            <a:endParaRPr sz="2800"/>
          </a:p>
          <a:p>
            <a:pPr lvl="0" marL="0" indent="114300">
              <a:buSzTx/>
              <a:buNone/>
              <a:defRPr sz="1800"/>
            </a:pPr>
            <a:endParaRPr sz="2800"/>
          </a:p>
          <a:p>
            <a:pPr lvl="0" marL="0" indent="18288">
              <a:spcBef>
                <a:spcPts val="600"/>
              </a:spcBef>
              <a:buSzTx/>
              <a:buNone/>
              <a:defRPr sz="1800"/>
            </a:pPr>
            <a:r>
              <a:rPr sz="2800"/>
              <a:t>- No. 1 Reason people take medications</a:t>
            </a:r>
            <a:endParaRPr sz="2800"/>
          </a:p>
          <a:p>
            <a:pPr lvl="0" marL="0" indent="114300">
              <a:buSzTx/>
              <a:buNone/>
              <a:defRPr sz="1800"/>
            </a:pPr>
            <a:endParaRPr sz="2800"/>
          </a:p>
          <a:p>
            <a:pPr lvl="0" marL="0" indent="18288">
              <a:spcBef>
                <a:spcPts val="600"/>
              </a:spcBef>
              <a:buSzTx/>
              <a:buNone/>
              <a:defRPr sz="1800"/>
            </a:pPr>
            <a:r>
              <a:rPr sz="2800"/>
              <a:t>- Generally is related to some type of tissue damage and serves as a warning signal</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457200" y="6436360"/>
            <a:ext cx="2133600" cy="26924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lvl1pPr>
              <a:defRPr sz="1200">
                <a:solidFill>
                  <a:srgbClr val="FFFFFF"/>
                </a:solidFill>
                <a:effectLst>
                  <a:outerShdw sx="100000" sy="100000" kx="0" ky="0" algn="b" rotWithShape="0" blurRad="38100" dist="38100" dir="2700000">
                    <a:srgbClr val="000000"/>
                  </a:outerShdw>
                </a:effectLst>
                <a:latin typeface="Tahoma"/>
                <a:ea typeface="Tahoma"/>
                <a:cs typeface="Tahoma"/>
                <a:sym typeface="Tahoma"/>
              </a:defRPr>
            </a:lvl1pPr>
          </a:lstStyle>
          <a:p>
            <a:pPr lvl="0">
              <a:defRPr sz="1800">
                <a:solidFill>
                  <a:srgbClr val="000000"/>
                </a:solidFill>
                <a:effectLst/>
              </a:defRPr>
            </a:pPr>
            <a:r>
              <a:rPr sz="1200">
                <a:solidFill>
                  <a:srgbClr val="FFFFFF"/>
                </a:solidFill>
                <a:effectLst>
                  <a:outerShdw sx="100000" sy="100000" kx="0" ky="0" algn="b" rotWithShape="0" blurRad="38100" dist="38100" dir="2700000">
                    <a:srgbClr val="000000"/>
                  </a:outerShdw>
                </a:effectLst>
              </a:rPr>
              <a:t>Munir Gharaibeh</a:t>
            </a:r>
          </a:p>
        </p:txBody>
      </p:sp>
      <p:sp>
        <p:nvSpPr>
          <p:cNvPr id="69" name="Shape 69"/>
          <p:cNvSpPr/>
          <p:nvPr>
            <p:ph type="sldNum" sz="quarter" idx="2"/>
          </p:nvPr>
        </p:nvSpPr>
        <p:spPr>
          <a:xfrm>
            <a:off x="6553200" y="5979160"/>
            <a:ext cx="2133600" cy="26924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defRPr sz="1800">
                <a:solidFill>
                  <a:srgbClr val="000000"/>
                </a:solidFill>
                <a:effectLst/>
              </a:defRPr>
            </a:pPr>
            <a:fld id="{86CB4B4D-7CA3-9044-876B-883B54F8677D}" type="slidenum">
              <a:rPr sz="1200">
                <a:solidFill>
                  <a:srgbClr val="FFFFFF"/>
                </a:solidFill>
                <a:effectLst>
                  <a:outerShdw sx="100000" sy="100000" kx="0" ky="0" algn="b" rotWithShape="0" blurRad="38100" dist="38100" dir="2700000">
                    <a:srgbClr val="000000"/>
                  </a:outerShdw>
                </a:effectLst>
              </a:rPr>
            </a:fld>
          </a:p>
        </p:txBody>
      </p:sp>
      <p:sp>
        <p:nvSpPr>
          <p:cNvPr id="70" name="Shape 70"/>
          <p:cNvSpPr/>
          <p:nvPr>
            <p:ph type="title"/>
          </p:nvPr>
        </p:nvSpPr>
        <p:spPr>
          <a:xfrm>
            <a:off x="457200" y="274638"/>
            <a:ext cx="8229600" cy="1143001"/>
          </a:xfrm>
          <a:prstGeom prst="rect">
            <a:avLst/>
          </a:prstGeom>
        </p:spPr>
        <p:txBody>
          <a:bodyPr>
            <a:normAutofit fontScale="100000" lnSpcReduction="0"/>
          </a:bodyPr>
          <a:lstStyle/>
          <a:p>
            <a:pPr lvl="0"/>
          </a:p>
        </p:txBody>
      </p:sp>
      <p:sp>
        <p:nvSpPr>
          <p:cNvPr id="71" name="Shape 71"/>
          <p:cNvSpPr/>
          <p:nvPr>
            <p:ph type="body" idx="1"/>
          </p:nvPr>
        </p:nvSpPr>
        <p:spPr>
          <a:xfrm>
            <a:off x="0" y="0"/>
            <a:ext cx="9144000" cy="6858000"/>
          </a:xfrm>
          <a:prstGeom prst="rect">
            <a:avLst/>
          </a:prstGeom>
        </p:spPr>
        <p:txBody>
          <a:bodyPr>
            <a:normAutofit fontScale="100000" lnSpcReduction="0"/>
          </a:bodyPr>
          <a:lstStyle/>
          <a:p>
            <a:pPr lvl="0"/>
          </a:p>
        </p:txBody>
      </p:sp>
      <p:pic>
        <p:nvPicPr>
          <p:cNvPr id="72" name="image1.jpeg" descr="scan0022"/>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8F8F8F"/>
      </a:accent3>
      <a:accent4>
        <a:srgbClr val="707070"/>
      </a:accent4>
      <a:accent5>
        <a:srgbClr val="B2C0D9"/>
      </a:accent5>
      <a:accent6>
        <a:srgbClr val="AE48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8F8F8F"/>
      </a:accent3>
      <a:accent4>
        <a:srgbClr val="707070"/>
      </a:accent4>
      <a:accent5>
        <a:srgbClr val="B2C0D9"/>
      </a:accent5>
      <a:accent6>
        <a:srgbClr val="AE48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