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75" r:id="rId11"/>
    <p:sldId id="263" r:id="rId12"/>
    <p:sldId id="276" r:id="rId13"/>
    <p:sldId id="277" r:id="rId14"/>
    <p:sldId id="266" r:id="rId15"/>
    <p:sldId id="267" r:id="rId16"/>
    <p:sldId id="278" r:id="rId17"/>
    <p:sldId id="268" r:id="rId18"/>
    <p:sldId id="269" r:id="rId19"/>
    <p:sldId id="279" r:id="rId20"/>
    <p:sldId id="270" r:id="rId21"/>
    <p:sldId id="272" r:id="rId22"/>
    <p:sldId id="271" r:id="rId23"/>
    <p:sldId id="273" r:id="rId24"/>
    <p:sldId id="280" r:id="rId25"/>
    <p:sldId id="27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BB8C1-9B5F-4646-A996-0C2B78E157DC}" type="datetimeFigureOut">
              <a:rPr lang="en-US" smtClean="0"/>
              <a:pPr/>
              <a:t>7/17/2016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B9E31-1FE5-454D-916D-9B75C4780A81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B9E31-1FE5-454D-916D-9B75C4780A81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B4910F6-3D73-4F92-8E77-4F7CB334DC28}" type="datetimeFigureOut">
              <a:rPr lang="en-US" smtClean="0"/>
              <a:pPr/>
              <a:t>7/17/2016</a:t>
            </a:fld>
            <a:endParaRPr lang="en-A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AU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35D74F1-F4BE-469C-8B09-A2CA45323C29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10F6-3D73-4F92-8E77-4F7CB334DC28}" type="datetimeFigureOut">
              <a:rPr lang="en-US" smtClean="0"/>
              <a:pPr/>
              <a:t>7/17/2016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74F1-F4BE-469C-8B09-A2CA45323C29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10F6-3D73-4F92-8E77-4F7CB334DC28}" type="datetimeFigureOut">
              <a:rPr lang="en-US" smtClean="0"/>
              <a:pPr/>
              <a:t>7/17/2016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74F1-F4BE-469C-8B09-A2CA45323C29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B4910F6-3D73-4F92-8E77-4F7CB334DC28}" type="datetimeFigureOut">
              <a:rPr lang="en-US" smtClean="0"/>
              <a:pPr/>
              <a:t>7/17/2016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74F1-F4BE-469C-8B09-A2CA45323C29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B4910F6-3D73-4F92-8E77-4F7CB334DC28}" type="datetimeFigureOut">
              <a:rPr lang="en-US" smtClean="0"/>
              <a:pPr/>
              <a:t>7/17/2016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35D74F1-F4BE-469C-8B09-A2CA45323C29}" type="slidenum">
              <a:rPr lang="en-AU" smtClean="0"/>
              <a:pPr/>
              <a:t>‹#›</a:t>
            </a:fld>
            <a:endParaRPr lang="en-AU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B4910F6-3D73-4F92-8E77-4F7CB334DC28}" type="datetimeFigureOut">
              <a:rPr lang="en-US" smtClean="0"/>
              <a:pPr/>
              <a:t>7/17/2016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5D74F1-F4BE-469C-8B09-A2CA45323C29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B4910F6-3D73-4F92-8E77-4F7CB334DC28}" type="datetimeFigureOut">
              <a:rPr lang="en-US" smtClean="0"/>
              <a:pPr/>
              <a:t>7/17/2016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35D74F1-F4BE-469C-8B09-A2CA45323C29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10F6-3D73-4F92-8E77-4F7CB334DC28}" type="datetimeFigureOut">
              <a:rPr lang="en-US" smtClean="0"/>
              <a:pPr/>
              <a:t>7/17/2016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74F1-F4BE-469C-8B09-A2CA45323C29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B4910F6-3D73-4F92-8E77-4F7CB334DC28}" type="datetimeFigureOut">
              <a:rPr lang="en-US" smtClean="0"/>
              <a:pPr/>
              <a:t>7/17/2016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5D74F1-F4BE-469C-8B09-A2CA45323C29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B4910F6-3D73-4F92-8E77-4F7CB334DC28}" type="datetimeFigureOut">
              <a:rPr lang="en-US" smtClean="0"/>
              <a:pPr/>
              <a:t>7/17/2016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35D74F1-F4BE-469C-8B09-A2CA45323C29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B4910F6-3D73-4F92-8E77-4F7CB334DC28}" type="datetimeFigureOut">
              <a:rPr lang="en-US" smtClean="0"/>
              <a:pPr/>
              <a:t>7/17/2016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35D74F1-F4BE-469C-8B09-A2CA45323C29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B4910F6-3D73-4F92-8E77-4F7CB334DC28}" type="datetimeFigureOut">
              <a:rPr lang="en-US" smtClean="0"/>
              <a:pPr/>
              <a:t>7/17/2016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35D74F1-F4BE-469C-8B09-A2CA45323C29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428736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n-AU" sz="6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  <a:cs typeface="Aharoni" pitchFamily="2" charset="-79"/>
              </a:rPr>
              <a:t>Pancreas </a:t>
            </a:r>
            <a:endParaRPr lang="en-AU" sz="60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skerville Old Face" pitchFamily="18" charset="0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3000372"/>
            <a:ext cx="7129490" cy="1752600"/>
          </a:xfrm>
        </p:spPr>
        <p:txBody>
          <a:bodyPr>
            <a:noAutofit/>
          </a:bodyPr>
          <a:lstStyle/>
          <a:p>
            <a:pPr algn="ctr"/>
            <a:r>
              <a:rPr lang="en-A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Anatomy, Histology And Physiology. </a:t>
            </a:r>
            <a:endParaRPr lang="en-A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AU" sz="6000" dirty="0" smtClean="0"/>
              <a:t>The liver can store up to 100 g of glycogen, then what ??? </a:t>
            </a:r>
            <a:endParaRPr lang="en-A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Effect of insulin: </a:t>
            </a:r>
            <a:r>
              <a:rPr lang="en-AU" dirty="0" err="1" smtClean="0"/>
              <a:t>A</a:t>
            </a:r>
            <a:r>
              <a:rPr lang="en-AU" dirty="0" err="1" smtClean="0"/>
              <a:t>dipocytes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 -Inhibit hormone-sensitive lipase.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-Enhance glucose uptake.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686800" cy="6429396"/>
          </a:xfrm>
        </p:spPr>
        <p:txBody>
          <a:bodyPr/>
          <a:lstStyle/>
          <a:p>
            <a:pPr>
              <a:buNone/>
            </a:pPr>
            <a:r>
              <a:rPr lang="en-AU" dirty="0" smtClean="0"/>
              <a:t> </a:t>
            </a:r>
            <a:r>
              <a:rPr lang="en-AU" sz="4000" dirty="0" smtClean="0"/>
              <a:t>I</a:t>
            </a:r>
            <a:r>
              <a:rPr lang="en-AU" sz="4000" dirty="0" smtClean="0"/>
              <a:t>nsulin deficiency &gt;&gt;&gt;</a:t>
            </a:r>
          </a:p>
          <a:p>
            <a:pPr>
              <a:buNone/>
            </a:pPr>
            <a:r>
              <a:rPr lang="en-AU" sz="4000" dirty="0" smtClean="0"/>
              <a:t>-Beta oxidation of FA to form Acetyl </a:t>
            </a:r>
            <a:r>
              <a:rPr lang="en-AU" sz="4000" dirty="0" err="1" smtClean="0"/>
              <a:t>coA</a:t>
            </a:r>
            <a:r>
              <a:rPr lang="en-AU" sz="4000" dirty="0" smtClean="0"/>
              <a:t>.</a:t>
            </a:r>
          </a:p>
          <a:p>
            <a:pPr>
              <a:buNone/>
            </a:pPr>
            <a:r>
              <a:rPr lang="en-AU" sz="4000" dirty="0" smtClean="0"/>
              <a:t>-</a:t>
            </a:r>
            <a:r>
              <a:rPr lang="en-AU" sz="4000" dirty="0" smtClean="0"/>
              <a:t>C</a:t>
            </a:r>
            <a:r>
              <a:rPr lang="en-AU" sz="4000" dirty="0" smtClean="0"/>
              <a:t>onversion of acetyl </a:t>
            </a:r>
            <a:r>
              <a:rPr lang="en-AU" sz="4000" dirty="0" err="1" smtClean="0"/>
              <a:t>coA</a:t>
            </a:r>
            <a:r>
              <a:rPr lang="en-AU" sz="4000" dirty="0" smtClean="0"/>
              <a:t> to </a:t>
            </a:r>
            <a:r>
              <a:rPr lang="en-AU" sz="4000" dirty="0" err="1" smtClean="0"/>
              <a:t>hydroxybutyric</a:t>
            </a:r>
            <a:r>
              <a:rPr lang="en-AU" sz="4000" dirty="0" smtClean="0"/>
              <a:t> </a:t>
            </a:r>
            <a:r>
              <a:rPr lang="en-AU" sz="4000" dirty="0" err="1" smtClean="0"/>
              <a:t>acid,acetoacetic</a:t>
            </a:r>
            <a:r>
              <a:rPr lang="en-AU" sz="4000" dirty="0" smtClean="0"/>
              <a:t> acid (ketosis) and </a:t>
            </a:r>
            <a:r>
              <a:rPr lang="en-AU" sz="4000" b="1" u="sng" dirty="0" smtClean="0"/>
              <a:t>acetone(characteristic breath smell)</a:t>
            </a:r>
            <a:endParaRPr lang="en-AU" sz="4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Effect of insulin: protein metabolism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/>
              <a:t>-Stimulates uptake of amino acids(like GH)</a:t>
            </a:r>
          </a:p>
          <a:p>
            <a:pPr>
              <a:buNone/>
            </a:pPr>
            <a:r>
              <a:rPr lang="en-AU" dirty="0" smtClean="0"/>
              <a:t>-Increases mRNA translation.</a:t>
            </a:r>
          </a:p>
          <a:p>
            <a:pPr>
              <a:buNone/>
            </a:pPr>
            <a:r>
              <a:rPr lang="en-AU" dirty="0" smtClean="0"/>
              <a:t>-Increase transcription of certain DNA sequences .</a:t>
            </a:r>
          </a:p>
          <a:p>
            <a:pPr>
              <a:buNone/>
            </a:pPr>
            <a:r>
              <a:rPr lang="en-AU" dirty="0" smtClean="0"/>
              <a:t>-Spare proteins and depress the rate of gluconeogenesis.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Insulin and GH: synergism </a:t>
            </a:r>
            <a:endParaRPr lang="en-AU" dirty="0"/>
          </a:p>
        </p:txBody>
      </p:sp>
      <p:pic>
        <p:nvPicPr>
          <p:cNvPr id="4" name="Content Placeholder 3" descr="gh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1726" y="1882775"/>
            <a:ext cx="5520548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Mechanism of secretion:</a:t>
            </a:r>
            <a:endParaRPr lang="en-AU" dirty="0"/>
          </a:p>
        </p:txBody>
      </p:sp>
      <p:pic>
        <p:nvPicPr>
          <p:cNvPr id="4" name="Content Placeholder 3" descr="mecha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77710"/>
            <a:ext cx="9144000" cy="5180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Factors affecting insulin secretion: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AU" dirty="0" smtClean="0">
                <a:latin typeface="Arial Rounded MT Bold" pitchFamily="34" charset="0"/>
              </a:rPr>
              <a:t>Increase insulin secretion</a:t>
            </a:r>
            <a:r>
              <a:rPr lang="en-AU" dirty="0" smtClean="0"/>
              <a:t>:</a:t>
            </a:r>
          </a:p>
          <a:p>
            <a:pPr>
              <a:buNone/>
            </a:pPr>
            <a:r>
              <a:rPr lang="en-AU" b="1" u="sng" dirty="0" smtClean="0"/>
              <a:t>-</a:t>
            </a:r>
            <a:r>
              <a:rPr lang="en-AU" b="1" u="sng" dirty="0" smtClean="0">
                <a:sym typeface="Symbol"/>
              </a:rPr>
              <a:t>Glucose.</a:t>
            </a:r>
          </a:p>
          <a:p>
            <a:pPr>
              <a:buNone/>
            </a:pPr>
            <a:r>
              <a:rPr lang="en-AU" dirty="0" smtClean="0">
                <a:sym typeface="Symbol"/>
              </a:rPr>
              <a:t>-amino acid.</a:t>
            </a:r>
          </a:p>
          <a:p>
            <a:pPr>
              <a:buNone/>
            </a:pPr>
            <a:r>
              <a:rPr lang="en-AU" dirty="0" smtClean="0">
                <a:sym typeface="Symbol"/>
              </a:rPr>
              <a:t>-</a:t>
            </a:r>
            <a:r>
              <a:rPr lang="en-AU" dirty="0" smtClean="0">
                <a:sym typeface="Symbol"/>
              </a:rPr>
              <a:t>FA.</a:t>
            </a:r>
          </a:p>
          <a:p>
            <a:pPr>
              <a:buNone/>
            </a:pPr>
            <a:r>
              <a:rPr lang="en-AU" dirty="0" smtClean="0">
                <a:sym typeface="Symbol"/>
              </a:rPr>
              <a:t>-</a:t>
            </a:r>
            <a:r>
              <a:rPr lang="en-AU" dirty="0" smtClean="0">
                <a:sym typeface="Symbol"/>
              </a:rPr>
              <a:t>  </a:t>
            </a:r>
            <a:r>
              <a:rPr lang="en-AU" dirty="0" smtClean="0">
                <a:sym typeface="Symbol"/>
              </a:rPr>
              <a:t>GI hormones.</a:t>
            </a:r>
          </a:p>
          <a:p>
            <a:pPr>
              <a:buNone/>
            </a:pPr>
            <a:r>
              <a:rPr lang="en-AU" dirty="0" smtClean="0">
                <a:sym typeface="Symbol"/>
              </a:rPr>
              <a:t>-</a:t>
            </a:r>
            <a:r>
              <a:rPr lang="en-AU" dirty="0" smtClean="0">
                <a:sym typeface="Symbol"/>
              </a:rPr>
              <a:t>  </a:t>
            </a:r>
            <a:r>
              <a:rPr lang="en-AU" dirty="0" err="1" smtClean="0">
                <a:sym typeface="Symbol"/>
              </a:rPr>
              <a:t>GH,cortisol</a:t>
            </a:r>
            <a:r>
              <a:rPr lang="en-AU" dirty="0" smtClean="0">
                <a:sym typeface="Symbol"/>
              </a:rPr>
              <a:t> and glucagon.</a:t>
            </a:r>
          </a:p>
          <a:p>
            <a:pPr>
              <a:buNone/>
            </a:pPr>
            <a:r>
              <a:rPr lang="en-AU" dirty="0" smtClean="0">
                <a:sym typeface="Symbol"/>
              </a:rPr>
              <a:t>-Insulin resistance and obesity.</a:t>
            </a:r>
          </a:p>
          <a:p>
            <a:pPr>
              <a:buNone/>
            </a:pPr>
            <a:r>
              <a:rPr lang="en-AU" dirty="0" smtClean="0">
                <a:sym typeface="Symbol"/>
              </a:rPr>
              <a:t>-Parasympathetic stimulation of G cells.</a:t>
            </a:r>
          </a:p>
          <a:p>
            <a:pPr>
              <a:buFontTx/>
              <a:buChar char="-"/>
            </a:pP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5214941" y="1571612"/>
            <a:ext cx="392905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300" dirty="0" smtClean="0">
                <a:latin typeface="Arial Rounded MT Bold" pitchFamily="34" charset="0"/>
              </a:rPr>
              <a:t>Decrease insulin secretion:</a:t>
            </a:r>
          </a:p>
          <a:p>
            <a:r>
              <a:rPr lang="en-AU" sz="2300" dirty="0" smtClean="0">
                <a:sym typeface="Symbol"/>
              </a:rPr>
              <a:t>-</a:t>
            </a:r>
            <a:r>
              <a:rPr lang="en-AU" sz="2600" dirty="0" smtClean="0">
                <a:sym typeface="Symbol"/>
              </a:rPr>
              <a:t>Glucose.</a:t>
            </a:r>
          </a:p>
          <a:p>
            <a:r>
              <a:rPr lang="en-AU" sz="2600" dirty="0" smtClean="0">
                <a:sym typeface="Symbol"/>
              </a:rPr>
              <a:t>-Fasting.</a:t>
            </a:r>
          </a:p>
          <a:p>
            <a:r>
              <a:rPr lang="en-AU" sz="2600" dirty="0" smtClean="0">
                <a:sym typeface="Symbol"/>
              </a:rPr>
              <a:t>-</a:t>
            </a:r>
            <a:r>
              <a:rPr lang="en-AU" sz="2600" dirty="0" err="1" smtClean="0">
                <a:sym typeface="Symbol"/>
              </a:rPr>
              <a:t>Leptin</a:t>
            </a:r>
            <a:endParaRPr lang="en-AU" sz="2600" dirty="0" smtClean="0">
              <a:sym typeface="Symbol"/>
            </a:endParaRPr>
          </a:p>
          <a:p>
            <a:r>
              <a:rPr lang="en-AU" sz="2600" dirty="0" smtClean="0">
                <a:sym typeface="Symbol"/>
              </a:rPr>
              <a:t>-Alpha- adrenergic stimulation.</a:t>
            </a:r>
            <a:endParaRPr lang="en-AU" sz="2600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714612" y="3643314"/>
            <a:ext cx="428628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Glucagon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AU" dirty="0" smtClean="0"/>
              <a:t>- </a:t>
            </a:r>
            <a:r>
              <a:rPr lang="en-AU" dirty="0" err="1" smtClean="0"/>
              <a:t>Glycogenolysis</a:t>
            </a:r>
            <a:r>
              <a:rPr lang="en-AU" dirty="0" smtClean="0"/>
              <a:t> through activating the enzyme </a:t>
            </a:r>
            <a:r>
              <a:rPr lang="en-AU" dirty="0" err="1" smtClean="0"/>
              <a:t>phosphorylase</a:t>
            </a:r>
            <a:r>
              <a:rPr lang="en-AU" dirty="0" smtClean="0"/>
              <a:t> b, cAMP pathway, leading to glycogen cleavage.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-gluconeogenesis.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-adipose cell lipase</a:t>
            </a:r>
            <a:r>
              <a:rPr lang="en-AU" dirty="0" smtClean="0">
                <a:sym typeface="Symbol"/>
              </a:rPr>
              <a:t>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-</a:t>
            </a:r>
            <a:r>
              <a:rPr lang="en-AU" dirty="0" err="1" smtClean="0"/>
              <a:t>ketogenesis</a:t>
            </a:r>
            <a:endParaRPr lang="en-AU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85728"/>
            <a:ext cx="7467600" cy="61261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AU" sz="8000" dirty="0" smtClean="0"/>
              <a:t>Why is it so important to regulate glucose levels???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6868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AU" sz="3600" dirty="0" smtClean="0"/>
          </a:p>
          <a:p>
            <a:pPr>
              <a:buNone/>
            </a:pPr>
            <a:r>
              <a:rPr lang="en-AU" sz="3600" dirty="0" smtClean="0"/>
              <a:t>-Glucose&gt;&gt;large amount of osmotic pressure&gt;&gt;dehydration.</a:t>
            </a:r>
          </a:p>
          <a:p>
            <a:pPr>
              <a:buNone/>
            </a:pPr>
            <a:endParaRPr lang="en-AU" sz="3600" dirty="0" smtClean="0"/>
          </a:p>
          <a:p>
            <a:pPr>
              <a:buNone/>
            </a:pPr>
            <a:r>
              <a:rPr lang="en-AU" sz="3600" dirty="0" smtClean="0"/>
              <a:t>-</a:t>
            </a:r>
            <a:r>
              <a:rPr lang="en-AU" sz="3600" dirty="0" err="1" smtClean="0"/>
              <a:t>Glycosuria</a:t>
            </a:r>
            <a:r>
              <a:rPr lang="en-AU" sz="3600" dirty="0" smtClean="0"/>
              <a:t>.</a:t>
            </a:r>
          </a:p>
          <a:p>
            <a:pPr>
              <a:buNone/>
            </a:pPr>
            <a:endParaRPr lang="en-AU" sz="3600" dirty="0" smtClean="0"/>
          </a:p>
          <a:p>
            <a:pPr>
              <a:buNone/>
            </a:pPr>
            <a:r>
              <a:rPr lang="en-AU" sz="3600" dirty="0" smtClean="0"/>
              <a:t>-Osmotic </a:t>
            </a:r>
            <a:r>
              <a:rPr lang="en-AU" sz="3600" dirty="0" err="1" smtClean="0"/>
              <a:t>diuresis</a:t>
            </a:r>
            <a:r>
              <a:rPr lang="en-AU" sz="3600" dirty="0" smtClean="0"/>
              <a:t> and loss of water and electrolytes.</a:t>
            </a:r>
          </a:p>
          <a:p>
            <a:pPr>
              <a:buNone/>
            </a:pPr>
            <a:endParaRPr lang="en-AU" sz="3600" dirty="0" smtClean="0"/>
          </a:p>
          <a:p>
            <a:pPr>
              <a:buNone/>
            </a:pPr>
            <a:r>
              <a:rPr lang="en-AU" sz="3600" dirty="0" smtClean="0"/>
              <a:t>-Tissue damage (vascular, peripheral neuropathy etc</a:t>
            </a:r>
            <a:r>
              <a:rPr lang="en-AU" dirty="0" smtClean="0"/>
              <a:t>). 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467600" cy="1143000"/>
          </a:xfrm>
        </p:spPr>
        <p:txBody>
          <a:bodyPr>
            <a:normAutofit/>
          </a:bodyPr>
          <a:lstStyle/>
          <a:p>
            <a:r>
              <a:rPr lang="en-AU" dirty="0" smtClean="0"/>
              <a:t>Anatomy:</a:t>
            </a:r>
            <a:endParaRPr lang="en-AU" dirty="0"/>
          </a:p>
        </p:txBody>
      </p:sp>
      <p:pic>
        <p:nvPicPr>
          <p:cNvPr id="4" name="Picture 3" descr="pananatom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9144000" cy="59293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332037"/>
            <a:ext cx="746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AU" sz="7200" dirty="0" smtClean="0"/>
              <a:t> Diabetes Mellitus</a:t>
            </a:r>
          </a:p>
          <a:p>
            <a:pPr>
              <a:buNone/>
            </a:pPr>
            <a:r>
              <a:rPr lang="en-AU" sz="7200" dirty="0" smtClean="0"/>
              <a:t> </a:t>
            </a:r>
            <a:endParaRPr lang="en-A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AU" sz="4000" dirty="0" smtClean="0"/>
              <a:t> </a:t>
            </a:r>
          </a:p>
          <a:p>
            <a:pPr>
              <a:buNone/>
            </a:pPr>
            <a:endParaRPr lang="en-AU" sz="4000" dirty="0" smtClean="0"/>
          </a:p>
          <a:p>
            <a:pPr>
              <a:buNone/>
            </a:pPr>
            <a:r>
              <a:rPr lang="en-AU" sz="4000" dirty="0" smtClean="0"/>
              <a:t>   Diabetes mellitus is defined as a syndrome of impaired carbohydrate, fat, and protein metabolism caused by either lack of insulin secretion or decreased sensitivity of the tissues to insulin.</a:t>
            </a:r>
            <a:endParaRPr lang="en-A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Diabetes mellitus: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85926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en-AU" dirty="0" smtClean="0"/>
              <a:t>-Type I diabetes: insulin-dependant, juvenile.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-Type II diabetes: Insulin resistance, adulthood.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r>
              <a:rPr lang="en-AU" dirty="0" smtClean="0"/>
              <a:t>Type I </a:t>
            </a:r>
            <a:r>
              <a:rPr lang="en-AU" dirty="0" err="1" smtClean="0"/>
              <a:t>vs</a:t>
            </a:r>
            <a:r>
              <a:rPr lang="en-AU" dirty="0" smtClean="0"/>
              <a:t> Type II</a:t>
            </a:r>
            <a:endParaRPr lang="en-AU" dirty="0"/>
          </a:p>
        </p:txBody>
      </p:sp>
      <p:pic>
        <p:nvPicPr>
          <p:cNvPr id="4" name="Content Placeholder 3" descr="tabl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numbers: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AU" sz="3600" dirty="0" smtClean="0"/>
              <a:t>-The fasting blood glucose&gt;&gt;80-90mg/ml.</a:t>
            </a:r>
          </a:p>
          <a:p>
            <a:pPr>
              <a:buNone/>
            </a:pPr>
            <a:r>
              <a:rPr lang="en-AU" sz="3600" dirty="0" smtClean="0"/>
              <a:t>-50-70mg/ml excitability of the CNS.</a:t>
            </a:r>
          </a:p>
          <a:p>
            <a:pPr>
              <a:buNone/>
            </a:pPr>
            <a:r>
              <a:rPr lang="en-AU" sz="3600" dirty="0" smtClean="0"/>
              <a:t>-20-50mg/ml seizures&gt;&gt;coma. </a:t>
            </a:r>
          </a:p>
          <a:p>
            <a:pPr>
              <a:buNone/>
            </a:pPr>
            <a:r>
              <a:rPr lang="en-AU" sz="3600" dirty="0" smtClean="0"/>
              <a:t>-Glucose threshold in urine 180mg/ml.</a:t>
            </a:r>
            <a:endParaRPr lang="en-A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r>
              <a:rPr lang="en-AU" dirty="0" smtClean="0"/>
              <a:t>Histology:</a:t>
            </a:r>
            <a:endParaRPr lang="en-AU" dirty="0"/>
          </a:p>
        </p:txBody>
      </p:sp>
      <p:pic>
        <p:nvPicPr>
          <p:cNvPr id="4" name="Content Placeholder 3" descr="Capturepa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14423"/>
            <a:ext cx="9144000" cy="5643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Physiology: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AU" dirty="0" smtClean="0"/>
              <a:t> -Insulin &amp; energy abundance.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-Energy trapper.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-Short term glucose regulation, minute to minute along with Glucagon.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-</a:t>
            </a:r>
            <a:r>
              <a:rPr lang="en-AU" dirty="0" smtClean="0">
                <a:sym typeface="Symbol"/>
              </a:rPr>
              <a:t>-cells of the Islets of Langerhans secrete insulin and </a:t>
            </a:r>
            <a:r>
              <a:rPr lang="en-AU" dirty="0" err="1" smtClean="0">
                <a:sym typeface="Symbol"/>
              </a:rPr>
              <a:t>amylin</a:t>
            </a:r>
            <a:r>
              <a:rPr lang="en-AU" dirty="0" smtClean="0">
                <a:sym typeface="Symbol"/>
              </a:rPr>
              <a:t>.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r>
              <a:rPr lang="en-AU" dirty="0" smtClean="0"/>
              <a:t>Chemical composition:</a:t>
            </a:r>
            <a:endParaRPr lang="en-AU" dirty="0"/>
          </a:p>
        </p:txBody>
      </p:sp>
      <p:pic>
        <p:nvPicPr>
          <p:cNvPr id="4" name="Content Placeholder 3" descr="proi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071546"/>
            <a:ext cx="6500858" cy="54978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Insulin receptor:</a:t>
            </a:r>
            <a:endParaRPr lang="en-AU" dirty="0"/>
          </a:p>
        </p:txBody>
      </p:sp>
      <p:pic>
        <p:nvPicPr>
          <p:cNvPr id="4" name="Picture 3" descr="insulin receptor.PNG"/>
          <p:cNvPicPr>
            <a:picLocks noChangeAspect="1"/>
          </p:cNvPicPr>
          <p:nvPr/>
        </p:nvPicPr>
        <p:blipFill>
          <a:blip r:embed="rId2"/>
          <a:srcRect l="7447"/>
          <a:stretch>
            <a:fillRect/>
          </a:stretch>
        </p:blipFill>
        <p:spPr>
          <a:xfrm>
            <a:off x="785786" y="1571612"/>
            <a:ext cx="7286676" cy="4857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Effect of insulin: uptake of glucose by muscle cells.</a:t>
            </a:r>
            <a:endParaRPr lang="en-AU" dirty="0"/>
          </a:p>
        </p:txBody>
      </p:sp>
      <p:pic>
        <p:nvPicPr>
          <p:cNvPr id="4" name="Content Placeholder 3" descr="muscle glucos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214554"/>
            <a:ext cx="6321462" cy="38372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Effect of insulin: </a:t>
            </a:r>
            <a:r>
              <a:rPr lang="en-AU" dirty="0" err="1" smtClean="0"/>
              <a:t>H</a:t>
            </a:r>
            <a:r>
              <a:rPr lang="en-AU" dirty="0" err="1" smtClean="0"/>
              <a:t>epatocytes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/>
          <a:lstStyle/>
          <a:p>
            <a:pPr>
              <a:buNone/>
            </a:pPr>
            <a:r>
              <a:rPr lang="en-AU" dirty="0" smtClean="0"/>
              <a:t>-Think the way insulin does!</a:t>
            </a:r>
          </a:p>
          <a:p>
            <a:pPr>
              <a:buNone/>
            </a:pPr>
            <a:endParaRPr lang="en-AU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1500166" y="2285992"/>
            <a:ext cx="6357982" cy="40719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1500166" y="3214686"/>
            <a:ext cx="47863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 Activate enzymes that trap glucose and synthesize glycogen and inhibit those that degrade glycogen.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7467600" cy="4811715"/>
          </a:xfrm>
        </p:spPr>
        <p:txBody>
          <a:bodyPr/>
          <a:lstStyle/>
          <a:p>
            <a:pPr>
              <a:buNone/>
            </a:pPr>
            <a:r>
              <a:rPr lang="en-AU" dirty="0" smtClean="0"/>
              <a:t>-</a:t>
            </a:r>
            <a:r>
              <a:rPr lang="en-AU" dirty="0" err="1" smtClean="0"/>
              <a:t>Glucokinase</a:t>
            </a:r>
            <a:r>
              <a:rPr lang="en-AU" dirty="0" smtClean="0"/>
              <a:t> </a:t>
            </a:r>
            <a:r>
              <a:rPr lang="en-AU" dirty="0" smtClean="0">
                <a:sym typeface="Symbol"/>
              </a:rPr>
              <a:t></a:t>
            </a:r>
          </a:p>
          <a:p>
            <a:pPr>
              <a:buNone/>
            </a:pPr>
            <a:endParaRPr lang="en-AU" dirty="0" smtClean="0">
              <a:sym typeface="Symbol"/>
            </a:endParaRPr>
          </a:p>
          <a:p>
            <a:pPr>
              <a:buNone/>
            </a:pPr>
            <a:r>
              <a:rPr lang="en-AU" dirty="0" smtClean="0">
                <a:sym typeface="Symbol"/>
              </a:rPr>
              <a:t>-Glycogen </a:t>
            </a:r>
            <a:r>
              <a:rPr lang="en-AU" dirty="0" err="1" smtClean="0">
                <a:sym typeface="Symbol"/>
              </a:rPr>
              <a:t>phosphorylase</a:t>
            </a:r>
            <a:r>
              <a:rPr lang="en-AU" dirty="0" smtClean="0">
                <a:sym typeface="Symbol"/>
              </a:rPr>
              <a:t> </a:t>
            </a:r>
          </a:p>
          <a:p>
            <a:pPr>
              <a:buNone/>
            </a:pPr>
            <a:endParaRPr lang="en-AU" dirty="0" smtClean="0">
              <a:sym typeface="Symbol"/>
            </a:endParaRPr>
          </a:p>
          <a:p>
            <a:pPr>
              <a:buNone/>
            </a:pPr>
            <a:r>
              <a:rPr lang="en-AU" dirty="0" smtClean="0">
                <a:sym typeface="Symbol"/>
              </a:rPr>
              <a:t>-Glycogen </a:t>
            </a:r>
            <a:r>
              <a:rPr lang="en-AU" dirty="0" err="1" smtClean="0">
                <a:sym typeface="Symbol"/>
              </a:rPr>
              <a:t>synthase</a:t>
            </a:r>
            <a:r>
              <a:rPr lang="en-AU" dirty="0" smtClean="0">
                <a:sym typeface="Symbol"/>
              </a:rPr>
              <a:t> </a:t>
            </a:r>
          </a:p>
          <a:p>
            <a:pPr>
              <a:buNone/>
            </a:pPr>
            <a:endParaRPr lang="en-AU" dirty="0" smtClean="0">
              <a:sym typeface="Symbol"/>
            </a:endParaRPr>
          </a:p>
          <a:p>
            <a:pPr>
              <a:buNone/>
            </a:pPr>
            <a:r>
              <a:rPr lang="en-AU" b="1" u="sng" dirty="0" smtClean="0">
                <a:sym typeface="Symbol"/>
              </a:rPr>
              <a:t>The net effect</a:t>
            </a:r>
            <a:r>
              <a:rPr lang="en-AU" dirty="0" smtClean="0">
                <a:sym typeface="Symbol"/>
              </a:rPr>
              <a:t>: Increase the amount of glucose in the liver .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1665</TotalTime>
  <Words>460</Words>
  <Application>Microsoft Office PowerPoint</Application>
  <PresentationFormat>On-screen Show (4:3)</PresentationFormat>
  <Paragraphs>91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Verve</vt:lpstr>
      <vt:lpstr>Pancreas </vt:lpstr>
      <vt:lpstr>Anatomy:</vt:lpstr>
      <vt:lpstr>Histology:</vt:lpstr>
      <vt:lpstr>Physiology:</vt:lpstr>
      <vt:lpstr>Chemical composition:</vt:lpstr>
      <vt:lpstr>Insulin receptor:</vt:lpstr>
      <vt:lpstr>Effect of insulin: uptake of glucose by muscle cells.</vt:lpstr>
      <vt:lpstr>Effect of insulin: Hepatocytes</vt:lpstr>
      <vt:lpstr>Slide 9</vt:lpstr>
      <vt:lpstr>Slide 10</vt:lpstr>
      <vt:lpstr>Effect of insulin: Adipocytes</vt:lpstr>
      <vt:lpstr>Slide 12</vt:lpstr>
      <vt:lpstr>Effect of insulin: protein metabolism</vt:lpstr>
      <vt:lpstr>Insulin and GH: synergism </vt:lpstr>
      <vt:lpstr>Mechanism of secretion:</vt:lpstr>
      <vt:lpstr>Factors affecting insulin secretion: </vt:lpstr>
      <vt:lpstr>Glucagon</vt:lpstr>
      <vt:lpstr>Slide 18</vt:lpstr>
      <vt:lpstr>Slide 19</vt:lpstr>
      <vt:lpstr>Slide 20</vt:lpstr>
      <vt:lpstr>Slide 21</vt:lpstr>
      <vt:lpstr>Diabetes mellitus:</vt:lpstr>
      <vt:lpstr>Type I vs Type II</vt:lpstr>
      <vt:lpstr>Some numbers:</vt:lpstr>
      <vt:lpstr>Slide 25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Pancreas</dc:title>
  <dc:creator>alma1995</dc:creator>
  <cp:lastModifiedBy>alma1995</cp:lastModifiedBy>
  <cp:revision>57</cp:revision>
  <dcterms:created xsi:type="dcterms:W3CDTF">2016-07-14T18:13:36Z</dcterms:created>
  <dcterms:modified xsi:type="dcterms:W3CDTF">2016-07-17T21:50:26Z</dcterms:modified>
</cp:coreProperties>
</file>