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91" r:id="rId4"/>
    <p:sldId id="259" r:id="rId5"/>
    <p:sldId id="260" r:id="rId6"/>
    <p:sldId id="272" r:id="rId7"/>
    <p:sldId id="274" r:id="rId8"/>
    <p:sldId id="275" r:id="rId9"/>
    <p:sldId id="273" r:id="rId10"/>
    <p:sldId id="292" r:id="rId11"/>
    <p:sldId id="293" r:id="rId12"/>
    <p:sldId id="258" r:id="rId13"/>
    <p:sldId id="264" r:id="rId14"/>
    <p:sldId id="265" r:id="rId15"/>
    <p:sldId id="262" r:id="rId16"/>
    <p:sldId id="263" r:id="rId17"/>
    <p:sldId id="266" r:id="rId18"/>
    <p:sldId id="294" r:id="rId19"/>
    <p:sldId id="295" r:id="rId20"/>
    <p:sldId id="261" r:id="rId21"/>
    <p:sldId id="267" r:id="rId22"/>
    <p:sldId id="268" r:id="rId23"/>
    <p:sldId id="269" r:id="rId24"/>
    <p:sldId id="270" r:id="rId25"/>
    <p:sldId id="271" r:id="rId26"/>
    <p:sldId id="278" r:id="rId27"/>
    <p:sldId id="279" r:id="rId28"/>
    <p:sldId id="276" r:id="rId29"/>
    <p:sldId id="277" r:id="rId30"/>
    <p:sldId id="280" r:id="rId31"/>
    <p:sldId id="281" r:id="rId32"/>
    <p:sldId id="282" r:id="rId33"/>
    <p:sldId id="283" r:id="rId34"/>
    <p:sldId id="284" r:id="rId35"/>
    <p:sldId id="285" r:id="rId36"/>
    <p:sldId id="286" r:id="rId37"/>
    <p:sldId id="288" r:id="rId38"/>
    <p:sldId id="287" r:id="rId39"/>
    <p:sldId id="289"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488" autoAdjust="0"/>
    <p:restoredTop sz="61041" autoAdjust="0"/>
  </p:normalViewPr>
  <p:slideViewPr>
    <p:cSldViewPr snapToGrid="0">
      <p:cViewPr varScale="1">
        <p:scale>
          <a:sx n="39" d="100"/>
          <a:sy n="39" d="100"/>
        </p:scale>
        <p:origin x="-13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4E4E6-25DE-4FDD-94C4-D472D7BBDD70}" type="datetimeFigureOut">
              <a:rPr lang="en-US" smtClean="0"/>
              <a:pPr/>
              <a:t>7/19/2016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F37D0-0A54-4DB3-A1CC-AED1E0EB9E69}" type="slidenum">
              <a:rPr lang="en-US" smtClean="0"/>
              <a:pPr/>
              <a:t>‹#›</a:t>
            </a:fld>
            <a:endParaRPr lang="en-US"/>
          </a:p>
        </p:txBody>
      </p:sp>
    </p:spTree>
    <p:extLst>
      <p:ext uri="{BB962C8B-B14F-4D97-AF65-F5344CB8AC3E}">
        <p14:creationId xmlns="" xmlns:p14="http://schemas.microsoft.com/office/powerpoint/2010/main" val="277562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a:t>
            </a:fld>
            <a:endParaRPr lang="en-US"/>
          </a:p>
        </p:txBody>
      </p:sp>
    </p:spTree>
    <p:extLst>
      <p:ext uri="{BB962C8B-B14F-4D97-AF65-F5344CB8AC3E}">
        <p14:creationId xmlns="" xmlns:p14="http://schemas.microsoft.com/office/powerpoint/2010/main" val="42463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Regulators of parathyroid hormone : PTH secretion and synthesis are primarily regulated by serum calcium level, although other factors such as Vitamin D, Mg, phosphate and neurotransmitters play a role.  Hypomagnesaemia stimulates PTH secretion, same as Ca++ but less potent.  Arise in plasma phosphate conc. indirectly causes transient increase in PTH secretion.  1, 25 (OH) 2 -D directly reduces PTH Secretion.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16</a:t>
            </a:fld>
            <a:endParaRPr lang="en-US"/>
          </a:p>
        </p:txBody>
      </p:sp>
    </p:spTree>
    <p:extLst>
      <p:ext uri="{BB962C8B-B14F-4D97-AF65-F5344CB8AC3E}">
        <p14:creationId xmlns="" xmlns:p14="http://schemas.microsoft.com/office/powerpoint/2010/main" val="301622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Pathphysiology</a:t>
            </a:r>
            <a:r>
              <a:rPr lang="en-US" dirty="0" smtClean="0"/>
              <a:t> of PTH:  The under activity of the PTH:[because of atrophy or removal of the parathyroid during thyroidectomy. When PTH decreases the bone resorption of ca++ decreases, kidney reabsorption of calcium also decreases, and calcium absorption from intestine is </a:t>
            </a:r>
            <a:r>
              <a:rPr lang="en-US" dirty="0" err="1" smtClean="0"/>
              <a:t>decreased.The</a:t>
            </a:r>
            <a:r>
              <a:rPr lang="en-US" dirty="0" smtClean="0"/>
              <a:t> result will be decrease in the Ca plasma level (normal limit is 10-11 mg/dl), if it is reduced to (5-6) </a:t>
            </a:r>
            <a:r>
              <a:rPr lang="en-US" dirty="0" err="1" smtClean="0"/>
              <a:t>mgtetany</a:t>
            </a:r>
            <a:r>
              <a:rPr lang="en-US" dirty="0" smtClean="0"/>
              <a:t> will occur and if it reaches the respiratory system death occurs  How does the </a:t>
            </a:r>
            <a:r>
              <a:rPr lang="en-US" dirty="0" err="1" smtClean="0"/>
              <a:t>tetanization</a:t>
            </a:r>
            <a:r>
              <a:rPr lang="en-US" dirty="0" smtClean="0"/>
              <a:t> occur?? Ca regulates the function of Na channels, In the case of Hypo-</a:t>
            </a:r>
            <a:r>
              <a:rPr lang="en-US" dirty="0" err="1" smtClean="0"/>
              <a:t>parathyroidism</a:t>
            </a:r>
            <a:r>
              <a:rPr lang="en-US" dirty="0" smtClean="0"/>
              <a:t> the Ca plasma level is low, leading to continuous opening of sodium channels and continuous entry of Na, continuous depolarization that results in </a:t>
            </a:r>
            <a:r>
              <a:rPr lang="en-US" dirty="0" err="1" smtClean="0"/>
              <a:t>aTETANIZATION</a:t>
            </a:r>
            <a:r>
              <a:rPr lang="en-US" dirty="0" smtClean="0"/>
              <a:t>; there is no contraction and relaxation only contraction.  The over activity of PTH: [because of a tumor] 1. </a:t>
            </a:r>
            <a:r>
              <a:rPr lang="en-US" dirty="0" err="1" smtClean="0"/>
              <a:t>Alot</a:t>
            </a:r>
            <a:r>
              <a:rPr lang="en-US" dirty="0" smtClean="0"/>
              <a:t> of Ca reabsorption the kidney tubules. 2. A lot of 1:25 DHCC is produced, so a lot of dietary Ca is absorbed by the intestines. 3. </a:t>
            </a:r>
            <a:r>
              <a:rPr lang="en-US" dirty="0" err="1" smtClean="0"/>
              <a:t>Alot</a:t>
            </a:r>
            <a:r>
              <a:rPr lang="en-US" dirty="0" smtClean="0"/>
              <a:t> of Ca </a:t>
            </a:r>
            <a:r>
              <a:rPr lang="en-US" dirty="0" err="1" smtClean="0"/>
              <a:t>isresorbed</a:t>
            </a:r>
            <a:r>
              <a:rPr lang="en-US" dirty="0" smtClean="0"/>
              <a:t> from the bones. Normal PTH produce calcium from around the bones (from the synovial fluid), but excess PTH would produce it from the structure itself causing softening of the bones and fragility a disease called (</a:t>
            </a:r>
            <a:r>
              <a:rPr lang="en-US" dirty="0" err="1" smtClean="0"/>
              <a:t>osteitisfibrosacyctica</a:t>
            </a:r>
            <a:r>
              <a:rPr lang="en-US" dirty="0" smtClean="0"/>
              <a:t>) not osteoporosis. *Plasma Ca may be increased to 16mg/dl</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17</a:t>
            </a:fld>
            <a:endParaRPr lang="en-US"/>
          </a:p>
        </p:txBody>
      </p:sp>
    </p:spTree>
    <p:extLst>
      <p:ext uri="{BB962C8B-B14F-4D97-AF65-F5344CB8AC3E}">
        <p14:creationId xmlns="" xmlns:p14="http://schemas.microsoft.com/office/powerpoint/2010/main" val="289545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major regulator of the Ca level:  The first regulator is PTH  Vitamin D is a major regulator of Ca and phosphate [both of them] , sometimes it considered a hormone because it is produced in the body and released into the blood then into the liver and the derivatives are produced. And </a:t>
            </a:r>
            <a:r>
              <a:rPr lang="en-US" dirty="0" err="1" smtClean="0"/>
              <a:t>sometimesit</a:t>
            </a:r>
            <a:r>
              <a:rPr lang="en-US" dirty="0" smtClean="0"/>
              <a:t> is considered a vitamin taken from the ingested food.  Vit D has 2 sources firstly through the skin as D3 and from the diet as D2. Vitamins D3 &amp; D2 have a very little difference in their structures, they are Endocrine </a:t>
            </a:r>
            <a:r>
              <a:rPr lang="en-US" dirty="0" err="1" smtClean="0"/>
              <a:t>systemphysiology</a:t>
            </a:r>
            <a:r>
              <a:rPr lang="en-US" baseline="0" dirty="0" smtClean="0"/>
              <a:t> </a:t>
            </a:r>
            <a:r>
              <a:rPr lang="en-US" dirty="0" smtClean="0"/>
              <a:t>essentially pro-hormones that undergo identical processing that converts them to Molecules with identical qualitative &amp; quantitative Actions. Once vitamin D enters the circulation from the skin or the Gut, it is released in blood and concentrated in the liver. There the liver produces the first derivative 25-0H-D.  This molecule is transported to the kidneys where it undergoes alternative fates. If the enzyme 24-Hydroxylase is activated, 24,25-(OH)2 will be formed. [in the kidneys the most potent derivative will be formed &gt;&gt;1,25(OH)-D …</a:t>
            </a:r>
            <a:r>
              <a:rPr lang="en-US" dirty="0" err="1" smtClean="0"/>
              <a:t>aŶd</a:t>
            </a:r>
            <a:r>
              <a:rPr lang="en-US" dirty="0" smtClean="0"/>
              <a:t> </a:t>
            </a:r>
            <a:r>
              <a:rPr lang="en-US" dirty="0" err="1" smtClean="0"/>
              <a:t>aŶother</a:t>
            </a:r>
            <a:r>
              <a:rPr lang="en-US" dirty="0" smtClean="0"/>
              <a:t> </a:t>
            </a:r>
            <a:r>
              <a:rPr lang="en-US" dirty="0" err="1" smtClean="0"/>
              <a:t>deriǀatiǀe</a:t>
            </a:r>
            <a:r>
              <a:rPr lang="en-US" dirty="0" smtClean="0"/>
              <a:t> </a:t>
            </a:r>
            <a:r>
              <a:rPr lang="en-US" dirty="0" err="1" smtClean="0"/>
              <a:t>Ϯϰ,Ϯϱ;OH</a:t>
            </a:r>
            <a:r>
              <a:rPr lang="en-US" dirty="0" smtClean="0"/>
              <a:t>Ϳ-D its potency is 1/20th of the previous one .]  24,25(OH)-D mainly serves to dispose of excess vitamin D.[it means that if there is </a:t>
            </a:r>
            <a:r>
              <a:rPr lang="en-US" dirty="0" err="1" smtClean="0"/>
              <a:t>Ŷeed</a:t>
            </a:r>
            <a:r>
              <a:rPr lang="en-US" dirty="0" smtClean="0"/>
              <a:t> &gt;&gt;</a:t>
            </a:r>
            <a:r>
              <a:rPr lang="en-US" dirty="0" err="1" smtClean="0"/>
              <a:t>ϭ,Ϯϱ</a:t>
            </a:r>
            <a:r>
              <a:rPr lang="en-US" dirty="0" smtClean="0"/>
              <a:t> </a:t>
            </a:r>
            <a:r>
              <a:rPr lang="en-US" dirty="0" err="1" smtClean="0"/>
              <a:t>ǁill</a:t>
            </a:r>
            <a:r>
              <a:rPr lang="en-US" dirty="0" smtClean="0"/>
              <a:t> </a:t>
            </a:r>
            <a:r>
              <a:rPr lang="en-US" dirty="0" err="1" smtClean="0"/>
              <a:t>ďe</a:t>
            </a:r>
            <a:r>
              <a:rPr lang="en-US" dirty="0" smtClean="0"/>
              <a:t> </a:t>
            </a:r>
            <a:r>
              <a:rPr lang="en-US" dirty="0" err="1" smtClean="0"/>
              <a:t>forŵed</a:t>
            </a:r>
            <a:r>
              <a:rPr lang="en-US" dirty="0" smtClean="0"/>
              <a:t> ….if there is less </a:t>
            </a:r>
            <a:r>
              <a:rPr lang="en-US" dirty="0" err="1" smtClean="0"/>
              <a:t>Ŷeed</a:t>
            </a:r>
            <a:r>
              <a:rPr lang="en-US" dirty="0" smtClean="0"/>
              <a:t> </a:t>
            </a:r>
            <a:r>
              <a:rPr lang="en-US" dirty="0" err="1" smtClean="0"/>
              <a:t>Ϯϰ,Ϯϱǁill</a:t>
            </a:r>
            <a:r>
              <a:rPr lang="en-US" dirty="0" smtClean="0"/>
              <a:t> </a:t>
            </a:r>
            <a:r>
              <a:rPr lang="en-US" dirty="0" err="1" smtClean="0"/>
              <a:t>ďe</a:t>
            </a:r>
            <a:r>
              <a:rPr lang="en-US" dirty="0" smtClean="0"/>
              <a:t> formed) .  Now we have factors that determine the formation of either 24,25-(OH)2-D or 1,25-(OH)2-D: *Excess 1,25-(OH)2-D, Calcium excess, phosphate excess stimulate the synthesis of 24,25-(OH)2-D. *Vitamin D deficiency, Calcium deficiency, phosphate deficiency, parathyroid hormone all favor synthesis of 1,25(OH)2-D  Vitamin D, 25-0H-D &amp; 1,25-(0H)2-D circulate in the plasma bound to specificproteins.V.D3 has many natural sources like codfish, eggs, and 45- milk, in addition To the skin. BUT V.D2 can be obtained only from the diet, mushrooms are rich in it. in addition to vitamin D2and 3 and their derivatives there are other 15 Metabolite without known function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21</a:t>
            </a:fld>
            <a:endParaRPr lang="en-US"/>
          </a:p>
        </p:txBody>
      </p:sp>
    </p:spTree>
    <p:extLst>
      <p:ext uri="{BB962C8B-B14F-4D97-AF65-F5344CB8AC3E}">
        <p14:creationId xmlns="" xmlns:p14="http://schemas.microsoft.com/office/powerpoint/2010/main" val="356342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 D will be transferred to the liver to become 25(OH)-D. This compound will be transferred to the kidneys, either to become 1,25 OR 24,25 derivatives. Deficiency of (Ca, phosphate, V.D) and the PTH stimulation leads to formation of the 1, 25(OH)-D by 1-α </a:t>
            </a:r>
            <a:r>
              <a:rPr lang="en-US" dirty="0" err="1" smtClean="0"/>
              <a:t>hǇdroǆǇlase</a:t>
            </a:r>
            <a:r>
              <a:rPr lang="en-US" dirty="0" smtClean="0"/>
              <a:t> enzyme.1,25(OH)-D ,,Ca and phosphate excess leads to the formation of 24,25 by 24- hydroxylase enzyme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22</a:t>
            </a:fld>
            <a:endParaRPr lang="en-US"/>
          </a:p>
        </p:txBody>
      </p:sp>
    </p:spTree>
    <p:extLst>
      <p:ext uri="{BB962C8B-B14F-4D97-AF65-F5344CB8AC3E}">
        <p14:creationId xmlns="" xmlns:p14="http://schemas.microsoft.com/office/powerpoint/2010/main" val="270988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calcium in your blood is low, your parathyroid starts secreting PTH. PTH starts pulling calcium from your bones and into your blood. PTH also starts telling your kidneys to start making more 1,25(OH)₂D. You have vitamin D stores in your body called 25(OH)D that are ready for the kidney to produce 1,25(OH)₂D when needed, if you get adequate vitamin D intake.  When the kidney starts producing 1,25(OH)₂D, it helps the gut absorb more calcium than usual, to make sure you get enough calcium into your body. When 1,25(OH)₂D increases and helps your body get to the right calcium balance, it tells your parathyroid to stop making so much PTH, and stop pulling calcium from your bones.  On the other hand, when calcium in the blood is high, your parathyroid won’t release much PTH at all. The amount of calcium in your blood tells your parathyroid not to release any PTH, and in turn, PTH doesn’t tell your kidney to produce more 1,25(OH)₂D. So you stop absorbing too much calcium and allows your body to lower its blood calcium.  This interaction between calcium, parathyroid and vitamin D is happening constantly; 1,25(OH)₂D and PTH always adjusting to make sure you have the right calcium balance.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23</a:t>
            </a:fld>
            <a:endParaRPr lang="en-US"/>
          </a:p>
        </p:txBody>
      </p:sp>
    </p:spTree>
    <p:extLst>
      <p:ext uri="{BB962C8B-B14F-4D97-AF65-F5344CB8AC3E}">
        <p14:creationId xmlns="" xmlns:p14="http://schemas.microsoft.com/office/powerpoint/2010/main" val="399033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PTH and Vit D work synergistically.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24</a:t>
            </a:fld>
            <a:endParaRPr lang="en-US"/>
          </a:p>
        </p:txBody>
      </p:sp>
    </p:spTree>
    <p:extLst>
      <p:ext uri="{BB962C8B-B14F-4D97-AF65-F5344CB8AC3E}">
        <p14:creationId xmlns="" xmlns:p14="http://schemas.microsoft.com/office/powerpoint/2010/main" val="263774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Vitamin D is stored in adipose tissue, so obese individuals especially those who have lot of fat in their abdomen have their vitamin D retained by this fat so </a:t>
            </a:r>
            <a:r>
              <a:rPr lang="en-US" dirty="0" err="1" smtClean="0"/>
              <a:t>vit</a:t>
            </a:r>
            <a:r>
              <a:rPr lang="en-US" dirty="0" smtClean="0"/>
              <a:t> D is not released. They are exposed to many problems even heart problems</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25</a:t>
            </a:fld>
            <a:endParaRPr lang="en-US"/>
          </a:p>
        </p:txBody>
      </p:sp>
    </p:spTree>
    <p:extLst>
      <p:ext uri="{BB962C8B-B14F-4D97-AF65-F5344CB8AC3E}">
        <p14:creationId xmlns="" xmlns:p14="http://schemas.microsoft.com/office/powerpoint/2010/main" val="105136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have Vitamin D deficiency, Ca2+ deficiency, phosphate deficiency, or PTH stimulation, then the enzyme 1α-hydroxylase is activated and 1,25-(OH)2 -D is formed. Why? Because this molecule can:  Increase Ca2+ and phosphate absorption from the intestines  Increase their reabsorption from the kidneys and decrease their excretion  Promote PTH action  Overall result: increase in blood Ca2+ levels</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26</a:t>
            </a:fld>
            <a:endParaRPr lang="en-US"/>
          </a:p>
        </p:txBody>
      </p:sp>
    </p:spTree>
    <p:extLst>
      <p:ext uri="{BB962C8B-B14F-4D97-AF65-F5344CB8AC3E}">
        <p14:creationId xmlns="" xmlns:p14="http://schemas.microsoft.com/office/powerpoint/2010/main" val="82416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when we have excess Ca2+ , excess phosphate, or excess 1,25-(OH)2 -D, the enzyme 24-hydroxylase is activated and 24,25-(OH)2 -D is formed. Why? Because this molecule can serve to dispose of excess vitamin D. Notes (from the slides):  24,25-(OH)2 -D is 1/20th as potent as 1,25-(OH)2 -D  1,25-(OH)2 -D has the lowest plasma concentration and the shortest half life. (out of the 3 molecules)  25-(OH)-D has the highest plasma concentration. (out of the 3 molecules)</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27</a:t>
            </a:fld>
            <a:endParaRPr lang="en-US"/>
          </a:p>
        </p:txBody>
      </p:sp>
    </p:spTree>
    <p:extLst>
      <p:ext uri="{BB962C8B-B14F-4D97-AF65-F5344CB8AC3E}">
        <p14:creationId xmlns="" xmlns:p14="http://schemas.microsoft.com/office/powerpoint/2010/main" val="361793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focus is on the ionized Ca2+ concentration for it is the indicator which PTH secretion depends on, not the protein-bound Ca2+ concentration, though in normal conditions both concentrations are almost equal (almost 1mmol/L as seen in table 21-1 in the previous page.). When aren't they "almost" equal?  When there are disturbances in plasma protein levels. (e.g. hypoalbuminemia)  When there are disturbances in blood </a:t>
            </a:r>
            <a:r>
              <a:rPr lang="en-US" dirty="0" err="1" smtClean="0"/>
              <a:t>pH.</a:t>
            </a:r>
            <a:r>
              <a:rPr lang="en-US" dirty="0" smtClean="0"/>
              <a:t> (e.g. </a:t>
            </a:r>
            <a:r>
              <a:rPr lang="en-US" dirty="0" err="1" smtClean="0"/>
              <a:t>alkalemia</a:t>
            </a:r>
            <a:r>
              <a:rPr lang="en-US" dirty="0" smtClean="0"/>
              <a:t> [alkalosis] causes hypocalcaemia, and </a:t>
            </a:r>
            <a:r>
              <a:rPr lang="en-US" dirty="0" err="1" smtClean="0"/>
              <a:t>acidemia</a:t>
            </a:r>
            <a:r>
              <a:rPr lang="en-US" dirty="0" smtClean="0"/>
              <a:t> [acidosis] causes </a:t>
            </a:r>
            <a:r>
              <a:rPr lang="en-US" dirty="0" err="1" smtClean="0"/>
              <a:t>hypercalcaemia</a:t>
            </a:r>
            <a:r>
              <a:rPr lang="en-US" dirty="0" smtClean="0"/>
              <a:t>)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28</a:t>
            </a:fld>
            <a:endParaRPr lang="en-US"/>
          </a:p>
        </p:txBody>
      </p:sp>
    </p:spTree>
    <p:extLst>
      <p:ext uri="{BB962C8B-B14F-4D97-AF65-F5344CB8AC3E}">
        <p14:creationId xmlns="" xmlns:p14="http://schemas.microsoft.com/office/powerpoint/2010/main" val="111552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are small four glands located behind the thyroid gland, each one from (20-50) mg in weight. Almost all of the parathyroid hormone is synthesized and secreted by chief cells; this tells us that there are two types of cells: 1. Chief cells that produce most of the PTH. 2-oxyphil cells: The function is uncertain until now, but probably they are modified or depleted chief cells that no longer secrete PTH, but they play a role in PTH metabolism. </a:t>
            </a:r>
            <a:r>
              <a:rPr lang="en-US" dirty="0" err="1" smtClean="0"/>
              <a:t>Oxyphil</a:t>
            </a:r>
            <a:r>
              <a:rPr lang="en-US" dirty="0" smtClean="0"/>
              <a:t> cells are not present in young people, even in some animals, but in the human being it might develop later as modified chief cells. The parathyroid glands develop at 5-14 weeks of gestation. 3- fat cells</a:t>
            </a:r>
            <a:r>
              <a:rPr lang="en-US" baseline="0" dirty="0" smtClean="0"/>
              <a:t> …</a:t>
            </a:r>
            <a:endParaRPr lang="en-US" dirty="0" smtClean="0"/>
          </a:p>
          <a:p>
            <a:r>
              <a:rPr lang="en-US" dirty="0" smtClean="0"/>
              <a:t/>
            </a:r>
            <a:br>
              <a:rPr lang="en-US" dirty="0" smtClean="0"/>
            </a:br>
            <a:r>
              <a:rPr lang="en-US" dirty="0" smtClean="0"/>
              <a:t>superior</a:t>
            </a:r>
            <a:r>
              <a:rPr lang="en-US" baseline="0" dirty="0" smtClean="0"/>
              <a:t> &amp; inferior thyroid artery …</a:t>
            </a:r>
            <a:r>
              <a:rPr lang="en-US" dirty="0" smtClean="0"/>
              <a:t>Glands drain </a:t>
            </a:r>
            <a:r>
              <a:rPr lang="en-US" dirty="0" err="1" smtClean="0"/>
              <a:t>ipsilaterally</a:t>
            </a:r>
            <a:r>
              <a:rPr lang="en-US" dirty="0" smtClean="0"/>
              <a:t> by superior, middle, and inferior thyroid veins.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4</a:t>
            </a:fld>
            <a:endParaRPr lang="en-US"/>
          </a:p>
        </p:txBody>
      </p:sp>
    </p:spTree>
    <p:extLst>
      <p:ext uri="{BB962C8B-B14F-4D97-AF65-F5344CB8AC3E}">
        <p14:creationId xmlns="" xmlns:p14="http://schemas.microsoft.com/office/powerpoint/2010/main" val="6042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Minor factors such as Insulin, prolactin, and GH can also stimulate the enzyme 1α-hydroxylase, in order to form 1,25-(OH)2 -D, in addition to the major ones which are low phosphate, low Ca2+ , and stimulation by PTH.  1,25-(OH)2 -D itself can stimulate insulin, prolactin, and GH secretion which in turn stimulates its own synthesis.  1,25-(OH)2 -D also reaches the following sites: Mammary gland, placenta, skin, and avian shell gland. (mineral transfer)</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29</a:t>
            </a:fld>
            <a:endParaRPr lang="en-US"/>
          </a:p>
        </p:txBody>
      </p:sp>
    </p:spTree>
    <p:extLst>
      <p:ext uri="{BB962C8B-B14F-4D97-AF65-F5344CB8AC3E}">
        <p14:creationId xmlns="" xmlns:p14="http://schemas.microsoft.com/office/powerpoint/2010/main" val="2245651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application: Rickets disease in children and </a:t>
            </a:r>
            <a:r>
              <a:rPr lang="en-US" dirty="0" err="1" smtClean="0"/>
              <a:t>Osteomalacia</a:t>
            </a:r>
            <a:r>
              <a:rPr lang="en-US" dirty="0" smtClean="0"/>
              <a:t> (adult rickets) in adults (both are the same). Why does it occur? Three main reasons:  Vitamin D deficiency. Can be due to:  Dietary deficiency  Lack of exposure to sunlight(Relatively unimportant)  Failure to synthesize cholecalciferol (D3 ) in the skin (this occurs in dark-skinned people in a temperature climate  Fat-soluble vitamin malabsorption  Defects in metabolic activation of vitamin D. Can be due to:  25th carbon hydroxylation failure which occurs in the liver (chronic liver disease; hepatic osteodystrophy)  Rapid metabolism of cholecalciferol and its active metabolites when hepatic enzymes are induced, this is seen in patients taking anticonvulsant (drugs for seizures)  1 </a:t>
            </a:r>
            <a:r>
              <a:rPr lang="en-US" dirty="0" err="1" smtClean="0"/>
              <a:t>st</a:t>
            </a:r>
            <a:r>
              <a:rPr lang="en-US" dirty="0" smtClean="0"/>
              <a:t> carbon hydroxylation failure which occurs in the kidney (renal failure; renal osteodystrophy)  Hypoparathyroidism (low PTH)  Impaired action of 1,25-(OH)2 -D in target tissues. Can be due to:  Certain anticonvulsants  Receptor defects  Uremia (raised blood Urea levels) Endocrine system physiology D. </a:t>
            </a:r>
            <a:r>
              <a:rPr lang="en-US" dirty="0" err="1" smtClean="0"/>
              <a:t>Saleem</a:t>
            </a:r>
            <a:r>
              <a:rPr lang="en-US" dirty="0" smtClean="0"/>
              <a:t> </a:t>
            </a:r>
            <a:r>
              <a:rPr lang="en-US" dirty="0" err="1" smtClean="0"/>
              <a:t>khraisha</a:t>
            </a:r>
            <a:r>
              <a:rPr lang="en-US" dirty="0" smtClean="0"/>
              <a:t> sheet #6 8/7/2015 Written by: Adnan </a:t>
            </a:r>
            <a:r>
              <a:rPr lang="en-US" dirty="0" err="1" smtClean="0"/>
              <a:t>Najada</a:t>
            </a:r>
            <a:r>
              <a:rPr lang="en-US" dirty="0" smtClean="0"/>
              <a:t> Page 9 Rickets occur mainly in children who have vitamin D deficiency consequently leading to calcium and phosphate deficiency. Proper exposure to sunlight serves to prevent rickets and that is why this disease tends to occur especially in the spring months because vitamin D formed during the preceding summer is stored in the liver and is still available for use during the early winter months. Normal adults rarely have a serious dietary deficiency of vitamin D or calcium because large quantities of </a:t>
            </a:r>
            <a:r>
              <a:rPr lang="en-US" dirty="0" err="1" smtClean="0"/>
              <a:t>calciumare</a:t>
            </a:r>
            <a:r>
              <a:rPr lang="en-US" dirty="0" smtClean="0"/>
              <a:t> not needed for bone growth as in children. However, a serious deficiency of both vitamin D and calcium occasionally occurs as a result of steatorrhea (failure to absorb fat), for vitamin D is fat-soluble, and calcium tends to form insoluble soaps with fat; consequently, in steatorrhea vitamin D and calcium tend to pass into the feces. Under these conditions an adult will have such poor calcium and phosphate absorption that adult rickets (</a:t>
            </a:r>
            <a:r>
              <a:rPr lang="en-US" dirty="0" err="1" smtClean="0"/>
              <a:t>Osteomalacia</a:t>
            </a:r>
            <a:r>
              <a:rPr lang="en-US" dirty="0" smtClean="0"/>
              <a:t>) can occur, though this almost never proceeds to the stage of tetany but very often is a cause of severe bone disability. Note: calcium and phosphate absorption from the bones can prevent clinical signs of rickets for the first few months of vitamin D deficiency.</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30</a:t>
            </a:fld>
            <a:endParaRPr lang="en-US"/>
          </a:p>
        </p:txBody>
      </p:sp>
    </p:spTree>
    <p:extLst>
      <p:ext uri="{BB962C8B-B14F-4D97-AF65-F5344CB8AC3E}">
        <p14:creationId xmlns="" xmlns:p14="http://schemas.microsoft.com/office/powerpoint/2010/main" val="301802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basically what counteracts PTH. Here is what you need to know:  A straight chain peptide of 32 amino acids, has a molecular weight of 3400  The biologically active core of the molecule probably resides in its central region  Calcitonin is secreted by thyroid </a:t>
            </a:r>
            <a:r>
              <a:rPr lang="en-US" dirty="0" err="1" smtClean="0"/>
              <a:t>parafollicular</a:t>
            </a:r>
            <a:r>
              <a:rPr lang="en-US" dirty="0" smtClean="0"/>
              <a:t> cells known as "C" cells. Calcitonin is also present in nervous tissue, where it may function as a neuromodulator.  The major stimulus to CT secretion is a rise in plasma calcium concentration.</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31</a:t>
            </a:fld>
            <a:endParaRPr lang="en-US"/>
          </a:p>
        </p:txBody>
      </p:sp>
    </p:spTree>
    <p:extLst>
      <p:ext uri="{BB962C8B-B14F-4D97-AF65-F5344CB8AC3E}">
        <p14:creationId xmlns="" xmlns:p14="http://schemas.microsoft.com/office/powerpoint/2010/main" val="2137049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Calcitonin, (CT), decreases plasma calcium levels by antagonizing the actions of PTH on bone and on the kidney decrease Ca and phosphate reabsorption.  The </a:t>
            </a:r>
            <a:r>
              <a:rPr lang="en-US" dirty="0" err="1" smtClean="0"/>
              <a:t>hypocalcemic</a:t>
            </a:r>
            <a:r>
              <a:rPr lang="en-US" dirty="0" smtClean="0"/>
              <a:t> action is caused by inhibition of both </a:t>
            </a:r>
            <a:r>
              <a:rPr lang="en-US" dirty="0" err="1" smtClean="0"/>
              <a:t>osteocytic</a:t>
            </a:r>
            <a:r>
              <a:rPr lang="en-US" dirty="0" smtClean="0"/>
              <a:t> </a:t>
            </a:r>
            <a:r>
              <a:rPr lang="en-US" dirty="0" err="1" smtClean="0"/>
              <a:t>osteolysis</a:t>
            </a:r>
            <a:r>
              <a:rPr lang="en-US" dirty="0" smtClean="0"/>
              <a:t> and osteoclastic bone resorption particularly when these are stimulated by PTH.  However, with respect to phosphate, it has the same net effect as PTH; that is; CT decreases plasma phosphate concentration and increases urinary phosphate excretion slightly.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33</a:t>
            </a:fld>
            <a:endParaRPr lang="en-US"/>
          </a:p>
        </p:txBody>
      </p:sp>
    </p:spTree>
    <p:extLst>
      <p:ext uri="{BB962C8B-B14F-4D97-AF65-F5344CB8AC3E}">
        <p14:creationId xmlns="" xmlns:p14="http://schemas.microsoft.com/office/powerpoint/2010/main" val="205883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CT deficiency does not lead to </a:t>
            </a:r>
            <a:r>
              <a:rPr lang="en-US" dirty="0" err="1" smtClean="0"/>
              <a:t>hypercalcaemia</a:t>
            </a:r>
            <a:r>
              <a:rPr lang="en-US" dirty="0" smtClean="0"/>
              <a:t> &amp; CT hyper secretion does not produce hypocalcaemia. It may be that abnormal CT secretion is easily compensated for by adjustment in PTH and vitamin D levels.  Lastly, it is degraded within the liver and kidney, after half-life of 30-60 minutes</a:t>
            </a:r>
          </a:p>
          <a:p>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35</a:t>
            </a:fld>
            <a:endParaRPr lang="en-US"/>
          </a:p>
        </p:txBody>
      </p:sp>
    </p:spTree>
    <p:extLst>
      <p:ext uri="{BB962C8B-B14F-4D97-AF65-F5344CB8AC3E}">
        <p14:creationId xmlns="" xmlns:p14="http://schemas.microsoft.com/office/powerpoint/2010/main" val="3929247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relationship between plasma Ca2+ levels and the secretion of both PTH and CT.</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36</a:t>
            </a:fld>
            <a:endParaRPr lang="en-US"/>
          </a:p>
        </p:txBody>
      </p:sp>
    </p:spTree>
    <p:extLst>
      <p:ext uri="{BB962C8B-B14F-4D97-AF65-F5344CB8AC3E}">
        <p14:creationId xmlns="" xmlns:p14="http://schemas.microsoft.com/office/powerpoint/2010/main" val="3607447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summary about Phosphate regulation: its levels are increased by vitamin D and decreased by PTH and CT. Physiological functions include:  Functions as part of the intracellular buffer system.  Important constituent of a variety of macromolecules, such as nucleic acids, phospholipids, metabolic intermediates, and phosphoproteins.  Constituent of bone. (about 85% of our body's phosphate is in the bones)</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38</a:t>
            </a:fld>
            <a:endParaRPr lang="en-US"/>
          </a:p>
        </p:txBody>
      </p:sp>
    </p:spTree>
    <p:extLst>
      <p:ext uri="{BB962C8B-B14F-4D97-AF65-F5344CB8AC3E}">
        <p14:creationId xmlns="" xmlns:p14="http://schemas.microsoft.com/office/powerpoint/2010/main" val="2911955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bone mass in males and females start to differ only after puberty, meaning that in childhood it is the same in both genders. Note: about 9% of our body's water is in the bones.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39</a:t>
            </a:fld>
            <a:endParaRPr lang="en-US"/>
          </a:p>
        </p:txBody>
      </p:sp>
    </p:spTree>
    <p:extLst>
      <p:ext uri="{BB962C8B-B14F-4D97-AF65-F5344CB8AC3E}">
        <p14:creationId xmlns="" xmlns:p14="http://schemas.microsoft.com/office/powerpoint/2010/main" val="7234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of all bone diseases especially in the elderly, it is different from rickets and </a:t>
            </a:r>
            <a:r>
              <a:rPr lang="en-US" dirty="0" err="1" smtClean="0"/>
              <a:t>Osteomalacia</a:t>
            </a:r>
            <a:r>
              <a:rPr lang="en-US" dirty="0" smtClean="0"/>
              <a:t> for it results from diminished organic matrix rather than abnormal bone calcification. Usually the osteoblastic activity in the bone is less than normal, and consequently the rate of deposition is depressed. But occasionally, the cause of the diminished bone is excess osteoclastic activity. Endocrine system physiology D. </a:t>
            </a:r>
            <a:r>
              <a:rPr lang="en-US" dirty="0" err="1" smtClean="0"/>
              <a:t>Saleem</a:t>
            </a:r>
            <a:r>
              <a:rPr lang="en-US" dirty="0" smtClean="0"/>
              <a:t> </a:t>
            </a:r>
            <a:r>
              <a:rPr lang="en-US" dirty="0" err="1" smtClean="0"/>
              <a:t>khraisha</a:t>
            </a:r>
            <a:r>
              <a:rPr lang="en-US" dirty="0" smtClean="0"/>
              <a:t> sheet #6 8/7/2015 Written by: Adnan </a:t>
            </a:r>
            <a:r>
              <a:rPr lang="en-US" dirty="0" err="1" smtClean="0"/>
              <a:t>Najada</a:t>
            </a:r>
            <a:r>
              <a:rPr lang="en-US" dirty="0" smtClean="0"/>
              <a:t> Page 14 Causes include:  lack of physical activity  diabetes mellitus type II  malnutrition  lack of vitamin C  lack of estrogen (postmenopausal women)  old age  Diseases like Cushing syndrome and Acromegaly. How to prevent the development of osteoporosis ? A) by physical exercise and intake of Ca B) Medications, they are divided into two categories : 1: Drugs against the reabsorption of bones 2: Drugs that induce bone formation. Estrogen supplements is the most widely used in fighting osteoporosis, it's most effective when the female patient start taking them from the onset of Menopause. Now for those how are unable/afraid of taking estrogen they can take Calcitonin, but they are less effective and Expensive drugs. Many women nowadays are starting to take Vit(D) combined with calcium from the onset of Menopause. The Doctor recommends Vit(D) with Estrogen in low doses and under medical supervision</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40</a:t>
            </a:fld>
            <a:endParaRPr lang="en-US"/>
          </a:p>
        </p:txBody>
      </p:sp>
    </p:spTree>
    <p:extLst>
      <p:ext uri="{BB962C8B-B14F-4D97-AF65-F5344CB8AC3E}">
        <p14:creationId xmlns="" xmlns:p14="http://schemas.microsoft.com/office/powerpoint/2010/main" val="113836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Regulators of Ca level in the blood: PTH: functioning on kidney tubules, bones and intestines so as to normalize the Calcium level which is 11mg/100ml of plasma [Ca level must be maintained within a narrow range the same as PH].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5</a:t>
            </a:fld>
            <a:endParaRPr lang="en-US"/>
          </a:p>
        </p:txBody>
      </p:sp>
    </p:spTree>
    <p:extLst>
      <p:ext uri="{BB962C8B-B14F-4D97-AF65-F5344CB8AC3E}">
        <p14:creationId xmlns="" xmlns:p14="http://schemas.microsoft.com/office/powerpoint/2010/main" val="94873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off with some physiological functions of calcium:  Required for the maintenance of normal sodium permeability in nerves  Involved in triggering the release of acetylcholine from nerve endings at the neuromuscular junction  Necessary in excitation-contraction coupling in muscle cells  Serves as an intracellular signal for some hormones(2nd Msn)  Required by some enzymes for normal activity  Required for blood clotting to occur normally  Required for protein secretion  Constituent of bone About 99% of our body's calcium is deposited in the bones and teeth. The remaining 1% is present in body fluids, almost equally divided between diffusible and non-diffusible calcium. The non-diffusible calcium is bound to blood proteins, chiefly to albumin, although a small amount is bound by the globulins in the blood.</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6</a:t>
            </a:fld>
            <a:endParaRPr lang="en-US"/>
          </a:p>
        </p:txBody>
      </p:sp>
    </p:spTree>
    <p:extLst>
      <p:ext uri="{BB962C8B-B14F-4D97-AF65-F5344CB8AC3E}">
        <p14:creationId xmlns="" xmlns:p14="http://schemas.microsoft.com/office/powerpoint/2010/main" val="369433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off with some physiological functions of calcium:  Required for the maintenance of normal sodium permeability in nerves  Involved in triggering the release of acetylcholine from nerve endings at the neuromuscular junction  Necessary in excitation-contraction coupling in muscle cells  Serves as an intracellular signal for some hormones(2nd Msn)  Required by some enzymes for normal activity  Required for blood clotting to occur normally  Required for protein secretion  Constituent of bone About 99% of our body's calcium is deposited in the bones and teeth. The remaining 1% is present in body fluids, almost equally divided between diffusible and non-diffusible calcium. The non-diffusible calcium is bound to blood proteins, chiefly to albumin, although a small amount is bound by the globulins in the blood.</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8</a:t>
            </a:fld>
            <a:endParaRPr lang="en-US"/>
          </a:p>
        </p:txBody>
      </p:sp>
    </p:spTree>
    <p:extLst>
      <p:ext uri="{BB962C8B-B14F-4D97-AF65-F5344CB8AC3E}">
        <p14:creationId xmlns="" xmlns:p14="http://schemas.microsoft.com/office/powerpoint/2010/main" val="397422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Ca3(po4)2</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information about PTH  -PTH related protein has similar function to PTH [most probably this protein released from the parathyroid glands].  The parathyroid glands develop at 5-14 weeks of gestation.  PTH is a single chain protein that contains 84 amino Acids. The biologic activity of the hormone resides ·within amino acids from one to thirty four. [Within the first 34 </a:t>
            </a:r>
            <a:r>
              <a:rPr lang="en-US" dirty="0" err="1" smtClean="0"/>
              <a:t>a.a</a:t>
            </a:r>
            <a:r>
              <a:rPr lang="en-US" dirty="0" smtClean="0"/>
              <a:t>]  PTH is free in plasma with a short half-</a:t>
            </a:r>
            <a:r>
              <a:rPr lang="en-US" dirty="0" err="1" smtClean="0"/>
              <a:t>lifeof</a:t>
            </a:r>
            <a:r>
              <a:rPr lang="en-US" dirty="0" smtClean="0"/>
              <a:t> 25 min.  PTH is essential for life, without it Ca++ falls in plasma, neuromuscular excitability increases, tetany&amp; death occurs.  The dominant regulator of PTH secretion is the plasma Ca++ level (ionized). Ca++ also regulates the size &amp;the number of Parathyroid cell </a:t>
            </a:r>
            <a:br>
              <a:rPr lang="en-US" dirty="0" smtClean="0"/>
            </a:br>
            <a:r>
              <a:rPr lang="en-US" dirty="0" smtClean="0"/>
              <a:t>PTH has two types of receptors (sometimes three), and it uses as a second messenger either cyclic AMP or (DAG and IP3)</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13</a:t>
            </a:fld>
            <a:endParaRPr lang="en-US"/>
          </a:p>
        </p:txBody>
      </p:sp>
    </p:spTree>
    <p:extLst>
      <p:ext uri="{BB962C8B-B14F-4D97-AF65-F5344CB8AC3E}">
        <p14:creationId xmlns="" xmlns:p14="http://schemas.microsoft.com/office/powerpoint/2010/main" val="111744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effects of parathyroid hormone On kidneys: increase Ca re-absorption, Phosphate Excretion, and the synthesis of </a:t>
            </a:r>
            <a:r>
              <a:rPr lang="en-US" dirty="0" err="1" smtClean="0"/>
              <a:t>VitD</a:t>
            </a:r>
            <a:r>
              <a:rPr lang="en-US" dirty="0" smtClean="0"/>
              <a:t> (1,25-(OH)2-D)which will function on the intestines: increase Ca++ absorption. On bones: increase resorption of Ca and Phosphate [then phosphate will be excreted through the kidneys]  So generally, PTH function MAINLY to normalize Ca level due to its functions, such as  Involved in triggering the release of Acetylcholine from ·nerve endings at the Neuromuscular junction [either the release will be deficient or absent depending on the degree of Ca deficiency]  . Involved in excitation-contraction coupling In muscle cells  Serves as an intracellular signal· for some Hormones and enzymes [especially hormones that use DAG and IP3]  . Required by some enzymes for normal Activity.  . Required for blood clotting to occur normally.  Required for proteins secretion. [Such as insulin] .-constituent of the bones</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14</a:t>
            </a:fld>
            <a:endParaRPr lang="en-US"/>
          </a:p>
        </p:txBody>
      </p:sp>
    </p:spTree>
    <p:extLst>
      <p:ext uri="{BB962C8B-B14F-4D97-AF65-F5344CB8AC3E}">
        <p14:creationId xmlns="" xmlns:p14="http://schemas.microsoft.com/office/powerpoint/2010/main" val="342243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PTH: functioning on kidney tubules, bones and intestines </a:t>
            </a:r>
            <a:endParaRPr lang="en-US" dirty="0"/>
          </a:p>
        </p:txBody>
      </p:sp>
      <p:sp>
        <p:nvSpPr>
          <p:cNvPr id="4" name="Slide Number Placeholder 3"/>
          <p:cNvSpPr>
            <a:spLocks noGrp="1"/>
          </p:cNvSpPr>
          <p:nvPr>
            <p:ph type="sldNum" sz="quarter" idx="10"/>
          </p:nvPr>
        </p:nvSpPr>
        <p:spPr/>
        <p:txBody>
          <a:bodyPr/>
          <a:lstStyle/>
          <a:p>
            <a:fld id="{D2DF37D0-0A54-4DB3-A1CC-AED1E0EB9E69}" type="slidenum">
              <a:rPr lang="en-US" smtClean="0"/>
              <a:pPr/>
              <a:t>15</a:t>
            </a:fld>
            <a:endParaRPr lang="en-US"/>
          </a:p>
        </p:txBody>
      </p:sp>
    </p:spTree>
    <p:extLst>
      <p:ext uri="{BB962C8B-B14F-4D97-AF65-F5344CB8AC3E}">
        <p14:creationId xmlns="" xmlns:p14="http://schemas.microsoft.com/office/powerpoint/2010/main" val="171829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1C5508-A668-4B64-9F6C-1BC83991264A}"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410886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5508-A668-4B64-9F6C-1BC83991264A}"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110294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5508-A668-4B64-9F6C-1BC83991264A}"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280394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5508-A668-4B64-9F6C-1BC83991264A}"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181592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C5508-A668-4B64-9F6C-1BC83991264A}"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120305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C5508-A668-4B64-9F6C-1BC83991264A}"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386311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1C5508-A668-4B64-9F6C-1BC83991264A}" type="datetimeFigureOut">
              <a:rPr lang="en-US" smtClean="0"/>
              <a:pPr/>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290146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1C5508-A668-4B64-9F6C-1BC83991264A}" type="datetimeFigureOut">
              <a:rPr lang="en-US" smtClean="0"/>
              <a:pPr/>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39426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C5508-A668-4B64-9F6C-1BC83991264A}" type="datetimeFigureOut">
              <a:rPr lang="en-US" smtClean="0"/>
              <a:pPr/>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312291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C5508-A668-4B64-9F6C-1BC83991264A}"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310232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C5508-A668-4B64-9F6C-1BC83991264A}"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242031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C5508-A668-4B64-9F6C-1BC83991264A}" type="datetimeFigureOut">
              <a:rPr lang="en-US" smtClean="0"/>
              <a:pPr/>
              <a:t>7/19/2016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CC558-99BB-44A4-B34F-F7C0A51428FD}" type="slidenum">
              <a:rPr lang="en-US" smtClean="0"/>
              <a:pPr/>
              <a:t>‹#›</a:t>
            </a:fld>
            <a:endParaRPr lang="en-US"/>
          </a:p>
        </p:txBody>
      </p:sp>
    </p:spTree>
    <p:extLst>
      <p:ext uri="{BB962C8B-B14F-4D97-AF65-F5344CB8AC3E}">
        <p14:creationId xmlns="" xmlns:p14="http://schemas.microsoft.com/office/powerpoint/2010/main" val="12181179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091" y="1895095"/>
            <a:ext cx="9144000" cy="2387600"/>
          </a:xfrm>
        </p:spPr>
        <p:txBody>
          <a:bodyPr/>
          <a:lstStyle/>
          <a:p>
            <a:r>
              <a:rPr lang="en-US" dirty="0" smtClean="0">
                <a:solidFill>
                  <a:schemeClr val="accent3"/>
                </a:solidFill>
                <a:latin typeface="Arial Rounded MT Bold" panose="020F0704030504030204" pitchFamily="34" charset="0"/>
              </a:rPr>
              <a:t>PTH hormone </a:t>
            </a:r>
            <a:r>
              <a:rPr lang="en-US" dirty="0" smtClean="0">
                <a:latin typeface="Arial Rounded MT Bold" panose="020F0704030504030204" pitchFamily="34" charset="0"/>
              </a:rPr>
              <a:t>and calcium hemostasis </a:t>
            </a:r>
            <a:endParaRPr lang="en-US" dirty="0">
              <a:latin typeface="Arial Rounded MT Bold" panose="020F0704030504030204" pitchFamily="34" charset="0"/>
            </a:endParaRPr>
          </a:p>
        </p:txBody>
      </p:sp>
    </p:spTree>
    <p:extLst>
      <p:ext uri="{BB962C8B-B14F-4D97-AF65-F5344CB8AC3E}">
        <p14:creationId xmlns="" xmlns:p14="http://schemas.microsoft.com/office/powerpoint/2010/main" val="353194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0515600" cy="1325563"/>
          </a:xfrm>
        </p:spPr>
        <p:txBody>
          <a:bodyPr>
            <a:noAutofit/>
          </a:bodyPr>
          <a:lstStyle/>
          <a:p>
            <a:pPr algn="ctr"/>
            <a:r>
              <a:rPr lang="en-US" sz="5400" dirty="0" smtClean="0">
                <a:latin typeface="Arial Rounded MT Bold" panose="020F0704030504030204" pitchFamily="34" charset="0"/>
              </a:rPr>
              <a:t>Impaired level of Calcium (Hyper Vs Hypo)</a:t>
            </a:r>
            <a:endParaRPr lang="en-US" sz="5400" dirty="0">
              <a:latin typeface="Arial Rounded MT Bold" panose="020F0704030504030204" pitchFamily="34" charset="0"/>
            </a:endParaRPr>
          </a:p>
        </p:txBody>
      </p:sp>
    </p:spTree>
    <p:extLst>
      <p:ext uri="{BB962C8B-B14F-4D97-AF65-F5344CB8AC3E}">
        <p14:creationId xmlns="" xmlns:p14="http://schemas.microsoft.com/office/powerpoint/2010/main" val="140270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Regulation of Calcium levels </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050" y="0"/>
            <a:ext cx="12172950" cy="6882795"/>
          </a:xfrm>
          <a:prstGeom prst="rect">
            <a:avLst/>
          </a:prstGeom>
        </p:spPr>
      </p:pic>
    </p:spTree>
    <p:extLst>
      <p:ext uri="{BB962C8B-B14F-4D97-AF65-F5344CB8AC3E}">
        <p14:creationId xmlns="" xmlns:p14="http://schemas.microsoft.com/office/powerpoint/2010/main" val="74565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182" y="313898"/>
            <a:ext cx="11177517" cy="8309967"/>
          </a:xfrm>
          <a:prstGeom prst="rect">
            <a:avLst/>
          </a:prstGeom>
          <a:noFill/>
        </p:spPr>
        <p:txBody>
          <a:bodyPr wrap="square" rtlCol="0">
            <a:spAutoFit/>
          </a:bodyPr>
          <a:lstStyle/>
          <a:p>
            <a:r>
              <a:rPr lang="en-US" sz="3200" dirty="0" smtClean="0"/>
              <a:t>Calcium</a:t>
            </a:r>
            <a:br>
              <a:rPr lang="en-US" sz="3200" dirty="0" smtClean="0"/>
            </a:br>
            <a:r>
              <a:rPr lang="en-US" sz="3200" dirty="0" smtClean="0"/>
              <a:t> Hemostasis :</a:t>
            </a:r>
            <a:br>
              <a:rPr lang="en-US" sz="3200" dirty="0" smtClean="0"/>
            </a:br>
            <a:r>
              <a:rPr lang="en-US" sz="3200" dirty="0" smtClean="0"/>
              <a:t> PTH , Calcitonin </a:t>
            </a:r>
            <a:br>
              <a:rPr lang="en-US" sz="3200" dirty="0" smtClean="0"/>
            </a:br>
            <a:r>
              <a:rPr lang="en-US" sz="3200" dirty="0" smtClean="0"/>
              <a:t>&amp; Vit. D</a:t>
            </a:r>
          </a:p>
          <a:p>
            <a:endParaRPr lang="en-US" sz="3200" dirty="0" smtClean="0"/>
          </a:p>
          <a:p>
            <a:endParaRPr lang="en-US" sz="3200" dirty="0" smtClean="0"/>
          </a:p>
          <a:p>
            <a:r>
              <a:rPr lang="en-US" sz="5400" dirty="0" smtClean="0"/>
              <a:t>Ca3(po4)2</a:t>
            </a:r>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a:p>
        </p:txBody>
      </p:sp>
      <p:pic>
        <p:nvPicPr>
          <p:cNvPr id="6" name="Picture 5"/>
          <p:cNvPicPr>
            <a:picLocks noChangeAspect="1"/>
          </p:cNvPicPr>
          <p:nvPr/>
        </p:nvPicPr>
        <p:blipFill rotWithShape="1">
          <a:blip r:embed="rId2">
            <a:duotone>
              <a:schemeClr val="accent3">
                <a:shade val="45000"/>
                <a:satMod val="135000"/>
              </a:schemeClr>
              <a:prstClr val="white"/>
            </a:duotone>
            <a:extLst>
              <a:ext uri="{28A0092B-C50C-407E-A947-70E740481C1C}">
                <a14:useLocalDpi xmlns="" xmlns:a14="http://schemas.microsoft.com/office/drawing/2010/main" val="0"/>
              </a:ext>
            </a:extLst>
          </a:blip>
          <a:srcRect l="2737" t="3583" r="2338" b="2288"/>
          <a:stretch/>
        </p:blipFill>
        <p:spPr>
          <a:xfrm>
            <a:off x="3512024" y="204715"/>
            <a:ext cx="8679976" cy="6455391"/>
          </a:xfrm>
          <a:prstGeom prst="rect">
            <a:avLst/>
          </a:prstGeom>
        </p:spPr>
      </p:pic>
      <p:sp>
        <p:nvSpPr>
          <p:cNvPr id="7" name="Rectangle 6"/>
          <p:cNvSpPr/>
          <p:nvPr/>
        </p:nvSpPr>
        <p:spPr>
          <a:xfrm>
            <a:off x="5295331" y="5418161"/>
            <a:ext cx="6896669" cy="124194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95330" y="204715"/>
            <a:ext cx="6896669" cy="106452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893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PTH hormone</a:t>
            </a:r>
            <a:endParaRPr lang="en-US" dirty="0"/>
          </a:p>
        </p:txBody>
      </p:sp>
      <p:sp>
        <p:nvSpPr>
          <p:cNvPr id="3" name="Content Placeholder 2"/>
          <p:cNvSpPr>
            <a:spLocks noGrp="1"/>
          </p:cNvSpPr>
          <p:nvPr>
            <p:ph idx="1"/>
          </p:nvPr>
        </p:nvSpPr>
        <p:spPr/>
        <p:txBody>
          <a:bodyPr/>
          <a:lstStyle/>
          <a:p>
            <a:r>
              <a:rPr lang="en-US" dirty="0" smtClean="0"/>
              <a:t>single chain protein</a:t>
            </a:r>
          </a:p>
          <a:p>
            <a:r>
              <a:rPr lang="en-US" dirty="0" smtClean="0"/>
              <a:t>PTH is free in plasma</a:t>
            </a:r>
          </a:p>
          <a:p>
            <a:r>
              <a:rPr lang="en-US" dirty="0" smtClean="0"/>
              <a:t>short half-life </a:t>
            </a:r>
          </a:p>
          <a:p>
            <a:r>
              <a:rPr lang="en-US" dirty="0" smtClean="0"/>
              <a:t>PTH has two types of receptors (sometimes three)</a:t>
            </a:r>
          </a:p>
          <a:p>
            <a:r>
              <a:rPr lang="en-US" dirty="0" smtClean="0"/>
              <a:t>second messenger either cyclic AMP or (DAG and IP3)</a:t>
            </a:r>
          </a:p>
          <a:p>
            <a:endParaRPr lang="en-US" dirty="0"/>
          </a:p>
        </p:txBody>
      </p:sp>
    </p:spTree>
    <p:extLst>
      <p:ext uri="{BB962C8B-B14F-4D97-AF65-F5344CB8AC3E}">
        <p14:creationId xmlns="" xmlns:p14="http://schemas.microsoft.com/office/powerpoint/2010/main" val="218615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and effects</a:t>
            </a:r>
            <a:endParaRPr lang="en-US" dirty="0"/>
          </a:p>
        </p:txBody>
      </p:sp>
      <p:sp>
        <p:nvSpPr>
          <p:cNvPr id="3" name="Content Placeholder 2"/>
          <p:cNvSpPr>
            <a:spLocks noGrp="1"/>
          </p:cNvSpPr>
          <p:nvPr>
            <p:ph idx="1"/>
          </p:nvPr>
        </p:nvSpPr>
        <p:spPr/>
        <p:txBody>
          <a:bodyPr/>
          <a:lstStyle/>
          <a:p>
            <a:r>
              <a:rPr lang="en-US" dirty="0" smtClean="0"/>
              <a:t> </a:t>
            </a:r>
            <a:r>
              <a:rPr lang="en-US" sz="3600" dirty="0" smtClean="0">
                <a:solidFill>
                  <a:schemeClr val="accent3"/>
                </a:solidFill>
              </a:rPr>
              <a:t>On Kidney </a:t>
            </a:r>
            <a:r>
              <a:rPr lang="en-US" dirty="0" smtClean="0"/>
              <a:t>(increase Ca re-absorption, Phosphate Excretion, and the synthesis of </a:t>
            </a:r>
            <a:r>
              <a:rPr lang="en-US" dirty="0" err="1" smtClean="0"/>
              <a:t>VitD</a:t>
            </a:r>
            <a:r>
              <a:rPr lang="en-US" dirty="0" smtClean="0"/>
              <a:t> (1,25-(OH)2-D) )</a:t>
            </a:r>
          </a:p>
          <a:p>
            <a:r>
              <a:rPr lang="en-US" sz="4000" dirty="0">
                <a:solidFill>
                  <a:schemeClr val="accent3"/>
                </a:solidFill>
              </a:rPr>
              <a:t>O</a:t>
            </a:r>
            <a:r>
              <a:rPr lang="en-US" sz="4000" dirty="0" smtClean="0">
                <a:solidFill>
                  <a:schemeClr val="accent3"/>
                </a:solidFill>
              </a:rPr>
              <a:t>n the intestines: </a:t>
            </a:r>
            <a:r>
              <a:rPr lang="en-US" dirty="0" smtClean="0"/>
              <a:t>increase Ca++ absorption</a:t>
            </a:r>
          </a:p>
          <a:p>
            <a:r>
              <a:rPr lang="en-US" sz="3600" dirty="0" smtClean="0">
                <a:solidFill>
                  <a:schemeClr val="accent3"/>
                </a:solidFill>
              </a:rPr>
              <a:t>On bones</a:t>
            </a:r>
            <a:r>
              <a:rPr lang="en-US" dirty="0" smtClean="0"/>
              <a:t>: increase resorption of Ca and Phosphate [then phosphate will be excreted through the kidneys] </a:t>
            </a:r>
          </a:p>
          <a:p>
            <a:r>
              <a:rPr lang="en-US" dirty="0" smtClean="0"/>
              <a:t>other</a:t>
            </a:r>
          </a:p>
          <a:p>
            <a:endParaRPr lang="en-US" dirty="0" smtClean="0"/>
          </a:p>
          <a:p>
            <a:endParaRPr lang="en-US" dirty="0"/>
          </a:p>
        </p:txBody>
      </p:sp>
    </p:spTree>
    <p:extLst>
      <p:ext uri="{BB962C8B-B14F-4D97-AF65-F5344CB8AC3E}">
        <p14:creationId xmlns="" xmlns:p14="http://schemas.microsoft.com/office/powerpoint/2010/main" val="222085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fig19_2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9420" y="-74142"/>
            <a:ext cx="10082807" cy="6867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7431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fig19_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0015" y="0"/>
            <a:ext cx="829442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Pentagon 4"/>
          <p:cNvSpPr/>
          <p:nvPr/>
        </p:nvSpPr>
        <p:spPr>
          <a:xfrm flipH="1">
            <a:off x="8848298" y="-104858"/>
            <a:ext cx="3343702" cy="11327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Rounded MT Bold" panose="020F0704030504030204" pitchFamily="34" charset="0"/>
              </a:rPr>
              <a:t>Regulation (loops)</a:t>
            </a:r>
            <a:endParaRPr lang="en-US" sz="2400" dirty="0">
              <a:latin typeface="Arial Rounded MT Bold" panose="020F0704030504030204" pitchFamily="34" charset="0"/>
            </a:endParaRPr>
          </a:p>
        </p:txBody>
      </p:sp>
      <p:sp>
        <p:nvSpPr>
          <p:cNvPr id="6" name="TextBox 5"/>
          <p:cNvSpPr txBox="1"/>
          <p:nvPr/>
        </p:nvSpPr>
        <p:spPr>
          <a:xfrm>
            <a:off x="8848298" y="1393031"/>
            <a:ext cx="3343702" cy="2246769"/>
          </a:xfrm>
          <a:prstGeom prst="rect">
            <a:avLst/>
          </a:prstGeom>
          <a:solidFill>
            <a:schemeClr val="bg2"/>
          </a:solidFill>
        </p:spPr>
        <p:txBody>
          <a:bodyPr wrap="square" rtlCol="0">
            <a:spAutoFit/>
          </a:bodyPr>
          <a:lstStyle/>
          <a:p>
            <a:r>
              <a:rPr lang="en-US" sz="2800" dirty="0" smtClean="0">
                <a:solidFill>
                  <a:schemeClr val="accent3"/>
                </a:solidFill>
                <a:latin typeface="Arial Rounded MT Bold" panose="020F0704030504030204" pitchFamily="34" charset="0"/>
              </a:rPr>
              <a:t>PTH secretion , regulated by:</a:t>
            </a:r>
          </a:p>
          <a:p>
            <a:pPr marL="285750" indent="-285750">
              <a:buFont typeface="Arial" panose="020B0604020202020204" pitchFamily="34" charset="0"/>
              <a:buChar char="•"/>
            </a:pPr>
            <a:r>
              <a:rPr lang="en-US" sz="2800" dirty="0" smtClean="0">
                <a:solidFill>
                  <a:schemeClr val="accent3"/>
                </a:solidFill>
                <a:latin typeface="Arial Rounded MT Bold" panose="020F0704030504030204" pitchFamily="34" charset="0"/>
              </a:rPr>
              <a:t>Ca++ (mainly)</a:t>
            </a:r>
          </a:p>
          <a:p>
            <a:pPr marL="285750" indent="-285750">
              <a:buFont typeface="Arial" panose="020B0604020202020204" pitchFamily="34" charset="0"/>
              <a:buChar char="•"/>
            </a:pPr>
            <a:r>
              <a:rPr lang="en-US" sz="2800" dirty="0" smtClean="0">
                <a:solidFill>
                  <a:schemeClr val="accent3"/>
                </a:solidFill>
                <a:latin typeface="Arial Rounded MT Bold" panose="020F0704030504030204" pitchFamily="34" charset="0"/>
              </a:rPr>
              <a:t>Others ( Mg , Vit D , NT)</a:t>
            </a:r>
            <a:endParaRPr lang="en-US" sz="2800" dirty="0">
              <a:solidFill>
                <a:schemeClr val="accent3"/>
              </a:solidFill>
              <a:latin typeface="Arial Rounded MT Bold" panose="020F0704030504030204" pitchFamily="34" charset="0"/>
            </a:endParaRPr>
          </a:p>
        </p:txBody>
      </p:sp>
    </p:spTree>
    <p:extLst>
      <p:ext uri="{BB962C8B-B14F-4D97-AF65-F5344CB8AC3E}">
        <p14:creationId xmlns="" xmlns:p14="http://schemas.microsoft.com/office/powerpoint/2010/main" val="242885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latin typeface="Arial Rounded MT Bold" panose="020F0704030504030204" pitchFamily="34" charset="0"/>
              </a:rPr>
              <a:t>pathophysiology</a:t>
            </a:r>
            <a:endParaRPr lang="en-US" dirty="0">
              <a:solidFill>
                <a:schemeClr val="accent3"/>
              </a:solidFill>
              <a:latin typeface="Arial Rounded MT Bold" panose="020F07040305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8000" dirty="0" smtClean="0">
                <a:latin typeface="Arial Rounded MT Bold" panose="020F0704030504030204" pitchFamily="34" charset="0"/>
              </a:rPr>
              <a:t>“Hypo Vs Hyper” </a:t>
            </a:r>
            <a:r>
              <a:rPr lang="en-US" sz="8000" dirty="0" err="1" smtClean="0">
                <a:latin typeface="Arial Rounded MT Bold" panose="020F0704030504030204" pitchFamily="34" charset="0"/>
              </a:rPr>
              <a:t>tetany</a:t>
            </a:r>
            <a:r>
              <a:rPr lang="en-US" sz="8000" dirty="0" smtClean="0">
                <a:latin typeface="Arial Rounded MT Bold" panose="020F0704030504030204" pitchFamily="34" charset="0"/>
              </a:rPr>
              <a:t> </a:t>
            </a:r>
            <a:r>
              <a:rPr lang="en-US" sz="8000" dirty="0" err="1" smtClean="0">
                <a:latin typeface="Arial Rounded MT Bold" panose="020F0704030504030204" pitchFamily="34" charset="0"/>
              </a:rPr>
              <a:t>vs</a:t>
            </a:r>
            <a:r>
              <a:rPr lang="en-US" sz="8000" dirty="0" smtClean="0">
                <a:latin typeface="Arial Rounded MT Bold" panose="020F0704030504030204" pitchFamily="34" charset="0"/>
              </a:rPr>
              <a:t> stones .</a:t>
            </a:r>
            <a:r>
              <a:rPr lang="en-US" sz="8000" dirty="0" err="1" smtClean="0">
                <a:latin typeface="Arial Rounded MT Bold" panose="020F0704030504030204" pitchFamily="34" charset="0"/>
              </a:rPr>
              <a:t>groans.bones.phycatric</a:t>
            </a:r>
            <a:r>
              <a:rPr lang="en-US" sz="8000" dirty="0" smtClean="0">
                <a:latin typeface="Arial Rounded MT Bold" panose="020F0704030504030204" pitchFamily="34" charset="0"/>
              </a:rPr>
              <a:t> overtones </a:t>
            </a:r>
            <a:endParaRPr lang="en-US" sz="8000" dirty="0">
              <a:latin typeface="Arial Rounded MT Bold" panose="020F0704030504030204" pitchFamily="34" charset="0"/>
            </a:endParaRPr>
          </a:p>
        </p:txBody>
      </p:sp>
    </p:spTree>
    <p:extLst>
      <p:ext uri="{BB962C8B-B14F-4D97-AF65-F5344CB8AC3E}">
        <p14:creationId xmlns="" xmlns:p14="http://schemas.microsoft.com/office/powerpoint/2010/main" val="160416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3"/>
                </a:solidFill>
                <a:latin typeface="Arial Rounded MT Bold" panose="020F0704030504030204" pitchFamily="34" charset="0"/>
              </a:rPr>
              <a:t>Calcium and bone phosphate</a:t>
            </a:r>
            <a:endParaRPr lang="en-US" sz="4800" b="1" dirty="0">
              <a:solidFill>
                <a:schemeClr val="accent3"/>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lum bright="70000" contrast="-70000"/>
            <a:extLst>
              <a:ext uri="{28A0092B-C50C-407E-A947-70E740481C1C}">
                <a14:useLocalDpi xmlns="" xmlns:a14="http://schemas.microsoft.com/office/drawing/2010/main" val="0"/>
              </a:ext>
            </a:extLst>
          </a:blip>
          <a:stretch>
            <a:fillRect/>
          </a:stretch>
        </p:blipFill>
        <p:spPr>
          <a:xfrm>
            <a:off x="1050409" y="1690687"/>
            <a:ext cx="9845526" cy="4922763"/>
          </a:xfrm>
        </p:spPr>
      </p:pic>
    </p:spTree>
    <p:extLst>
      <p:ext uri="{BB962C8B-B14F-4D97-AF65-F5344CB8AC3E}">
        <p14:creationId xmlns="" xmlns:p14="http://schemas.microsoft.com/office/powerpoint/2010/main" val="360485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6741042" cy="6916309"/>
          </a:xfrm>
          <a:prstGeom prst="rect">
            <a:avLst/>
          </a:prstGeom>
        </p:spPr>
      </p:pic>
      <p:pic>
        <p:nvPicPr>
          <p:cNvPr id="7" name="Content Placeholder 4"/>
          <p:cNvPicPr>
            <a:picLocks noChangeAspect="1"/>
          </p:cNvPicPr>
          <p:nvPr/>
        </p:nvPicPr>
        <p:blipFill rotWithShape="1">
          <a:blip r:embed="rId3">
            <a:duotone>
              <a:prstClr val="black"/>
              <a:schemeClr val="accent3">
                <a:tint val="45000"/>
                <a:satMod val="400000"/>
              </a:schemeClr>
            </a:duotone>
            <a:extLst>
              <a:ext uri="{28A0092B-C50C-407E-A947-70E740481C1C}">
                <a14:useLocalDpi xmlns="" xmlns:a14="http://schemas.microsoft.com/office/drawing/2010/main" val="0"/>
              </a:ext>
            </a:extLst>
          </a:blip>
          <a:srcRect l="21166" t="30107" r="39982" b="63273"/>
          <a:stretch/>
        </p:blipFill>
        <p:spPr>
          <a:xfrm>
            <a:off x="6134101" y="673740"/>
            <a:ext cx="6057899" cy="774045"/>
          </a:xfrm>
          <a:prstGeom prst="rect">
            <a:avLst/>
          </a:prstGeom>
        </p:spPr>
      </p:pic>
      <p:sp>
        <p:nvSpPr>
          <p:cNvPr id="8" name="TextBox 7"/>
          <p:cNvSpPr txBox="1"/>
          <p:nvPr/>
        </p:nvSpPr>
        <p:spPr>
          <a:xfrm>
            <a:off x="8722241" y="706819"/>
            <a:ext cx="744279" cy="707886"/>
          </a:xfrm>
          <a:prstGeom prst="rect">
            <a:avLst/>
          </a:prstGeom>
          <a:noFill/>
        </p:spPr>
        <p:txBody>
          <a:bodyPr wrap="square" rtlCol="0">
            <a:spAutoFit/>
          </a:bodyPr>
          <a:lstStyle/>
          <a:p>
            <a:r>
              <a:rPr lang="en-US" sz="4000" b="1" dirty="0" smtClean="0">
                <a:solidFill>
                  <a:schemeClr val="bg1"/>
                </a:solidFill>
                <a:latin typeface="Arial Rounded MT Bold" panose="020F0704030504030204" pitchFamily="34" charset="0"/>
              </a:rPr>
              <a:t>→</a:t>
            </a:r>
            <a:endParaRPr lang="en-US" sz="4000" b="1" dirty="0">
              <a:solidFill>
                <a:schemeClr val="bg1"/>
              </a:solidFill>
              <a:latin typeface="Arial Rounded MT Bold" panose="020F0704030504030204" pitchFamily="34" charset="0"/>
            </a:endParaRPr>
          </a:p>
        </p:txBody>
      </p:sp>
    </p:spTree>
    <p:extLst>
      <p:ext uri="{BB962C8B-B14F-4D97-AF65-F5344CB8AC3E}">
        <p14:creationId xmlns="" xmlns:p14="http://schemas.microsoft.com/office/powerpoint/2010/main" val="221185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latin typeface="Arial Rounded MT Bold" panose="020F0704030504030204" pitchFamily="34" charset="0"/>
              </a:rPr>
              <a:t>Outline</a:t>
            </a:r>
            <a:endParaRPr lang="en-US" dirty="0">
              <a:solidFill>
                <a:schemeClr val="accent3"/>
              </a:solidFill>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600" dirty="0"/>
              <a:t> </a:t>
            </a:r>
            <a:r>
              <a:rPr lang="en-US" sz="3600" dirty="0" smtClean="0"/>
              <a:t>Key players of Calcium hemostasis</a:t>
            </a:r>
          </a:p>
          <a:p>
            <a:pPr>
              <a:buFont typeface="Wingdings" panose="05000000000000000000" pitchFamily="2" charset="2"/>
              <a:buChar char="ü"/>
            </a:pPr>
            <a:r>
              <a:rPr lang="en-US" sz="3600" dirty="0" smtClean="0"/>
              <a:t>Parathyroid hormones ( Function, Regulation, Pathophysiology)</a:t>
            </a:r>
          </a:p>
          <a:p>
            <a:pPr>
              <a:buFont typeface="Wingdings" panose="05000000000000000000" pitchFamily="2" charset="2"/>
              <a:buChar char="ü"/>
            </a:pPr>
            <a:r>
              <a:rPr lang="en-US" sz="3600" dirty="0" smtClean="0"/>
              <a:t>Vit D</a:t>
            </a:r>
          </a:p>
          <a:p>
            <a:pPr>
              <a:buFont typeface="Wingdings" panose="05000000000000000000" pitchFamily="2" charset="2"/>
              <a:buChar char="ü"/>
            </a:pPr>
            <a:r>
              <a:rPr lang="en-US" sz="3600" dirty="0" smtClean="0"/>
              <a:t>Calcium</a:t>
            </a:r>
          </a:p>
          <a:p>
            <a:pPr>
              <a:buFont typeface="Wingdings" panose="05000000000000000000" pitchFamily="2" charset="2"/>
              <a:buChar char="ü"/>
            </a:pPr>
            <a:r>
              <a:rPr lang="en-US" sz="3600" dirty="0" smtClean="0"/>
              <a:t>Calcitonin</a:t>
            </a:r>
            <a:endParaRPr lang="en-US" sz="3600" dirty="0"/>
          </a:p>
        </p:txBody>
      </p:sp>
    </p:spTree>
    <p:extLst>
      <p:ext uri="{BB962C8B-B14F-4D97-AF65-F5344CB8AC3E}">
        <p14:creationId xmlns="" xmlns:p14="http://schemas.microsoft.com/office/powerpoint/2010/main" val="19619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86686" y="0"/>
            <a:ext cx="9743607" cy="6858000"/>
          </a:xfrm>
        </p:spPr>
      </p:pic>
      <p:sp>
        <p:nvSpPr>
          <p:cNvPr id="6" name="Title 5"/>
          <p:cNvSpPr>
            <a:spLocks noGrp="1"/>
          </p:cNvSpPr>
          <p:nvPr>
            <p:ph type="title"/>
          </p:nvPr>
        </p:nvSpPr>
        <p:spPr/>
        <p:txBody>
          <a:bodyPr>
            <a:normAutofit/>
          </a:bodyPr>
          <a:lstStyle/>
          <a:p>
            <a:r>
              <a:rPr lang="en-US" sz="6000" dirty="0" smtClean="0">
                <a:solidFill>
                  <a:schemeClr val="bg1"/>
                </a:solidFill>
                <a:latin typeface="Arial Rounded MT Bold" panose="020F0704030504030204" pitchFamily="34" charset="0"/>
              </a:rPr>
              <a:t>Gut</a:t>
            </a:r>
            <a:endParaRPr lang="en-US" sz="6000" dirty="0">
              <a:solidFill>
                <a:schemeClr val="bg1"/>
              </a:solidFill>
              <a:latin typeface="Arial Rounded MT Bold" panose="020F0704030504030204" pitchFamily="34" charset="0"/>
            </a:endParaRPr>
          </a:p>
        </p:txBody>
      </p:sp>
    </p:spTree>
    <p:extLst>
      <p:ext uri="{BB962C8B-B14F-4D97-AF65-F5344CB8AC3E}">
        <p14:creationId xmlns="" xmlns:p14="http://schemas.microsoft.com/office/powerpoint/2010/main" val="232241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95" y="301330"/>
            <a:ext cx="10845209" cy="1325563"/>
          </a:xfrm>
        </p:spPr>
        <p:txBody>
          <a:bodyPr>
            <a:normAutofit fontScale="90000"/>
          </a:bodyPr>
          <a:lstStyle/>
          <a:p>
            <a:r>
              <a:rPr lang="en-US" dirty="0" smtClean="0">
                <a:latin typeface="Arial Rounded MT Bold" panose="020F0704030504030204" pitchFamily="34" charset="0"/>
              </a:rPr>
              <a:t>The second major regulator of the Ca level: </a:t>
            </a:r>
            <a:r>
              <a:rPr lang="en-US" sz="5400" b="1" dirty="0" smtClean="0">
                <a:solidFill>
                  <a:schemeClr val="accent3"/>
                </a:solidFill>
                <a:latin typeface="Arial Rounded MT Bold" panose="020F0704030504030204" pitchFamily="34" charset="0"/>
              </a:rPr>
              <a:t>Vit D</a:t>
            </a:r>
            <a:endParaRPr lang="en-US" sz="5400" b="1" dirty="0">
              <a:solidFill>
                <a:schemeClr val="accent3"/>
              </a:solidFill>
              <a:latin typeface="Arial Rounded MT Bold" panose="020F0704030504030204" pitchFamily="34" charset="0"/>
            </a:endParaRPr>
          </a:p>
        </p:txBody>
      </p:sp>
      <p:sp>
        <p:nvSpPr>
          <p:cNvPr id="3" name="Content Placeholder 2"/>
          <p:cNvSpPr>
            <a:spLocks noGrp="1"/>
          </p:cNvSpPr>
          <p:nvPr>
            <p:ph idx="1"/>
          </p:nvPr>
        </p:nvSpPr>
        <p:spPr/>
        <p:txBody>
          <a:bodyPr/>
          <a:lstStyle/>
          <a:p>
            <a:r>
              <a:rPr lang="en-US" dirty="0" smtClean="0"/>
              <a:t>Hormone or vitamin</a:t>
            </a:r>
          </a:p>
          <a:p>
            <a:r>
              <a:rPr lang="en-US" dirty="0" smtClean="0"/>
              <a:t>D3 (skin) , D2 (diet)</a:t>
            </a:r>
          </a:p>
          <a:p>
            <a:endParaRPr lang="en-US" dirty="0"/>
          </a:p>
        </p:txBody>
      </p:sp>
    </p:spTree>
    <p:extLst>
      <p:ext uri="{BB962C8B-B14F-4D97-AF65-F5344CB8AC3E}">
        <p14:creationId xmlns="" xmlns:p14="http://schemas.microsoft.com/office/powerpoint/2010/main" val="375472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8765114" y="2750214"/>
            <a:ext cx="6050736" cy="1357572"/>
          </a:xfrm>
        </p:spPr>
        <p:txBody>
          <a:bodyPr/>
          <a:lstStyle/>
          <a:p>
            <a:r>
              <a:rPr lang="en-US" dirty="0" smtClean="0">
                <a:solidFill>
                  <a:schemeClr val="accent3"/>
                </a:solidFill>
                <a:latin typeface="Arial Rounded MT Bold" panose="020F0704030504030204" pitchFamily="34" charset="0"/>
              </a:rPr>
              <a:t>Vit D </a:t>
            </a:r>
            <a:r>
              <a:rPr lang="en-US" dirty="0" smtClean="0">
                <a:latin typeface="Arial Rounded MT Bold" panose="020F0704030504030204" pitchFamily="34" charset="0"/>
              </a:rPr>
              <a:t>: Synthesis</a:t>
            </a:r>
            <a:endParaRPr lang="en-US" dirty="0">
              <a:latin typeface="Arial Rounded MT Bold" panose="020F07040305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0"/>
            <a:ext cx="11111696" cy="6858000"/>
          </a:xfrm>
        </p:spPr>
      </p:pic>
    </p:spTree>
    <p:extLst>
      <p:ext uri="{BB962C8B-B14F-4D97-AF65-F5344CB8AC3E}">
        <p14:creationId xmlns="" xmlns:p14="http://schemas.microsoft.com/office/powerpoint/2010/main" val="4166155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fig19_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1276" y="0"/>
            <a:ext cx="1145059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69454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39114" y="0"/>
            <a:ext cx="9489587" cy="6858000"/>
          </a:xfrm>
          <a:prstGeom prst="rect">
            <a:avLst/>
          </a:prstGeom>
        </p:spPr>
      </p:pic>
    </p:spTree>
    <p:extLst>
      <p:ext uri="{BB962C8B-B14F-4D97-AF65-F5344CB8AC3E}">
        <p14:creationId xmlns="" xmlns:p14="http://schemas.microsoft.com/office/powerpoint/2010/main" val="301642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1888" y="2060414"/>
            <a:ext cx="4019108" cy="2782112"/>
          </a:xfrm>
        </p:spPr>
        <p:txBody>
          <a:bodyPr/>
          <a:lstStyle/>
          <a:p>
            <a:r>
              <a:rPr lang="en-US" dirty="0" smtClean="0">
                <a:solidFill>
                  <a:schemeClr val="accent3"/>
                </a:solidFill>
                <a:latin typeface="Arial Rounded MT Bold" panose="020F0704030504030204" pitchFamily="34" charset="0"/>
              </a:rPr>
              <a:t>Vitamin D </a:t>
            </a:r>
            <a:r>
              <a:rPr lang="en-US" dirty="0" smtClean="0">
                <a:latin typeface="Arial Rounded MT Bold" panose="020F0704030504030204" pitchFamily="34" charset="0"/>
              </a:rPr>
              <a:t>and Obesity</a:t>
            </a:r>
            <a:endParaRPr lang="en-US" dirty="0">
              <a:latin typeface="Arial Rounded MT Bold" panose="020F07040305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659218" y="0"/>
            <a:ext cx="6996223" cy="6902941"/>
          </a:xfrm>
        </p:spPr>
      </p:pic>
    </p:spTree>
    <p:extLst>
      <p:ext uri="{BB962C8B-B14F-4D97-AF65-F5344CB8AC3E}">
        <p14:creationId xmlns="" xmlns:p14="http://schemas.microsoft.com/office/powerpoint/2010/main" val="1090035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When </a:t>
            </a:r>
            <a:r>
              <a:rPr lang="el-GR" dirty="0" smtClean="0">
                <a:solidFill>
                  <a:schemeClr val="accent3"/>
                </a:solidFill>
              </a:rPr>
              <a:t>α</a:t>
            </a:r>
            <a:r>
              <a:rPr lang="en-US" dirty="0" smtClean="0">
                <a:solidFill>
                  <a:schemeClr val="accent3"/>
                </a:solidFill>
                <a:latin typeface="Arial Rounded MT Bold" panose="020F0704030504030204" pitchFamily="34" charset="0"/>
              </a:rPr>
              <a:t>-1-hydroxylase </a:t>
            </a:r>
            <a:r>
              <a:rPr lang="en-US" dirty="0" smtClean="0">
                <a:latin typeface="Arial Rounded MT Bold" panose="020F0704030504030204" pitchFamily="34" charset="0"/>
              </a:rPr>
              <a:t>is activated </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Rounded MT Bold" panose="020F0704030504030204" pitchFamily="34" charset="0"/>
              </a:rPr>
              <a:t>Vitamin D deficiency</a:t>
            </a:r>
          </a:p>
          <a:p>
            <a:r>
              <a:rPr lang="en-US" sz="3600" dirty="0" smtClean="0">
                <a:latin typeface="Arial Rounded MT Bold" panose="020F0704030504030204" pitchFamily="34" charset="0"/>
              </a:rPr>
              <a:t> Ca2+ deficiency</a:t>
            </a:r>
          </a:p>
          <a:p>
            <a:r>
              <a:rPr lang="en-US" sz="3600" dirty="0" smtClean="0">
                <a:latin typeface="Arial Rounded MT Bold" panose="020F0704030504030204" pitchFamily="34" charset="0"/>
              </a:rPr>
              <a:t> phosphate deficiency</a:t>
            </a:r>
          </a:p>
          <a:p>
            <a:r>
              <a:rPr lang="en-US" sz="3600" dirty="0" smtClean="0">
                <a:latin typeface="Arial Rounded MT Bold" panose="020F0704030504030204" pitchFamily="34" charset="0"/>
              </a:rPr>
              <a:t>PTH stimulation</a:t>
            </a:r>
            <a:endParaRPr lang="en-US" sz="3600" dirty="0">
              <a:latin typeface="Arial Rounded MT Bold" panose="020F0704030504030204" pitchFamily="34" charset="0"/>
            </a:endParaRPr>
          </a:p>
        </p:txBody>
      </p:sp>
      <p:sp>
        <p:nvSpPr>
          <p:cNvPr id="4" name="Down Arrow Callout 3"/>
          <p:cNvSpPr/>
          <p:nvPr/>
        </p:nvSpPr>
        <p:spPr>
          <a:xfrm>
            <a:off x="7272670" y="1825625"/>
            <a:ext cx="4081130" cy="266131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atin typeface="Arial Rounded MT Bold" panose="020F0704030504030204" pitchFamily="34" charset="0"/>
              </a:rPr>
              <a:t>Why </a:t>
            </a:r>
            <a:endParaRPr lang="en-US" sz="7200" dirty="0">
              <a:latin typeface="Arial Rounded MT Bold" panose="020F0704030504030204" pitchFamily="34" charset="0"/>
            </a:endParaRPr>
          </a:p>
        </p:txBody>
      </p:sp>
      <p:sp>
        <p:nvSpPr>
          <p:cNvPr id="5" name="Content Placeholder 2"/>
          <p:cNvSpPr txBox="1">
            <a:spLocks/>
          </p:cNvSpPr>
          <p:nvPr/>
        </p:nvSpPr>
        <p:spPr>
          <a:xfrm>
            <a:off x="6124353" y="4621877"/>
            <a:ext cx="6251945" cy="1183500"/>
          </a:xfrm>
          <a:prstGeom prst="rect">
            <a:avLst/>
          </a:prstGeom>
          <a:solidFill>
            <a:schemeClr val="tx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smtClean="0">
                <a:solidFill>
                  <a:schemeClr val="accent4"/>
                </a:solidFill>
                <a:latin typeface="Arial Rounded MT Bold" panose="020F0704030504030204" pitchFamily="34" charset="0"/>
              </a:rPr>
              <a:t>To Increase Ca and PO</a:t>
            </a:r>
          </a:p>
          <a:p>
            <a:endParaRPr lang="en-US" sz="3600" dirty="0" smtClean="0">
              <a:latin typeface="Arial Rounded MT Bold" panose="020F0704030504030204" pitchFamily="34" charset="0"/>
            </a:endParaRPr>
          </a:p>
        </p:txBody>
      </p:sp>
    </p:spTree>
    <p:extLst>
      <p:ext uri="{BB962C8B-B14F-4D97-AF65-F5344CB8AC3E}">
        <p14:creationId xmlns="" xmlns:p14="http://schemas.microsoft.com/office/powerpoint/2010/main" val="3983214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When </a:t>
            </a:r>
            <a:r>
              <a:rPr lang="en-US" dirty="0" smtClean="0">
                <a:solidFill>
                  <a:schemeClr val="accent3"/>
                </a:solidFill>
                <a:latin typeface="Arial Rounded MT Bold" panose="020F0704030504030204" pitchFamily="34" charset="0"/>
              </a:rPr>
              <a:t>24-hydroxylase</a:t>
            </a:r>
            <a:r>
              <a:rPr lang="en-US" dirty="0" smtClean="0">
                <a:latin typeface="Arial Rounded MT Bold" panose="020F0704030504030204" pitchFamily="34" charset="0"/>
              </a:rPr>
              <a:t> is activated </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r>
              <a:rPr lang="en-US" sz="4800" dirty="0" smtClean="0">
                <a:latin typeface="Arial Rounded MT Bold" panose="020F0704030504030204" pitchFamily="34" charset="0"/>
              </a:rPr>
              <a:t>excess Ca2+</a:t>
            </a:r>
          </a:p>
          <a:p>
            <a:r>
              <a:rPr lang="en-US" sz="4800" dirty="0" smtClean="0">
                <a:latin typeface="Arial Rounded MT Bold" panose="020F0704030504030204" pitchFamily="34" charset="0"/>
              </a:rPr>
              <a:t> excess phosphate</a:t>
            </a:r>
          </a:p>
          <a:p>
            <a:r>
              <a:rPr lang="en-US" sz="4800" dirty="0" smtClean="0">
                <a:latin typeface="Arial Rounded MT Bold" panose="020F0704030504030204" pitchFamily="34" charset="0"/>
              </a:rPr>
              <a:t>excess 1,25-(OH)2 -D</a:t>
            </a:r>
            <a:endParaRPr lang="en-US" sz="4800" dirty="0">
              <a:latin typeface="Arial Rounded MT Bold" panose="020F0704030504030204" pitchFamily="34" charset="0"/>
            </a:endParaRPr>
          </a:p>
        </p:txBody>
      </p:sp>
    </p:spTree>
    <p:extLst>
      <p:ext uri="{BB962C8B-B14F-4D97-AF65-F5344CB8AC3E}">
        <p14:creationId xmlns="" xmlns:p14="http://schemas.microsoft.com/office/powerpoint/2010/main" val="3141471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265" y="365125"/>
            <a:ext cx="3133060" cy="4993684"/>
          </a:xfrm>
        </p:spPr>
        <p:txBody>
          <a:bodyPr/>
          <a:lstStyle/>
          <a:p>
            <a:pPr algn="ctr"/>
            <a:r>
              <a:rPr lang="en-US" dirty="0" err="1" smtClean="0">
                <a:solidFill>
                  <a:schemeClr val="accent3"/>
                </a:solidFill>
                <a:latin typeface="Arial Rounded MT Bold" panose="020F0704030504030204" pitchFamily="34" charset="0"/>
              </a:rPr>
              <a:t>Acidemia</a:t>
            </a:r>
            <a:r>
              <a:rPr lang="en-US" dirty="0" smtClean="0">
                <a:latin typeface="Arial Rounded MT Bold" panose="020F0704030504030204" pitchFamily="34" charset="0"/>
              </a:rPr>
              <a:t> Vs </a:t>
            </a:r>
            <a:r>
              <a:rPr lang="en-US" dirty="0" err="1" smtClean="0">
                <a:solidFill>
                  <a:schemeClr val="accent3"/>
                </a:solidFill>
                <a:latin typeface="Arial Rounded MT Bold" panose="020F0704030504030204" pitchFamily="34" charset="0"/>
              </a:rPr>
              <a:t>Alkalemia</a:t>
            </a:r>
            <a:endParaRPr lang="en-US" dirty="0">
              <a:solidFill>
                <a:schemeClr val="accent3"/>
              </a:solidFill>
              <a:latin typeface="Arial Rounded MT Bold" panose="020F0704030504030204" pitchFamily="34" charset="0"/>
            </a:endParaRPr>
          </a:p>
        </p:txBody>
      </p:sp>
      <p:pic>
        <p:nvPicPr>
          <p:cNvPr id="2050" name="Picture 2" descr="https://o.quizlet.com/i/URR5erOubNZVJdyVcSlJtQ_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298978"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0149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25213" t="19986" r="25592" b="28270"/>
          <a:stretch/>
        </p:blipFill>
        <p:spPr>
          <a:xfrm>
            <a:off x="-1" y="32009"/>
            <a:ext cx="11542827" cy="6825991"/>
          </a:xfrm>
          <a:prstGeom prst="rect">
            <a:avLst/>
          </a:prstGeom>
        </p:spPr>
      </p:pic>
    </p:spTree>
    <p:extLst>
      <p:ext uri="{BB962C8B-B14F-4D97-AF65-F5344CB8AC3E}">
        <p14:creationId xmlns="" xmlns:p14="http://schemas.microsoft.com/office/powerpoint/2010/main" val="131698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rial Rounded MT Bold" panose="020F0704030504030204" pitchFamily="34" charset="0"/>
              </a:rPr>
              <a:t>PTH </a:t>
            </a:r>
            <a:endParaRPr lang="en-US" sz="6000"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en-US" dirty="0" smtClean="0"/>
              <a:t>Anatomy (briefly)</a:t>
            </a:r>
          </a:p>
          <a:p>
            <a:r>
              <a:rPr lang="en-US" dirty="0" smtClean="0"/>
              <a:t>Importance of Ca and its percentage in blood</a:t>
            </a:r>
          </a:p>
          <a:p>
            <a:r>
              <a:rPr lang="en-US" dirty="0" smtClean="0"/>
              <a:t>Impairment level of Ca and its consequences</a:t>
            </a:r>
          </a:p>
          <a:p>
            <a:r>
              <a:rPr lang="en-US" dirty="0" smtClean="0"/>
              <a:t>Regulation of Calcium level</a:t>
            </a:r>
          </a:p>
          <a:p>
            <a:r>
              <a:rPr lang="en-US" dirty="0" smtClean="0"/>
              <a:t>PTH and its Functions</a:t>
            </a:r>
          </a:p>
          <a:p>
            <a:r>
              <a:rPr lang="en-US" dirty="0" smtClean="0"/>
              <a:t>Relation between Calcium and bone phosphate </a:t>
            </a:r>
          </a:p>
          <a:p>
            <a:r>
              <a:rPr lang="en-US" dirty="0" smtClean="0"/>
              <a:t>Gut</a:t>
            </a:r>
          </a:p>
          <a:p>
            <a:endParaRPr lang="en-US" dirty="0"/>
          </a:p>
        </p:txBody>
      </p:sp>
    </p:spTree>
    <p:extLst>
      <p:ext uri="{BB962C8B-B14F-4D97-AF65-F5344CB8AC3E}">
        <p14:creationId xmlns="" xmlns:p14="http://schemas.microsoft.com/office/powerpoint/2010/main" val="231072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5" y="2470371"/>
            <a:ext cx="10515600" cy="1325563"/>
          </a:xfrm>
        </p:spPr>
        <p:txBody>
          <a:bodyPr>
            <a:noAutofit/>
          </a:bodyPr>
          <a:lstStyle/>
          <a:p>
            <a:pPr algn="ctr"/>
            <a:r>
              <a:rPr lang="en-US" sz="4800" dirty="0" smtClean="0">
                <a:solidFill>
                  <a:schemeClr val="accent3"/>
                </a:solidFill>
                <a:latin typeface="Arial Rounded MT Bold" panose="020F0704030504030204" pitchFamily="34" charset="0"/>
              </a:rPr>
              <a:t>Clinical applications </a:t>
            </a:r>
            <a:r>
              <a:rPr lang="en-US" sz="4800" dirty="0" smtClean="0">
                <a:latin typeface="Arial Rounded MT Bold" panose="020F0704030504030204" pitchFamily="34" charset="0"/>
              </a:rPr>
              <a:t>:</a:t>
            </a:r>
            <a:br>
              <a:rPr lang="en-US" sz="4800" dirty="0" smtClean="0">
                <a:latin typeface="Arial Rounded MT Bold" panose="020F0704030504030204" pitchFamily="34" charset="0"/>
              </a:rPr>
            </a:br>
            <a:r>
              <a:rPr lang="en-US" sz="4800" dirty="0" smtClean="0">
                <a:latin typeface="Arial Rounded MT Bold" panose="020F0704030504030204" pitchFamily="34" charset="0"/>
              </a:rPr>
              <a:t>Rickets &amp; </a:t>
            </a:r>
            <a:r>
              <a:rPr lang="en-US" sz="4800" dirty="0" err="1" smtClean="0">
                <a:latin typeface="Arial Rounded MT Bold" panose="020F0704030504030204" pitchFamily="34" charset="0"/>
              </a:rPr>
              <a:t>Osteomalacia</a:t>
            </a:r>
            <a:r>
              <a:rPr lang="en-US" sz="4800" dirty="0" smtClean="0">
                <a:latin typeface="Arial Rounded MT Bold" panose="020F0704030504030204" pitchFamily="34" charset="0"/>
              </a:rPr>
              <a:t/>
            </a:r>
            <a:br>
              <a:rPr lang="en-US" sz="4800" dirty="0" smtClean="0">
                <a:latin typeface="Arial Rounded MT Bold" panose="020F0704030504030204" pitchFamily="34" charset="0"/>
              </a:rPr>
            </a:br>
            <a:r>
              <a:rPr lang="en-US" sz="4800" dirty="0" smtClean="0">
                <a:latin typeface="Arial Rounded MT Bold" panose="020F0704030504030204" pitchFamily="34" charset="0"/>
              </a:rPr>
              <a:t>&amp; many other things :P</a:t>
            </a:r>
            <a:endParaRPr lang="en-US" sz="4800" dirty="0">
              <a:latin typeface="Arial Rounded MT Bold" panose="020F0704030504030204" pitchFamily="34" charset="0"/>
            </a:endParaRPr>
          </a:p>
        </p:txBody>
      </p:sp>
    </p:spTree>
    <p:extLst>
      <p:ext uri="{BB962C8B-B14F-4D97-AF65-F5344CB8AC3E}">
        <p14:creationId xmlns="" xmlns:p14="http://schemas.microsoft.com/office/powerpoint/2010/main" val="836171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accent3"/>
                </a:solidFill>
                <a:latin typeface="Arial Rounded MT Bold" panose="020F0704030504030204" pitchFamily="34" charset="0"/>
              </a:rPr>
              <a:t>Calcitonin</a:t>
            </a:r>
            <a:endParaRPr lang="en-US" sz="6600" dirty="0">
              <a:solidFill>
                <a:schemeClr val="accent3"/>
              </a:solidFill>
              <a:latin typeface="Arial Rounded MT Bold" panose="020F0704030504030204" pitchFamily="34" charset="0"/>
            </a:endParaRPr>
          </a:p>
        </p:txBody>
      </p:sp>
      <p:sp>
        <p:nvSpPr>
          <p:cNvPr id="3" name="Content Placeholder 2"/>
          <p:cNvSpPr>
            <a:spLocks noGrp="1"/>
          </p:cNvSpPr>
          <p:nvPr>
            <p:ph idx="1"/>
          </p:nvPr>
        </p:nvSpPr>
        <p:spPr/>
        <p:txBody>
          <a:bodyPr/>
          <a:lstStyle/>
          <a:p>
            <a:r>
              <a:rPr lang="en-US" dirty="0" smtClean="0"/>
              <a:t> </a:t>
            </a:r>
            <a:r>
              <a:rPr lang="en-US" sz="4000" dirty="0" smtClean="0">
                <a:latin typeface="Arial Rounded MT Bold" panose="020F0704030504030204" pitchFamily="34" charset="0"/>
              </a:rPr>
              <a:t>counter PTH</a:t>
            </a:r>
          </a:p>
          <a:p>
            <a:r>
              <a:rPr lang="en-US" sz="4000" dirty="0" smtClean="0">
                <a:latin typeface="Arial Rounded MT Bold" panose="020F0704030504030204" pitchFamily="34" charset="0"/>
              </a:rPr>
              <a:t>straight chain peptide of 32 amino acids</a:t>
            </a:r>
          </a:p>
          <a:p>
            <a:r>
              <a:rPr lang="en-US" sz="4000" dirty="0" err="1" smtClean="0">
                <a:latin typeface="Arial Rounded MT Bold" panose="020F0704030504030204" pitchFamily="34" charset="0"/>
              </a:rPr>
              <a:t>Parafollicular</a:t>
            </a:r>
            <a:r>
              <a:rPr lang="en-US" sz="4000" dirty="0" smtClean="0">
                <a:latin typeface="Arial Rounded MT Bold" panose="020F0704030504030204" pitchFamily="34" charset="0"/>
              </a:rPr>
              <a:t> cells</a:t>
            </a:r>
          </a:p>
          <a:p>
            <a:r>
              <a:rPr lang="en-US" sz="4000" dirty="0" smtClean="0">
                <a:latin typeface="Arial Rounded MT Bold" panose="020F0704030504030204" pitchFamily="34" charset="0"/>
              </a:rPr>
              <a:t>neuromodulator. </a:t>
            </a:r>
          </a:p>
          <a:p>
            <a:endParaRPr lang="en-US" dirty="0" smtClean="0"/>
          </a:p>
          <a:p>
            <a:endParaRPr lang="en-US" dirty="0"/>
          </a:p>
        </p:txBody>
      </p:sp>
    </p:spTree>
    <p:extLst>
      <p:ext uri="{BB962C8B-B14F-4D97-AF65-F5344CB8AC3E}">
        <p14:creationId xmlns="" xmlns:p14="http://schemas.microsoft.com/office/powerpoint/2010/main" val="3717537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838200" y="2677855"/>
            <a:ext cx="10715847" cy="1323439"/>
          </a:xfrm>
          <a:prstGeom prst="rect">
            <a:avLst/>
          </a:prstGeom>
        </p:spPr>
        <p:txBody>
          <a:bodyPr wrap="square">
            <a:spAutoFit/>
          </a:bodyPr>
          <a:lstStyle/>
          <a:p>
            <a:pPr algn="ctr"/>
            <a:r>
              <a:rPr lang="en-US" sz="4000" dirty="0" smtClean="0">
                <a:latin typeface="Arial Rounded MT Bold" panose="020F0704030504030204" pitchFamily="34" charset="0"/>
              </a:rPr>
              <a:t>The major stimulus to CT secretion is a rise in plasma calcium concentration</a:t>
            </a:r>
          </a:p>
        </p:txBody>
      </p:sp>
    </p:spTree>
    <p:extLst>
      <p:ext uri="{BB962C8B-B14F-4D97-AF65-F5344CB8AC3E}">
        <p14:creationId xmlns="" xmlns:p14="http://schemas.microsoft.com/office/powerpoint/2010/main" val="87347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latin typeface="Arial Rounded MT Bold" panose="020F0704030504030204" pitchFamily="34" charset="0"/>
              </a:rPr>
              <a:t>Calcitonin </a:t>
            </a:r>
            <a:endParaRPr lang="en-US" dirty="0">
              <a:solidFill>
                <a:schemeClr val="accent3"/>
              </a:solidFill>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r>
              <a:rPr lang="en-US" sz="5400" b="1" dirty="0" smtClean="0">
                <a:latin typeface="Arial Rounded MT Bold" panose="020F0704030504030204" pitchFamily="34" charset="0"/>
              </a:rPr>
              <a:t>decreases plasma calcium levels </a:t>
            </a:r>
            <a:r>
              <a:rPr lang="en-US" sz="3600" dirty="0" smtClean="0"/>
              <a:t>(</a:t>
            </a:r>
            <a:r>
              <a:rPr lang="en-US" dirty="0" smtClean="0"/>
              <a:t>by antagonizing the actions of PTH on bone and on the kidney decrease Ca and phosphate reabsorption).</a:t>
            </a:r>
          </a:p>
          <a:p>
            <a:r>
              <a:rPr lang="en-US" sz="5400" b="1" dirty="0" smtClean="0">
                <a:latin typeface="Arial Rounded MT Bold" panose="020F0704030504030204" pitchFamily="34" charset="0"/>
              </a:rPr>
              <a:t>decreases plasma phosphate concentration</a:t>
            </a:r>
            <a:r>
              <a:rPr lang="en-US" dirty="0" smtClean="0"/>
              <a:t> and increases urinary phosphate excretion slightly</a:t>
            </a:r>
            <a:endParaRPr lang="en-US" dirty="0"/>
          </a:p>
        </p:txBody>
      </p:sp>
    </p:spTree>
    <p:extLst>
      <p:ext uri="{BB962C8B-B14F-4D97-AF65-F5344CB8AC3E}">
        <p14:creationId xmlns="" xmlns:p14="http://schemas.microsoft.com/office/powerpoint/2010/main" val="444304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689103"/>
            <a:ext cx="10219660" cy="3477875"/>
          </a:xfrm>
          <a:prstGeom prst="rect">
            <a:avLst/>
          </a:prstGeom>
        </p:spPr>
        <p:txBody>
          <a:bodyPr wrap="square">
            <a:spAutoFit/>
          </a:bodyPr>
          <a:lstStyle/>
          <a:p>
            <a:r>
              <a:rPr lang="en-US" sz="4400" dirty="0" smtClean="0">
                <a:latin typeface="Arial Rounded MT Bold" panose="020F0704030504030204" pitchFamily="34" charset="0"/>
              </a:rPr>
              <a:t>The </a:t>
            </a:r>
            <a:r>
              <a:rPr lang="en-US" sz="4400" dirty="0" err="1" smtClean="0">
                <a:solidFill>
                  <a:schemeClr val="accent3"/>
                </a:solidFill>
                <a:latin typeface="Arial Rounded MT Bold" panose="020F0704030504030204" pitchFamily="34" charset="0"/>
              </a:rPr>
              <a:t>hypocalcemic</a:t>
            </a:r>
            <a:r>
              <a:rPr lang="en-US" sz="4400" dirty="0" smtClean="0">
                <a:latin typeface="Arial Rounded MT Bold" panose="020F0704030504030204" pitchFamily="34" charset="0"/>
              </a:rPr>
              <a:t> action is caused by inhibition of both </a:t>
            </a:r>
            <a:r>
              <a:rPr lang="en-US" sz="4400" dirty="0" err="1" smtClean="0">
                <a:latin typeface="Arial Rounded MT Bold" panose="020F0704030504030204" pitchFamily="34" charset="0"/>
              </a:rPr>
              <a:t>osteocytic</a:t>
            </a:r>
            <a:r>
              <a:rPr lang="en-US" sz="4400" dirty="0" smtClean="0">
                <a:latin typeface="Arial Rounded MT Bold" panose="020F0704030504030204" pitchFamily="34" charset="0"/>
              </a:rPr>
              <a:t> </a:t>
            </a:r>
            <a:r>
              <a:rPr lang="en-US" sz="4400" dirty="0" err="1" smtClean="0">
                <a:latin typeface="Arial Rounded MT Bold" panose="020F0704030504030204" pitchFamily="34" charset="0"/>
              </a:rPr>
              <a:t>osteolysis</a:t>
            </a:r>
            <a:r>
              <a:rPr lang="en-US" sz="4400" dirty="0" smtClean="0">
                <a:latin typeface="Arial Rounded MT Bold" panose="020F0704030504030204" pitchFamily="34" charset="0"/>
              </a:rPr>
              <a:t> and osteoclastic bone resorption particularly when these are stimulated by PTH</a:t>
            </a:r>
            <a:endParaRPr lang="en-US" sz="4400" dirty="0">
              <a:latin typeface="Arial Rounded MT Bold" panose="020F0704030504030204" pitchFamily="34" charset="0"/>
            </a:endParaRPr>
          </a:p>
        </p:txBody>
      </p:sp>
    </p:spTree>
    <p:extLst>
      <p:ext uri="{BB962C8B-B14F-4D97-AF65-F5344CB8AC3E}">
        <p14:creationId xmlns="" xmlns:p14="http://schemas.microsoft.com/office/powerpoint/2010/main" val="1552682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Arial Rounded MT Bold" panose="020F0704030504030204" pitchFamily="34" charset="0"/>
              </a:rPr>
              <a:t>CT deficiency does not lead to </a:t>
            </a:r>
            <a:r>
              <a:rPr lang="en-US" sz="4400" dirty="0" err="1" smtClean="0">
                <a:latin typeface="Arial Rounded MT Bold" panose="020F0704030504030204" pitchFamily="34" charset="0"/>
              </a:rPr>
              <a:t>hypercalcaemia</a:t>
            </a:r>
            <a:r>
              <a:rPr lang="en-US" sz="4400" dirty="0" smtClean="0">
                <a:latin typeface="Arial Rounded MT Bold" panose="020F0704030504030204" pitchFamily="34" charset="0"/>
              </a:rPr>
              <a:t> &amp; CT hyper secretion does not produce hypocalcaemia. </a:t>
            </a:r>
            <a:endParaRPr lang="en-US" sz="4400" dirty="0">
              <a:latin typeface="Arial Rounded MT Bold" panose="020F0704030504030204" pitchFamily="34" charset="0"/>
            </a:endParaRPr>
          </a:p>
        </p:txBody>
      </p:sp>
    </p:spTree>
    <p:extLst>
      <p:ext uri="{BB962C8B-B14F-4D97-AF65-F5344CB8AC3E}">
        <p14:creationId xmlns="" xmlns:p14="http://schemas.microsoft.com/office/powerpoint/2010/main" val="3643906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548278" y="365125"/>
            <a:ext cx="11095443" cy="6202066"/>
          </a:xfrm>
        </p:spPr>
      </p:pic>
    </p:spTree>
    <p:extLst>
      <p:ext uri="{BB962C8B-B14F-4D97-AF65-F5344CB8AC3E}">
        <p14:creationId xmlns="" xmlns:p14="http://schemas.microsoft.com/office/powerpoint/2010/main" val="1108571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Arial Rounded MT Bold" panose="020F0704030504030204" pitchFamily="34" charset="0"/>
              </a:rPr>
              <a:t> factors affecting calcium metabolism (other than PTH, CT, and vitamin D) </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t>include: </a:t>
            </a:r>
          </a:p>
          <a:p>
            <a:r>
              <a:rPr lang="en-US" dirty="0" smtClean="0"/>
              <a:t> </a:t>
            </a:r>
            <a:r>
              <a:rPr lang="en-US" dirty="0" smtClean="0">
                <a:latin typeface="Arial Rounded MT Bold" panose="020F0704030504030204" pitchFamily="34" charset="0"/>
              </a:rPr>
              <a:t>Glucocorticoids</a:t>
            </a:r>
          </a:p>
          <a:p>
            <a:r>
              <a:rPr lang="en-US" dirty="0" smtClean="0">
                <a:latin typeface="Arial Rounded MT Bold" panose="020F0704030504030204" pitchFamily="34" charset="0"/>
              </a:rPr>
              <a:t> Growth hormone and somatomedins</a:t>
            </a:r>
          </a:p>
          <a:p>
            <a:r>
              <a:rPr lang="en-US" dirty="0" smtClean="0">
                <a:latin typeface="Arial Rounded MT Bold" panose="020F0704030504030204" pitchFamily="34" charset="0"/>
              </a:rPr>
              <a:t> Thyroid hormones </a:t>
            </a:r>
          </a:p>
          <a:p>
            <a:r>
              <a:rPr lang="en-US" dirty="0" smtClean="0">
                <a:latin typeface="Arial Rounded MT Bold" panose="020F0704030504030204" pitchFamily="34" charset="0"/>
              </a:rPr>
              <a:t>Estrogens </a:t>
            </a:r>
          </a:p>
          <a:p>
            <a:r>
              <a:rPr lang="en-US" dirty="0" smtClean="0">
                <a:latin typeface="Arial Rounded MT Bold" panose="020F0704030504030204" pitchFamily="34" charset="0"/>
              </a:rPr>
              <a:t>Insulin </a:t>
            </a:r>
          </a:p>
          <a:p>
            <a:r>
              <a:rPr lang="en-US" dirty="0" smtClean="0">
                <a:latin typeface="Arial Rounded MT Bold" panose="020F0704030504030204" pitchFamily="34" charset="0"/>
              </a:rPr>
              <a:t>IGF-1 </a:t>
            </a:r>
          </a:p>
          <a:p>
            <a:r>
              <a:rPr lang="en-US" dirty="0" smtClean="0">
                <a:latin typeface="Arial Rounded MT Bold" panose="020F0704030504030204" pitchFamily="34" charset="0"/>
              </a:rPr>
              <a:t>Epidermal growth factor</a:t>
            </a:r>
          </a:p>
          <a:p>
            <a:r>
              <a:rPr lang="en-US" dirty="0" smtClean="0">
                <a:latin typeface="Arial Rounded MT Bold" panose="020F0704030504030204" pitchFamily="34" charset="0"/>
              </a:rPr>
              <a:t> Fibroblast growth factor</a:t>
            </a:r>
          </a:p>
          <a:p>
            <a:r>
              <a:rPr lang="en-US" dirty="0" smtClean="0">
                <a:latin typeface="Arial Rounded MT Bold" panose="020F0704030504030204" pitchFamily="34" charset="0"/>
              </a:rPr>
              <a:t> Platelet-derived growth factor </a:t>
            </a:r>
          </a:p>
          <a:p>
            <a:r>
              <a:rPr lang="en-US" dirty="0" smtClean="0">
                <a:latin typeface="Arial Rounded MT Bold" panose="020F0704030504030204" pitchFamily="34" charset="0"/>
              </a:rPr>
              <a:t>Osteoclasts activating factor</a:t>
            </a:r>
            <a:endParaRPr lang="en-US" dirty="0">
              <a:latin typeface="Arial Rounded MT Bold" panose="020F0704030504030204" pitchFamily="34" charset="0"/>
            </a:endParaRPr>
          </a:p>
        </p:txBody>
      </p:sp>
    </p:spTree>
    <p:extLst>
      <p:ext uri="{BB962C8B-B14F-4D97-AF65-F5344CB8AC3E}">
        <p14:creationId xmlns="" xmlns:p14="http://schemas.microsoft.com/office/powerpoint/2010/main" val="4154614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13800" dirty="0" smtClean="0">
                <a:latin typeface="Arial Rounded MT Bold" panose="020F0704030504030204" pitchFamily="34" charset="0"/>
              </a:rPr>
              <a:t>Phosphate</a:t>
            </a:r>
            <a:endParaRPr lang="en-US" sz="4800" dirty="0">
              <a:latin typeface="Arial Rounded MT Bold" panose="020F0704030504030204" pitchFamily="34" charset="0"/>
            </a:endParaRPr>
          </a:p>
        </p:txBody>
      </p:sp>
    </p:spTree>
    <p:extLst>
      <p:ext uri="{BB962C8B-B14F-4D97-AF65-F5344CB8AC3E}">
        <p14:creationId xmlns="" xmlns:p14="http://schemas.microsoft.com/office/powerpoint/2010/main" val="1899517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1358348" y="0"/>
            <a:ext cx="9475304" cy="6810375"/>
          </a:xfrm>
        </p:spPr>
      </p:pic>
    </p:spTree>
    <p:extLst>
      <p:ext uri="{BB962C8B-B14F-4D97-AF65-F5344CB8AC3E}">
        <p14:creationId xmlns="" xmlns:p14="http://schemas.microsoft.com/office/powerpoint/2010/main" val="279804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solidFill>
              </a:rPr>
              <a:t>Parathyroid Glands </a:t>
            </a:r>
            <a:endParaRPr lang="en-US" sz="5400" b="1" dirty="0">
              <a:solidFill>
                <a:schemeClr val="accent2"/>
              </a:solidFill>
            </a:endParaRPr>
          </a:p>
        </p:txBody>
      </p:sp>
      <p:sp>
        <p:nvSpPr>
          <p:cNvPr id="3" name="Content Placeholder 2"/>
          <p:cNvSpPr>
            <a:spLocks noGrp="1"/>
          </p:cNvSpPr>
          <p:nvPr>
            <p:ph idx="1"/>
          </p:nvPr>
        </p:nvSpPr>
        <p:spPr>
          <a:xfrm>
            <a:off x="838199" y="1825625"/>
            <a:ext cx="5248701" cy="4351338"/>
          </a:xfrm>
        </p:spPr>
        <p:txBody>
          <a:bodyPr>
            <a:normAutofit/>
          </a:bodyPr>
          <a:lstStyle/>
          <a:p>
            <a:pPr>
              <a:buFont typeface="Wingdings" panose="05000000000000000000" pitchFamily="2" charset="2"/>
              <a:buChar char="ü"/>
            </a:pPr>
            <a:r>
              <a:rPr lang="en-US" sz="3600" dirty="0" smtClean="0"/>
              <a:t>Chief cells secret </a:t>
            </a:r>
            <a:r>
              <a:rPr lang="en-US" sz="3600" dirty="0" smtClean="0"/>
              <a:t>PTH</a:t>
            </a:r>
          </a:p>
          <a:p>
            <a:pPr>
              <a:buFont typeface="Wingdings" panose="05000000000000000000" pitchFamily="2" charset="2"/>
              <a:buChar char="ü"/>
            </a:pPr>
            <a:r>
              <a:rPr lang="en-US" sz="3600" dirty="0" smtClean="0"/>
              <a:t> </a:t>
            </a:r>
            <a:r>
              <a:rPr lang="en-US" sz="3600" dirty="0" err="1" smtClean="0"/>
              <a:t>oxyphil</a:t>
            </a:r>
            <a:r>
              <a:rPr lang="en-US" sz="3600" dirty="0" smtClean="0"/>
              <a:t> cells </a:t>
            </a:r>
            <a:endParaRPr lang="en-US" sz="3600" dirty="0" smtClean="0"/>
          </a:p>
        </p:txBody>
      </p:sp>
      <p:pic>
        <p:nvPicPr>
          <p:cNvPr id="1026" name="Picture 2" descr="http://www.jctonic.com/email/SOS_02_21_2004/images/h5550931%5b1%5d.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37779" y="365125"/>
            <a:ext cx="4680045" cy="327882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37779" y="3771782"/>
            <a:ext cx="4680045" cy="2951281"/>
          </a:xfrm>
          <a:prstGeom prst="rect">
            <a:avLst/>
          </a:prstGeom>
        </p:spPr>
      </p:pic>
    </p:spTree>
    <p:extLst>
      <p:ext uri="{BB962C8B-B14F-4D97-AF65-F5344CB8AC3E}">
        <p14:creationId xmlns="" xmlns:p14="http://schemas.microsoft.com/office/powerpoint/2010/main" val="3190399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219" y="2675731"/>
            <a:ext cx="6562060" cy="1325563"/>
          </a:xfrm>
        </p:spPr>
        <p:txBody>
          <a:bodyPr>
            <a:normAutofit/>
          </a:bodyPr>
          <a:lstStyle/>
          <a:p>
            <a:r>
              <a:rPr lang="en-US" sz="7200" dirty="0" smtClean="0">
                <a:latin typeface="Arial Rounded MT Bold" panose="020F0704030504030204" pitchFamily="34" charset="0"/>
              </a:rPr>
              <a:t>Osteoporosis</a:t>
            </a:r>
            <a:endParaRPr lang="en-US" sz="7200" dirty="0">
              <a:latin typeface="Arial Rounded MT Bold" panose="020F0704030504030204" pitchFamily="34" charset="0"/>
            </a:endParaRPr>
          </a:p>
        </p:txBody>
      </p:sp>
    </p:spTree>
    <p:extLst>
      <p:ext uri="{BB962C8B-B14F-4D97-AF65-F5344CB8AC3E}">
        <p14:creationId xmlns="" xmlns:p14="http://schemas.microsoft.com/office/powerpoint/2010/main" val="234788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7" y="2508014"/>
            <a:ext cx="11614245" cy="2405181"/>
          </a:xfrm>
        </p:spPr>
        <p:txBody>
          <a:bodyPr>
            <a:normAutofit/>
          </a:bodyPr>
          <a:lstStyle/>
          <a:p>
            <a:pPr marL="0" indent="0" algn="ctr">
              <a:buNone/>
            </a:pPr>
            <a:r>
              <a:rPr lang="en-US" sz="4800" dirty="0" smtClean="0">
                <a:solidFill>
                  <a:schemeClr val="tx2"/>
                </a:solidFill>
                <a:latin typeface="Arial Rounded MT Bold" panose="020F0704030504030204" pitchFamily="34" charset="0"/>
              </a:rPr>
              <a:t>“Calcium level is normally always around </a:t>
            </a:r>
            <a:r>
              <a:rPr lang="en-US" sz="4800" dirty="0" smtClean="0">
                <a:solidFill>
                  <a:schemeClr val="accent3"/>
                </a:solidFill>
                <a:latin typeface="Arial Rounded MT Bold" panose="020F0704030504030204" pitchFamily="34" charset="0"/>
              </a:rPr>
              <a:t>11mg/100ml</a:t>
            </a:r>
            <a:r>
              <a:rPr lang="en-US" sz="4800" dirty="0" smtClean="0">
                <a:solidFill>
                  <a:schemeClr val="tx2"/>
                </a:solidFill>
                <a:latin typeface="Arial Rounded MT Bold" panose="020F0704030504030204" pitchFamily="34" charset="0"/>
              </a:rPr>
              <a:t> of plasma”</a:t>
            </a:r>
            <a:endParaRPr lang="en-US" sz="4800" dirty="0">
              <a:solidFill>
                <a:schemeClr val="tx2"/>
              </a:solidFill>
              <a:latin typeface="Arial Rounded MT Bold" panose="020F0704030504030204" pitchFamily="34" charset="0"/>
            </a:endParaRPr>
          </a:p>
        </p:txBody>
      </p:sp>
    </p:spTree>
    <p:extLst>
      <p:ext uri="{BB962C8B-B14F-4D97-AF65-F5344CB8AC3E}">
        <p14:creationId xmlns="" xmlns:p14="http://schemas.microsoft.com/office/powerpoint/2010/main" val="50638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latin typeface="Arial Rounded MT Bold" panose="020F0704030504030204" pitchFamily="34" charset="0"/>
              </a:rPr>
              <a:t>Calcium</a:t>
            </a:r>
            <a:r>
              <a:rPr lang="en-US" dirty="0" smtClean="0">
                <a:latin typeface="Arial Rounded MT Bold" panose="020F0704030504030204" pitchFamily="34" charset="0"/>
              </a:rPr>
              <a:t> : functions</a:t>
            </a:r>
            <a:endParaRPr lang="en-US" dirty="0">
              <a:latin typeface="Arial Rounded MT Bold" panose="020F0704030504030204" pitchFamily="34" charset="0"/>
            </a:endParaRPr>
          </a:p>
        </p:txBody>
      </p:sp>
      <p:sp>
        <p:nvSpPr>
          <p:cNvPr id="3" name="Content Placeholder 2"/>
          <p:cNvSpPr>
            <a:spLocks noGrp="1"/>
          </p:cNvSpPr>
          <p:nvPr>
            <p:ph idx="1"/>
          </p:nvPr>
        </p:nvSpPr>
        <p:spPr>
          <a:xfrm>
            <a:off x="0" y="1488558"/>
            <a:ext cx="12191999" cy="5369442"/>
          </a:xfrm>
          <a:solidFill>
            <a:srgbClr val="002060"/>
          </a:solidFill>
        </p:spPr>
        <p:txBody>
          <a:bodyPr>
            <a:normAutofit/>
          </a:bodyPr>
          <a:lstStyle/>
          <a:p>
            <a:r>
              <a:rPr lang="en-US" dirty="0" smtClean="0">
                <a:latin typeface="Arial Rounded MT Bold" panose="020F0704030504030204" pitchFamily="34" charset="0"/>
              </a:rPr>
              <a:t>maintenance of normal </a:t>
            </a:r>
            <a:r>
              <a:rPr lang="en-US" b="1" dirty="0" smtClean="0">
                <a:solidFill>
                  <a:schemeClr val="tx2"/>
                </a:solidFill>
                <a:latin typeface="Arial Rounded MT Bold" panose="020F0704030504030204" pitchFamily="34" charset="0"/>
              </a:rPr>
              <a:t>sodium</a:t>
            </a:r>
            <a:r>
              <a:rPr lang="en-US" dirty="0" smtClean="0">
                <a:latin typeface="Arial Rounded MT Bold" panose="020F0704030504030204" pitchFamily="34" charset="0"/>
              </a:rPr>
              <a:t> permeability in nerves </a:t>
            </a:r>
          </a:p>
          <a:p>
            <a:r>
              <a:rPr lang="en-US" dirty="0" smtClean="0">
                <a:latin typeface="Arial Rounded MT Bold" panose="020F0704030504030204" pitchFamily="34" charset="0"/>
              </a:rPr>
              <a:t> Involved in triggering the release of </a:t>
            </a:r>
            <a:r>
              <a:rPr lang="en-US" dirty="0" smtClean="0">
                <a:solidFill>
                  <a:schemeClr val="tx2"/>
                </a:solidFill>
                <a:latin typeface="Arial Rounded MT Bold" panose="020F0704030504030204" pitchFamily="34" charset="0"/>
              </a:rPr>
              <a:t>acetylcholine</a:t>
            </a:r>
            <a:r>
              <a:rPr lang="en-US" dirty="0" smtClean="0">
                <a:latin typeface="Arial Rounded MT Bold" panose="020F0704030504030204" pitchFamily="34" charset="0"/>
              </a:rPr>
              <a:t> from nerve endings at the neuromuscular junction </a:t>
            </a:r>
          </a:p>
          <a:p>
            <a:r>
              <a:rPr lang="en-US" dirty="0" smtClean="0">
                <a:latin typeface="Arial Rounded MT Bold" panose="020F0704030504030204" pitchFamily="34" charset="0"/>
              </a:rPr>
              <a:t>Necessary in </a:t>
            </a:r>
            <a:r>
              <a:rPr lang="en-US" dirty="0" smtClean="0">
                <a:solidFill>
                  <a:schemeClr val="tx2"/>
                </a:solidFill>
                <a:latin typeface="Arial Rounded MT Bold" panose="020F0704030504030204" pitchFamily="34" charset="0"/>
              </a:rPr>
              <a:t>excitation-contraction </a:t>
            </a:r>
            <a:r>
              <a:rPr lang="en-US" dirty="0" smtClean="0">
                <a:latin typeface="Arial Rounded MT Bold" panose="020F0704030504030204" pitchFamily="34" charset="0"/>
              </a:rPr>
              <a:t>coupling in muscle cells</a:t>
            </a:r>
          </a:p>
          <a:p>
            <a:r>
              <a:rPr lang="en-US" dirty="0" smtClean="0">
                <a:latin typeface="Arial Rounded MT Bold" panose="020F0704030504030204" pitchFamily="34" charset="0"/>
              </a:rPr>
              <a:t> Serves as an intracellular signal for some </a:t>
            </a:r>
            <a:r>
              <a:rPr lang="en-US" dirty="0" smtClean="0">
                <a:solidFill>
                  <a:schemeClr val="tx2"/>
                </a:solidFill>
                <a:latin typeface="Arial Rounded MT Bold" panose="020F0704030504030204" pitchFamily="34" charset="0"/>
              </a:rPr>
              <a:t>hormones</a:t>
            </a:r>
            <a:r>
              <a:rPr lang="en-US" dirty="0" smtClean="0">
                <a:latin typeface="Arial Rounded MT Bold" panose="020F0704030504030204" pitchFamily="34" charset="0"/>
              </a:rPr>
              <a:t>(2nd Msn)</a:t>
            </a:r>
          </a:p>
          <a:p>
            <a:r>
              <a:rPr lang="en-US" dirty="0" smtClean="0">
                <a:latin typeface="Arial Rounded MT Bold" panose="020F0704030504030204" pitchFamily="34" charset="0"/>
              </a:rPr>
              <a:t> Required by some </a:t>
            </a:r>
            <a:r>
              <a:rPr lang="en-US" dirty="0" smtClean="0">
                <a:solidFill>
                  <a:schemeClr val="tx2"/>
                </a:solidFill>
                <a:latin typeface="Arial Rounded MT Bold" panose="020F0704030504030204" pitchFamily="34" charset="0"/>
              </a:rPr>
              <a:t>enzymes</a:t>
            </a:r>
            <a:r>
              <a:rPr lang="en-US" dirty="0" smtClean="0">
                <a:latin typeface="Arial Rounded MT Bold" panose="020F0704030504030204" pitchFamily="34" charset="0"/>
              </a:rPr>
              <a:t> for normal activity </a:t>
            </a:r>
          </a:p>
          <a:p>
            <a:r>
              <a:rPr lang="en-US" dirty="0" smtClean="0">
                <a:latin typeface="Arial Rounded MT Bold" panose="020F0704030504030204" pitchFamily="34" charset="0"/>
              </a:rPr>
              <a:t>Required for </a:t>
            </a:r>
            <a:r>
              <a:rPr lang="en-US" dirty="0" smtClean="0">
                <a:solidFill>
                  <a:schemeClr val="tx2"/>
                </a:solidFill>
                <a:latin typeface="Arial Rounded MT Bold" panose="020F0704030504030204" pitchFamily="34" charset="0"/>
              </a:rPr>
              <a:t>blood clotting</a:t>
            </a:r>
            <a:r>
              <a:rPr lang="en-US" dirty="0" smtClean="0">
                <a:latin typeface="Arial Rounded MT Bold" panose="020F0704030504030204" pitchFamily="34" charset="0"/>
              </a:rPr>
              <a:t> to occur normally</a:t>
            </a:r>
          </a:p>
          <a:p>
            <a:r>
              <a:rPr lang="en-US" dirty="0" smtClean="0">
                <a:latin typeface="Arial Rounded MT Bold" panose="020F0704030504030204" pitchFamily="34" charset="0"/>
              </a:rPr>
              <a:t> Required for </a:t>
            </a:r>
            <a:r>
              <a:rPr lang="en-US" dirty="0" smtClean="0">
                <a:solidFill>
                  <a:schemeClr val="tx2"/>
                </a:solidFill>
                <a:latin typeface="Arial Rounded MT Bold" panose="020F0704030504030204" pitchFamily="34" charset="0"/>
              </a:rPr>
              <a:t>protein secretion </a:t>
            </a:r>
          </a:p>
          <a:p>
            <a:r>
              <a:rPr lang="en-US" dirty="0" smtClean="0">
                <a:latin typeface="Arial Rounded MT Bold" panose="020F0704030504030204" pitchFamily="34" charset="0"/>
              </a:rPr>
              <a:t>Constituent of </a:t>
            </a:r>
            <a:r>
              <a:rPr lang="en-US" dirty="0" smtClean="0">
                <a:solidFill>
                  <a:schemeClr val="tx2"/>
                </a:solidFill>
                <a:latin typeface="Arial Rounded MT Bold" panose="020F0704030504030204" pitchFamily="34" charset="0"/>
              </a:rPr>
              <a:t>bone</a:t>
            </a:r>
            <a:r>
              <a:rPr lang="en-US" dirty="0" smtClean="0">
                <a:latin typeface="Arial Rounded MT Bold" panose="020F0704030504030204" pitchFamily="34" charset="0"/>
              </a:rPr>
              <a:t> About 99% of our body's calcium is deposited in the bones and teeth. </a:t>
            </a:r>
            <a:endParaRPr lang="en-US" dirty="0">
              <a:latin typeface="Arial Rounded MT Bold" panose="020F0704030504030204" pitchFamily="34" charset="0"/>
            </a:endParaRPr>
          </a:p>
        </p:txBody>
      </p:sp>
    </p:spTree>
    <p:extLst>
      <p:ext uri="{BB962C8B-B14F-4D97-AF65-F5344CB8AC3E}">
        <p14:creationId xmlns="" xmlns:p14="http://schemas.microsoft.com/office/powerpoint/2010/main" val="3684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latin typeface="Arial Rounded MT Bold" panose="020F0704030504030204" pitchFamily="34" charset="0"/>
              </a:rPr>
              <a:t>Calcium</a:t>
            </a:r>
            <a:r>
              <a:rPr lang="en-US" dirty="0" smtClean="0">
                <a:latin typeface="Arial Rounded MT Bold" panose="020F0704030504030204" pitchFamily="34" charset="0"/>
              </a:rPr>
              <a:t> : functions</a:t>
            </a:r>
            <a:endParaRPr lang="en-US" dirty="0"/>
          </a:p>
        </p:txBody>
      </p:sp>
      <p:sp>
        <p:nvSpPr>
          <p:cNvPr id="3" name="Content Placeholder 2"/>
          <p:cNvSpPr>
            <a:spLocks noGrp="1"/>
          </p:cNvSpPr>
          <p:nvPr>
            <p:ph idx="1"/>
          </p:nvPr>
        </p:nvSpPr>
        <p:spPr>
          <a:xfrm>
            <a:off x="838199" y="1825625"/>
            <a:ext cx="11070265" cy="4351338"/>
          </a:xfrm>
        </p:spPr>
        <p:txBody>
          <a:bodyPr>
            <a:normAutofit/>
          </a:bodyPr>
          <a:lstStyle/>
          <a:p>
            <a:pPr marL="0" indent="0">
              <a:buNone/>
            </a:pPr>
            <a:r>
              <a:rPr lang="en-US" sz="4000" dirty="0" smtClean="0">
                <a:latin typeface="Arial Rounded MT Bold" panose="020F0704030504030204" pitchFamily="34" charset="0"/>
              </a:rPr>
              <a:t>Key players ( Na, Ach , muscle contraction, other hormones and enzymes , blood clotting, protein secretion , bone)</a:t>
            </a:r>
            <a:endParaRPr lang="en-US" sz="4000" dirty="0">
              <a:latin typeface="Arial Rounded MT Bold" panose="020F0704030504030204" pitchFamily="34" charset="0"/>
            </a:endParaRPr>
          </a:p>
        </p:txBody>
      </p:sp>
    </p:spTree>
    <p:extLst>
      <p:ext uri="{BB962C8B-B14F-4D97-AF65-F5344CB8AC3E}">
        <p14:creationId xmlns="" xmlns:p14="http://schemas.microsoft.com/office/powerpoint/2010/main" val="173334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586" y="2257720"/>
            <a:ext cx="10515600" cy="2293015"/>
          </a:xfrm>
        </p:spPr>
        <p:txBody>
          <a:bodyPr>
            <a:noAutofit/>
          </a:bodyPr>
          <a:lstStyle/>
          <a:p>
            <a:pPr algn="ctr"/>
            <a:r>
              <a:rPr lang="en-US" sz="6000" dirty="0" smtClean="0">
                <a:solidFill>
                  <a:schemeClr val="accent3"/>
                </a:solidFill>
                <a:latin typeface="Arial Rounded MT Bold" panose="020F0704030504030204" pitchFamily="34" charset="0"/>
              </a:rPr>
              <a:t>Calcium</a:t>
            </a:r>
            <a:r>
              <a:rPr lang="en-US" sz="6000" dirty="0" smtClean="0">
                <a:latin typeface="Arial Rounded MT Bold" panose="020F0704030504030204" pitchFamily="34" charset="0"/>
              </a:rPr>
              <a:t> : diffusible Vs Non diffusible </a:t>
            </a:r>
            <a:endParaRPr lang="en-US" sz="6000" dirty="0">
              <a:latin typeface="Arial Rounded MT Bold" panose="020F0704030504030204" pitchFamily="34" charset="0"/>
            </a:endParaRPr>
          </a:p>
        </p:txBody>
      </p:sp>
    </p:spTree>
    <p:extLst>
      <p:ext uri="{BB962C8B-B14F-4D97-AF65-F5344CB8AC3E}">
        <p14:creationId xmlns="" xmlns:p14="http://schemas.microsoft.com/office/powerpoint/2010/main" val="182367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9625" t="34811" r="28372" b="40770"/>
          <a:stretch/>
        </p:blipFill>
        <p:spPr>
          <a:xfrm>
            <a:off x="0" y="1236994"/>
            <a:ext cx="12155371" cy="3972960"/>
          </a:xfrm>
          <a:prstGeom prst="rect">
            <a:avLst/>
          </a:prstGeom>
        </p:spPr>
      </p:pic>
    </p:spTree>
    <p:extLst>
      <p:ext uri="{BB962C8B-B14F-4D97-AF65-F5344CB8AC3E}">
        <p14:creationId xmlns="" xmlns:p14="http://schemas.microsoft.com/office/powerpoint/2010/main" val="115517446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3863</Words>
  <Application>Microsoft Office PowerPoint</Application>
  <PresentationFormat>Custom</PresentationFormat>
  <Paragraphs>163</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PTH hormone and calcium hemostasis </vt:lpstr>
      <vt:lpstr>Outline</vt:lpstr>
      <vt:lpstr>PTH </vt:lpstr>
      <vt:lpstr>Parathyroid Glands </vt:lpstr>
      <vt:lpstr>Slide 5</vt:lpstr>
      <vt:lpstr>Calcium : functions</vt:lpstr>
      <vt:lpstr>Calcium : functions</vt:lpstr>
      <vt:lpstr>Calcium : diffusible Vs Non diffusible </vt:lpstr>
      <vt:lpstr>Slide 9</vt:lpstr>
      <vt:lpstr>Impaired level of Calcium (Hyper Vs Hypo)</vt:lpstr>
      <vt:lpstr>Regulation of Calcium levels </vt:lpstr>
      <vt:lpstr>Slide 12</vt:lpstr>
      <vt:lpstr>PTH hormone</vt:lpstr>
      <vt:lpstr>Functions and effects</vt:lpstr>
      <vt:lpstr>Slide 15</vt:lpstr>
      <vt:lpstr>Slide 16</vt:lpstr>
      <vt:lpstr>pathophysiology</vt:lpstr>
      <vt:lpstr>Calcium and bone phosphate</vt:lpstr>
      <vt:lpstr>Slide 19</vt:lpstr>
      <vt:lpstr>Gut</vt:lpstr>
      <vt:lpstr>The second major regulator of the Ca level: Vit D</vt:lpstr>
      <vt:lpstr>Vit D : Synthesis</vt:lpstr>
      <vt:lpstr>Slide 23</vt:lpstr>
      <vt:lpstr>Slide 24</vt:lpstr>
      <vt:lpstr>Vitamin D and Obesity</vt:lpstr>
      <vt:lpstr>When α-1-hydroxylase is activated </vt:lpstr>
      <vt:lpstr>When 24-hydroxylase is activated </vt:lpstr>
      <vt:lpstr>Acidemia Vs Alkalemia</vt:lpstr>
      <vt:lpstr>Slide 29</vt:lpstr>
      <vt:lpstr>Clinical applications : Rickets &amp; Osteomalacia &amp; many other things :P</vt:lpstr>
      <vt:lpstr>Calcitonin</vt:lpstr>
      <vt:lpstr>Slide 32</vt:lpstr>
      <vt:lpstr>Calcitonin </vt:lpstr>
      <vt:lpstr>Slide 34</vt:lpstr>
      <vt:lpstr>Slide 35</vt:lpstr>
      <vt:lpstr>Slide 36</vt:lpstr>
      <vt:lpstr> factors affecting calcium metabolism (other than PTH, CT, and vitamin D) </vt:lpstr>
      <vt:lpstr>Slide 38</vt:lpstr>
      <vt:lpstr>Slide 39</vt:lpstr>
      <vt:lpstr>Osteoporosis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PTH hormones and calcium hemostasis</dc:title>
  <dc:creator>Lina Mansour</dc:creator>
  <cp:lastModifiedBy>LAPTOP</cp:lastModifiedBy>
  <cp:revision>32</cp:revision>
  <dcterms:created xsi:type="dcterms:W3CDTF">2016-07-15T14:34:02Z</dcterms:created>
  <dcterms:modified xsi:type="dcterms:W3CDTF">2016-07-19T16:20:34Z</dcterms:modified>
</cp:coreProperties>
</file>