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sldIdLst>
    <p:sldId id="282" r:id="rId6"/>
    <p:sldId id="270" r:id="rId7"/>
    <p:sldId id="272" r:id="rId8"/>
    <p:sldId id="273" r:id="rId9"/>
    <p:sldId id="262" r:id="rId10"/>
    <p:sldId id="281" r:id="rId11"/>
    <p:sldId id="283" r:id="rId12"/>
    <p:sldId id="274" r:id="rId13"/>
    <p:sldId id="264" r:id="rId14"/>
    <p:sldId id="284" r:id="rId15"/>
    <p:sldId id="276" r:id="rId16"/>
    <p:sldId id="275" r:id="rId17"/>
    <p:sldId id="257" r:id="rId18"/>
    <p:sldId id="265" r:id="rId19"/>
    <p:sldId id="285" r:id="rId20"/>
    <p:sldId id="277" r:id="rId21"/>
    <p:sldId id="267" r:id="rId22"/>
    <p:sldId id="286" r:id="rId23"/>
    <p:sldId id="280" r:id="rId24"/>
    <p:sldId id="260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313"/>
    <a:srgbClr val="191919"/>
    <a:srgbClr val="232323"/>
    <a:srgbClr val="8BA79E"/>
    <a:srgbClr val="8F956B"/>
  </p:clrMru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5001994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0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4/30/17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i="1" dirty="0" smtClean="0"/>
              <a:t>بسم الله الرحمن الرحيم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TOPICS: Fallopian tube pathology</a:t>
            </a:r>
            <a:br>
              <a:rPr lang="en-US" i="1" dirty="0" smtClean="0"/>
            </a:br>
            <a:r>
              <a:rPr lang="en-US" i="1" dirty="0" err="1" smtClean="0"/>
              <a:t>Trophoblastic</a:t>
            </a:r>
            <a:r>
              <a:rPr lang="en-US" i="1" dirty="0" smtClean="0"/>
              <a:t> diseases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79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ydatidiform mo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1412" cy="4761125"/>
          </a:xfrm>
        </p:spPr>
      </p:pic>
      <p:sp>
        <p:nvSpPr>
          <p:cNvPr id="5" name="TextBox 4"/>
          <p:cNvSpPr txBox="1"/>
          <p:nvPr/>
        </p:nvSpPr>
        <p:spPr>
          <a:xfrm>
            <a:off x="1295400" y="5562600"/>
            <a:ext cx="6928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Dr. S is </a:t>
            </a:r>
            <a:r>
              <a:rPr lang="en-US" i="1" dirty="0" err="1" smtClean="0"/>
              <a:t>dr</a:t>
            </a:r>
            <a:r>
              <a:rPr lang="en-US" i="1" dirty="0" smtClean="0"/>
              <a:t> </a:t>
            </a:r>
            <a:r>
              <a:rPr lang="en-US" i="1" dirty="0" err="1" smtClean="0"/>
              <a:t>Hussain</a:t>
            </a:r>
            <a:r>
              <a:rPr lang="en-US" i="1" dirty="0" smtClean="0"/>
              <a:t> </a:t>
            </a:r>
            <a:r>
              <a:rPr lang="en-US" i="1" dirty="0" err="1" smtClean="0"/>
              <a:t>Sattar</a:t>
            </a:r>
            <a:r>
              <a:rPr lang="en-US" i="1" dirty="0" smtClean="0"/>
              <a:t> of </a:t>
            </a:r>
            <a:r>
              <a:rPr lang="en-US" i="1" dirty="0" err="1" smtClean="0"/>
              <a:t>pathoma</a:t>
            </a:r>
            <a:r>
              <a:rPr lang="en-US" i="1" dirty="0" smtClean="0"/>
              <a:t>,</a:t>
            </a:r>
            <a:br>
              <a:rPr lang="en-US" i="1" dirty="0" smtClean="0"/>
            </a:br>
            <a:r>
              <a:rPr lang="en-US" i="1" dirty="0" smtClean="0"/>
              <a:t>Note: A joke is not a good one when you need to </a:t>
            </a:r>
            <a:r>
              <a:rPr lang="en-US" i="1" dirty="0" err="1" smtClean="0"/>
              <a:t>expalin</a:t>
            </a:r>
            <a:r>
              <a:rPr lang="en-US" i="1" dirty="0" smtClean="0"/>
              <a:t> it, </a:t>
            </a:r>
            <a:r>
              <a:rPr lang="ar-JO" i="1" dirty="0" smtClean="0"/>
              <a:t>بس مرقولنا اياها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850056" y="0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Added slide</a:t>
            </a:r>
          </a:p>
          <a:p>
            <a:r>
              <a:rPr lang="ar-JO" i="1" dirty="0" smtClean="0"/>
              <a:t>سلايد مضاف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accent3">
                    <a:lumMod val="75000"/>
                  </a:schemeClr>
                </a:solidFill>
              </a:rPr>
              <a:t>complete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hydatidiform</a:t>
            </a:r>
            <a:r>
              <a:rPr lang="en-US" sz="2800" b="1" dirty="0" smtClean="0"/>
              <a:t> mole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does </a:t>
            </a:r>
            <a:r>
              <a:rPr lang="en-US" sz="2800" u="sng" dirty="0" smtClean="0"/>
              <a:t>not</a:t>
            </a:r>
            <a:r>
              <a:rPr lang="en-US" sz="2800" dirty="0" smtClean="0"/>
              <a:t> permit embryogenesis = </a:t>
            </a:r>
            <a:r>
              <a:rPr lang="en-US" sz="2800" u="sng" dirty="0" smtClean="0"/>
              <a:t>never</a:t>
            </a:r>
            <a:r>
              <a:rPr lang="en-US" sz="2800" dirty="0" smtClean="0"/>
              <a:t> contains fetal parts, and the chorionic epithelial cells are diploid (46,XX or, uncommonly, 46,XY</a:t>
            </a:r>
            <a:r>
              <a:rPr lang="en-US" sz="2800" dirty="0" smtClean="0"/>
              <a:t>).</a:t>
            </a:r>
            <a:r>
              <a:rPr lang="en-US" sz="2400" i="1" dirty="0" smtClean="0"/>
              <a:t>It’s true it has 46 chromosome which sounds normal but the problem is that DNA is all paternal and </a:t>
            </a:r>
            <a:r>
              <a:rPr lang="en-US" sz="2400" i="1" u="sng" dirty="0" smtClean="0"/>
              <a:t>maternal DNA is very essential for early stages of gestational development. </a:t>
            </a:r>
            <a:r>
              <a:rPr lang="en-US" sz="2400" i="1" dirty="0" smtClean="0"/>
              <a:t>And so there is no fetal tissue</a:t>
            </a:r>
            <a:endParaRPr lang="en-US" sz="2800" i="1" dirty="0" smtClean="0"/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b="1" u="sng" dirty="0" smtClean="0">
                <a:solidFill>
                  <a:schemeClr val="accent3">
                    <a:lumMod val="75000"/>
                  </a:schemeClr>
                </a:solidFill>
              </a:rPr>
              <a:t>partial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hydatidiform</a:t>
            </a:r>
            <a:r>
              <a:rPr lang="en-US" sz="2800" b="1" dirty="0" smtClean="0"/>
              <a:t> mole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compatible with early </a:t>
            </a:r>
            <a:r>
              <a:rPr lang="en-US" sz="2800" u="sng" dirty="0" smtClean="0"/>
              <a:t>embryo</a:t>
            </a:r>
            <a:r>
              <a:rPr lang="en-US" sz="2800" dirty="0" smtClean="0"/>
              <a:t> formation and may contains fetal </a:t>
            </a:r>
            <a:r>
              <a:rPr lang="en-US" sz="2800" dirty="0" smtClean="0"/>
              <a:t>parts </a:t>
            </a:r>
            <a:r>
              <a:rPr lang="en-US" sz="2400" dirty="0" smtClean="0"/>
              <a:t>(</a:t>
            </a:r>
            <a:r>
              <a:rPr lang="en-US" sz="2400" i="1" dirty="0" smtClean="0"/>
              <a:t>because there is maternal DNA</a:t>
            </a:r>
            <a:r>
              <a:rPr lang="en-US" sz="2800" dirty="0" smtClean="0"/>
              <a:t>). </a:t>
            </a:r>
            <a:r>
              <a:rPr lang="en-US" sz="2800" dirty="0" smtClean="0"/>
              <a:t>has some normal chorionic </a:t>
            </a:r>
            <a:r>
              <a:rPr lang="en-US" sz="2800" dirty="0" err="1" smtClean="0"/>
              <a:t>villi</a:t>
            </a:r>
            <a:r>
              <a:rPr lang="en-US" sz="2800" dirty="0" smtClean="0"/>
              <a:t>, and is almost always triploid (e.g., 69,XXY).</a:t>
            </a:r>
          </a:p>
          <a:p>
            <a:endParaRPr lang="ar-JO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28863" y="6324600"/>
            <a:ext cx="541513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Trophoblasts</a:t>
            </a:r>
            <a:r>
              <a:rPr lang="en-US" i="1" dirty="0" smtClean="0"/>
              <a:t> proliferate, they carry the same </a:t>
            </a:r>
            <a:r>
              <a:rPr lang="en-US" i="1" dirty="0" err="1" smtClean="0"/>
              <a:t>karyotype</a:t>
            </a:r>
            <a:r>
              <a:rPr lang="en-US" i="1" dirty="0" smtClean="0"/>
              <a:t>,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100" b="1" u="sng" dirty="0" smtClean="0">
                <a:solidFill>
                  <a:schemeClr val="tx1"/>
                </a:solidFill>
              </a:rPr>
              <a:t>Morphology</a:t>
            </a:r>
            <a:r>
              <a:rPr lang="en-US" sz="3100" dirty="0" smtClean="0">
                <a:solidFill>
                  <a:schemeClr val="tx1"/>
                </a:solidFill>
              </a:rPr>
              <a:t>:  </a:t>
            </a:r>
            <a:r>
              <a:rPr lang="en-US" sz="3100" dirty="0" err="1" smtClean="0">
                <a:solidFill>
                  <a:schemeClr val="tx1"/>
                </a:solidFill>
              </a:rPr>
              <a:t>cystically</a:t>
            </a:r>
            <a:r>
              <a:rPr lang="en-US" sz="3100" dirty="0" smtClean="0">
                <a:solidFill>
                  <a:schemeClr val="tx1"/>
                </a:solidFill>
              </a:rPr>
              <a:t> dilated </a:t>
            </a:r>
            <a:r>
              <a:rPr lang="en-US" sz="3100" dirty="0" smtClean="0">
                <a:solidFill>
                  <a:srgbClr val="FF0000"/>
                </a:solidFill>
              </a:rPr>
              <a:t>chorionic </a:t>
            </a:r>
            <a:r>
              <a:rPr lang="en-US" sz="3100" dirty="0" err="1" smtClean="0">
                <a:solidFill>
                  <a:srgbClr val="FF0000"/>
                </a:solidFill>
              </a:rPr>
              <a:t>villi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 smtClean="0">
                <a:solidFill>
                  <a:schemeClr val="tx1"/>
                </a:solidFill>
              </a:rPr>
              <a:t>(</a:t>
            </a:r>
            <a:r>
              <a:rPr lang="en-US" sz="3100" dirty="0" smtClean="0">
                <a:solidFill>
                  <a:srgbClr val="FF0000"/>
                </a:solidFill>
              </a:rPr>
              <a:t>grapelike structures</a:t>
            </a:r>
            <a:r>
              <a:rPr lang="en-US" sz="3100" dirty="0" smtClean="0">
                <a:solidFill>
                  <a:schemeClr val="tx1"/>
                </a:solidFill>
              </a:rPr>
              <a:t>); </a:t>
            </a:r>
            <a:r>
              <a:rPr lang="en-US" sz="3100" dirty="0" err="1" smtClean="0">
                <a:solidFill>
                  <a:schemeClr val="tx1"/>
                </a:solidFill>
              </a:rPr>
              <a:t>villi</a:t>
            </a:r>
            <a:r>
              <a:rPr lang="en-US" sz="3100" dirty="0" smtClean="0">
                <a:solidFill>
                  <a:schemeClr val="tx1"/>
                </a:solidFill>
              </a:rPr>
              <a:t> are covered by varying amounts of mildly to highly atypical chorionic epithelium</a:t>
            </a:r>
            <a:endParaRPr lang="ar-JO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nisreen\Desktop\show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32070"/>
            <a:ext cx="3160643" cy="4140130"/>
          </a:xfrm>
          <a:prstGeom prst="rect">
            <a:avLst/>
          </a:prstGeom>
          <a:noFill/>
        </p:spPr>
      </p:pic>
      <p:pic>
        <p:nvPicPr>
          <p:cNvPr id="7" name="Picture 6" descr="C:\Users\nisreen\Desktop\showima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057400"/>
            <a:ext cx="3160643" cy="4038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00" y="2438400"/>
            <a:ext cx="12954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Big, grape-like, </a:t>
            </a:r>
            <a:r>
              <a:rPr lang="en-US" i="1" u="sng" dirty="0" smtClean="0"/>
              <a:t>edematous</a:t>
            </a:r>
            <a:r>
              <a:rPr lang="en-US" i="1" dirty="0" smtClean="0"/>
              <a:t> chorionic </a:t>
            </a:r>
            <a:r>
              <a:rPr lang="en-US" i="1" dirty="0" err="1" smtClean="0"/>
              <a:t>villi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838200"/>
          <a:ext cx="7239000" cy="521379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13000"/>
                <a:gridCol w="2413000"/>
                <a:gridCol w="2413000"/>
              </a:tblGrid>
              <a:tr h="892996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Feature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160" marR="72160" marT="36080" marB="3608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Complete Mole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160" marR="72160" marT="36080" marB="3608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Partial Mole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2160" marR="72160" marT="36080" marB="3608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Karyotype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46,XX (46,XY)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Triploid (69,XXY)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Villous edema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All villi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Some villi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Trophoblast</a:t>
                      </a:r>
                      <a:r>
                        <a:rPr lang="en-US" sz="2000" b="1" dirty="0"/>
                        <a:t> proliferation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Diffuse; circumferential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Focal; slight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Atypia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Often present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Absent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Serum </a:t>
                      </a:r>
                      <a:r>
                        <a:rPr lang="en-US" sz="2000" b="1" dirty="0" err="1"/>
                        <a:t>hCG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Elevated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/>
                        <a:t>Less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u="sng" dirty="0"/>
                        <a:t>elevated</a:t>
                      </a:r>
                      <a:endParaRPr lang="en-US" sz="2000" b="1" u="sng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/>
                        <a:t>hCG</a:t>
                      </a:r>
                      <a:r>
                        <a:rPr lang="en-US" sz="2000" b="1" dirty="0"/>
                        <a:t> in tissue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++++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+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</a:tr>
              <a:tr h="601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Behavior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/>
                        <a:t>2% choriocarcinoma</a:t>
                      </a:r>
                      <a:endParaRPr lang="en-US" sz="2000" b="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/>
                        <a:t>Rare </a:t>
                      </a:r>
                      <a:r>
                        <a:rPr lang="en-US" sz="2000" b="1" dirty="0" err="1"/>
                        <a:t>choriocarcinoma</a:t>
                      </a:r>
                      <a:endParaRPr lang="en-US" sz="2000" b="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5033" marR="15033" marT="15033" marB="15033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914400"/>
            <a:ext cx="8229600" cy="57912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incidence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800" dirty="0" smtClean="0"/>
              <a:t> 1 to 1.5 per 2000 pregnancies; higher incidence in </a:t>
            </a:r>
            <a:r>
              <a:rPr lang="en-US" sz="2800" b="1" dirty="0" smtClean="0"/>
              <a:t>Asian</a:t>
            </a:r>
            <a:r>
              <a:rPr lang="en-US" sz="2800" dirty="0" smtClean="0"/>
              <a:t> countries. </a:t>
            </a:r>
          </a:p>
          <a:p>
            <a:r>
              <a:rPr lang="en-US" sz="2800" dirty="0" smtClean="0"/>
              <a:t>Moles are most common </a:t>
            </a:r>
            <a:r>
              <a:rPr lang="en-US" sz="2800" b="1" dirty="0" smtClean="0"/>
              <a:t>before</a:t>
            </a:r>
            <a:r>
              <a:rPr lang="en-US" sz="2800" dirty="0" smtClean="0"/>
              <a:t> </a:t>
            </a:r>
            <a:r>
              <a:rPr lang="en-US" sz="2800" b="1" u="sng" dirty="0" smtClean="0"/>
              <a:t>maternal</a:t>
            </a:r>
            <a:r>
              <a:rPr lang="en-US" sz="2800" dirty="0" smtClean="0"/>
              <a:t> age 20 years and </a:t>
            </a:r>
            <a:r>
              <a:rPr lang="en-US" sz="2800" b="1" dirty="0" smtClean="0"/>
              <a:t>after</a:t>
            </a:r>
            <a:r>
              <a:rPr lang="en-US" sz="2800" dirty="0" smtClean="0"/>
              <a:t> age 40 </a:t>
            </a:r>
            <a:r>
              <a:rPr lang="en-US" sz="2800" dirty="0" smtClean="0"/>
              <a:t>years </a:t>
            </a:r>
            <a:r>
              <a:rPr lang="en-US" i="1" dirty="0" smtClean="0"/>
              <a:t>i.e. extreme maternal age </a:t>
            </a:r>
            <a:r>
              <a:rPr lang="en-US" sz="2800" dirty="0" smtClean="0"/>
              <a:t>(</a:t>
            </a:r>
            <a:r>
              <a:rPr lang="en-US" i="1" dirty="0" smtClean="0"/>
              <a:t>risk factor for all </a:t>
            </a:r>
            <a:r>
              <a:rPr lang="en-US" i="1" dirty="0" err="1" smtClean="0"/>
              <a:t>trophoblastic</a:t>
            </a:r>
            <a:r>
              <a:rPr lang="en-US" i="1" dirty="0" smtClean="0"/>
              <a:t> diseases including molar </a:t>
            </a:r>
            <a:r>
              <a:rPr lang="en-US" i="1" dirty="0" err="1" smtClean="0"/>
              <a:t>pregnency</a:t>
            </a:r>
            <a:r>
              <a:rPr lang="en-US" i="1" dirty="0" smtClean="0"/>
              <a:t>)</a:t>
            </a:r>
            <a:endParaRPr lang="en-US" sz="2800" i="1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i="1" u="sng" dirty="0" smtClean="0"/>
              <a:t>Presentation</a:t>
            </a:r>
            <a:r>
              <a:rPr lang="en-US" sz="2800" i="1" dirty="0" smtClean="0"/>
              <a:t>: </a:t>
            </a:r>
            <a:r>
              <a:rPr lang="en-US" sz="2400" i="1" dirty="0" smtClean="0"/>
              <a:t>All signs and symptoms of pregnancy i</a:t>
            </a:r>
            <a:r>
              <a:rPr lang="en-US" sz="2400" i="1" dirty="0" smtClean="0"/>
              <a:t>.e. uterus expands, etc</a:t>
            </a:r>
            <a:endParaRPr lang="en-US" sz="2800" dirty="0" smtClean="0"/>
          </a:p>
          <a:p>
            <a:r>
              <a:rPr lang="en-US" sz="2400" i="1" dirty="0" smtClean="0"/>
              <a:t>In presence of antenatal care</a:t>
            </a:r>
            <a:r>
              <a:rPr lang="en-US" sz="2800" dirty="0" smtClean="0"/>
              <a:t>: Early </a:t>
            </a:r>
            <a:r>
              <a:rPr lang="en-US" sz="2800" dirty="0" smtClean="0"/>
              <a:t>monitoring of pregnancies by </a:t>
            </a:r>
            <a:r>
              <a:rPr lang="en-US" sz="2800" dirty="0" smtClean="0">
                <a:solidFill>
                  <a:srgbClr val="FF0000"/>
                </a:solidFill>
              </a:rPr>
              <a:t>ultrasound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</a:t>
            </a:r>
            <a:r>
              <a:rPr lang="en-US" sz="2400" i="1" dirty="0" smtClean="0">
                <a:sym typeface="Wingdings" pitchFamily="2" charset="2"/>
              </a:rPr>
              <a:t>you see an enlarged uterus, no fetus, but grape-like structures (</a:t>
            </a:r>
            <a:r>
              <a:rPr lang="en-US" sz="2400" i="1" u="sng" dirty="0" smtClean="0">
                <a:sym typeface="Wingdings" pitchFamily="2" charset="2"/>
              </a:rPr>
              <a:t>snow-flake appearance</a:t>
            </a:r>
            <a:r>
              <a:rPr lang="en-US" sz="2400" i="1" dirty="0" smtClean="0">
                <a:sym typeface="Wingdings" pitchFamily="2" charset="2"/>
              </a:rPr>
              <a:t>)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early </a:t>
            </a:r>
            <a:r>
              <a:rPr lang="en-US" sz="2800" dirty="0" smtClean="0"/>
              <a:t>diagnosis of </a:t>
            </a:r>
            <a:r>
              <a:rPr lang="en-US" sz="2800" dirty="0" err="1" smtClean="0"/>
              <a:t>hydatidiform</a:t>
            </a:r>
            <a:r>
              <a:rPr lang="en-US" sz="2800" dirty="0" smtClean="0"/>
              <a:t> mole. </a:t>
            </a:r>
          </a:p>
          <a:p>
            <a:r>
              <a:rPr lang="en-US" sz="2800" dirty="0" smtClean="0"/>
              <a:t>Clinically: </a:t>
            </a:r>
            <a:r>
              <a:rPr lang="en-US" sz="2800" dirty="0" smtClean="0">
                <a:solidFill>
                  <a:srgbClr val="FF0000"/>
                </a:solidFill>
              </a:rPr>
              <a:t>Elevations of </a:t>
            </a:r>
            <a:r>
              <a:rPr lang="en-US" sz="2800" dirty="0" err="1" smtClean="0">
                <a:solidFill>
                  <a:srgbClr val="FF0000"/>
                </a:solidFill>
              </a:rPr>
              <a:t>hCG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/>
              <a:t>higher than expected because it’s secreted by </a:t>
            </a:r>
            <a:r>
              <a:rPr lang="en-US" i="1" dirty="0" err="1" smtClean="0"/>
              <a:t>trophoblasts</a:t>
            </a:r>
            <a:r>
              <a:rPr lang="en-US" i="1" dirty="0" smtClean="0"/>
              <a:t>) </a:t>
            </a:r>
            <a:r>
              <a:rPr lang="en-US" sz="2800" dirty="0" smtClean="0"/>
              <a:t>in </a:t>
            </a:r>
            <a:r>
              <a:rPr lang="en-US" sz="2800" dirty="0" smtClean="0"/>
              <a:t>the maternal blood and absence of fetal parts or fetal heart sounds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0056" y="0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Added slide</a:t>
            </a:r>
          </a:p>
          <a:p>
            <a:r>
              <a:rPr lang="ar-JO" i="1" dirty="0" smtClean="0"/>
              <a:t>سلايد مضاف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905000"/>
            <a:ext cx="85344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Management: Termination of pregnancy by D&amp;C (Dilation and curettage)</a:t>
            </a:r>
            <a:br>
              <a:rPr lang="en-US" sz="2000" i="1" dirty="0" smtClean="0"/>
            </a:br>
            <a:r>
              <a:rPr lang="en-US" sz="2000" i="1" dirty="0" smtClean="0"/>
              <a:t>Why? </a:t>
            </a:r>
            <a:br>
              <a:rPr lang="en-US" sz="2000" i="1" dirty="0" smtClean="0"/>
            </a:br>
            <a:r>
              <a:rPr lang="en-US" sz="2000" i="1" dirty="0" smtClean="0"/>
              <a:t>1. It’s not a normal process and so we won’t get a fetus out of it </a:t>
            </a:r>
          </a:p>
          <a:p>
            <a:r>
              <a:rPr lang="en-US" sz="2000" i="1" dirty="0" smtClean="0"/>
              <a:t>2. Risk of malignancy (</a:t>
            </a:r>
            <a:r>
              <a:rPr lang="en-US" sz="2000" i="1" dirty="0" err="1" smtClean="0"/>
              <a:t>choriocarcinoma</a:t>
            </a:r>
            <a:r>
              <a:rPr lang="en-US" sz="2000" i="1" dirty="0" smtClean="0"/>
              <a:t>)**THE FEARD COMPLICATION!! and so you should follow-up with the patient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Prognosis:</a:t>
            </a:r>
          </a:p>
          <a:p>
            <a:r>
              <a:rPr lang="en-US" sz="3200" b="1" u="sng" dirty="0" smtClean="0"/>
              <a:t>complete moles</a:t>
            </a:r>
            <a:r>
              <a:rPr lang="en-US" sz="3200" b="1" u="sng" dirty="0" smtClean="0"/>
              <a:t>: </a:t>
            </a:r>
            <a:r>
              <a:rPr lang="en-US" sz="2800" i="1" u="sng" dirty="0" smtClean="0"/>
              <a:t>(Worse prognosis)</a:t>
            </a:r>
            <a:endParaRPr lang="en-US" sz="3200" i="1" u="sng" dirty="0" smtClean="0"/>
          </a:p>
          <a:p>
            <a:pPr>
              <a:buFontTx/>
              <a:buChar char="-"/>
            </a:pPr>
            <a:r>
              <a:rPr lang="en-US" sz="3200" dirty="0" smtClean="0"/>
              <a:t>80% to 90%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2800" i="1" dirty="0" smtClean="0">
                <a:sym typeface="Wingdings" pitchFamily="2" charset="2"/>
              </a:rPr>
              <a:t>terminated by surgical intervention with </a:t>
            </a:r>
            <a:r>
              <a:rPr lang="en-US" sz="3200" dirty="0" smtClean="0">
                <a:sym typeface="Wingdings" pitchFamily="2" charset="2"/>
              </a:rPr>
              <a:t>no</a:t>
            </a:r>
            <a:r>
              <a:rPr lang="en-US" sz="3200" dirty="0" smtClean="0"/>
              <a:t> </a:t>
            </a:r>
            <a:r>
              <a:rPr lang="en-US" sz="3200" dirty="0" smtClean="0"/>
              <a:t>recurrence</a:t>
            </a:r>
          </a:p>
          <a:p>
            <a:pPr>
              <a:buFontTx/>
              <a:buChar char="-"/>
            </a:pPr>
            <a:r>
              <a:rPr lang="en-US" sz="3200" dirty="0" smtClean="0"/>
              <a:t>10%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invasive mole (invades </a:t>
            </a:r>
            <a:r>
              <a:rPr lang="en-US" sz="3200" dirty="0" err="1" smtClean="0"/>
              <a:t>myometrium</a:t>
            </a:r>
            <a:r>
              <a:rPr lang="en-US" sz="3000" i="1" dirty="0" smtClean="0"/>
              <a:t>) not a malignancy but the mole itself is destructing the </a:t>
            </a:r>
            <a:r>
              <a:rPr lang="en-US" sz="3000" i="1" dirty="0" err="1" smtClean="0"/>
              <a:t>myometrium</a:t>
            </a:r>
            <a:r>
              <a:rPr lang="en-US" sz="3000" i="1" dirty="0" smtClean="0"/>
              <a:t> and that is because </a:t>
            </a:r>
            <a:r>
              <a:rPr lang="en-US" sz="3000" i="1" dirty="0" err="1" smtClean="0"/>
              <a:t>trophoblasts</a:t>
            </a:r>
            <a:r>
              <a:rPr lang="en-US" sz="3000" i="1" dirty="0" smtClean="0"/>
              <a:t> like invading blood vessels; and that’s one of the reasons we need to </a:t>
            </a:r>
            <a:r>
              <a:rPr lang="en-US" sz="3000" i="1" dirty="0" err="1" smtClean="0"/>
              <a:t>intervent</a:t>
            </a:r>
            <a:r>
              <a:rPr lang="en-US" sz="3000" i="1" dirty="0" smtClean="0"/>
              <a:t>. </a:t>
            </a:r>
            <a:endParaRPr lang="en-US" sz="3200" i="1" dirty="0" smtClean="0"/>
          </a:p>
          <a:p>
            <a:pPr>
              <a:buFontTx/>
              <a:buChar char="-"/>
            </a:pPr>
            <a:r>
              <a:rPr lang="en-US" sz="3200" dirty="0" smtClean="0"/>
              <a:t> 2% to 3%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choriocarcinoma. </a:t>
            </a:r>
          </a:p>
          <a:p>
            <a:r>
              <a:rPr lang="en-US" sz="3200" b="1" u="sng" dirty="0" smtClean="0"/>
              <a:t>Partial moles:</a:t>
            </a:r>
          </a:p>
          <a:p>
            <a:r>
              <a:rPr lang="en-US" sz="3200" dirty="0" smtClean="0"/>
              <a:t> better prognosis and rarely give rise to </a:t>
            </a:r>
            <a:r>
              <a:rPr lang="en-US" sz="3200" dirty="0" err="1" smtClean="0"/>
              <a:t>choriocarcinomas</a:t>
            </a:r>
            <a:r>
              <a:rPr lang="en-US" sz="3200" dirty="0" smtClean="0"/>
              <a:t>.  </a:t>
            </a:r>
            <a:endParaRPr lang="ar-JO" sz="3200" dirty="0" smtClean="0"/>
          </a:p>
          <a:p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Choriocarcinoma</a:t>
            </a:r>
            <a:r>
              <a:rPr lang="en-US" sz="4400" dirty="0" smtClean="0"/>
              <a:t> </a:t>
            </a:r>
            <a:br>
              <a:rPr lang="en-US" sz="4400" dirty="0" smtClean="0"/>
            </a:br>
            <a:endParaRPr lang="ar-JO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very </a:t>
            </a:r>
            <a:r>
              <a:rPr lang="en-US" sz="3200" dirty="0" smtClean="0"/>
              <a:t>aggressive (</a:t>
            </a:r>
            <a:r>
              <a:rPr lang="en-US" sz="2800" i="1" dirty="0" smtClean="0"/>
              <a:t>because </a:t>
            </a:r>
            <a:r>
              <a:rPr lang="en-US" sz="2800" i="1" dirty="0" err="1" smtClean="0"/>
              <a:t>trophpblastis</a:t>
            </a:r>
            <a:r>
              <a:rPr lang="en-US" sz="2800" i="1" dirty="0" smtClean="0"/>
              <a:t> like to invade blood vessels</a:t>
            </a:r>
            <a:r>
              <a:rPr lang="en-US" sz="3200" dirty="0" smtClean="0"/>
              <a:t>) </a:t>
            </a:r>
            <a:r>
              <a:rPr lang="en-US" sz="3200" dirty="0" smtClean="0"/>
              <a:t>malignant tumor arises from gestational chorionic epithelium or from gonads. </a:t>
            </a:r>
          </a:p>
          <a:p>
            <a:r>
              <a:rPr lang="en-US" sz="3200" dirty="0" smtClean="0"/>
              <a:t>rare (1 in 30,000 </a:t>
            </a:r>
            <a:r>
              <a:rPr lang="en-US" sz="3200" dirty="0" err="1" smtClean="0"/>
              <a:t>preg</a:t>
            </a:r>
            <a:r>
              <a:rPr lang="en-US" sz="3200" dirty="0" smtClean="0"/>
              <a:t>); more common in Asian and African countries. </a:t>
            </a:r>
          </a:p>
          <a:p>
            <a:r>
              <a:rPr lang="en-US" sz="3200" dirty="0" smtClean="0"/>
              <a:t>Risk greater before age 20 and after age 40. </a:t>
            </a:r>
          </a:p>
          <a:p>
            <a:r>
              <a:rPr lang="en-US" sz="3200" dirty="0" smtClean="0"/>
              <a:t>50</a:t>
            </a:r>
            <a:r>
              <a:rPr lang="en-US" sz="3200" dirty="0" smtClean="0"/>
              <a:t>% </a:t>
            </a:r>
            <a:r>
              <a:rPr lang="en-US" sz="3200" dirty="0" smtClean="0"/>
              <a:t> (</a:t>
            </a:r>
            <a:r>
              <a:rPr lang="en-US" sz="2800" i="1" dirty="0" smtClean="0"/>
              <a:t>mostly</a:t>
            </a:r>
            <a:r>
              <a:rPr lang="en-US" sz="3200" dirty="0" smtClean="0"/>
              <a:t>) arise </a:t>
            </a:r>
            <a:r>
              <a:rPr lang="en-US" sz="3200" dirty="0" smtClean="0"/>
              <a:t>in </a:t>
            </a:r>
            <a:r>
              <a:rPr lang="en-US" sz="3200" u="sng" dirty="0" smtClean="0"/>
              <a:t>complete </a:t>
            </a:r>
            <a:r>
              <a:rPr lang="en-US" sz="3200" u="sng" dirty="0" err="1" smtClean="0"/>
              <a:t>hyaditidiform</a:t>
            </a:r>
            <a:r>
              <a:rPr lang="en-US" sz="3200" u="sng" dirty="0" smtClean="0"/>
              <a:t> </a:t>
            </a:r>
            <a:r>
              <a:rPr lang="en-US" sz="3200" dirty="0" smtClean="0"/>
              <a:t>moles ; </a:t>
            </a:r>
            <a:r>
              <a:rPr lang="en-US" sz="3200" dirty="0" smtClean="0"/>
              <a:t>25% arise after an </a:t>
            </a:r>
            <a:r>
              <a:rPr lang="en-US" sz="3200" u="sng" dirty="0" smtClean="0"/>
              <a:t>abortion</a:t>
            </a:r>
            <a:r>
              <a:rPr lang="en-US" sz="3200" dirty="0" smtClean="0"/>
              <a:t>, and most of the rest  </a:t>
            </a:r>
            <a:r>
              <a:rPr lang="en-US" sz="2800" i="1" dirty="0" smtClean="0"/>
              <a:t>FOLLOW</a:t>
            </a:r>
            <a:r>
              <a:rPr lang="en-US" sz="2800" dirty="0" smtClean="0"/>
              <a:t> </a:t>
            </a:r>
            <a:r>
              <a:rPr lang="en-US" sz="3200" u="sng" dirty="0" smtClean="0"/>
              <a:t>normal </a:t>
            </a:r>
            <a:r>
              <a:rPr lang="en-US" sz="3200" u="sng" dirty="0" smtClean="0"/>
              <a:t>pregnancy</a:t>
            </a:r>
          </a:p>
          <a:p>
            <a:endParaRPr lang="ar-J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13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oriocarcin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722" r="11806" b="2470"/>
          <a:stretch>
            <a:fillRect/>
          </a:stretch>
        </p:blipFill>
        <p:spPr>
          <a:xfrm>
            <a:off x="92890" y="0"/>
            <a:ext cx="9051110" cy="6324600"/>
          </a:xfrm>
        </p:spPr>
      </p:pic>
      <p:sp>
        <p:nvSpPr>
          <p:cNvPr id="5" name="TextBox 4"/>
          <p:cNvSpPr txBox="1"/>
          <p:nvPr/>
        </p:nvSpPr>
        <p:spPr>
          <a:xfrm>
            <a:off x="1905000" y="6324600"/>
            <a:ext cx="519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Here we are discussing </a:t>
            </a:r>
            <a:r>
              <a:rPr lang="en-US" i="1" dirty="0" err="1" smtClean="0">
                <a:solidFill>
                  <a:schemeClr val="bg1"/>
                </a:solidFill>
              </a:rPr>
              <a:t>trophpblastic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 err="1" smtClean="0">
                <a:solidFill>
                  <a:schemeClr val="bg1"/>
                </a:solidFill>
              </a:rPr>
              <a:t>choriocarcinoma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0056" y="0"/>
            <a:ext cx="12939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Added slide</a:t>
            </a:r>
          </a:p>
          <a:p>
            <a:r>
              <a:rPr lang="ar-JO" i="1" dirty="0" smtClean="0">
                <a:solidFill>
                  <a:schemeClr val="bg1"/>
                </a:solidFill>
              </a:rPr>
              <a:t>سلايد مضاف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"/>
            <a:ext cx="1905000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Remember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486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Clinically: </a:t>
            </a:r>
            <a:r>
              <a:rPr lang="en-US" sz="3200" b="1" u="sng" dirty="0" smtClean="0"/>
              <a:t>bloody, brownish discharge </a:t>
            </a:r>
            <a:r>
              <a:rPr lang="en-US" sz="3200" dirty="0" smtClean="0"/>
              <a:t>and </a:t>
            </a:r>
            <a:r>
              <a:rPr lang="en-US" sz="3200" b="1" u="sng" dirty="0" smtClean="0"/>
              <a:t>very high titer of </a:t>
            </a:r>
            <a:r>
              <a:rPr lang="en-US" sz="3200" b="1" u="sng" dirty="0" err="1" smtClean="0"/>
              <a:t>hCG</a:t>
            </a:r>
            <a:r>
              <a:rPr lang="en-US" sz="3200" dirty="0" smtClean="0"/>
              <a:t> in blood and urine</a:t>
            </a:r>
            <a:r>
              <a:rPr lang="en-US" sz="2800" i="1" dirty="0" smtClean="0"/>
              <a:t>.(but the patient is not pregnant)</a:t>
            </a:r>
            <a:endParaRPr lang="en-US" sz="3200" i="1" dirty="0" smtClean="0"/>
          </a:p>
          <a:p>
            <a:r>
              <a:rPr lang="en-US" sz="3200" i="1" dirty="0" smtClean="0"/>
              <a:t>Aggressive</a:t>
            </a:r>
            <a:r>
              <a:rPr lang="en-US" sz="3200" dirty="0" smtClean="0"/>
              <a:t>: very </a:t>
            </a:r>
            <a:r>
              <a:rPr lang="en-US" sz="3200" dirty="0" smtClean="0"/>
              <a:t>hemorrhagic, necrotic masses within the </a:t>
            </a:r>
            <a:r>
              <a:rPr lang="en-US" sz="3200" dirty="0" err="1" smtClean="0"/>
              <a:t>myometrium</a:t>
            </a:r>
            <a:endParaRPr lang="en-US" sz="3200" dirty="0" smtClean="0"/>
          </a:p>
          <a:p>
            <a:r>
              <a:rPr lang="en-US" sz="2800" i="1" dirty="0" smtClean="0"/>
              <a:t>Metastasize early. Common locations: lungs and brain.</a:t>
            </a:r>
            <a:endParaRPr lang="en-US" sz="2800" i="1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chorionic </a:t>
            </a:r>
            <a:r>
              <a:rPr lang="en-US" sz="3200" dirty="0" err="1" smtClean="0">
                <a:solidFill>
                  <a:srgbClr val="FF0000"/>
                </a:solidFill>
              </a:rPr>
              <a:t>villi</a:t>
            </a:r>
            <a:r>
              <a:rPr lang="en-US" sz="3200" dirty="0" smtClean="0">
                <a:solidFill>
                  <a:srgbClr val="FF0000"/>
                </a:solidFill>
              </a:rPr>
              <a:t> are </a:t>
            </a:r>
            <a:r>
              <a:rPr lang="en-US" sz="3200" u="sng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formed (</a:t>
            </a:r>
            <a:r>
              <a:rPr lang="en-US" sz="3200" i="1" dirty="0" smtClean="0"/>
              <a:t>because there is no </a:t>
            </a:r>
            <a:r>
              <a:rPr lang="en-US" sz="3200" i="1" dirty="0" err="1" smtClean="0"/>
              <a:t>getational</a:t>
            </a:r>
            <a:r>
              <a:rPr lang="en-US" sz="3200" i="1" dirty="0" smtClean="0"/>
              <a:t> process</a:t>
            </a:r>
            <a:r>
              <a:rPr lang="en-US" sz="3200" dirty="0" smtClean="0"/>
              <a:t>)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; </a:t>
            </a:r>
            <a:r>
              <a:rPr lang="en-US" sz="3200" dirty="0" smtClean="0"/>
              <a:t>tumor is  composed of </a:t>
            </a:r>
            <a:r>
              <a:rPr lang="en-US" sz="3200" dirty="0" err="1" smtClean="0"/>
              <a:t>anaplastic</a:t>
            </a:r>
            <a:r>
              <a:rPr lang="en-US" sz="3200" dirty="0" smtClean="0"/>
              <a:t> </a:t>
            </a:r>
            <a:r>
              <a:rPr lang="en-US" sz="3200" dirty="0" err="1" smtClean="0"/>
              <a:t>cytotrophoblast</a:t>
            </a:r>
            <a:r>
              <a:rPr lang="en-US" sz="3200" dirty="0" smtClean="0"/>
              <a:t> and </a:t>
            </a:r>
            <a:r>
              <a:rPr lang="en-US" sz="3200" dirty="0" err="1" smtClean="0"/>
              <a:t>syncytiotrophoblast</a:t>
            </a:r>
            <a:r>
              <a:rPr lang="en-US" sz="3200" dirty="0" smtClean="0"/>
              <a:t>.</a:t>
            </a:r>
          </a:p>
          <a:p>
            <a:endParaRPr lang="ar-JO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458200" cy="5257799"/>
          </a:xfrm>
        </p:spPr>
        <p:txBody>
          <a:bodyPr>
            <a:normAutofit/>
          </a:bodyPr>
          <a:lstStyle/>
          <a:p>
            <a:pPr algn="l" rtl="0"/>
            <a:r>
              <a:rPr lang="en-US" sz="3600" u="sng" dirty="0" smtClean="0"/>
              <a:t>Inflammations:</a:t>
            </a:r>
            <a:r>
              <a:rPr lang="en-US" sz="2000" u="sng" dirty="0" smtClean="0"/>
              <a:t>  (</a:t>
            </a:r>
            <a:r>
              <a:rPr lang="en-US" sz="3200" b="1" u="sng" dirty="0" err="1" smtClean="0"/>
              <a:t>Salpingitis</a:t>
            </a:r>
            <a:r>
              <a:rPr lang="en-US" sz="2000" u="sng" dirty="0" smtClean="0"/>
              <a:t>)</a:t>
            </a:r>
            <a:endParaRPr lang="en-US" sz="2000" dirty="0" smtClean="0"/>
          </a:p>
          <a:p>
            <a:pPr algn="l" rtl="0"/>
            <a:r>
              <a:rPr lang="en-US" sz="2800" dirty="0" smtClean="0"/>
              <a:t>almost always bacterial in origin. </a:t>
            </a:r>
          </a:p>
          <a:p>
            <a:pPr algn="l" rtl="0"/>
            <a:r>
              <a:rPr lang="en-US" sz="2800" b="1" dirty="0" smtClean="0"/>
              <a:t>Chlamydia</a:t>
            </a:r>
            <a:r>
              <a:rPr lang="en-US" sz="2800" dirty="0" smtClean="0"/>
              <a:t>, </a:t>
            </a:r>
            <a:r>
              <a:rPr lang="en-US" sz="2800" b="1" dirty="0" err="1" smtClean="0"/>
              <a:t>Mycoplasma</a:t>
            </a:r>
            <a:r>
              <a:rPr lang="en-US" sz="2800" dirty="0" smtClean="0"/>
              <a:t> , </a:t>
            </a:r>
            <a:r>
              <a:rPr lang="en-US" sz="2800" b="1" dirty="0" err="1" smtClean="0"/>
              <a:t>coliforms</a:t>
            </a:r>
            <a:r>
              <a:rPr lang="en-US" sz="2800" dirty="0" smtClean="0"/>
              <a:t>,  (postpartum) </a:t>
            </a:r>
            <a:r>
              <a:rPr lang="en-US" sz="2800" b="1" dirty="0" err="1" smtClean="0"/>
              <a:t>strept</a:t>
            </a:r>
            <a:r>
              <a:rPr lang="en-US" sz="2800" b="1" dirty="0" smtClean="0"/>
              <a:t>.</a:t>
            </a:r>
            <a:r>
              <a:rPr lang="en-US" sz="2800" dirty="0" smtClean="0"/>
              <a:t> and </a:t>
            </a:r>
            <a:r>
              <a:rPr lang="en-US" sz="2800" b="1" dirty="0" smtClean="0"/>
              <a:t>staph. </a:t>
            </a:r>
            <a:r>
              <a:rPr lang="en-US" sz="2800" dirty="0" smtClean="0"/>
              <a:t>are now the major offenders.</a:t>
            </a:r>
          </a:p>
          <a:p>
            <a:pPr algn="l" rtl="0"/>
            <a:r>
              <a:rPr lang="en-US" sz="2800" dirty="0" smtClean="0"/>
              <a:t>fever, lower abdominal or pelvic pain.</a:t>
            </a:r>
          </a:p>
          <a:p>
            <a:pPr algn="l" rtl="0"/>
            <a:r>
              <a:rPr lang="en-US" sz="2800" i="1" u="sng" dirty="0" smtClean="0"/>
              <a:t>:</a:t>
            </a:r>
            <a:r>
              <a:rPr lang="en-US" sz="2800" u="sng" dirty="0" smtClean="0">
                <a:solidFill>
                  <a:schemeClr val="accent1">
                    <a:lumMod val="75000"/>
                  </a:schemeClr>
                </a:solidFill>
              </a:rPr>
              <a:t>Complications</a:t>
            </a:r>
            <a:r>
              <a:rPr lang="en-US" sz="2800" i="1" u="sng" dirty="0" smtClean="0"/>
              <a:t> *Important</a:t>
            </a:r>
          </a:p>
          <a:p>
            <a:pPr algn="l" rtl="0"/>
            <a:r>
              <a:rPr lang="en-US" sz="2800" dirty="0" smtClean="0"/>
              <a:t> 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tubo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-ovarian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abscess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l" rtl="0"/>
            <a:r>
              <a:rPr lang="en-US" sz="2800" b="1" dirty="0" smtClean="0"/>
              <a:t>adhesions</a:t>
            </a:r>
            <a:r>
              <a:rPr lang="en-US" sz="2800" dirty="0" smtClean="0"/>
              <a:t> of tubal </a:t>
            </a:r>
            <a:r>
              <a:rPr lang="en-US" sz="2800" dirty="0" err="1" smtClean="0"/>
              <a:t>plicae</a:t>
            </a:r>
            <a:r>
              <a:rPr lang="en-US" sz="2800" dirty="0" smtClean="0"/>
              <a:t> (risk of </a:t>
            </a:r>
            <a:r>
              <a:rPr lang="en-US" sz="2800" b="1" dirty="0" smtClean="0"/>
              <a:t>ectopic pregnancy)</a:t>
            </a:r>
            <a:endParaRPr lang="en-US" sz="2800" dirty="0" smtClean="0"/>
          </a:p>
          <a:p>
            <a:pPr algn="l" rtl="0"/>
            <a:r>
              <a:rPr lang="en-US" sz="2800" dirty="0" smtClean="0"/>
              <a:t>permanent</a:t>
            </a:r>
            <a:r>
              <a:rPr lang="en-US" sz="2800" b="1" dirty="0" smtClean="0"/>
              <a:t> sterility</a:t>
            </a:r>
            <a:endParaRPr lang="en-US" sz="2800" i="1" u="sng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u="sng" dirty="0" smtClean="0"/>
          </a:p>
          <a:p>
            <a:pPr algn="l" rtl="0"/>
            <a:endParaRPr lang="en-US" sz="2800" dirty="0" smtClean="0"/>
          </a:p>
          <a:p>
            <a:pPr algn="l" rtl="0"/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Pathology of the Fallopian tubes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295400"/>
            <a:ext cx="2819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If extensive: Pelvic inflammatory disease</a:t>
            </a:r>
            <a:endParaRPr lang="en-US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nisreen\Desktop\showimage (4)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2000" y="800100"/>
            <a:ext cx="7620000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6172200"/>
            <a:ext cx="19031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Very hemorrhagic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Prognosis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widespread dissemination via </a:t>
            </a:r>
            <a:r>
              <a:rPr lang="en-US" sz="2800" b="1" dirty="0" smtClean="0"/>
              <a:t>blood</a:t>
            </a:r>
            <a:r>
              <a:rPr lang="en-US" sz="2800" dirty="0" smtClean="0"/>
              <a:t> to lungs (50%), vagina, brain, liver, and kidneys.</a:t>
            </a:r>
          </a:p>
          <a:p>
            <a:r>
              <a:rPr lang="en-US" sz="2800" dirty="0" smtClean="0"/>
              <a:t> Lymphatic invasion is </a:t>
            </a:r>
            <a:r>
              <a:rPr lang="en-US" sz="2800" b="1" u="sng" dirty="0" smtClean="0"/>
              <a:t>uncommon</a:t>
            </a:r>
          </a:p>
          <a:p>
            <a:r>
              <a:rPr lang="en-US" sz="2800" dirty="0" smtClean="0"/>
              <a:t>Despite extreme aggressiveness, good response to current chemotherapy.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tor\Desktop\showimageCAJFVSI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9171" y="381000"/>
            <a:ext cx="6465660" cy="562610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352800" y="914400"/>
            <a:ext cx="2362200" cy="441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4"/>
          </p:cNvCxnSpPr>
          <p:nvPr/>
        </p:nvCxnSpPr>
        <p:spPr>
          <a:xfrm>
            <a:off x="4533900" y="5334000"/>
            <a:ext cx="4191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6248400"/>
            <a:ext cx="1165704" cy="3693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The uterus</a:t>
            </a:r>
            <a:endParaRPr lang="en-US" i="1" dirty="0"/>
          </a:p>
        </p:txBody>
      </p:sp>
      <p:sp>
        <p:nvSpPr>
          <p:cNvPr id="7" name="Oval 6"/>
          <p:cNvSpPr/>
          <p:nvPr/>
        </p:nvSpPr>
        <p:spPr>
          <a:xfrm>
            <a:off x="685800" y="1219200"/>
            <a:ext cx="3429000" cy="3733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9600" y="3962400"/>
            <a:ext cx="304800" cy="6858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4648200"/>
            <a:ext cx="2133599" cy="2308324"/>
          </a:xfrm>
          <a:prstGeom prst="rect">
            <a:avLst/>
          </a:prstGeom>
          <a:solidFill>
            <a:schemeClr val="accent6">
              <a:lumMod val="40000"/>
              <a:lumOff val="60000"/>
              <a:alpha val="36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The inflamed fallopian tube.(</a:t>
            </a:r>
            <a:r>
              <a:rPr lang="en-US" i="1" dirty="0" err="1" smtClean="0"/>
              <a:t>tubo</a:t>
            </a:r>
            <a:r>
              <a:rPr lang="en-US" i="1" dirty="0" smtClean="0"/>
              <a:t>-ovarian abscess) Making an abdominal mass that contains  inflammatory cells (</a:t>
            </a:r>
            <a:r>
              <a:rPr lang="en-US" i="1" dirty="0" err="1" smtClean="0"/>
              <a:t>neutrophils</a:t>
            </a:r>
            <a:r>
              <a:rPr lang="en-US" i="1" dirty="0" smtClean="0"/>
              <a:t> and pus)</a:t>
            </a:r>
            <a:endParaRPr lang="en-US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1816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considered rare. </a:t>
            </a:r>
          </a:p>
          <a:p>
            <a:pPr algn="l" rtl="0"/>
            <a:r>
              <a:rPr lang="en-US" b="1" dirty="0" smtClean="0"/>
              <a:t>most common is serous carcinoma.</a:t>
            </a:r>
            <a:endParaRPr lang="en-US" dirty="0" smtClean="0"/>
          </a:p>
          <a:p>
            <a:pPr algn="l" rtl="0"/>
            <a:r>
              <a:rPr lang="en-US" dirty="0" smtClean="0"/>
              <a:t>increased in women with </a:t>
            </a:r>
            <a:r>
              <a:rPr lang="en-US" b="1" i="1" dirty="0" smtClean="0"/>
              <a:t>BRCA</a:t>
            </a:r>
            <a:r>
              <a:rPr lang="en-US" b="1" dirty="0" smtClean="0"/>
              <a:t> mutations (</a:t>
            </a:r>
            <a:r>
              <a:rPr lang="en-US" dirty="0" smtClean="0"/>
              <a:t> In studies of prophylactic oophorectomies:10%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occult foci of malignancy in </a:t>
            </a:r>
            <a:r>
              <a:rPr lang="en-US" dirty="0" err="1" smtClean="0"/>
              <a:t>fimbria</a:t>
            </a:r>
            <a:r>
              <a:rPr lang="en-US" dirty="0" smtClean="0"/>
              <a:t>). </a:t>
            </a:r>
          </a:p>
          <a:p>
            <a:pPr algn="l" rtl="0"/>
            <a:r>
              <a:rPr lang="en-US" dirty="0" smtClean="0"/>
              <a:t>Because </a:t>
            </a:r>
            <a:r>
              <a:rPr lang="en-US" b="1" dirty="0" smtClean="0"/>
              <a:t>of access to peritoneal cavity</a:t>
            </a:r>
            <a:r>
              <a:rPr lang="en-US" dirty="0" smtClean="0"/>
              <a:t>, fallopian tube carcinomas frequently spread to omentum and peritoneal cavity at time of presentation (advanced).</a:t>
            </a:r>
          </a:p>
          <a:p>
            <a:pPr algn="l" rt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Tubal malignancies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609600"/>
            <a:ext cx="1394934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 smtClean="0"/>
              <a:t>SKIP</a:t>
            </a:r>
            <a:r>
              <a:rPr lang="en-US" sz="2800" dirty="0" smtClean="0"/>
              <a:t> </a:t>
            </a:r>
            <a:r>
              <a:rPr lang="en-US" sz="2800" i="1" dirty="0" smtClean="0"/>
              <a:t>IT</a:t>
            </a:r>
            <a:endParaRPr lang="en-US" sz="28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ECTOPIC PREGNANCY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 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implantation of the fertilized ovum outside uterus (the endometrial cavity)</a:t>
            </a:r>
          </a:p>
          <a:p>
            <a:r>
              <a:rPr lang="en-US" sz="2800" dirty="0" smtClean="0"/>
              <a:t>Incidence:  1% </a:t>
            </a:r>
          </a:p>
          <a:p>
            <a:r>
              <a:rPr lang="en-US" sz="2800" dirty="0" smtClean="0"/>
              <a:t>90% of cases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in fallopian tubes </a:t>
            </a:r>
            <a:r>
              <a:rPr lang="en-US" sz="2400" i="1" dirty="0" smtClean="0">
                <a:sym typeface="Wingdings" pitchFamily="2" charset="2"/>
              </a:rPr>
              <a:t>It is the site of </a:t>
            </a:r>
            <a:r>
              <a:rPr lang="en-US" sz="2400" i="1" dirty="0" err="1" smtClean="0">
                <a:sym typeface="Wingdings" pitchFamily="2" charset="2"/>
              </a:rPr>
              <a:t>fertalization</a:t>
            </a:r>
            <a:r>
              <a:rPr lang="en-US" sz="2400" i="1" dirty="0" smtClean="0">
                <a:sym typeface="Wingdings" pitchFamily="2" charset="2"/>
              </a:rPr>
              <a:t>, if the journey from the fallopian tube to the </a:t>
            </a:r>
            <a:r>
              <a:rPr lang="en-US" sz="2400" i="1" dirty="0" err="1" smtClean="0">
                <a:sym typeface="Wingdings" pitchFamily="2" charset="2"/>
              </a:rPr>
              <a:t>endometrium</a:t>
            </a:r>
            <a:r>
              <a:rPr lang="en-US" sz="2400" i="1" dirty="0" smtClean="0">
                <a:sym typeface="Wingdings" pitchFamily="2" charset="2"/>
              </a:rPr>
              <a:t> </a:t>
            </a:r>
            <a:r>
              <a:rPr lang="en-US" sz="2400" i="1" dirty="0" smtClean="0"/>
              <a:t> is interrupted because of something in the uterus or the tube -underlying etiology is present in 50% of cases-</a:t>
            </a:r>
            <a:endParaRPr lang="en-US" sz="2800" i="1" dirty="0" smtClean="0"/>
          </a:p>
          <a:p>
            <a:r>
              <a:rPr lang="en-US" sz="2800" dirty="0" smtClean="0"/>
              <a:t>other sites: ovaries, abdominal cavity</a:t>
            </a:r>
          </a:p>
          <a:p>
            <a:r>
              <a:rPr lang="en-US" sz="2800" dirty="0" smtClean="0"/>
              <a:t>Predisposing factors: tubal obstruction  (50%) </a:t>
            </a:r>
            <a:r>
              <a:rPr lang="en-US" sz="2800" dirty="0" smtClean="0">
                <a:solidFill>
                  <a:srgbClr val="FF0000"/>
                </a:solidFill>
              </a:rPr>
              <a:t>PID</a:t>
            </a:r>
            <a:r>
              <a:rPr lang="en-US" sz="2800" dirty="0" smtClean="0"/>
              <a:t>; tumors; </a:t>
            </a:r>
            <a:r>
              <a:rPr lang="en-US" sz="2800" dirty="0" smtClean="0">
                <a:solidFill>
                  <a:srgbClr val="FF0000"/>
                </a:solidFill>
              </a:rPr>
              <a:t>endometriosis</a:t>
            </a:r>
            <a:r>
              <a:rPr lang="en-US" sz="2800" dirty="0" smtClean="0"/>
              <a:t>; </a:t>
            </a:r>
            <a:r>
              <a:rPr lang="en-US" sz="2800" b="1" dirty="0" smtClean="0"/>
              <a:t>IUCD </a:t>
            </a:r>
            <a:r>
              <a:rPr lang="en-US" sz="2400" i="1" dirty="0" smtClean="0"/>
              <a:t>(it works by preventing implantation in the uterus</a:t>
            </a:r>
            <a:r>
              <a:rPr lang="en-US" sz="2800" b="1" dirty="0" smtClean="0"/>
              <a:t>)</a:t>
            </a:r>
            <a:r>
              <a:rPr lang="en-US" sz="2800" dirty="0" smtClean="0"/>
              <a:t>..</a:t>
            </a:r>
          </a:p>
          <a:p>
            <a:r>
              <a:rPr lang="en-US" sz="2800" dirty="0" smtClean="0"/>
              <a:t>In 50% : no anatomic cause can be demonstrated. </a:t>
            </a:r>
          </a:p>
          <a:p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Early: development of the embryo and placental tissue , </a:t>
            </a:r>
            <a:r>
              <a:rPr lang="en-US" sz="2400" i="1" dirty="0" smtClean="0"/>
              <a:t>might even have fetal heart beats</a:t>
            </a:r>
            <a:endParaRPr lang="en-US" sz="2800" i="1" dirty="0" smtClean="0"/>
          </a:p>
          <a:p>
            <a:r>
              <a:rPr lang="en-US" sz="2800" dirty="0" smtClean="0"/>
              <a:t>Later:  the placenta burrows through causing </a:t>
            </a:r>
            <a:r>
              <a:rPr lang="en-US" sz="2800" b="1" dirty="0" err="1" smtClean="0"/>
              <a:t>intratubal</a:t>
            </a:r>
            <a:r>
              <a:rPr lang="en-US" sz="2800" b="1" dirty="0" smtClean="0"/>
              <a:t> hematoma (</a:t>
            </a:r>
            <a:r>
              <a:rPr lang="en-US" sz="2800" b="1" dirty="0" err="1" smtClean="0"/>
              <a:t>hematosalpinx</a:t>
            </a:r>
            <a:r>
              <a:rPr lang="en-US" sz="2800" b="1" dirty="0" smtClean="0"/>
              <a:t>) and intraperitoneal hemorrhage.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Rupture of an ectopic pregnancy: intense abdominal pain (</a:t>
            </a:r>
            <a:r>
              <a:rPr lang="en-US" sz="2800" b="1" dirty="0" smtClean="0"/>
              <a:t>acute abdomen)</a:t>
            </a:r>
            <a:r>
              <a:rPr lang="en-US" sz="2800" dirty="0" smtClean="0"/>
              <a:t>, often followed by shock.</a:t>
            </a:r>
          </a:p>
          <a:p>
            <a:r>
              <a:rPr lang="en-US" sz="2800" b="1" dirty="0" smtClean="0"/>
              <a:t>Prompt surgical intervention is necessary.</a:t>
            </a:r>
            <a:endParaRPr lang="en-US" sz="2800" dirty="0" smtClean="0"/>
          </a:p>
          <a:p>
            <a:endParaRPr lang="ar-JO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ECTOPIC PREGNANCY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 </a:t>
            </a:r>
            <a:endParaRPr lang="ar-JO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38800"/>
            <a:ext cx="670350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/>
              <a:t>The </a:t>
            </a:r>
            <a:r>
              <a:rPr lang="en-US" i="1" dirty="0" err="1" smtClean="0"/>
              <a:t>tybe</a:t>
            </a:r>
            <a:r>
              <a:rPr lang="en-US" i="1" dirty="0" smtClean="0"/>
              <a:t> will be able to support only the earliest stages of  pregnancy. </a:t>
            </a:r>
            <a:br>
              <a:rPr lang="en-US" i="1" dirty="0" smtClean="0"/>
            </a:br>
            <a:r>
              <a:rPr lang="en-US" i="1" dirty="0" smtClean="0"/>
              <a:t>Then: No enough blood supply/ </a:t>
            </a:r>
            <a:r>
              <a:rPr lang="en-US" i="1" dirty="0" err="1" smtClean="0"/>
              <a:t>space</a:t>
            </a:r>
            <a:r>
              <a:rPr lang="en-US" i="1" dirty="0" err="1" smtClean="0">
                <a:sym typeface="Wingdings" pitchFamily="2" charset="2"/>
              </a:rPr>
              <a:t>hematosalpinx</a:t>
            </a:r>
            <a:r>
              <a:rPr lang="en-US" i="1" dirty="0" smtClean="0">
                <a:sym typeface="Wingdings" pitchFamily="2" charset="2"/>
              </a:rPr>
              <a:t/>
            </a:r>
            <a:br>
              <a:rPr lang="en-US" i="1" dirty="0" smtClean="0">
                <a:sym typeface="Wingdings" pitchFamily="2" charset="2"/>
              </a:rPr>
            </a:br>
            <a:r>
              <a:rPr lang="en-US" i="1" dirty="0" smtClean="0">
                <a:sym typeface="Wingdings" pitchFamily="2" charset="2"/>
              </a:rPr>
              <a:t>Tube can rupture causing hemorrhage: TOP emergency in gynecology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So we said 90% of ectopic </a:t>
            </a:r>
            <a:r>
              <a:rPr lang="en-US" i="1" dirty="0" err="1" smtClean="0"/>
              <a:t>prgnencies</a:t>
            </a:r>
            <a:r>
              <a:rPr lang="en-US" i="1" dirty="0" smtClean="0"/>
              <a:t> are in the Fallopian tube</a:t>
            </a:r>
          </a:p>
          <a:p>
            <a:r>
              <a:rPr lang="en-US" i="1" dirty="0" smtClean="0"/>
              <a:t>10% happen on the surface of the ovary or inside the abdominal cavity.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792348" y="0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Added slide </a:t>
            </a:r>
            <a:r>
              <a:rPr lang="ar-JO" i="1" dirty="0" smtClean="0"/>
              <a:t/>
            </a:r>
            <a:br>
              <a:rPr lang="ar-JO" i="1" dirty="0" smtClean="0"/>
            </a:br>
            <a:r>
              <a:rPr lang="ar-JO" i="1" dirty="0" smtClean="0"/>
              <a:t>سلايد مضاف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Trophoblastic</a:t>
            </a:r>
            <a:r>
              <a:rPr lang="en-US" dirty="0" smtClean="0">
                <a:solidFill>
                  <a:schemeClr val="bg1"/>
                </a:solidFill>
              </a:rPr>
              <a:t> diseases 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10000"/>
            <a:ext cx="7854696" cy="1752600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algn="l"/>
            <a:r>
              <a:rPr lang="en-US" i="1" dirty="0" err="1" smtClean="0">
                <a:solidFill>
                  <a:schemeClr val="bg1"/>
                </a:solidFill>
              </a:rPr>
              <a:t>Trophoblasts</a:t>
            </a:r>
            <a:r>
              <a:rPr lang="en-US" i="1" dirty="0" smtClean="0">
                <a:solidFill>
                  <a:schemeClr val="bg1"/>
                </a:solidFill>
              </a:rPr>
              <a:t> are cells that support the </a:t>
            </a:r>
            <a:r>
              <a:rPr lang="en-US" i="1" u="sng" dirty="0" smtClean="0">
                <a:solidFill>
                  <a:schemeClr val="bg1"/>
                </a:solidFill>
              </a:rPr>
              <a:t>gestational</a:t>
            </a:r>
            <a:r>
              <a:rPr lang="en-US" i="1" dirty="0" smtClean="0">
                <a:solidFill>
                  <a:schemeClr val="bg1"/>
                </a:solidFill>
              </a:rPr>
              <a:t> development of the embryo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They are of two types: </a:t>
            </a:r>
            <a:r>
              <a:rPr lang="en-US" i="1" dirty="0" err="1" smtClean="0">
                <a:solidFill>
                  <a:schemeClr val="bg1"/>
                </a:solidFill>
              </a:rPr>
              <a:t>Cytotrophoblasts</a:t>
            </a:r>
            <a:r>
              <a:rPr lang="en-US" i="1" dirty="0" smtClean="0">
                <a:solidFill>
                  <a:schemeClr val="bg1"/>
                </a:solidFill>
              </a:rPr>
              <a:t> and </a:t>
            </a:r>
            <a:r>
              <a:rPr lang="en-US" i="1" dirty="0" err="1" smtClean="0">
                <a:solidFill>
                  <a:schemeClr val="bg1"/>
                </a:solidFill>
              </a:rPr>
              <a:t>syncitiotrophoblasts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err="1" smtClean="0">
                <a:solidFill>
                  <a:schemeClr val="bg1"/>
                </a:solidFill>
              </a:rPr>
              <a:t>Syncitiotrophoblasts</a:t>
            </a:r>
            <a:r>
              <a:rPr lang="en-US" i="1" dirty="0" smtClean="0">
                <a:solidFill>
                  <a:schemeClr val="bg1"/>
                </a:solidFill>
              </a:rPr>
              <a:t> secrete </a:t>
            </a:r>
            <a:r>
              <a:rPr lang="en-US" i="1" dirty="0" err="1" smtClean="0">
                <a:solidFill>
                  <a:schemeClr val="bg1"/>
                </a:solidFill>
              </a:rPr>
              <a:t>hCG</a:t>
            </a:r>
            <a:r>
              <a:rPr lang="en-US" i="1" dirty="0" smtClean="0">
                <a:solidFill>
                  <a:schemeClr val="bg1"/>
                </a:solidFill>
              </a:rPr>
              <a:t/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So when there is </a:t>
            </a:r>
            <a:r>
              <a:rPr lang="en-US" i="1" dirty="0" err="1" smtClean="0">
                <a:solidFill>
                  <a:schemeClr val="bg1"/>
                </a:solidFill>
              </a:rPr>
              <a:t>trophoblastic</a:t>
            </a:r>
            <a:r>
              <a:rPr lang="en-US" i="1" dirty="0" smtClean="0">
                <a:solidFill>
                  <a:schemeClr val="bg1"/>
                </a:solidFill>
              </a:rPr>
              <a:t> proliferation </a:t>
            </a:r>
            <a:r>
              <a:rPr lang="en-US" i="1" dirty="0" err="1" smtClean="0">
                <a:solidFill>
                  <a:schemeClr val="bg1"/>
                </a:solidFill>
              </a:rPr>
              <a:t>hCG</a:t>
            </a:r>
            <a:r>
              <a:rPr lang="en-US" i="1" dirty="0" smtClean="0">
                <a:solidFill>
                  <a:schemeClr val="bg1"/>
                </a:solidFill>
              </a:rPr>
              <a:t> levels increase</a:t>
            </a:r>
            <a:endParaRPr lang="ar-JO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514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</a:rPr>
              <a:t>Hydatidiform</a:t>
            </a:r>
            <a:r>
              <a:rPr lang="en-US" sz="3200" b="1" dirty="0" smtClean="0">
                <a:solidFill>
                  <a:schemeClr val="tx1"/>
                </a:solidFill>
              </a:rPr>
              <a:t> Mole </a:t>
            </a:r>
            <a:r>
              <a:rPr lang="ar-JO" sz="3200" b="1" dirty="0" smtClean="0">
                <a:solidFill>
                  <a:schemeClr val="tx1"/>
                </a:solidFill>
              </a:rPr>
              <a:t>الحمل العنقودي الكاذب</a:t>
            </a:r>
            <a:r>
              <a:rPr lang="en-US" sz="3200" b="1" dirty="0" smtClean="0">
                <a:solidFill>
                  <a:schemeClr val="tx1"/>
                </a:solidFill>
              </a:rPr>
              <a:t>: Complete and </a:t>
            </a:r>
            <a:r>
              <a:rPr lang="en-US" sz="3200" b="1" dirty="0" smtClean="0">
                <a:solidFill>
                  <a:schemeClr val="tx1"/>
                </a:solidFill>
              </a:rPr>
              <a:t>Partial</a:t>
            </a:r>
            <a:r>
              <a:rPr lang="ar-JO" sz="3200" b="1" dirty="0" smtClean="0">
                <a:solidFill>
                  <a:schemeClr val="tx1"/>
                </a:solidFill>
              </a:rPr>
              <a:t/>
            </a:r>
            <a:br>
              <a:rPr lang="ar-JO" sz="3200" b="1" dirty="0" smtClean="0">
                <a:solidFill>
                  <a:schemeClr val="tx1"/>
                </a:solidFill>
              </a:rPr>
            </a:br>
            <a:r>
              <a:rPr lang="en-US" sz="2800" i="1" dirty="0" err="1" smtClean="0">
                <a:solidFill>
                  <a:schemeClr val="tx1"/>
                </a:solidFill>
              </a:rPr>
              <a:t>caued</a:t>
            </a:r>
            <a:r>
              <a:rPr lang="en-US" sz="2800" i="1" dirty="0" smtClean="0">
                <a:solidFill>
                  <a:schemeClr val="tx1"/>
                </a:solidFill>
              </a:rPr>
              <a:t> by abnormal fertilization and so we won’t get a normal </a:t>
            </a:r>
            <a:r>
              <a:rPr lang="en-US" sz="2800" i="1" dirty="0" err="1" smtClean="0">
                <a:solidFill>
                  <a:schemeClr val="tx1"/>
                </a:solidFill>
              </a:rPr>
              <a:t>enbryo</a:t>
            </a:r>
            <a:r>
              <a:rPr lang="en-US" sz="2800" i="1" dirty="0" smtClean="0">
                <a:solidFill>
                  <a:schemeClr val="tx1"/>
                </a:solidFill>
              </a:rPr>
              <a:t> but </a:t>
            </a:r>
            <a:r>
              <a:rPr lang="en-US" sz="2800" i="1" dirty="0" err="1" smtClean="0">
                <a:solidFill>
                  <a:schemeClr val="tx1"/>
                </a:solidFill>
              </a:rPr>
              <a:t>rathere</a:t>
            </a:r>
            <a:r>
              <a:rPr lang="en-US" sz="2800" i="1" dirty="0" smtClean="0">
                <a:solidFill>
                  <a:schemeClr val="tx1"/>
                </a:solidFill>
              </a:rPr>
              <a:t> we’ll get these moles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458200" cy="3733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  2 forms of abnormal gestational processes, result from abnormal fertilization:</a:t>
            </a:r>
          </a:p>
          <a:p>
            <a:r>
              <a:rPr lang="en-US" sz="2400" b="1" dirty="0" smtClean="0"/>
              <a:t>complete mole: </a:t>
            </a:r>
            <a:r>
              <a:rPr lang="en-US" sz="2400" dirty="0" smtClean="0"/>
              <a:t>an </a:t>
            </a:r>
            <a:r>
              <a:rPr lang="en-US" sz="2400" dirty="0" smtClean="0"/>
              <a:t>empty</a:t>
            </a:r>
            <a:r>
              <a:rPr lang="ar-JO" sz="2400" dirty="0" smtClean="0"/>
              <a:t> )</a:t>
            </a:r>
            <a:r>
              <a:rPr lang="en-US" sz="2000" i="1" dirty="0" err="1" smtClean="0"/>
              <a:t>oblighted</a:t>
            </a:r>
            <a:r>
              <a:rPr lang="en-US" sz="2400" dirty="0" smtClean="0"/>
              <a:t>) </a:t>
            </a:r>
            <a:r>
              <a:rPr lang="en-US" sz="2400" dirty="0" smtClean="0"/>
              <a:t>egg is fertilized by two spermatozoa (or a diploid sperm), yielding a </a:t>
            </a:r>
            <a:r>
              <a:rPr lang="en-US" sz="2400" b="1" u="sng" dirty="0" smtClean="0"/>
              <a:t>diploid</a:t>
            </a:r>
            <a:r>
              <a:rPr lang="en-US" sz="2400" dirty="0" smtClean="0"/>
              <a:t> </a:t>
            </a:r>
            <a:r>
              <a:rPr lang="en-US" sz="2400" dirty="0" err="1" smtClean="0"/>
              <a:t>karyotype</a:t>
            </a:r>
            <a:r>
              <a:rPr lang="en-US" sz="2400" dirty="0" smtClean="0"/>
              <a:t> composed of entirely paternal genes</a:t>
            </a:r>
          </a:p>
          <a:p>
            <a:r>
              <a:rPr lang="en-US" sz="2400" b="1" dirty="0" smtClean="0"/>
              <a:t>partial mole: </a:t>
            </a:r>
            <a:r>
              <a:rPr lang="en-US" sz="2400" dirty="0" smtClean="0"/>
              <a:t>a normal egg is fertilized by two spermatozoa (or a diploid sperm), resulting in a </a:t>
            </a:r>
            <a:r>
              <a:rPr lang="en-US" sz="2400" b="1" u="sng" dirty="0" smtClean="0"/>
              <a:t>triploid</a:t>
            </a:r>
            <a:r>
              <a:rPr lang="en-US" sz="2400" dirty="0" smtClean="0"/>
              <a:t> </a:t>
            </a:r>
            <a:r>
              <a:rPr lang="en-US" sz="2400" dirty="0" err="1" smtClean="0"/>
              <a:t>karyotype</a:t>
            </a:r>
            <a:r>
              <a:rPr lang="en-US" sz="2400" dirty="0" smtClean="0"/>
              <a:t> with a predominance of paternal genes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ar-J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1D0C80A92546A90D71F2E4C386F2" ma:contentTypeVersion="1" ma:contentTypeDescription="Create a new document." ma:contentTypeScope="" ma:versionID="8150bc365a64f4197470ef36d602a064">
  <xsd:schema xmlns:xsd="http://www.w3.org/2001/XMLSchema" xmlns:xs="http://www.w3.org/2001/XMLSchema" xmlns:p="http://schemas.microsoft.com/office/2006/metadata/properties" xmlns:ns2="1273bb50-8aa1-4bf6-a01c-f5e28723f012" targetNamespace="http://schemas.microsoft.com/office/2006/metadata/properties" ma:root="true" ma:fieldsID="9617b7a75fb7d0093c66aedf80356b1a" ns2:_="">
    <xsd:import namespace="1273bb50-8aa1-4bf6-a01c-f5e28723f012"/>
    <xsd:element name="properties">
      <xsd:complexType>
        <xsd:sequence>
          <xsd:element name="documentManagement">
            <xsd:complexType>
              <xsd:all>
                <xsd:element ref="ns2:Cours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73bb50-8aa1-4bf6-a01c-f5e28723f012" elementFormDefault="qualified">
    <xsd:import namespace="http://schemas.microsoft.com/office/2006/documentManagement/types"/>
    <xsd:import namespace="http://schemas.microsoft.com/office/infopath/2007/PartnerControls"/>
    <xsd:element name="Course_x0020_Name" ma:index="2" nillable="true" ma:displayName="Course Name" ma:internalName="Cours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rse_x0020_Name xmlns="1273bb50-8aa1-4bf6-a01c-f5e28723f012">Pathology of  Female Genital Tract- 3rd yr medical students</Course_x0020_Name>
  </documentManagement>
</p:properties>
</file>

<file path=customXml/itemProps1.xml><?xml version="1.0" encoding="utf-8"?>
<ds:datastoreItem xmlns:ds="http://schemas.openxmlformats.org/officeDocument/2006/customXml" ds:itemID="{C5588537-4273-49A3-9A79-49EF2D20F8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57654B-25E6-40A3-99E2-AEFCA0AC7D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73bb50-8aa1-4bf6-a01c-f5e28723f0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693EE9-13A5-48CE-8DFB-5B20198EF9EC}">
  <ds:schemaRefs>
    <ds:schemaRef ds:uri="http://schemas.microsoft.com/office/2006/metadata/properties"/>
    <ds:schemaRef ds:uri="http://schemas.microsoft.com/office/infopath/2007/PartnerControls"/>
    <ds:schemaRef ds:uri="1273bb50-8aa1-4bf6-a01c-f5e28723f0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890</Words>
  <Application>Microsoft Office PowerPoint</Application>
  <PresentationFormat>On-screen Show (4:3)</PresentationFormat>
  <Paragraphs>113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Concourse</vt:lpstr>
      <vt:lpstr>بسم الله الرحمن الرحيم</vt:lpstr>
      <vt:lpstr>Pathology of the Fallopian tubes</vt:lpstr>
      <vt:lpstr>Slide 3</vt:lpstr>
      <vt:lpstr>Tubal malignancies</vt:lpstr>
      <vt:lpstr>ECTOPIC PREGNANCY  </vt:lpstr>
      <vt:lpstr>ECTOPIC PREGNANCY  </vt:lpstr>
      <vt:lpstr>Slide 7</vt:lpstr>
      <vt:lpstr>Trophoblastic diseases </vt:lpstr>
      <vt:lpstr>Hydatidiform Mole الحمل العنقودي الكاذب: Complete and Partial caued by abnormal fertilization and so we won’t get a normal enbryo but rathere we’ll get these moles </vt:lpstr>
      <vt:lpstr>Slide 10</vt:lpstr>
      <vt:lpstr>Slide 11</vt:lpstr>
      <vt:lpstr>Morphology:  cystically dilated chorionic villi (grapelike structures); villi are covered by varying amounts of mildly to highly atypical chorionic epithelium</vt:lpstr>
      <vt:lpstr>Slide 13</vt:lpstr>
      <vt:lpstr>Slide 14</vt:lpstr>
      <vt:lpstr>Slide 15</vt:lpstr>
      <vt:lpstr>Slide 16</vt:lpstr>
      <vt:lpstr>    Choriocarcinoma  </vt:lpstr>
      <vt:lpstr>Slide 18</vt:lpstr>
      <vt:lpstr>Slide 19</vt:lpstr>
      <vt:lpstr>Slide 20</vt:lpstr>
      <vt:lpstr>Prognosis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trophoblastic diseases</dc:title>
  <dc:creator/>
  <cp:lastModifiedBy>USER</cp:lastModifiedBy>
  <cp:revision>30</cp:revision>
  <dcterms:created xsi:type="dcterms:W3CDTF">2006-08-16T00:00:00Z</dcterms:created>
  <dcterms:modified xsi:type="dcterms:W3CDTF">2017-04-30T13:52:54Z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0x01010032E91D0C80A92546A90D71F2E4C386F2</vt:lpwstr>
  </property>
</Properties>
</file>