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70" r:id="rId15"/>
    <p:sldId id="272" r:id="rId16"/>
    <p:sldId id="273" r:id="rId17"/>
    <p:sldId id="275" r:id="rId18"/>
    <p:sldId id="276" r:id="rId19"/>
    <p:sldId id="277" r:id="rId20"/>
    <p:sldId id="279" r:id="rId21"/>
    <p:sldId id="271" r:id="rId22"/>
    <p:sldId id="274" r:id="rId23"/>
    <p:sldId id="278" r:id="rId24"/>
    <p:sldId id="280" r:id="rId25"/>
    <p:sldId id="281" r:id="rId26"/>
    <p:sldId id="282" r:id="rId27"/>
    <p:sldId id="283" r:id="rId28"/>
    <p:sldId id="284" r:id="rId29"/>
    <p:sldId id="299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6" r:id="rId38"/>
    <p:sldId id="294" r:id="rId39"/>
    <p:sldId id="292" r:id="rId40"/>
    <p:sldId id="295" r:id="rId41"/>
    <p:sldId id="297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62" autoAdjust="0"/>
    <p:restoredTop sz="94660"/>
  </p:normalViewPr>
  <p:slideViewPr>
    <p:cSldViewPr>
      <p:cViewPr>
        <p:scale>
          <a:sx n="50" d="100"/>
          <a:sy n="50" d="100"/>
        </p:scale>
        <p:origin x="-1710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52D7-B362-426D-A12D-AB8C50C4F680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53AF-82B2-49DD-BAF0-F56F9D2AD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94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52D7-B362-426D-A12D-AB8C50C4F680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53AF-82B2-49DD-BAF0-F56F9D2AD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52D7-B362-426D-A12D-AB8C50C4F680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53AF-82B2-49DD-BAF0-F56F9D2AD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08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52D7-B362-426D-A12D-AB8C50C4F680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53AF-82B2-49DD-BAF0-F56F9D2AD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85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52D7-B362-426D-A12D-AB8C50C4F680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53AF-82B2-49DD-BAF0-F56F9D2AD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6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52D7-B362-426D-A12D-AB8C50C4F680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53AF-82B2-49DD-BAF0-F56F9D2AD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49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52D7-B362-426D-A12D-AB8C50C4F680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53AF-82B2-49DD-BAF0-F56F9D2AD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20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52D7-B362-426D-A12D-AB8C50C4F680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53AF-82B2-49DD-BAF0-F56F9D2AD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1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52D7-B362-426D-A12D-AB8C50C4F680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53AF-82B2-49DD-BAF0-F56F9D2AD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78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52D7-B362-426D-A12D-AB8C50C4F680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53AF-82B2-49DD-BAF0-F56F9D2AD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33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52D7-B362-426D-A12D-AB8C50C4F680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53AF-82B2-49DD-BAF0-F56F9D2AD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9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852D7-B362-426D-A12D-AB8C50C4F680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253AF-82B2-49DD-BAF0-F56F9D2AD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24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Repair</a:t>
            </a: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Dr </a:t>
            </a:r>
            <a:r>
              <a:rPr lang="en-GB" sz="3600" dirty="0" err="1" smtClean="0"/>
              <a:t>Heyam</a:t>
            </a:r>
            <a:r>
              <a:rPr lang="en-GB" sz="3600" dirty="0" smtClean="0"/>
              <a:t> </a:t>
            </a:r>
            <a:r>
              <a:rPr lang="en-GB" sz="3600" dirty="0" err="1" smtClean="0"/>
              <a:t>Awad</a:t>
            </a:r>
            <a:endParaRPr lang="en-GB" sz="3600" dirty="0" smtClean="0"/>
          </a:p>
          <a:p>
            <a:r>
              <a:rPr lang="en-GB" sz="3600" dirty="0" err="1" smtClean="0"/>
              <a:t>FRCPath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8290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/>
              <a:t>Proliferation capacities of tissues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Labile cells</a:t>
            </a:r>
          </a:p>
          <a:p>
            <a:r>
              <a:rPr lang="en-GB" sz="4000" dirty="0" smtClean="0"/>
              <a:t>Stable cells</a:t>
            </a:r>
          </a:p>
          <a:p>
            <a:r>
              <a:rPr lang="en-GB" sz="4000" dirty="0" smtClean="0"/>
              <a:t>Permeant cells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26807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Labile tissue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/>
              <a:t>Labile tissue= continuously dividing tissue. </a:t>
            </a:r>
            <a:r>
              <a:rPr lang="en-GB" sz="4000" dirty="0" err="1" smtClean="0"/>
              <a:t>continously</a:t>
            </a:r>
            <a:r>
              <a:rPr lang="en-GB" sz="4000" dirty="0" smtClean="0"/>
              <a:t> lost and replaced by proliferation of mature cells and by maturation from stem cells.</a:t>
            </a:r>
          </a:p>
          <a:p>
            <a:r>
              <a:rPr lang="en-GB" sz="4000" dirty="0" smtClean="0"/>
              <a:t>Examples: </a:t>
            </a:r>
            <a:r>
              <a:rPr lang="en-GB" sz="4000" dirty="0" err="1" smtClean="0"/>
              <a:t>Hematopietic</a:t>
            </a:r>
            <a:r>
              <a:rPr lang="en-GB" sz="4000" dirty="0" smtClean="0"/>
              <a:t> cells, skin and  surface epithelium</a:t>
            </a:r>
          </a:p>
          <a:p>
            <a:endParaRPr lang="en-GB" sz="40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797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Stable tissue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sz="4300" dirty="0" smtClean="0"/>
              <a:t>Quiescent , inactive cells</a:t>
            </a:r>
          </a:p>
          <a:p>
            <a:r>
              <a:rPr lang="en-GB" sz="4300" dirty="0" smtClean="0"/>
              <a:t>Minimal replicative activity in the normal state.</a:t>
            </a:r>
          </a:p>
          <a:p>
            <a:r>
              <a:rPr lang="en-GB" sz="4300" dirty="0" smtClean="0"/>
              <a:t>Can proliferate in response to injury</a:t>
            </a:r>
          </a:p>
          <a:p>
            <a:r>
              <a:rPr lang="en-GB" sz="4300" dirty="0" smtClean="0"/>
              <a:t>Examples: Parenchyma of solid organs, Endothelial cells, Fibroblasts, Smooth muscle cells.</a:t>
            </a:r>
          </a:p>
          <a:p>
            <a:endParaRPr lang="en-GB" sz="4300" dirty="0"/>
          </a:p>
          <a:p>
            <a:r>
              <a:rPr lang="en-GB" sz="4300" dirty="0" smtClean="0"/>
              <a:t>Stable tissue ,</a:t>
            </a:r>
            <a:r>
              <a:rPr lang="en-GB" sz="4300" dirty="0" smtClean="0">
                <a:solidFill>
                  <a:srgbClr val="FF0000"/>
                </a:solidFill>
              </a:rPr>
              <a:t>except the liver</a:t>
            </a:r>
            <a:r>
              <a:rPr lang="en-GB" sz="4300" dirty="0" smtClean="0"/>
              <a:t>,  has limited capacity to regenerate.</a:t>
            </a:r>
            <a:endParaRPr lang="en-GB" sz="4300" dirty="0"/>
          </a:p>
        </p:txBody>
      </p:sp>
    </p:spTree>
    <p:extLst>
      <p:ext uri="{BB962C8B-B14F-4D97-AF65-F5344CB8AC3E}">
        <p14:creationId xmlns:p14="http://schemas.microsoft.com/office/powerpoint/2010/main" val="105129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Permanent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4300" dirty="0" smtClean="0"/>
              <a:t>Permanent tissue: terminally differentiated and non proliferative.</a:t>
            </a:r>
          </a:p>
          <a:p>
            <a:r>
              <a:rPr lang="en-GB" sz="4300" dirty="0" smtClean="0"/>
              <a:t>Neurons and cardiac muscle</a:t>
            </a:r>
          </a:p>
          <a:p>
            <a:r>
              <a:rPr lang="en-GB" sz="4300" dirty="0" smtClean="0"/>
              <a:t>Limited stem cell replication and differentiation occur in some areas of the adult brain</a:t>
            </a:r>
          </a:p>
          <a:p>
            <a:r>
              <a:rPr lang="en-GB" sz="4300" dirty="0" smtClean="0"/>
              <a:t>Cardiac stem cells may proliferate.</a:t>
            </a:r>
          </a:p>
          <a:p>
            <a:r>
              <a:rPr lang="en-GB" sz="4300" dirty="0" smtClean="0"/>
              <a:t>Skeletal muscle usually classified as permanent but stellate cells provide some regeneration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295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Self renewal capacity</a:t>
            </a:r>
          </a:p>
          <a:p>
            <a:r>
              <a:rPr lang="en-GB" sz="4400" dirty="0" smtClean="0"/>
              <a:t>Asymmetric replication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515780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Asymmetric replication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/>
          </a:p>
        </p:txBody>
      </p:sp>
      <p:pic>
        <p:nvPicPr>
          <p:cNvPr id="3074" name="Picture 2" descr="C:\Users\Heyam\Desktop\images299P94Q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831641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34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Heyam\Desktop\0011_1A_3D_en_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74168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207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 embryonic stem cells.</a:t>
            </a:r>
          </a:p>
          <a:p>
            <a:r>
              <a:rPr lang="en-GB" dirty="0" smtClean="0"/>
              <a:t>2. adult stem cells.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227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Embryonic stem 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/>
              <a:t>Undifferentiated.</a:t>
            </a:r>
          </a:p>
          <a:p>
            <a:r>
              <a:rPr lang="en-GB" sz="4000" dirty="0" smtClean="0"/>
              <a:t>Extensive cell renewal capacity.</a:t>
            </a:r>
          </a:p>
          <a:p>
            <a:r>
              <a:rPr lang="en-GB" sz="4000" dirty="0" smtClean="0"/>
              <a:t>Can differentiate to the three germ cell layers.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568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Adult stem 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Less undifferentiated.</a:t>
            </a:r>
          </a:p>
          <a:p>
            <a:r>
              <a:rPr lang="en-GB" sz="4000" dirty="0" smtClean="0"/>
              <a:t>Their lineage potential restricted to the differentiated cells in the organ they are found in.</a:t>
            </a:r>
          </a:p>
          <a:p>
            <a:r>
              <a:rPr lang="en-GB" sz="4000" dirty="0" smtClean="0"/>
              <a:t>Important in maintaining tissue size and in repair.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99228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Tissue repair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Restoration of tissue architecture and function after injury.</a:t>
            </a:r>
          </a:p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r>
              <a:rPr lang="en-GB" sz="4000" dirty="0"/>
              <a:t> </a:t>
            </a:r>
            <a:r>
              <a:rPr lang="en-GB" sz="4000" dirty="0" smtClean="0"/>
              <a:t>  Two types :</a:t>
            </a:r>
          </a:p>
          <a:p>
            <a:r>
              <a:rPr lang="en-GB" sz="4000" dirty="0" smtClean="0">
                <a:solidFill>
                  <a:srgbClr val="FF0000"/>
                </a:solidFill>
              </a:rPr>
              <a:t>1) regeneration.</a:t>
            </a:r>
          </a:p>
          <a:p>
            <a:r>
              <a:rPr lang="en-GB" sz="4000" dirty="0" smtClean="0">
                <a:solidFill>
                  <a:srgbClr val="FF0000"/>
                </a:solidFill>
              </a:rPr>
              <a:t>2) scar formation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20371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Tissue (adult) stem cell use in medicine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Restricted by:</a:t>
            </a:r>
          </a:p>
          <a:p>
            <a:pPr marL="0" indent="0">
              <a:buNone/>
            </a:pPr>
            <a:r>
              <a:rPr lang="en-GB" sz="4000" dirty="0" smtClean="0"/>
              <a:t>1. Difficulty </a:t>
            </a:r>
            <a:r>
              <a:rPr lang="en-GB" sz="4000" dirty="0"/>
              <a:t>in isolating them to purity</a:t>
            </a:r>
            <a:endParaRPr lang="en-GB" sz="4000" dirty="0" smtClean="0"/>
          </a:p>
          <a:p>
            <a:pPr marL="0" indent="0">
              <a:buNone/>
            </a:pPr>
            <a:r>
              <a:rPr lang="en-GB" sz="4000" dirty="0" smtClean="0"/>
              <a:t>2. They are present in stem cell niches… without which they cannot function properly. </a:t>
            </a:r>
          </a:p>
          <a:p>
            <a:pPr marL="0" indent="0">
              <a:buNone/>
            </a:pPr>
            <a:endParaRPr lang="en-GB" sz="4000" dirty="0" smtClean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69944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cell niches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microenvironment, within the specific anatomic location where stem cells are found, which interacts with stem cells to regulate cell fate. </a:t>
            </a:r>
          </a:p>
        </p:txBody>
      </p:sp>
    </p:spTree>
    <p:extLst>
      <p:ext uri="{BB962C8B-B14F-4D97-AF65-F5344CB8AC3E}">
        <p14:creationId xmlns:p14="http://schemas.microsoft.com/office/powerpoint/2010/main" val="3387119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cell niches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Heyam\Desktop\enmammary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984776" cy="43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9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Tissue stem  cells 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GB" dirty="0" smtClean="0"/>
          </a:p>
          <a:p>
            <a:r>
              <a:rPr lang="en-GB" sz="4000" dirty="0" smtClean="0"/>
              <a:t>Treatment of certain diseases…. Leukaemia and lymphoma…..  By hematopoietic stem cells.</a:t>
            </a:r>
          </a:p>
          <a:p>
            <a:r>
              <a:rPr lang="en-GB" sz="4000" dirty="0" smtClean="0"/>
              <a:t>Regenerative medicine… to regenerate damaged tissues……… difficult because of the problems mentioned previously</a:t>
            </a:r>
            <a:r>
              <a:rPr lang="en-GB" dirty="0" smtClean="0"/>
              <a:t>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388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Embryonic stem cells 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Regenerative medicine..</a:t>
            </a:r>
          </a:p>
          <a:p>
            <a:r>
              <a:rPr lang="en-GB" sz="4000" dirty="0" smtClean="0"/>
              <a:t>Problem: immunologic rejection.</a:t>
            </a:r>
          </a:p>
          <a:p>
            <a:r>
              <a:rPr lang="en-GB" sz="4000" dirty="0" smtClean="0"/>
              <a:t>Solution: tried to generate stem cells from patients’ own cells = </a:t>
            </a:r>
            <a:r>
              <a:rPr lang="en-GB" sz="4000" dirty="0" err="1" smtClean="0"/>
              <a:t>iPS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19258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= induced </a:t>
            </a:r>
            <a:r>
              <a:rPr lang="en-GB" sz="3600" dirty="0" err="1" smtClean="0"/>
              <a:t>pleuripotent</a:t>
            </a:r>
            <a:r>
              <a:rPr lang="en-GB" sz="3600" dirty="0" smtClean="0"/>
              <a:t> stem cells. </a:t>
            </a:r>
          </a:p>
          <a:p>
            <a:r>
              <a:rPr lang="en-GB" sz="3600" dirty="0" smtClean="0"/>
              <a:t>How?  By identifying </a:t>
            </a:r>
            <a:r>
              <a:rPr lang="en-GB" sz="3600" dirty="0"/>
              <a:t>c</a:t>
            </a:r>
            <a:r>
              <a:rPr lang="en-GB" sz="3600" dirty="0" smtClean="0"/>
              <a:t>ertain genes needed for stem-cell-ness </a:t>
            </a:r>
          </a:p>
          <a:p>
            <a:r>
              <a:rPr lang="en-GB" sz="3600" dirty="0" smtClean="0"/>
              <a:t>These genes are introduced in differentiated cells… this causes reprogramming of  somatic cell nucleus.. It acquires properties of embryonic stem cells .</a:t>
            </a:r>
          </a:p>
          <a:p>
            <a:r>
              <a:rPr lang="en-GB" sz="3600" dirty="0" smtClean="0"/>
              <a:t>Clinical usefulness???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19393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Heyam\Desktop\iPSDerivation%20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69" y="1556792"/>
            <a:ext cx="7516187" cy="447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24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/>
          </a:p>
        </p:txBody>
      </p:sp>
      <p:pic>
        <p:nvPicPr>
          <p:cNvPr id="7170" name="Picture 2" descr="C:\Users\Heyam\Desktop\ips-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4" y="1052736"/>
            <a:ext cx="79392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41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Growth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Proteins that stimulate cell survival and proliferation.</a:t>
            </a:r>
          </a:p>
          <a:p>
            <a:r>
              <a:rPr lang="en-GB" dirty="0" smtClean="0"/>
              <a:t>They can also promote migration, differentiation and other cellular responses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derived from macrophages, endothelial ce</a:t>
            </a:r>
            <a:r>
              <a:rPr lang="en-GB" dirty="0" smtClean="0"/>
              <a:t>lls, mesenchymal and many other cells.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517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GFs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EPIDERMAL GROWTH FACTOR</a:t>
            </a:r>
          </a:p>
          <a:p>
            <a:r>
              <a:rPr lang="en-GB" dirty="0" smtClean="0"/>
              <a:t>TGF ALPHA</a:t>
            </a:r>
          </a:p>
          <a:p>
            <a:r>
              <a:rPr lang="en-GB" dirty="0" smtClean="0"/>
              <a:t>TGF BETA</a:t>
            </a:r>
          </a:p>
          <a:p>
            <a:r>
              <a:rPr lang="en-GB" dirty="0" smtClean="0"/>
              <a:t>HEPATOCYTE GF</a:t>
            </a:r>
          </a:p>
          <a:p>
            <a:r>
              <a:rPr lang="en-GB" dirty="0" smtClean="0"/>
              <a:t>PDGF</a:t>
            </a:r>
          </a:p>
          <a:p>
            <a:r>
              <a:rPr lang="en-GB" dirty="0" smtClean="0"/>
              <a:t>KERATINOCYTE GF</a:t>
            </a:r>
          </a:p>
          <a:p>
            <a:r>
              <a:rPr lang="en-GB" dirty="0" smtClean="0"/>
              <a:t>VEGF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60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R</a:t>
            </a:r>
            <a:r>
              <a:rPr lang="en-GB" sz="4800" dirty="0" smtClean="0"/>
              <a:t>egeneration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Replacement of damaged cells and restoration of normal function.</a:t>
            </a:r>
          </a:p>
          <a:p>
            <a:endParaRPr lang="en-GB" sz="4000" dirty="0"/>
          </a:p>
          <a:p>
            <a:r>
              <a:rPr lang="en-GB" sz="4000" dirty="0" smtClean="0"/>
              <a:t>Happens by proliferation of residual, </a:t>
            </a:r>
            <a:r>
              <a:rPr lang="en-GB" sz="4000" dirty="0" smtClean="0">
                <a:solidFill>
                  <a:srgbClr val="FF0000"/>
                </a:solidFill>
              </a:rPr>
              <a:t>uninjured cells </a:t>
            </a:r>
            <a:r>
              <a:rPr lang="en-GB" sz="4000" dirty="0" smtClean="0"/>
              <a:t>that can replicate and by tissue replacement from </a:t>
            </a:r>
            <a:r>
              <a:rPr lang="en-GB" sz="4000" dirty="0" smtClean="0">
                <a:solidFill>
                  <a:srgbClr val="FF0000"/>
                </a:solidFill>
              </a:rPr>
              <a:t>stem cells</a:t>
            </a:r>
            <a:r>
              <a:rPr lang="en-GB" sz="4000" dirty="0" smtClean="0"/>
              <a:t>.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37174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GF stimulate cell growth by:</a:t>
            </a:r>
          </a:p>
          <a:p>
            <a:r>
              <a:rPr lang="en-GB" dirty="0" smtClean="0"/>
              <a:t>1. promote entry to cell cycle.</a:t>
            </a:r>
          </a:p>
          <a:p>
            <a:r>
              <a:rPr lang="en-GB" dirty="0" smtClean="0"/>
              <a:t>2.releive blocks on cell cycle progression.</a:t>
            </a:r>
          </a:p>
          <a:p>
            <a:r>
              <a:rPr lang="en-GB" dirty="0" smtClean="0"/>
              <a:t>3.Prevent apoptosis.</a:t>
            </a:r>
          </a:p>
          <a:p>
            <a:r>
              <a:rPr lang="en-GB" dirty="0" smtClean="0"/>
              <a:t>4. increase protein synthesis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59228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Signalling mechanisms of GFs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GFs function through receptors…. And trigger  biochemical signals … which stimulate or repress gene expression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617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GF signalling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be</a:t>
            </a:r>
          </a:p>
          <a:p>
            <a:r>
              <a:rPr lang="en-GB" dirty="0" smtClean="0"/>
              <a:t>Autocrine.. On the same cell that produced the factor</a:t>
            </a:r>
          </a:p>
          <a:p>
            <a:r>
              <a:rPr lang="en-GB" dirty="0" smtClean="0"/>
              <a:t>Paracrine… between adjacent cells</a:t>
            </a:r>
          </a:p>
          <a:p>
            <a:r>
              <a:rPr lang="en-GB" dirty="0" smtClean="0"/>
              <a:t>Endocrine.. Through blood.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282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Heyam\Desktop\picture61359257183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3490"/>
            <a:ext cx="7776864" cy="641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453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GF receptors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Receptors with intrinsic kinase activity.</a:t>
            </a:r>
          </a:p>
          <a:p>
            <a:r>
              <a:rPr lang="en-GB" dirty="0" smtClean="0"/>
              <a:t>G protein coupled receptors</a:t>
            </a:r>
          </a:p>
          <a:p>
            <a:r>
              <a:rPr lang="en-GB" dirty="0" smtClean="0"/>
              <a:t>Receptors without intrinsic enzymatic activity.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77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Receptors with intrinsic kinase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Ligand binds to receptor… dimerization and phosphorylation of the receptor subunits…. </a:t>
            </a:r>
          </a:p>
          <a:p>
            <a:r>
              <a:rPr lang="en-GB" dirty="0" smtClean="0"/>
              <a:t>Phosphorylated receptor… bind and activate intracellular proteins ….cell proliferation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732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C:\Users\Heyam\Desktop\14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57163"/>
            <a:ext cx="7974012" cy="658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675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 coupled proteins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Seven transmembrane alpha helices, coupled with G protein (GTP binding protein).</a:t>
            </a:r>
          </a:p>
          <a:p>
            <a:r>
              <a:rPr lang="en-GB" dirty="0" smtClean="0"/>
              <a:t>Ligand binding: GDP in the G protein  changes to GTP… receptor activated.</a:t>
            </a:r>
          </a:p>
          <a:p>
            <a:r>
              <a:rPr lang="en-GB" dirty="0" smtClean="0"/>
              <a:t>Signal transduction through second messengers including </a:t>
            </a:r>
            <a:r>
              <a:rPr lang="en-GB" dirty="0" err="1" smtClean="0"/>
              <a:t>cAMP</a:t>
            </a:r>
            <a:r>
              <a:rPr lang="en-GB" dirty="0" smtClean="0"/>
              <a:t>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089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Heyam\Desktop\D2-receptors-structure-1-1024x8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77167"/>
            <a:ext cx="6509669" cy="520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6158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 protein- coupled receptors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Heyam\Desktop\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19125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24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Scar formation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4000" dirty="0" smtClean="0"/>
              <a:t>= repair by fibrous tissue, resulting in a scar.</a:t>
            </a:r>
          </a:p>
          <a:p>
            <a:r>
              <a:rPr lang="en-GB" sz="4000" dirty="0" smtClean="0"/>
              <a:t>Happens if the injured tissue unable to replicate or the supportive structures of the tissue are severely injured.</a:t>
            </a:r>
          </a:p>
          <a:p>
            <a:r>
              <a:rPr lang="en-GB" sz="4000" dirty="0" smtClean="0"/>
              <a:t>The scar cannot perform the lost function but it gives structural support.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169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Receptors without intrinsic enzymatic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Ligand.. Conformational change of receptor intracellular domain…. So it can bind to intracytoplasmic kinase (Janus kinases = JAKs).</a:t>
            </a:r>
          </a:p>
          <a:p>
            <a:endParaRPr lang="en-GB" dirty="0"/>
          </a:p>
          <a:p>
            <a:r>
              <a:rPr lang="en-GB" dirty="0" smtClean="0"/>
              <a:t>Now receptor activated… stimulation of STATs (signal transducers and activators of transcription)…. goes to nucleus… induces transcription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289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Heyam\Desktop\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49609"/>
            <a:ext cx="6264696" cy="466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82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Heyam\Desktop\216OverViewOfSignalingTrand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686800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 smtClean="0"/>
              <a:t>In many situation … both, regeneration and scar formation contribute to repair.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31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Cell and tissue regeneration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 smtClean="0"/>
              <a:t>Cells that replicate during repair:</a:t>
            </a:r>
          </a:p>
          <a:p>
            <a:r>
              <a:rPr lang="en-GB" sz="4000" dirty="0" smtClean="0"/>
              <a:t>1. Remnant of injured tissue.</a:t>
            </a:r>
          </a:p>
          <a:p>
            <a:r>
              <a:rPr lang="en-GB" sz="4000" dirty="0" smtClean="0"/>
              <a:t>2. Endothelial cells.</a:t>
            </a:r>
          </a:p>
          <a:p>
            <a:r>
              <a:rPr lang="en-GB" sz="4000" dirty="0" smtClean="0"/>
              <a:t>3. Fibroblasts.</a:t>
            </a:r>
          </a:p>
          <a:p>
            <a:endParaRPr lang="en-GB" sz="4000" dirty="0"/>
          </a:p>
          <a:p>
            <a:r>
              <a:rPr lang="en-GB" sz="4000" dirty="0" smtClean="0"/>
              <a:t>The proliferation of all these cells is controlled by </a:t>
            </a:r>
            <a:r>
              <a:rPr lang="en-GB" sz="4000" dirty="0" smtClean="0">
                <a:solidFill>
                  <a:srgbClr val="FF0000"/>
                </a:solidFill>
              </a:rPr>
              <a:t>growth factors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0067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Normal size of cell population is controlled by a balance between:</a:t>
            </a:r>
          </a:p>
          <a:p>
            <a:r>
              <a:rPr lang="en-GB" sz="4000" dirty="0" smtClean="0"/>
              <a:t>Cell proliferation </a:t>
            </a:r>
          </a:p>
          <a:p>
            <a:r>
              <a:rPr lang="en-GB" sz="4000" dirty="0" smtClean="0"/>
              <a:t>Cell death by apoptosis</a:t>
            </a:r>
          </a:p>
          <a:p>
            <a:r>
              <a:rPr lang="en-GB" sz="4000" dirty="0" smtClean="0"/>
              <a:t>Formation of new differentiated cells from stem cells.</a:t>
            </a:r>
          </a:p>
        </p:txBody>
      </p:sp>
    </p:spTree>
    <p:extLst>
      <p:ext uri="{BB962C8B-B14F-4D97-AF65-F5344CB8AC3E}">
        <p14:creationId xmlns:p14="http://schemas.microsoft.com/office/powerpoint/2010/main" val="4242864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Cell 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Heyam\Desktop\apoptosis_analysis_cellcycle_phases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82110"/>
            <a:ext cx="5465068" cy="463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Cell cycle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4000" dirty="0" smtClean="0"/>
              <a:t>Non dividing cells are arrested in G1 phase or exited the cell cycle at G0 phase.</a:t>
            </a:r>
          </a:p>
          <a:p>
            <a:r>
              <a:rPr lang="en-GB" sz="4000" dirty="0" smtClean="0"/>
              <a:t>Growth factors .. Stimulate transition from G0 to G1 and beyond into S phase, G2 and M phase.</a:t>
            </a:r>
          </a:p>
          <a:p>
            <a:r>
              <a:rPr lang="en-GB" sz="4000" dirty="0" smtClean="0"/>
              <a:t>This progression is regulated by </a:t>
            </a:r>
            <a:r>
              <a:rPr lang="en-GB" sz="4000" b="1" dirty="0" smtClean="0"/>
              <a:t>cyclins</a:t>
            </a:r>
            <a:r>
              <a:rPr lang="en-GB" sz="4000" dirty="0" smtClean="0"/>
              <a:t> that are regulated by cyclin dependent kinases.</a:t>
            </a:r>
          </a:p>
          <a:p>
            <a:pPr marL="0" indent="0">
              <a:buNone/>
            </a:pPr>
            <a:endParaRPr lang="en-GB" sz="400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16221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5BC3699C2199479908980602319B4D" ma:contentTypeVersion="" ma:contentTypeDescription="Create a new document." ma:contentTypeScope="" ma:versionID="91f68bad66d046a5822093939dd5b4f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8D9434-0830-4F3B-844E-49E18920E93A}"/>
</file>

<file path=customXml/itemProps2.xml><?xml version="1.0" encoding="utf-8"?>
<ds:datastoreItem xmlns:ds="http://schemas.openxmlformats.org/officeDocument/2006/customXml" ds:itemID="{7B42A30B-0D9E-4ED3-BF6A-1AE79D483C9A}"/>
</file>

<file path=customXml/itemProps3.xml><?xml version="1.0" encoding="utf-8"?>
<ds:datastoreItem xmlns:ds="http://schemas.openxmlformats.org/officeDocument/2006/customXml" ds:itemID="{EC0D5137-957B-458D-A35E-76B847102C17}"/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886</Words>
  <Application>Microsoft Office PowerPoint</Application>
  <PresentationFormat>On-screen Show (4:3)</PresentationFormat>
  <Paragraphs>133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Repair</vt:lpstr>
      <vt:lpstr>Tissue repair</vt:lpstr>
      <vt:lpstr>Regeneration</vt:lpstr>
      <vt:lpstr>Scar formation</vt:lpstr>
      <vt:lpstr>PowerPoint Presentation</vt:lpstr>
      <vt:lpstr>Cell and tissue regeneration</vt:lpstr>
      <vt:lpstr>PowerPoint Presentation</vt:lpstr>
      <vt:lpstr>Cell cycle</vt:lpstr>
      <vt:lpstr>Cell cycle</vt:lpstr>
      <vt:lpstr>Proliferation capacities of tissues</vt:lpstr>
      <vt:lpstr>Labile tissue</vt:lpstr>
      <vt:lpstr>Stable tissue</vt:lpstr>
      <vt:lpstr>Permanent tissue</vt:lpstr>
      <vt:lpstr>Stem cells</vt:lpstr>
      <vt:lpstr>Asymmetric replication</vt:lpstr>
      <vt:lpstr>PowerPoint Presentation</vt:lpstr>
      <vt:lpstr>Stem cells</vt:lpstr>
      <vt:lpstr>Embryonic stem cells</vt:lpstr>
      <vt:lpstr>Adult stem cells</vt:lpstr>
      <vt:lpstr>Tissue (adult) stem cell use in medicine</vt:lpstr>
      <vt:lpstr>Stem cell niches</vt:lpstr>
      <vt:lpstr>Stem cell niches</vt:lpstr>
      <vt:lpstr>Tissue stem  cells uses</vt:lpstr>
      <vt:lpstr>Embryonic stem cells uses</vt:lpstr>
      <vt:lpstr>iPS</vt:lpstr>
      <vt:lpstr>iPS</vt:lpstr>
      <vt:lpstr>PowerPoint Presentation</vt:lpstr>
      <vt:lpstr>Growth factors</vt:lpstr>
      <vt:lpstr>GFs</vt:lpstr>
      <vt:lpstr>GF</vt:lpstr>
      <vt:lpstr>Signalling mechanisms of GFs</vt:lpstr>
      <vt:lpstr>GF signalling</vt:lpstr>
      <vt:lpstr>PowerPoint Presentation</vt:lpstr>
      <vt:lpstr>GF receptors</vt:lpstr>
      <vt:lpstr>Receptors with intrinsic kinase activity</vt:lpstr>
      <vt:lpstr>PowerPoint Presentation</vt:lpstr>
      <vt:lpstr>G coupled proteins</vt:lpstr>
      <vt:lpstr>PowerPoint Presentation</vt:lpstr>
      <vt:lpstr>G protein- coupled receptors</vt:lpstr>
      <vt:lpstr>Receptors without intrinsic enzymatic activity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Repair</dc:title>
  <dc:creator>Heyam</dc:creator>
  <cp:lastModifiedBy>Heyam</cp:lastModifiedBy>
  <cp:revision>18</cp:revision>
  <dcterms:created xsi:type="dcterms:W3CDTF">2015-11-03T07:17:47Z</dcterms:created>
  <dcterms:modified xsi:type="dcterms:W3CDTF">2015-11-03T11:56:27Z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0x010100CA5BC3699C2199479908980602319B4D</vt:lpwstr>
  </property>
</Properties>
</file>