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80" r:id="rId11"/>
    <p:sldId id="25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URTI</c:v>
                </c:pt>
                <c:pt idx="1">
                  <c:v>Acute bronchitis</c:v>
                </c:pt>
                <c:pt idx="2">
                  <c:v>pneumonia</c:v>
                </c:pt>
                <c:pt idx="3">
                  <c:v>whooping cough</c:v>
                </c:pt>
                <c:pt idx="4">
                  <c:v>ch. Bronchitis</c:v>
                </c:pt>
                <c:pt idx="5">
                  <c:v>TB</c:v>
                </c:pt>
                <c:pt idx="6">
                  <c:v>Bronchial carcinoma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64608"/>
        <c:axId val="32966144"/>
      </c:barChart>
      <c:catAx>
        <c:axId val="32964608"/>
        <c:scaling>
          <c:orientation val="minMax"/>
        </c:scaling>
        <c:delete val="0"/>
        <c:axPos val="b"/>
        <c:majorTickMark val="out"/>
        <c:minorTickMark val="none"/>
        <c:tickLblPos val="nextTo"/>
        <c:crossAx val="32966144"/>
        <c:crosses val="autoZero"/>
        <c:auto val="1"/>
        <c:lblAlgn val="ctr"/>
        <c:lblOffset val="100"/>
        <c:noMultiLvlLbl val="0"/>
      </c:catAx>
      <c:valAx>
        <c:axId val="3296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646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URTI</c:v>
                </c:pt>
                <c:pt idx="1">
                  <c:v>Acute bronchitis</c:v>
                </c:pt>
                <c:pt idx="2">
                  <c:v>pneumonia</c:v>
                </c:pt>
                <c:pt idx="3">
                  <c:v>whooping cough</c:v>
                </c:pt>
                <c:pt idx="4">
                  <c:v>ch. Bronchitis</c:v>
                </c:pt>
                <c:pt idx="5">
                  <c:v>TB</c:v>
                </c:pt>
                <c:pt idx="6">
                  <c:v>Bronchial carcinoma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  <c:pt idx="4">
                  <c:v>12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03776"/>
        <c:axId val="33017856"/>
      </c:barChart>
      <c:catAx>
        <c:axId val="3300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33017856"/>
        <c:crosses val="autoZero"/>
        <c:auto val="1"/>
        <c:lblAlgn val="ctr"/>
        <c:lblOffset val="100"/>
        <c:noMultiLvlLbl val="0"/>
      </c:catAx>
      <c:valAx>
        <c:axId val="3301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03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URTI</c:v>
                </c:pt>
                <c:pt idx="1">
                  <c:v>Acute bronchitis</c:v>
                </c:pt>
                <c:pt idx="2">
                  <c:v>pneumonia</c:v>
                </c:pt>
                <c:pt idx="3">
                  <c:v>whooping cough</c:v>
                </c:pt>
                <c:pt idx="4">
                  <c:v>ch. Bronchitis</c:v>
                </c:pt>
                <c:pt idx="5">
                  <c:v>TB</c:v>
                </c:pt>
                <c:pt idx="6">
                  <c:v>Bronchial carcinoma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12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694464"/>
        <c:axId val="97696000"/>
      </c:barChart>
      <c:catAx>
        <c:axId val="97694464"/>
        <c:scaling>
          <c:orientation val="minMax"/>
        </c:scaling>
        <c:delete val="0"/>
        <c:axPos val="b"/>
        <c:majorTickMark val="out"/>
        <c:minorTickMark val="none"/>
        <c:tickLblPos val="nextTo"/>
        <c:crossAx val="97696000"/>
        <c:crosses val="autoZero"/>
        <c:auto val="1"/>
        <c:lblAlgn val="ctr"/>
        <c:lblOffset val="100"/>
        <c:noMultiLvlLbl val="0"/>
      </c:catAx>
      <c:valAx>
        <c:axId val="9769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6944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BABFBD-C749-4483-A603-4104C53DBFDF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EDFDBB-D753-4705-B353-B7CB45F1C9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29718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Patient Centered Medicine &amp;</a:t>
            </a:r>
            <a:br>
              <a:rPr lang="en-US" sz="4800" dirty="0" smtClean="0"/>
            </a:br>
            <a:r>
              <a:rPr lang="en-US" dirty="0" smtClean="0"/>
              <a:t>Diagnostic process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34139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Ruba</a:t>
            </a:r>
            <a:r>
              <a:rPr lang="en-US" b="1" dirty="0" smtClean="0"/>
              <a:t> M </a:t>
            </a:r>
            <a:r>
              <a:rPr lang="en-US" b="1" dirty="0" err="1" smtClean="0"/>
              <a:t>Jaber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Family medicine consultant/ women and child’s health specialist</a:t>
            </a:r>
          </a:p>
          <a:p>
            <a:r>
              <a:rPr lang="en-US" b="1" dirty="0" smtClean="0"/>
              <a:t>Assistant prof family medicine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115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d\AppData\Local\Microsoft\Windows\Temporary Internet Files\Content.IE5\2XORGYVP\Nuvola_apps_important.svg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447753" cy="333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5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</a:p>
          <a:p>
            <a:r>
              <a:rPr lang="en-US" dirty="0" smtClean="0"/>
              <a:t>Psychological</a:t>
            </a:r>
          </a:p>
          <a:p>
            <a:r>
              <a:rPr lang="en-US" dirty="0" smtClean="0"/>
              <a:t>Pathological </a:t>
            </a:r>
          </a:p>
          <a:p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difference?</a:t>
            </a:r>
            <a:endParaRPr lang="en-US" dirty="0"/>
          </a:p>
        </p:txBody>
      </p:sp>
      <p:pic>
        <p:nvPicPr>
          <p:cNvPr id="2050" name="Picture 2" descr="C:\Users\Mid\AppData\Local\Microsoft\Windows\Temporary Internet Files\Content.IE5\KSESKJWX\u2Eau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67000"/>
            <a:ext cx="2962689" cy="317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65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Problem Solving </a:t>
            </a:r>
          </a:p>
          <a:p>
            <a:r>
              <a:rPr lang="en-US" dirty="0" smtClean="0"/>
              <a:t> Different prevalence </a:t>
            </a:r>
          </a:p>
          <a:p>
            <a:r>
              <a:rPr lang="en-US" dirty="0" smtClean="0"/>
              <a:t>Age </a:t>
            </a:r>
            <a:endParaRPr lang="en-US" dirty="0"/>
          </a:p>
          <a:p>
            <a:r>
              <a:rPr lang="en-US" dirty="0" smtClean="0"/>
              <a:t>Sex </a:t>
            </a:r>
            <a:endParaRPr lang="en-US" dirty="0"/>
          </a:p>
          <a:p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5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43200"/>
            <a:ext cx="6777317" cy="3089429"/>
          </a:xfrm>
        </p:spPr>
        <p:txBody>
          <a:bodyPr/>
          <a:lstStyle/>
          <a:p>
            <a:r>
              <a:rPr lang="en-US" dirty="0" smtClean="0"/>
              <a:t>• The complete history and physical </a:t>
            </a:r>
          </a:p>
          <a:p>
            <a:r>
              <a:rPr lang="en-US" dirty="0" smtClean="0"/>
              <a:t>• Gather all the information before making a diagnosis </a:t>
            </a:r>
          </a:p>
          <a:p>
            <a:r>
              <a:rPr lang="en-US" dirty="0" smtClean="0"/>
              <a:t>• A battery of tests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Diagnostic Process Traditional/ Inductive Methods </a:t>
            </a:r>
          </a:p>
        </p:txBody>
      </p:sp>
    </p:spTree>
    <p:extLst>
      <p:ext uri="{BB962C8B-B14F-4D97-AF65-F5344CB8AC3E}">
        <p14:creationId xmlns:p14="http://schemas.microsoft.com/office/powerpoint/2010/main" val="3415985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dirty="0" smtClean="0"/>
              <a:t>Unproductive </a:t>
            </a:r>
            <a:endParaRPr lang="en-US" dirty="0"/>
          </a:p>
          <a:p>
            <a:r>
              <a:rPr lang="en-US" dirty="0" smtClean="0"/>
              <a:t>Confusing </a:t>
            </a:r>
            <a:endParaRPr lang="en-US" dirty="0"/>
          </a:p>
          <a:p>
            <a:r>
              <a:rPr lang="en-US" dirty="0" smtClean="0"/>
              <a:t>Time-consuming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 Process • Inductive Method of Problem Solving: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1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In the course of research, family physician will look for positive (confirming) and negative (refuting) evidence. </a:t>
            </a:r>
          </a:p>
          <a:p>
            <a:r>
              <a:rPr lang="en-US" dirty="0" smtClean="0"/>
              <a:t>• This is </a:t>
            </a:r>
            <a:r>
              <a:rPr lang="en-US" dirty="0" err="1" smtClean="0"/>
              <a:t>hypothetico</a:t>
            </a:r>
            <a:r>
              <a:rPr lang="en-US" dirty="0" smtClean="0"/>
              <a:t>-deductive approach </a:t>
            </a:r>
          </a:p>
          <a:p>
            <a:r>
              <a:rPr lang="en-US" dirty="0" smtClean="0"/>
              <a:t>• The process is cyclical and family physicians must prepare to revise and test the hypotheses further until it is refined to the point at which management decision is justified.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 Process in Family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9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r>
              <a:rPr lang="en-US" dirty="0" smtClean="0"/>
              <a:t>• Form your diagnosis or hypotheses</a:t>
            </a:r>
          </a:p>
          <a:p>
            <a:r>
              <a:rPr lang="en-US" dirty="0" smtClean="0"/>
              <a:t> • Gather information with a purpose</a:t>
            </a:r>
          </a:p>
          <a:p>
            <a:r>
              <a:rPr lang="en-US" dirty="0" smtClean="0"/>
              <a:t> • Directed search </a:t>
            </a:r>
          </a:p>
          <a:p>
            <a:r>
              <a:rPr lang="en-US" dirty="0" smtClean="0"/>
              <a:t>• Selective </a:t>
            </a:r>
            <a:r>
              <a:rPr lang="en-US" dirty="0" err="1" smtClean="0"/>
              <a:t>hx</a:t>
            </a:r>
            <a:r>
              <a:rPr lang="en-US" dirty="0" smtClean="0"/>
              <a:t>/</a:t>
            </a:r>
            <a:r>
              <a:rPr lang="en-US" dirty="0" err="1" smtClean="0"/>
              <a:t>pe</a:t>
            </a:r>
            <a:r>
              <a:rPr lang="en-US" dirty="0" smtClean="0"/>
              <a:t>/ix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 Process </a:t>
            </a:r>
            <a:r>
              <a:rPr lang="en-US" dirty="0" err="1" smtClean="0"/>
              <a:t>Hypothetico</a:t>
            </a:r>
            <a:r>
              <a:rPr lang="en-US" dirty="0" smtClean="0"/>
              <a:t>-deductive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2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r>
              <a:rPr lang="en-US" dirty="0" smtClean="0"/>
              <a:t>• Probability (most likely) </a:t>
            </a:r>
          </a:p>
          <a:p>
            <a:r>
              <a:rPr lang="en-US" dirty="0" smtClean="0"/>
              <a:t>• Seriousness (most serious) </a:t>
            </a:r>
          </a:p>
          <a:p>
            <a:r>
              <a:rPr lang="en-US" dirty="0" smtClean="0"/>
              <a:t>• Treatability (should not be missed)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 Process Hypotheses Formulation PST Approach: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60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The hypotheses are placed in ranking order based on two main criteria: probability and payoff. </a:t>
            </a:r>
          </a:p>
          <a:p>
            <a:r>
              <a:rPr lang="en-US" dirty="0" smtClean="0"/>
              <a:t> Payoff is an indication of the consequences of diagnosing or not diagnosing a disease. The more serious the disease and the more amendable to treatment, the greater the positive payoff of making the diagnosis and the greater the negative payoff of missing on it.</a:t>
            </a:r>
          </a:p>
          <a:p>
            <a:r>
              <a:rPr lang="en-US" dirty="0" smtClean="0"/>
              <a:t>  If the disease has a high payoff, it will rank high on the list even low probability, e.g., acute appendicitis in children with abdominal pain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801136"/>
          </a:xfrm>
        </p:spPr>
        <p:txBody>
          <a:bodyPr/>
          <a:lstStyle/>
          <a:p>
            <a:r>
              <a:rPr lang="en-US" dirty="0" smtClean="0"/>
              <a:t>Ranking of hypotheses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86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considerations of payoff is not the case, the hypotheses are ranked in order of probability. </a:t>
            </a:r>
          </a:p>
          <a:p>
            <a:r>
              <a:rPr lang="en-US" dirty="0" smtClean="0"/>
              <a:t>• This is the conditional probability. </a:t>
            </a:r>
          </a:p>
          <a:p>
            <a:r>
              <a:rPr lang="en-US" dirty="0" smtClean="0"/>
              <a:t>• If depression is first ranking hypotheses, one will begin the search of evidence for and against depression.</a:t>
            </a:r>
          </a:p>
          <a:p>
            <a:r>
              <a:rPr lang="en-US" dirty="0" smtClean="0"/>
              <a:t> • If the diagnosis is supported, one will test it further to rule out other possible causes accounting for depressive like symptoms</a:t>
            </a:r>
          </a:p>
          <a:p>
            <a:r>
              <a:rPr lang="en-US" dirty="0" smtClean="0"/>
              <a:t> • Family physicians not necessary always think of common problems and this depends entirely on cues, </a:t>
            </a:r>
            <a:r>
              <a:rPr lang="en-US" dirty="0" err="1" smtClean="0"/>
              <a:t>e.g</a:t>
            </a:r>
            <a:r>
              <a:rPr lang="en-US" dirty="0" smtClean="0"/>
              <a:t>, projectile vomiting in early infancy looks for pyloric stenosis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Ranking of hypotheses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d\Desktop\doctor-will-see-you-no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66268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85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30 year old clerk comes in with cold and cough for 2 weeks.</a:t>
            </a:r>
          </a:p>
          <a:p>
            <a:r>
              <a:rPr lang="en-US" dirty="0" smtClean="0"/>
              <a:t> What would you ask? </a:t>
            </a:r>
          </a:p>
          <a:p>
            <a:r>
              <a:rPr lang="en-US" dirty="0" smtClean="0"/>
              <a:t> What would you do?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45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76 year old man comes with cough for 2 months.</a:t>
            </a:r>
          </a:p>
          <a:p>
            <a:r>
              <a:rPr lang="en-US" dirty="0" smtClean="0"/>
              <a:t> What would you ask? </a:t>
            </a:r>
          </a:p>
          <a:p>
            <a:r>
              <a:rPr lang="en-US" dirty="0" smtClean="0"/>
              <a:t> What would you do?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6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Probability: Consider prevalence, duration, age, previous smoking history, occupation, previous episodes </a:t>
            </a:r>
          </a:p>
          <a:p>
            <a:r>
              <a:rPr lang="en-US" dirty="0" smtClean="0"/>
              <a:t> Most serious: </a:t>
            </a:r>
            <a:r>
              <a:rPr lang="en-US" dirty="0" err="1" smtClean="0"/>
              <a:t>Ca</a:t>
            </a:r>
            <a:r>
              <a:rPr lang="en-US" dirty="0" smtClean="0"/>
              <a:t>, history of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Treatability: Bronchitis, COPD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47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88845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 Probability: Duration 3 days 3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80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0740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27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73858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7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d\Desktop\f55ca826a6a8671c0ff5f3e2ad43cd8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105650" cy="480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is Disease?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8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d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657850" cy="415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Illness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Salman is 21 year old, university student, presented to your clinic with mild feeling of hotness, runny nose, headache, aching body and dry cough for the last 2 days…</a:t>
            </a:r>
          </a:p>
          <a:p>
            <a:r>
              <a:rPr lang="en-US" dirty="0" smtClean="0"/>
              <a:t>He is asking for your help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Salman is 4</a:t>
            </a:r>
            <a:r>
              <a:rPr lang="en-US" baseline="30000" dirty="0" smtClean="0"/>
              <a:t>th</a:t>
            </a:r>
            <a:r>
              <a:rPr lang="en-US" dirty="0" smtClean="0"/>
              <a:t> year medical student….</a:t>
            </a:r>
          </a:p>
          <a:p>
            <a:r>
              <a:rPr lang="en-US" dirty="0" smtClean="0"/>
              <a:t>Quiz at the end of the week</a:t>
            </a:r>
          </a:p>
          <a:p>
            <a:r>
              <a:rPr lang="en-US" dirty="0" smtClean="0"/>
              <a:t>Very difficult to have sick leave</a:t>
            </a:r>
          </a:p>
          <a:p>
            <a:r>
              <a:rPr lang="en-US" dirty="0" smtClean="0"/>
              <a:t>Travel 2 </a:t>
            </a:r>
            <a:r>
              <a:rPr lang="en-US" dirty="0" err="1" smtClean="0"/>
              <a:t>hrs</a:t>
            </a:r>
            <a:r>
              <a:rPr lang="en-US" dirty="0" smtClean="0"/>
              <a:t> by bus in this hot weather each day</a:t>
            </a:r>
          </a:p>
          <a:p>
            <a:r>
              <a:rPr lang="en-US" dirty="0" smtClean="0"/>
              <a:t>He was not feeling in good mood for the past 4 weeks, still can enjoy outings with the guys,, but do not have time</a:t>
            </a:r>
          </a:p>
          <a:p>
            <a:r>
              <a:rPr lang="en-US" dirty="0" smtClean="0"/>
              <a:t>Needs to be cured now!!!!!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65 year old </a:t>
            </a:r>
            <a:r>
              <a:rPr lang="en-US" dirty="0" err="1" smtClean="0"/>
              <a:t>Nuha</a:t>
            </a:r>
            <a:r>
              <a:rPr lang="en-US" dirty="0" smtClean="0"/>
              <a:t>, came to you asking for help for her knee pains, that started gradually over the last 2 years. </a:t>
            </a:r>
          </a:p>
          <a:p>
            <a:r>
              <a:rPr lang="en-US" dirty="0" smtClean="0"/>
              <a:t>It is becoming worse for the last month or so…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36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Widowed</a:t>
            </a:r>
          </a:p>
          <a:p>
            <a:r>
              <a:rPr lang="en-US" dirty="0" smtClean="0"/>
              <a:t>3 sons , all very busy, visit her on weekends</a:t>
            </a:r>
          </a:p>
          <a:p>
            <a:r>
              <a:rPr lang="en-US" dirty="0" smtClean="0"/>
              <a:t>No chronic medical conditions</a:t>
            </a:r>
          </a:p>
          <a:p>
            <a:r>
              <a:rPr lang="en-US" dirty="0" smtClean="0"/>
              <a:t>Afraid of becoming dependent on others</a:t>
            </a:r>
          </a:p>
          <a:p>
            <a:r>
              <a:rPr lang="en-US" dirty="0" smtClean="0"/>
              <a:t>Feeling lonely and terrified of getting on wheel chair like her mother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1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52 year old Ahmad. Heavy smoker, came to you with heaviness like chest pain with SOB for the past 2 </a:t>
            </a:r>
            <a:r>
              <a:rPr lang="en-US" dirty="0" err="1" smtClean="0"/>
              <a:t>hrs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5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707</Words>
  <Application>Microsoft Office PowerPoint</Application>
  <PresentationFormat>On-screen Show (4:3)</PresentationFormat>
  <Paragraphs>82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Patient Centered Medicine &amp; Diagnostic process</vt:lpstr>
      <vt:lpstr>PowerPoint Presentation</vt:lpstr>
      <vt:lpstr>What is Disease?</vt:lpstr>
      <vt:lpstr>Illness ….</vt:lpstr>
      <vt:lpstr>Case study</vt:lpstr>
      <vt:lpstr>PowerPoint Presentation</vt:lpstr>
      <vt:lpstr>Case study 2:</vt:lpstr>
      <vt:lpstr>PowerPoint Presentation</vt:lpstr>
      <vt:lpstr>Case study 3</vt:lpstr>
      <vt:lpstr>PowerPoint Presentation</vt:lpstr>
      <vt:lpstr>What is the difference?</vt:lpstr>
      <vt:lpstr>Diagnostic process</vt:lpstr>
      <vt:lpstr>Diagnostic Process Traditional/ Inductive Methods </vt:lpstr>
      <vt:lpstr>Diagnostic Process • Inductive Method of Problem Solving:</vt:lpstr>
      <vt:lpstr>Diagnostic Process in Family Medicine</vt:lpstr>
      <vt:lpstr>Diagnostic Process Hypothetico-deductive reasoning</vt:lpstr>
      <vt:lpstr>Diagnostic Process Hypotheses Formulation PST Approach:</vt:lpstr>
      <vt:lpstr>Ranking of hypotheses</vt:lpstr>
      <vt:lpstr>Ranking of hypotheses  </vt:lpstr>
      <vt:lpstr>PowerPoint Presentation</vt:lpstr>
      <vt:lpstr>PowerPoint Presentation</vt:lpstr>
      <vt:lpstr>PowerPoint Presentation</vt:lpstr>
      <vt:lpstr>Diagnostic Probability: Duration 3 days 3 days</vt:lpstr>
      <vt:lpstr>3 weeks</vt:lpstr>
      <vt:lpstr>3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Centered Medicine</dc:title>
  <dc:creator>Mid</dc:creator>
  <cp:lastModifiedBy>Mid</cp:lastModifiedBy>
  <cp:revision>12</cp:revision>
  <dcterms:created xsi:type="dcterms:W3CDTF">2016-08-07T05:26:41Z</dcterms:created>
  <dcterms:modified xsi:type="dcterms:W3CDTF">2016-08-07T09:04:47Z</dcterms:modified>
</cp:coreProperties>
</file>