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300" r:id="rId5"/>
    <p:sldId id="261" r:id="rId6"/>
    <p:sldId id="260" r:id="rId7"/>
    <p:sldId id="298" r:id="rId8"/>
    <p:sldId id="259" r:id="rId9"/>
    <p:sldId id="299" r:id="rId10"/>
    <p:sldId id="262" r:id="rId11"/>
    <p:sldId id="265" r:id="rId12"/>
    <p:sldId id="263" r:id="rId13"/>
    <p:sldId id="266" r:id="rId14"/>
    <p:sldId id="264" r:id="rId15"/>
    <p:sldId id="267" r:id="rId16"/>
    <p:sldId id="268" r:id="rId17"/>
    <p:sldId id="269" r:id="rId18"/>
    <p:sldId id="271" r:id="rId19"/>
    <p:sldId id="270" r:id="rId20"/>
    <p:sldId id="272" r:id="rId21"/>
    <p:sldId id="273" r:id="rId22"/>
    <p:sldId id="274" r:id="rId23"/>
    <p:sldId id="276" r:id="rId24"/>
    <p:sldId id="277" r:id="rId25"/>
    <p:sldId id="275" r:id="rId26"/>
    <p:sldId id="278" r:id="rId27"/>
    <p:sldId id="279" r:id="rId28"/>
    <p:sldId id="282" r:id="rId29"/>
    <p:sldId id="280" r:id="rId30"/>
    <p:sldId id="301" r:id="rId31"/>
    <p:sldId id="281" r:id="rId32"/>
    <p:sldId id="283" r:id="rId33"/>
    <p:sldId id="284" r:id="rId34"/>
    <p:sldId id="290" r:id="rId35"/>
    <p:sldId id="289" r:id="rId36"/>
    <p:sldId id="285" r:id="rId37"/>
    <p:sldId id="286" r:id="rId38"/>
    <p:sldId id="288" r:id="rId39"/>
    <p:sldId id="287" r:id="rId40"/>
    <p:sldId id="291" r:id="rId41"/>
    <p:sldId id="294" r:id="rId42"/>
    <p:sldId id="292" r:id="rId43"/>
    <p:sldId id="295" r:id="rId44"/>
    <p:sldId id="296" r:id="rId45"/>
    <p:sldId id="297" r:id="rId46"/>
    <p:sldId id="29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0823-470B-4075-B364-F359CA5C3027}" type="datetimeFigureOut">
              <a:rPr lang="en-US" smtClean="0"/>
              <a:t>27-Nov-17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4832-826D-45C6-AAF5-B95D504FD8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0823-470B-4075-B364-F359CA5C3027}" type="datetimeFigureOut">
              <a:rPr lang="en-US" smtClean="0"/>
              <a:t>27-Nov-17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4832-826D-45C6-AAF5-B95D504FD8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0823-470B-4075-B364-F359CA5C3027}" type="datetimeFigureOut">
              <a:rPr lang="en-US" smtClean="0"/>
              <a:t>27-Nov-17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4832-826D-45C6-AAF5-B95D504FD8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0823-470B-4075-B364-F359CA5C3027}" type="datetimeFigureOut">
              <a:rPr lang="en-US" smtClean="0"/>
              <a:t>27-Nov-17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4832-826D-45C6-AAF5-B95D504FD8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0823-470B-4075-B364-F359CA5C3027}" type="datetimeFigureOut">
              <a:rPr lang="en-US" smtClean="0"/>
              <a:t>27-Nov-17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4832-826D-45C6-AAF5-B95D504FD8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0823-470B-4075-B364-F359CA5C3027}" type="datetimeFigureOut">
              <a:rPr lang="en-US" smtClean="0"/>
              <a:t>27-Nov-17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4832-826D-45C6-AAF5-B95D504FD8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0823-470B-4075-B364-F359CA5C3027}" type="datetimeFigureOut">
              <a:rPr lang="en-US" smtClean="0"/>
              <a:t>27-Nov-17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4832-826D-45C6-AAF5-B95D504FD8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0823-470B-4075-B364-F359CA5C3027}" type="datetimeFigureOut">
              <a:rPr lang="en-US" smtClean="0"/>
              <a:t>27-Nov-17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4832-826D-45C6-AAF5-B95D504FD8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0823-470B-4075-B364-F359CA5C3027}" type="datetimeFigureOut">
              <a:rPr lang="en-US" smtClean="0"/>
              <a:t>27-Nov-17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4832-826D-45C6-AAF5-B95D504FD8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0823-470B-4075-B364-F359CA5C3027}" type="datetimeFigureOut">
              <a:rPr lang="en-US" smtClean="0"/>
              <a:t>27-Nov-17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4832-826D-45C6-AAF5-B95D504FD8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0823-470B-4075-B364-F359CA5C3027}" type="datetimeFigureOut">
              <a:rPr lang="en-US" smtClean="0"/>
              <a:t>27-Nov-17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EA4832-826D-45C6-AAF5-B95D504FD83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BC0823-470B-4075-B364-F359CA5C3027}" type="datetimeFigureOut">
              <a:rPr lang="en-US" smtClean="0"/>
              <a:t>27-Nov-17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EA4832-826D-45C6-AAF5-B95D504FD83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GASTROINTESTINAL OBSTRUCTION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 HASHEM AL-MOMANI</a:t>
            </a:r>
          </a:p>
          <a:p>
            <a:r>
              <a:rPr lang="en-US" dirty="0" smtClean="0"/>
              <a:t>SENIOR CONSULTANT PEDIATRIC SURGEON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Duodenal Malformations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Intrinsic (atresia, stenosis, webs) </a:t>
            </a:r>
            <a:endParaRPr lang="en-US" dirty="0" smtClean="0"/>
          </a:p>
          <a:p>
            <a:r>
              <a:rPr lang="en-US" b="1" dirty="0" smtClean="0"/>
              <a:t>Extrinsic (annular pancreas, </a:t>
            </a:r>
            <a:r>
              <a:rPr lang="en-US" b="1" dirty="0" err="1" smtClean="0"/>
              <a:t>ladd's</a:t>
            </a:r>
            <a:r>
              <a:rPr lang="en-US" b="1" dirty="0" smtClean="0"/>
              <a:t> bands)</a:t>
            </a:r>
            <a:endParaRPr lang="en-US" dirty="0" smtClean="0"/>
          </a:p>
          <a:p>
            <a:r>
              <a:rPr lang="en-US" b="1" dirty="0" smtClean="0"/>
              <a:t>Most commonly distal to ampulla and therefore bilious vomiting is present</a:t>
            </a:r>
          </a:p>
          <a:p>
            <a:r>
              <a:rPr lang="en-US" b="1" dirty="0" smtClean="0"/>
              <a:t>Failure of </a:t>
            </a:r>
            <a:r>
              <a:rPr lang="en-US" b="1" dirty="0" err="1" smtClean="0"/>
              <a:t>recanalization</a:t>
            </a:r>
            <a:r>
              <a:rPr lang="en-US" b="1" dirty="0" smtClean="0"/>
              <a:t> of the second part of the duodenum results in congenital obstruction of the lumen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6428" y="2057400"/>
            <a:ext cx="6573572" cy="336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diagnostic characteristics are: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Bilious vomiting, </a:t>
            </a:r>
          </a:p>
          <a:p>
            <a:r>
              <a:rPr lang="en-US" b="1" dirty="0" smtClean="0"/>
              <a:t>History of </a:t>
            </a:r>
            <a:r>
              <a:rPr lang="en-US" b="1" dirty="0" err="1" smtClean="0"/>
              <a:t>polyhydramnios</a:t>
            </a:r>
            <a:r>
              <a:rPr lang="en-US" b="1" dirty="0" smtClean="0"/>
              <a:t> in mother </a:t>
            </a:r>
          </a:p>
          <a:p>
            <a:r>
              <a:rPr lang="en-US" b="1" dirty="0" smtClean="0"/>
              <a:t>Abdominal x-ray "double-bubble" 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528564"/>
            <a:ext cx="3276600" cy="456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Duodeno-duodenostomy</a:t>
            </a:r>
            <a:r>
              <a:rPr lang="en-US" b="1" dirty="0" smtClean="0"/>
              <a:t> bypass for atresias, annular pancreas, and some stenosis. </a:t>
            </a:r>
          </a:p>
          <a:p>
            <a:r>
              <a:rPr lang="en-US" b="1" dirty="0" err="1" smtClean="0"/>
              <a:t>Duodenoplasty</a:t>
            </a:r>
            <a:r>
              <a:rPr lang="en-US" b="1" dirty="0" smtClean="0"/>
              <a:t> for webs, and stenosis, and </a:t>
            </a:r>
          </a:p>
          <a:p>
            <a:r>
              <a:rPr lang="en-US" b="1" dirty="0" err="1" smtClean="0"/>
              <a:t>Lysis</a:t>
            </a:r>
            <a:r>
              <a:rPr lang="en-US" b="1" dirty="0" smtClean="0"/>
              <a:t> of </a:t>
            </a:r>
            <a:r>
              <a:rPr lang="en-US" b="1" dirty="0" err="1" smtClean="0"/>
              <a:t>ladd's</a:t>
            </a:r>
            <a:r>
              <a:rPr lang="en-US" b="1" dirty="0" smtClean="0"/>
              <a:t> bands and </a:t>
            </a:r>
            <a:r>
              <a:rPr lang="en-US" b="1" dirty="0" err="1" smtClean="0"/>
              <a:t>ladd's</a:t>
            </a:r>
            <a:r>
              <a:rPr lang="en-US" b="1" dirty="0" smtClean="0"/>
              <a:t> procedure for malrotation.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Duodeno-duodenostomy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00200"/>
            <a:ext cx="5029200" cy="430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Duodenoplasty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8851" y="1828800"/>
            <a:ext cx="6692549" cy="351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Malrotation and Volvulus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Most patients present in first month of life (neonatal), but  may present at any time.</a:t>
            </a:r>
          </a:p>
          <a:p>
            <a:pPr lvl="1"/>
            <a:r>
              <a:rPr lang="en-US" b="1" dirty="0" smtClean="0"/>
              <a:t>Bilious vomiting (the deadly vomit)</a:t>
            </a:r>
          </a:p>
          <a:p>
            <a:pPr lvl="1"/>
            <a:r>
              <a:rPr lang="en-US" b="1" dirty="0" smtClean="0"/>
              <a:t>Abdominal distension </a:t>
            </a:r>
          </a:p>
          <a:p>
            <a:pPr lvl="1"/>
            <a:r>
              <a:rPr lang="en-US" b="1" dirty="0" smtClean="0"/>
              <a:t>Metabolic acidosis. </a:t>
            </a:r>
          </a:p>
          <a:p>
            <a:endParaRPr lang="en-US" b="1" dirty="0" smtClean="0"/>
          </a:p>
          <a:p>
            <a:r>
              <a:rPr lang="en-US" b="1" dirty="0" smtClean="0"/>
              <a:t>UGIS is more reliable than barium enema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0194" y="1676400"/>
            <a:ext cx="6442206" cy="434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Fluid and electrolyte replacement. </a:t>
            </a:r>
          </a:p>
          <a:p>
            <a:r>
              <a:rPr lang="en-US" b="1" dirty="0" smtClean="0"/>
              <a:t>The treatment is immediate operation :Ladd's procedure consist of:</a:t>
            </a:r>
          </a:p>
          <a:p>
            <a:pPr lvl="1"/>
            <a:r>
              <a:rPr lang="en-US" b="1" dirty="0" smtClean="0"/>
              <a:t>Reduce volvulus </a:t>
            </a:r>
          </a:p>
          <a:p>
            <a:pPr lvl="1"/>
            <a:r>
              <a:rPr lang="en-US" b="1" dirty="0" smtClean="0"/>
              <a:t>Widen the </a:t>
            </a:r>
            <a:r>
              <a:rPr lang="en-US" b="1" dirty="0" err="1" smtClean="0"/>
              <a:t>mesentry</a:t>
            </a:r>
            <a:endParaRPr lang="en-US" b="1" dirty="0" smtClean="0"/>
          </a:p>
          <a:p>
            <a:pPr lvl="1"/>
            <a:r>
              <a:rPr lang="en-US" b="1" dirty="0" err="1" smtClean="0"/>
              <a:t>Lysed</a:t>
            </a:r>
            <a:r>
              <a:rPr lang="en-US" b="1" dirty="0" smtClean="0"/>
              <a:t> Ladd's bands</a:t>
            </a:r>
          </a:p>
          <a:p>
            <a:pPr lvl="1"/>
            <a:r>
              <a:rPr lang="en-US" b="1" dirty="0" smtClean="0"/>
              <a:t>Appendectomy.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Hypertrophic Pyloric Stenosis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incidence is 3 per 1000 live births. </a:t>
            </a:r>
          </a:p>
          <a:p>
            <a:r>
              <a:rPr lang="en-US" b="1" dirty="0" smtClean="0"/>
              <a:t>Etiology is unknown, but </a:t>
            </a:r>
            <a:r>
              <a:rPr lang="en-US" b="1" dirty="0" err="1" smtClean="0"/>
              <a:t>pylorospasm</a:t>
            </a:r>
            <a:r>
              <a:rPr lang="en-US" b="1" dirty="0" smtClean="0"/>
              <a:t> to formula protein cause a work hypertrophy of the muscle. </a:t>
            </a:r>
          </a:p>
          <a:p>
            <a:r>
              <a:rPr lang="en-US" b="1" dirty="0" smtClean="0"/>
              <a:t>Diagnostic characteristics are: </a:t>
            </a:r>
          </a:p>
          <a:p>
            <a:pPr lvl="1"/>
            <a:r>
              <a:rPr lang="en-US" b="1" dirty="0" smtClean="0"/>
              <a:t>Non-bilious projectile vomiting </a:t>
            </a:r>
          </a:p>
          <a:p>
            <a:pPr lvl="1"/>
            <a:r>
              <a:rPr lang="en-US" b="1" dirty="0" smtClean="0"/>
              <a:t>Classically 3-6 weeks of age</a:t>
            </a:r>
          </a:p>
          <a:p>
            <a:pPr lvl="1"/>
            <a:r>
              <a:rPr lang="en-US" b="1" dirty="0" smtClean="0"/>
              <a:t>Palpable pyloric muscle "olive"</a:t>
            </a:r>
          </a:p>
          <a:p>
            <a:r>
              <a:rPr lang="en-US" b="1" dirty="0" smtClean="0"/>
              <a:t>Metabolic alkalosis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INTESTINAL ATRESIAS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Intestinal </a:t>
            </a:r>
            <a:r>
              <a:rPr lang="en-US" b="1" dirty="0"/>
              <a:t>atresias are </a:t>
            </a:r>
            <a:r>
              <a:rPr lang="en-US" b="1" dirty="0" smtClean="0"/>
              <a:t>caused by intrauterine </a:t>
            </a:r>
            <a:r>
              <a:rPr lang="en-US" b="1" dirty="0"/>
              <a:t>mesenteric vascular accident </a:t>
            </a:r>
            <a:endParaRPr lang="en-US" dirty="0"/>
          </a:p>
          <a:p>
            <a:r>
              <a:rPr lang="en-US" b="1" dirty="0"/>
              <a:t>They are equally distributed from the ligament of </a:t>
            </a:r>
            <a:r>
              <a:rPr lang="en-US" b="1" dirty="0" err="1"/>
              <a:t>treitz</a:t>
            </a:r>
            <a:r>
              <a:rPr lang="en-US" b="1" dirty="0"/>
              <a:t> to the </a:t>
            </a:r>
            <a:r>
              <a:rPr lang="en-US" b="1" dirty="0" err="1"/>
              <a:t>ileocecal</a:t>
            </a:r>
            <a:r>
              <a:rPr lang="en-US" b="1" dirty="0"/>
              <a:t> junction. </a:t>
            </a:r>
            <a:endParaRPr lang="en-US" b="1" dirty="0" smtClean="0"/>
          </a:p>
          <a:p>
            <a:r>
              <a:rPr lang="en-US" b="1" dirty="0" smtClean="0"/>
              <a:t>Colonic </a:t>
            </a:r>
            <a:r>
              <a:rPr lang="en-US" b="1" dirty="0"/>
              <a:t>atresias are very rare.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Polyhydramnios</a:t>
            </a:r>
            <a:r>
              <a:rPr lang="en-US" b="1" dirty="0" smtClean="0"/>
              <a:t> (the higher the atresia) </a:t>
            </a:r>
          </a:p>
          <a:p>
            <a:r>
              <a:rPr lang="en-US" b="1" dirty="0" smtClean="0"/>
              <a:t>Bilious vomiting</a:t>
            </a:r>
          </a:p>
          <a:p>
            <a:r>
              <a:rPr lang="en-US" b="1" dirty="0" smtClean="0"/>
              <a:t>Abdominal distension </a:t>
            </a:r>
          </a:p>
          <a:p>
            <a:r>
              <a:rPr lang="en-US" b="1" dirty="0" smtClean="0"/>
              <a:t>No </a:t>
            </a:r>
            <a:r>
              <a:rPr lang="en-US" b="1" dirty="0" err="1" smtClean="0"/>
              <a:t>meconeum</a:t>
            </a:r>
            <a:r>
              <a:rPr lang="en-US" b="1" dirty="0" smtClean="0"/>
              <a:t>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Type I: an </a:t>
            </a:r>
            <a:r>
              <a:rPr lang="en-US" b="1" dirty="0" err="1"/>
              <a:t>intraluminal</a:t>
            </a:r>
            <a:r>
              <a:rPr lang="en-US" b="1" dirty="0"/>
              <a:t> diaphragm with </a:t>
            </a:r>
            <a:r>
              <a:rPr lang="en-US" b="1" dirty="0" err="1"/>
              <a:t>seromuscular</a:t>
            </a:r>
            <a:r>
              <a:rPr lang="en-US" b="1" dirty="0"/>
              <a:t> continuity. </a:t>
            </a:r>
            <a:endParaRPr lang="en-US" dirty="0"/>
          </a:p>
          <a:p>
            <a:r>
              <a:rPr lang="en-US" b="1" dirty="0"/>
              <a:t>Type II: cord-like segment between the bowel blinds ends. </a:t>
            </a:r>
            <a:endParaRPr lang="en-US" dirty="0"/>
          </a:p>
          <a:p>
            <a:r>
              <a:rPr lang="en-US" b="1" dirty="0"/>
              <a:t>Type IIIA: atresia with complete separation of blind ends and V-shaped mesenteric </a:t>
            </a:r>
            <a:r>
              <a:rPr lang="en-US" b="1" dirty="0" smtClean="0"/>
              <a:t>defect</a:t>
            </a:r>
            <a:endParaRPr lang="en-US" dirty="0"/>
          </a:p>
          <a:p>
            <a:r>
              <a:rPr lang="en-US" b="1" dirty="0"/>
              <a:t>Type IIIB: </a:t>
            </a:r>
            <a:r>
              <a:rPr lang="en-US" b="1" dirty="0" smtClean="0"/>
              <a:t>an </a:t>
            </a:r>
            <a:r>
              <a:rPr lang="en-US" b="1" dirty="0"/>
              <a:t>"apple </a:t>
            </a:r>
            <a:r>
              <a:rPr lang="en-US" b="1" dirty="0" err="1"/>
              <a:t>peel"deformity</a:t>
            </a:r>
            <a:r>
              <a:rPr lang="en-US" b="1" dirty="0"/>
              <a:t>. </a:t>
            </a:r>
            <a:endParaRPr lang="en-US" dirty="0"/>
          </a:p>
          <a:p>
            <a:r>
              <a:rPr lang="en-US" b="1" dirty="0"/>
              <a:t>Type IV: multiple atresias of the small intestine.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81350" y="2834481"/>
            <a:ext cx="27813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81362" y="2415381"/>
            <a:ext cx="25812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consists of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Preoperative stabilization </a:t>
            </a:r>
          </a:p>
          <a:p>
            <a:pPr lvl="1"/>
            <a:r>
              <a:rPr lang="en-US" b="1" dirty="0" smtClean="0"/>
              <a:t>GI decompression</a:t>
            </a:r>
          </a:p>
          <a:p>
            <a:pPr lvl="1"/>
            <a:r>
              <a:rPr lang="en-US" b="1" dirty="0" smtClean="0"/>
              <a:t>Electrolytes disturbances' correction</a:t>
            </a:r>
          </a:p>
          <a:p>
            <a:pPr lvl="1"/>
            <a:r>
              <a:rPr lang="en-US" b="1" dirty="0" err="1" smtClean="0"/>
              <a:t>Antibiotherapy</a:t>
            </a:r>
            <a:endParaRPr lang="en-US" b="1" dirty="0" smtClean="0"/>
          </a:p>
          <a:p>
            <a:pPr lvl="1"/>
            <a:r>
              <a:rPr lang="en-US" b="1" dirty="0" err="1" smtClean="0"/>
              <a:t>Normothermia</a:t>
            </a:r>
            <a:endParaRPr lang="en-US" b="1" dirty="0" smtClean="0"/>
          </a:p>
          <a:p>
            <a:r>
              <a:rPr lang="en-US" b="1" dirty="0" smtClean="0"/>
              <a:t>Exploratory </a:t>
            </a:r>
            <a:r>
              <a:rPr lang="en-US" b="1" dirty="0" err="1" smtClean="0"/>
              <a:t>laparotomy</a:t>
            </a:r>
            <a:r>
              <a:rPr lang="en-US" b="1" dirty="0" smtClean="0"/>
              <a:t>, resection and anastomosis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MECONIUM ILEUS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Meconium ileus is a neonatal </a:t>
            </a:r>
            <a:r>
              <a:rPr lang="en-US" b="1" dirty="0" err="1" smtClean="0"/>
              <a:t>intraluminal</a:t>
            </a:r>
            <a:r>
              <a:rPr lang="en-US" b="1" dirty="0" smtClean="0"/>
              <a:t> intestinal obstruction caused by </a:t>
            </a:r>
            <a:r>
              <a:rPr lang="en-US" b="1" dirty="0" err="1" smtClean="0"/>
              <a:t>inspissated</a:t>
            </a:r>
            <a:r>
              <a:rPr lang="en-US" b="1" dirty="0" smtClean="0"/>
              <a:t> meconium blocking the distal ileum. </a:t>
            </a:r>
            <a:endParaRPr lang="en-US" dirty="0" smtClean="0"/>
          </a:p>
          <a:p>
            <a:r>
              <a:rPr lang="en-US" b="1" dirty="0" smtClean="0"/>
              <a:t>Occurs in 10-15% of all patients with cystic fibrosis, and 85-95% of patients with meconium ileus have cystic fibrosis. </a:t>
            </a:r>
            <a:endParaRPr lang="en-US" dirty="0" smtClean="0"/>
          </a:p>
          <a:p>
            <a:r>
              <a:rPr lang="en-US" b="1" dirty="0" smtClean="0"/>
              <a:t>The meconium has a reduced water, abnormal high protein and </a:t>
            </a:r>
            <a:r>
              <a:rPr lang="en-US" b="1" dirty="0" err="1" smtClean="0"/>
              <a:t>mucoproteint</a:t>
            </a:r>
            <a:r>
              <a:rPr lang="en-US" b="1" dirty="0" smtClean="0"/>
              <a:t> content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AXR</a:t>
            </a:r>
          </a:p>
          <a:p>
            <a:pPr lvl="1"/>
            <a:r>
              <a:rPr lang="en-US" b="1" dirty="0" smtClean="0"/>
              <a:t>Multiple loops of dilated small bowel </a:t>
            </a:r>
          </a:p>
          <a:p>
            <a:pPr lvl="1"/>
            <a:r>
              <a:rPr lang="en-US" b="1" dirty="0" smtClean="0"/>
              <a:t>Coarse granular "soap-bubble" appearance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AXR</a:t>
            </a:r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57957" y="1935163"/>
            <a:ext cx="462808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Nonoperative- </a:t>
            </a:r>
            <a:r>
              <a:rPr lang="en-US" b="1" dirty="0" err="1" smtClean="0"/>
              <a:t>gastrograffin</a:t>
            </a:r>
            <a:r>
              <a:rPr lang="en-US" b="1" dirty="0" smtClean="0"/>
              <a:t> enema after the baby is well-hydrated</a:t>
            </a:r>
            <a:endParaRPr lang="en-US" dirty="0" smtClean="0"/>
          </a:p>
          <a:p>
            <a:r>
              <a:rPr lang="en-US" b="1" dirty="0" smtClean="0"/>
              <a:t>Surgical therapy :</a:t>
            </a:r>
          </a:p>
          <a:p>
            <a:pPr lvl="1"/>
            <a:r>
              <a:rPr lang="en-US" b="1" dirty="0" err="1" smtClean="0"/>
              <a:t>Ileostomy</a:t>
            </a:r>
            <a:r>
              <a:rPr lang="en-US" b="1" dirty="0" smtClean="0"/>
              <a:t> with irrigation</a:t>
            </a:r>
          </a:p>
          <a:p>
            <a:pPr lvl="1"/>
            <a:r>
              <a:rPr lang="en-US" b="1" dirty="0" smtClean="0"/>
              <a:t>Resection with anastomosis</a:t>
            </a:r>
          </a:p>
          <a:p>
            <a:pPr lvl="1"/>
            <a:r>
              <a:rPr lang="en-US" b="1" dirty="0" smtClean="0"/>
              <a:t>Resection with </a:t>
            </a:r>
            <a:r>
              <a:rPr lang="en-US" b="1" dirty="0" err="1" smtClean="0"/>
              <a:t>ileostomy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38500" y="3158331"/>
            <a:ext cx="2667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28937" y="2305844"/>
            <a:ext cx="32861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Post-operative management includes: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10% </a:t>
            </a:r>
            <a:r>
              <a:rPr lang="en-US" b="1" dirty="0" err="1" smtClean="0"/>
              <a:t>acetylcysteine</a:t>
            </a:r>
            <a:r>
              <a:rPr lang="en-US" b="1" dirty="0" smtClean="0"/>
              <a:t> </a:t>
            </a:r>
            <a:r>
              <a:rPr lang="en-US" b="1" dirty="0" err="1" smtClean="0"/>
              <a:t>p.O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Oral feedings (</a:t>
            </a:r>
            <a:r>
              <a:rPr lang="en-US" b="1" dirty="0" err="1" smtClean="0"/>
              <a:t>pregestimil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Pancreatic enzyme replacement </a:t>
            </a:r>
          </a:p>
          <a:p>
            <a:r>
              <a:rPr lang="en-US" b="1" dirty="0" smtClean="0"/>
              <a:t>Prophylactic pulmonary therapy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ANORECTAL MALFORMATIONS</a:t>
            </a:r>
            <a:br>
              <a:rPr lang="en-US" b="1" dirty="0" smtClean="0"/>
            </a:br>
            <a:r>
              <a:rPr lang="en-US" b="1" dirty="0"/>
              <a:t>(</a:t>
            </a:r>
            <a:r>
              <a:rPr lang="en-US" b="1" dirty="0" smtClean="0"/>
              <a:t>ARM) </a:t>
            </a:r>
            <a:br>
              <a:rPr lang="en-US" b="1" dirty="0" smtClean="0"/>
            </a:br>
            <a:r>
              <a:rPr lang="en-US" b="1" dirty="0" smtClean="0"/>
              <a:t> (IMPERFORATE ANUS)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incidence of </a:t>
            </a:r>
            <a:r>
              <a:rPr lang="en-US" b="1" dirty="0" smtClean="0"/>
              <a:t>ARM </a:t>
            </a:r>
            <a:r>
              <a:rPr lang="en-US" b="1" dirty="0" smtClean="0"/>
              <a:t>is </a:t>
            </a:r>
            <a:r>
              <a:rPr lang="en-US" b="1" dirty="0"/>
              <a:t>approximately 1 in 4000-5000 live births and it is more common in males. </a:t>
            </a:r>
            <a:endParaRPr lang="en-US" dirty="0"/>
          </a:p>
          <a:p>
            <a:r>
              <a:rPr lang="en-US" b="1" dirty="0" smtClean="0"/>
              <a:t>ARM </a:t>
            </a:r>
            <a:r>
              <a:rPr lang="en-US" b="1" dirty="0" smtClean="0"/>
              <a:t>is </a:t>
            </a:r>
            <a:r>
              <a:rPr lang="en-US" b="1" dirty="0"/>
              <a:t>classified as </a:t>
            </a:r>
            <a:r>
              <a:rPr lang="en-US" b="1" dirty="0" smtClean="0"/>
              <a:t>either </a:t>
            </a:r>
          </a:p>
          <a:p>
            <a:pPr lvl="1"/>
            <a:r>
              <a:rPr lang="en-US" b="1" dirty="0" smtClean="0"/>
              <a:t>"</a:t>
            </a:r>
            <a:r>
              <a:rPr lang="en-US" b="1" dirty="0"/>
              <a:t>high" the rectum ends above the </a:t>
            </a:r>
            <a:r>
              <a:rPr lang="en-US" b="1" dirty="0" err="1"/>
              <a:t>levator</a:t>
            </a:r>
            <a:r>
              <a:rPr lang="en-US" b="1" dirty="0"/>
              <a:t> muscles</a:t>
            </a:r>
            <a:endParaRPr lang="en-US" dirty="0"/>
          </a:p>
          <a:p>
            <a:pPr lvl="1"/>
            <a:r>
              <a:rPr lang="en-US" b="1" dirty="0"/>
              <a:t>"low" the rectum ends below the </a:t>
            </a:r>
            <a:r>
              <a:rPr lang="en-US" b="1" dirty="0" err="1"/>
              <a:t>levator</a:t>
            </a:r>
            <a:r>
              <a:rPr lang="en-US" b="1" dirty="0"/>
              <a:t> </a:t>
            </a:r>
            <a:r>
              <a:rPr lang="en-US" b="1" dirty="0" smtClean="0"/>
              <a:t>muscles</a:t>
            </a:r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High lesions are more frequent in males, low ones in females.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Perineal signs in low malformations that will NOT need a colostomy are: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Meconium in perineum</a:t>
            </a:r>
            <a:endParaRPr lang="en-US" dirty="0" smtClean="0"/>
          </a:p>
          <a:p>
            <a:r>
              <a:rPr lang="en-US" b="1" dirty="0" smtClean="0"/>
              <a:t>Bucket-handle defect</a:t>
            </a:r>
            <a:endParaRPr lang="en-US" dirty="0" smtClean="0"/>
          </a:p>
          <a:p>
            <a:r>
              <a:rPr lang="en-US" b="1" dirty="0" smtClean="0"/>
              <a:t>Anal membrane </a:t>
            </a:r>
            <a:endParaRPr lang="en-US" dirty="0" smtClean="0"/>
          </a:p>
          <a:p>
            <a:r>
              <a:rPr lang="en-US" b="1" dirty="0" smtClean="0"/>
              <a:t>Anal stenosis.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Perineal fistula</a:t>
            </a:r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62225" y="2329656"/>
            <a:ext cx="4019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Bucket-handle defect</a:t>
            </a:r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33687" y="2820194"/>
            <a:ext cx="34766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High malformation needing a colostomy.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Meconium in urine</a:t>
            </a:r>
            <a:endParaRPr lang="en-US" dirty="0" smtClean="0"/>
          </a:p>
          <a:p>
            <a:r>
              <a:rPr lang="en-US" b="1" dirty="0" smtClean="0"/>
              <a:t>Flat perineum (lack of </a:t>
            </a:r>
            <a:r>
              <a:rPr lang="en-US" b="1" dirty="0" err="1" smtClean="0"/>
              <a:t>intergluteal</a:t>
            </a:r>
            <a:r>
              <a:rPr lang="en-US" b="1" dirty="0" smtClean="0"/>
              <a:t> fold)</a:t>
            </a:r>
            <a:endParaRPr lang="en-US" dirty="0" smtClean="0"/>
          </a:p>
          <a:p>
            <a:r>
              <a:rPr lang="en-US" b="1" dirty="0" smtClean="0"/>
              <a:t>Absence of anal dimple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INVERTOGRAM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Invertogram</a:t>
            </a:r>
            <a:r>
              <a:rPr lang="en-US" b="1" dirty="0" smtClean="0"/>
              <a:t> or cross-table lateral film in prone position to decide rectal pouch position. </a:t>
            </a:r>
          </a:p>
          <a:p>
            <a:pPr lvl="1"/>
            <a:r>
              <a:rPr lang="en-US" b="1" dirty="0" smtClean="0"/>
              <a:t>Bowel &gt; 1 cm from skin level will need a colostomy, </a:t>
            </a:r>
          </a:p>
          <a:p>
            <a:pPr lvl="1"/>
            <a:r>
              <a:rPr lang="en-US" b="1" dirty="0" smtClean="0"/>
              <a:t>Bowel &lt; 1 cm from skin can be approach </a:t>
            </a:r>
            <a:r>
              <a:rPr lang="en-US" b="1" dirty="0" err="1" smtClean="0"/>
              <a:t>perineally</a:t>
            </a:r>
            <a:r>
              <a:rPr lang="en-US" b="1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INVERTOGRAM</a:t>
            </a:r>
            <a:endParaRPr lang="en-US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76575" y="2191544"/>
            <a:ext cx="29908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Cross-table lateral film</a:t>
            </a:r>
            <a:endParaRPr lang="en-U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43187" y="2191544"/>
            <a:ext cx="38576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WORKUP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ABG</a:t>
            </a:r>
          </a:p>
          <a:p>
            <a:r>
              <a:rPr lang="en-US" b="1" dirty="0" smtClean="0"/>
              <a:t>Ultrasonography</a:t>
            </a:r>
          </a:p>
          <a:p>
            <a:r>
              <a:rPr lang="en-US" b="1" dirty="0" smtClean="0"/>
              <a:t>Contrast studies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INTUSSUSCEPTION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Occurs in infants between 4-10 months of age. </a:t>
            </a:r>
            <a:endParaRPr lang="en-US" dirty="0" smtClean="0"/>
          </a:p>
          <a:p>
            <a:r>
              <a:rPr lang="en-US" b="1" dirty="0" smtClean="0"/>
              <a:t>Over half of the cases are in the first year of life. </a:t>
            </a:r>
            <a:endParaRPr lang="en-US" dirty="0" smtClean="0"/>
          </a:p>
          <a:p>
            <a:r>
              <a:rPr lang="en-US" b="1" dirty="0" smtClean="0"/>
              <a:t>Frequently occurs after a recent upper respiratory infection</a:t>
            </a:r>
            <a:endParaRPr lang="en-US" dirty="0" smtClean="0"/>
          </a:p>
          <a:p>
            <a:r>
              <a:rPr lang="en-US" b="1" dirty="0" smtClean="0"/>
              <a:t>The baby has intermittent periods of severe discomfort with screaming, stiffening and drawing up of the legs, followed by periods of rest. </a:t>
            </a:r>
            <a:endParaRPr lang="en-US" dirty="0" smtClean="0"/>
          </a:p>
          <a:p>
            <a:r>
              <a:rPr lang="en-US" b="1" dirty="0" smtClean="0"/>
              <a:t>Vomiting</a:t>
            </a:r>
            <a:endParaRPr lang="en-US" dirty="0" smtClean="0"/>
          </a:p>
          <a:p>
            <a:r>
              <a:rPr lang="en-US" b="1" dirty="0" smtClean="0"/>
              <a:t>Bloody, </a:t>
            </a:r>
            <a:r>
              <a:rPr lang="en-US" b="1" dirty="0" err="1" smtClean="0"/>
              <a:t>mucoid</a:t>
            </a:r>
            <a:r>
              <a:rPr lang="en-US" b="1" dirty="0" smtClean="0"/>
              <a:t> (currant jelly) stool</a:t>
            </a:r>
            <a:endParaRPr lang="en-US" dirty="0" smtClean="0"/>
          </a:p>
          <a:p>
            <a:r>
              <a:rPr lang="en-US" b="1" dirty="0" smtClean="0"/>
              <a:t>Dehydration</a:t>
            </a:r>
            <a:endParaRPr lang="en-US" dirty="0" smtClean="0"/>
          </a:p>
          <a:p>
            <a:r>
              <a:rPr lang="en-US" b="1" dirty="0" smtClean="0"/>
              <a:t>Lethargy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800"/>
            <a:ext cx="576349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Ultrasound</a:t>
            </a:r>
          </a:p>
          <a:p>
            <a:r>
              <a:rPr lang="en-US" dirty="0" err="1" smtClean="0"/>
              <a:t>Ba</a:t>
            </a:r>
            <a:r>
              <a:rPr lang="en-US" dirty="0" smtClean="0"/>
              <a:t> enema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</a:t>
            </a:r>
            <a:endParaRPr lang="en-US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43162" y="2167731"/>
            <a:ext cx="42576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</a:t>
            </a:r>
            <a:r>
              <a:rPr lang="en-US" dirty="0" smtClean="0"/>
              <a:t> enema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1876" y="2209800"/>
            <a:ext cx="6381499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62175" y="2262981"/>
            <a:ext cx="48196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Hydrostatic reduction </a:t>
            </a:r>
          </a:p>
          <a:p>
            <a:r>
              <a:rPr lang="en-US" b="1" dirty="0" smtClean="0"/>
              <a:t>Operative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65801"/>
            <a:ext cx="4343400" cy="360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meal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409950" y="3353594"/>
            <a:ext cx="2324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Correction of </a:t>
            </a:r>
            <a:r>
              <a:rPr lang="en-US" b="1" dirty="0" err="1" smtClean="0"/>
              <a:t>hypochloremic</a:t>
            </a:r>
            <a:r>
              <a:rPr lang="en-US" b="1" dirty="0" smtClean="0"/>
              <a:t> alkalosis and dehydration </a:t>
            </a:r>
          </a:p>
          <a:p>
            <a:r>
              <a:rPr lang="en-US" b="1" dirty="0" smtClean="0"/>
              <a:t>Pyloromyotomy.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14787" y="3391694"/>
            <a:ext cx="11144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Post-operative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50% will have one to several episodes of vomiting</a:t>
            </a:r>
          </a:p>
          <a:p>
            <a:r>
              <a:rPr lang="en-US" b="1" dirty="0" smtClean="0"/>
              <a:t>Initial feeds start 8-12 hours after surgery.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484</TotalTime>
  <Words>705</Words>
  <Application>Microsoft Office PowerPoint</Application>
  <PresentationFormat>On-screen Show (4:3)</PresentationFormat>
  <Paragraphs>134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Flow</vt:lpstr>
      <vt:lpstr>GASTROINTESTINAL OBSTRUCTION</vt:lpstr>
      <vt:lpstr>Hypertrophic Pyloric Stenosis </vt:lpstr>
      <vt:lpstr>Slide 3</vt:lpstr>
      <vt:lpstr>DIAGNOSTIC WORKUP</vt:lpstr>
      <vt:lpstr>Ultrasound</vt:lpstr>
      <vt:lpstr>Contrast meal</vt:lpstr>
      <vt:lpstr>TREATMENT</vt:lpstr>
      <vt:lpstr>Slide 8</vt:lpstr>
      <vt:lpstr>Post-operative management </vt:lpstr>
      <vt:lpstr>Duodenal Malformations </vt:lpstr>
      <vt:lpstr>Slide 11</vt:lpstr>
      <vt:lpstr>The diagnostic characteristics are: </vt:lpstr>
      <vt:lpstr>Slide 13</vt:lpstr>
      <vt:lpstr>Treatment </vt:lpstr>
      <vt:lpstr>Duodeno-duodenostomy</vt:lpstr>
      <vt:lpstr>Duodenoplasty</vt:lpstr>
      <vt:lpstr>Malrotation and Volvulus</vt:lpstr>
      <vt:lpstr>Slide 18</vt:lpstr>
      <vt:lpstr>TREATMENT</vt:lpstr>
      <vt:lpstr>INTESTINAL ATRESIAS </vt:lpstr>
      <vt:lpstr>DIAGNOSIS</vt:lpstr>
      <vt:lpstr>CLASSIFICATION</vt:lpstr>
      <vt:lpstr>Slide 23</vt:lpstr>
      <vt:lpstr>Slide 24</vt:lpstr>
      <vt:lpstr>treatment consists of </vt:lpstr>
      <vt:lpstr>MECONIUM ILEUS</vt:lpstr>
      <vt:lpstr>DIAGNOSIS</vt:lpstr>
      <vt:lpstr>AXR</vt:lpstr>
      <vt:lpstr>TREATMENT</vt:lpstr>
      <vt:lpstr>Slide 30</vt:lpstr>
      <vt:lpstr>Post-operative management includes: </vt:lpstr>
      <vt:lpstr>ANORECTAL MALFORMATIONS (ARM)   (IMPERFORATE ANUS) </vt:lpstr>
      <vt:lpstr>Perineal signs in low malformations that will NOT need a colostomy are:</vt:lpstr>
      <vt:lpstr>Perineal fistula</vt:lpstr>
      <vt:lpstr>Bucket-handle defect</vt:lpstr>
      <vt:lpstr>High malformation needing a colostomy. </vt:lpstr>
      <vt:lpstr>INVERTOGRAM</vt:lpstr>
      <vt:lpstr>INVERTOGRAM</vt:lpstr>
      <vt:lpstr>Cross-table lateral film</vt:lpstr>
      <vt:lpstr>INTUSSUSCEPTION </vt:lpstr>
      <vt:lpstr>Slide 41</vt:lpstr>
      <vt:lpstr>DIAGNOSIS </vt:lpstr>
      <vt:lpstr>Ultrasound</vt:lpstr>
      <vt:lpstr>Ba enema </vt:lpstr>
      <vt:lpstr>Slide 45</vt:lpstr>
      <vt:lpstr>TREATMENT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Hashem</dc:creator>
  <cp:lastModifiedBy>Hashem</cp:lastModifiedBy>
  <cp:revision>16</cp:revision>
  <dcterms:created xsi:type="dcterms:W3CDTF">2017-11-27T17:10:39Z</dcterms:created>
  <dcterms:modified xsi:type="dcterms:W3CDTF">2017-11-28T01:15:31Z</dcterms:modified>
</cp:coreProperties>
</file>