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8" r:id="rId22"/>
    <p:sldId id="279" r:id="rId23"/>
    <p:sldId id="280" r:id="rId2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8A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9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48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13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3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9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6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0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2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5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4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6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F0602-28CB-42D4-85D3-76CA37484938}" type="datetimeFigureOut">
              <a:rPr lang="en-US" smtClean="0"/>
              <a:t>11/6/2017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1F53F-1334-4936-82B1-04DDBF54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6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334926" y="1916172"/>
            <a:ext cx="8222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680000"/>
                </a:solidFill>
                <a:latin typeface="Elephant" panose="02020904090505020303" pitchFamily="18" charset="0"/>
              </a:rPr>
              <a:t>Peptic Ulcer Disease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85F61F1-6FBC-4309-94BF-333946EBCF15}"/>
              </a:ext>
            </a:extLst>
          </p:cNvPr>
          <p:cNvSpPr txBox="1"/>
          <p:nvPr/>
        </p:nvSpPr>
        <p:spPr>
          <a:xfrm>
            <a:off x="685048" y="3243532"/>
            <a:ext cx="752223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Mahmoud M.S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Abu-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Khalaf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MB,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FACS, FRCS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876365" y="5244353"/>
            <a:ext cx="2810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Fourth year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Students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Jordan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8571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Peptic Ulcer Disease</a:t>
            </a:r>
          </a:p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Gastric outflow obstruction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2204638"/>
            <a:ext cx="7768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Obstruction is the consequence of inflammatory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and/or fibrosis.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Oedema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subsides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effective anti ulcer treatment.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Fibrosis persists.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major component?</a:t>
            </a:r>
          </a:p>
        </p:txBody>
      </p:sp>
    </p:spTree>
    <p:extLst>
      <p:ext uri="{BB962C8B-B14F-4D97-AF65-F5344CB8AC3E}">
        <p14:creationId xmlns:p14="http://schemas.microsoft.com/office/powerpoint/2010/main" val="19499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465919"/>
            <a:ext cx="7768206" cy="707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Clinical Presentations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960552"/>
            <a:ext cx="776820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Vomiting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bile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Partially digested food.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meal eating a day or more before.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Electrolytes imbalance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alkalosis.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Hyponatremia 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Hypokalemia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Nutritional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deficit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weight loss.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dehydration.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Succession splash.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Hypokalemia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28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Gastric outlet obstruction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1657675"/>
            <a:ext cx="7768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resuscitation.</a:t>
            </a:r>
          </a:p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deficit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saline.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aintenance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N/G tube, washing, aspiration, suction.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output monitoring.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UGI endoscopy – 4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5</a:t>
            </a:r>
            <a:r>
              <a:rPr lang="en-US" sz="24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day.</a:t>
            </a:r>
          </a:p>
          <a:p>
            <a:pPr lvl="3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Exclude malignancy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Surgery if obstruction does not resolve.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Bilateral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trucal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vasotomy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pyloroblasty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endoscopic dilatation and stenting.</a:t>
            </a:r>
          </a:p>
        </p:txBody>
      </p:sp>
    </p:spTree>
    <p:extLst>
      <p:ext uri="{BB962C8B-B14F-4D97-AF65-F5344CB8AC3E}">
        <p14:creationId xmlns:p14="http://schemas.microsoft.com/office/powerpoint/2010/main" val="2122454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Perforated Peptic Ulcer Disease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1350623"/>
            <a:ext cx="77682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global prevalence of PUD has decreased in recent decades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H.Pyluri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eradication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regimens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PPIs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rate of PU perforation has remained stable in several regions of the world.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population affected by PUD perforation are: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Older.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comorbidities.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Fewer than the third of patients have a history of peptic ulcer disease before perforation.</a:t>
            </a:r>
          </a:p>
        </p:txBody>
      </p:sp>
    </p:spTree>
    <p:extLst>
      <p:ext uri="{BB962C8B-B14F-4D97-AF65-F5344CB8AC3E}">
        <p14:creationId xmlns:p14="http://schemas.microsoft.com/office/powerpoint/2010/main" val="261125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Clinical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2204638"/>
            <a:ext cx="776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pain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of Peritonitis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peritonitis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Bacterial peritonitis</a:t>
            </a:r>
          </a:p>
        </p:txBody>
      </p:sp>
    </p:spTree>
    <p:extLst>
      <p:ext uri="{BB962C8B-B14F-4D97-AF65-F5344CB8AC3E}">
        <p14:creationId xmlns:p14="http://schemas.microsoft.com/office/powerpoint/2010/main" val="59468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Pathophysiology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2204638"/>
            <a:ext cx="7768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Severity of pain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Spreading peritonitis</a:t>
            </a:r>
          </a:p>
          <a:p>
            <a:pPr marL="342900" indent="1588">
              <a:buFont typeface="Times New Roman" panose="02020603050405020304" pitchFamily="18" charset="0"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Progressive – Chemical to Bacterial – Sepsis</a:t>
            </a:r>
          </a:p>
          <a:p>
            <a:pPr marL="342900" indent="1588">
              <a:buFont typeface="Times New Roman" panose="02020603050405020304" pitchFamily="18" charset="0"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loss – Third Spice – Dehydration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soiling of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feritoned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fluid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11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Management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2204638"/>
            <a:ext cx="776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I.V fluid resuscitation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Stop continuation of soiling of peritoneal cavity </a:t>
            </a:r>
          </a:p>
        </p:txBody>
      </p:sp>
    </p:spTree>
    <p:extLst>
      <p:ext uri="{BB962C8B-B14F-4D97-AF65-F5344CB8AC3E}">
        <p14:creationId xmlns:p14="http://schemas.microsoft.com/office/powerpoint/2010/main" val="2680458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Imaging Studies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2204638"/>
            <a:ext cx="776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Erect chest x-rays – free air under the diagram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(70-75%) - Historical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Abdominal computerized tomography.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(70-98%)</a:t>
            </a:r>
          </a:p>
        </p:txBody>
      </p:sp>
    </p:spTree>
    <p:extLst>
      <p:ext uri="{BB962C8B-B14F-4D97-AF65-F5344CB8AC3E}">
        <p14:creationId xmlns:p14="http://schemas.microsoft.com/office/powerpoint/2010/main" val="1859803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13084" r="24286"/>
          <a:stretch/>
        </p:blipFill>
        <p:spPr>
          <a:xfrm>
            <a:off x="4833257" y="372569"/>
            <a:ext cx="3881536" cy="312037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5102" r="22245"/>
          <a:stretch/>
        </p:blipFill>
        <p:spPr>
          <a:xfrm>
            <a:off x="391888" y="477332"/>
            <a:ext cx="4012164" cy="301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0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Risk Scoring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1091832"/>
            <a:ext cx="7768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- ≥60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symptoms - ≥24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Shock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PULPScore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- ≥65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malignant disease or acquired Immunodeficiency syndrome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cirrhosis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- ≥ 24 hours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Preoperative shock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Serum creatinine level over 130mml/l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ASA Score over I.</a:t>
            </a:r>
          </a:p>
        </p:txBody>
      </p:sp>
    </p:spTree>
    <p:extLst>
      <p:ext uri="{BB962C8B-B14F-4D97-AF65-F5344CB8AC3E}">
        <p14:creationId xmlns:p14="http://schemas.microsoft.com/office/powerpoint/2010/main" val="168437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Indications for Surgical Intervention in Peptic Ulcer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1820649"/>
            <a:ext cx="7768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Urgent</a:t>
            </a:r>
            <a:r>
              <a:rPr lang="ar-JO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Complications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4163"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</a:p>
          <a:p>
            <a:pPr marL="284163"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Perforation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Obstruction</a:t>
            </a:r>
          </a:p>
          <a:p>
            <a:pPr marL="233363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 by inflammation and fibrosis at the outflow of the stomach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of non-operative treatment (Intractability)</a:t>
            </a:r>
          </a:p>
          <a:p>
            <a:pPr marL="233363" lvl="1" indent="-233363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Rare</a:t>
            </a:r>
          </a:p>
          <a:p>
            <a:pPr marL="233363" lvl="1" indent="-233363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Persistent Intractable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</a:t>
            </a:r>
            <a:r>
              <a:rPr lang="ar-JO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؛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 to take NSAIDs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Malignancy</a:t>
            </a:r>
          </a:p>
          <a:p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061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1091832"/>
            <a:ext cx="7768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treatment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 Control –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analgesls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Narcotics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 –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resuscitatin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IVs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Antibiotics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N/G suction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PPIs I.V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Intervention to stop soiling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structure of perforation site with or without the addition of omental patch</a:t>
            </a:r>
          </a:p>
          <a:p>
            <a:pPr marL="800100" lvl="1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Laparoscopic repair Vs open surgery repair.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Non-operative treatment in high risk patients </a:t>
            </a:r>
          </a:p>
        </p:txBody>
      </p:sp>
    </p:spTree>
    <p:extLst>
      <p:ext uri="{BB962C8B-B14F-4D97-AF65-F5344CB8AC3E}">
        <p14:creationId xmlns:p14="http://schemas.microsoft.com/office/powerpoint/2010/main" val="11843451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42" y="0"/>
            <a:ext cx="7542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21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9566" y="-508454"/>
            <a:ext cx="6494244" cy="79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81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r="-847" b="25442"/>
          <a:stretch/>
        </p:blipFill>
        <p:spPr>
          <a:xfrm>
            <a:off x="1714838" y="116937"/>
            <a:ext cx="5730989" cy="66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Bleeding Peptic Ulcer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1820649"/>
            <a:ext cx="7768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 Peptic Ulcer is managed within the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 of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UGI Bleeding.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causes of UGI bleeding.</a:t>
            </a:r>
          </a:p>
          <a:p>
            <a:pPr marL="233363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causes:</a:t>
            </a:r>
          </a:p>
          <a:p>
            <a:pPr marL="576263" indent="-342900">
              <a:buFont typeface="Times New Roman" panose="02020603050405020304" pitchFamily="18" charset="0"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PUD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50%</a:t>
            </a:r>
          </a:p>
          <a:p>
            <a:pPr marL="576263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Esophageal varices – 5-10%, may be more in Jordan.</a:t>
            </a:r>
          </a:p>
          <a:p>
            <a:pPr marL="576263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 erosions in patients with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kidney failure.</a:t>
            </a:r>
          </a:p>
          <a:p>
            <a:pPr marL="576263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NSAIDs</a:t>
            </a:r>
          </a:p>
          <a:p>
            <a:pPr marL="576263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Others.</a:t>
            </a:r>
          </a:p>
        </p:txBody>
      </p:sp>
    </p:spTree>
    <p:extLst>
      <p:ext uri="{BB962C8B-B14F-4D97-AF65-F5344CB8AC3E}">
        <p14:creationId xmlns:p14="http://schemas.microsoft.com/office/powerpoint/2010/main" val="415043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Bleeding PUD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1577467"/>
            <a:ext cx="7768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Ulcers 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esophagus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Ulcers associated with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hypergastinemia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(Zollinger – Ellison Syndrome)</a:t>
            </a:r>
          </a:p>
        </p:txBody>
      </p:sp>
    </p:spTree>
    <p:extLst>
      <p:ext uri="{BB962C8B-B14F-4D97-AF65-F5344CB8AC3E}">
        <p14:creationId xmlns:p14="http://schemas.microsoft.com/office/powerpoint/2010/main" val="142586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Protocols for Management of UGI bleeding</a:t>
            </a:r>
          </a:p>
          <a:p>
            <a:pPr algn="ctr"/>
            <a:endParaRPr lang="en-US" sz="3200" dirty="0">
              <a:solidFill>
                <a:srgbClr val="680000"/>
              </a:solidFill>
              <a:latin typeface="Elephant" panose="020209040905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1940230"/>
            <a:ext cx="77682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Lines – two large bore cannulas.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Drawing blood for Lab.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Fluid resuscitation.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Foley Catheter, hourly output monitoring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Insertion, Irrigation.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Thorough clinical assessment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Arrange 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UGI endoscopy if the patient is hemodynamically stable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Resuscitate and stabilize unstable patient</a:t>
            </a:r>
          </a:p>
        </p:txBody>
      </p:sp>
    </p:spTree>
    <p:extLst>
      <p:ext uri="{BB962C8B-B14F-4D97-AF65-F5344CB8AC3E}">
        <p14:creationId xmlns:p14="http://schemas.microsoft.com/office/powerpoint/2010/main" val="2532300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Endoscopic stigmas which suggest the likelihood of further bleeding from peptic ulcer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2204638"/>
            <a:ext cx="7768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bleeding vessel.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Vessel in Ulcer base.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Adherent Clot.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 Spot in Ulcer base.</a:t>
            </a:r>
          </a:p>
        </p:txBody>
      </p:sp>
    </p:spTree>
    <p:extLst>
      <p:ext uri="{BB962C8B-B14F-4D97-AF65-F5344CB8AC3E}">
        <p14:creationId xmlns:p14="http://schemas.microsoft.com/office/powerpoint/2010/main" val="291132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Re-bleeding in PUD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820855" y="1643921"/>
            <a:ext cx="7768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of Evidence: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Hemodynamic evidence.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evidence.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Re-endoscopy.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Hematological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evidence.</a:t>
            </a:r>
          </a:p>
        </p:txBody>
      </p:sp>
    </p:spTree>
    <p:extLst>
      <p:ext uri="{BB962C8B-B14F-4D97-AF65-F5344CB8AC3E}">
        <p14:creationId xmlns:p14="http://schemas.microsoft.com/office/powerpoint/2010/main" val="68722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173639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680000"/>
                </a:solidFill>
                <a:latin typeface="Elephant" panose="02020904090505020303" pitchFamily="18" charset="0"/>
              </a:rPr>
              <a:t>PUD </a:t>
            </a:r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Bleeding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820855" y="669141"/>
            <a:ext cx="7768206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 has stopped in UGI endoscopy – Medical Management – in 50-75%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bleeding in UGI endoscopy 25%.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Endoscopic interventional procedure.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injection of vasoconstrictors or sclerosants.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coagulation with a heat probe.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coagulation with a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cryobroble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 of endoscopic intervention to stop bleeding 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1-2%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intervention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 exposure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bleeding vessel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under-run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suture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Vagatomy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Pylorophasty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HSV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partial gastrectomy</a:t>
            </a:r>
          </a:p>
          <a:p>
            <a:pPr lvl="1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 bleeding 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gastrectomy</a:t>
            </a:r>
          </a:p>
        </p:txBody>
      </p:sp>
    </p:spTree>
    <p:extLst>
      <p:ext uri="{BB962C8B-B14F-4D97-AF65-F5344CB8AC3E}">
        <p14:creationId xmlns:p14="http://schemas.microsoft.com/office/powerpoint/2010/main" val="74446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BD1554-8139-4FA8-B984-C2B8EE218E51}"/>
              </a:ext>
            </a:extLst>
          </p:cNvPr>
          <p:cNvSpPr txBox="1"/>
          <p:nvPr/>
        </p:nvSpPr>
        <p:spPr>
          <a:xfrm>
            <a:off x="562062" y="570451"/>
            <a:ext cx="7768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680000"/>
                </a:solidFill>
                <a:latin typeface="Elephant" panose="02020904090505020303" pitchFamily="18" charset="0"/>
              </a:rPr>
              <a:t>Outcome bleeding PUD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1C1592-85B2-45E0-8363-14F63DD7FC63}"/>
              </a:ext>
            </a:extLst>
          </p:cNvPr>
          <p:cNvSpPr txBox="1"/>
          <p:nvPr/>
        </p:nvSpPr>
        <p:spPr>
          <a:xfrm>
            <a:off x="562062" y="2204638"/>
            <a:ext cx="776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Factor.</a:t>
            </a:r>
          </a:p>
          <a:p>
            <a:pPr marL="342900" indent="-342900">
              <a:buFont typeface="Times New Roman" panose="02020603050405020304" pitchFamily="18" charset="0"/>
              <a:buChar char="-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Comorbidities.</a:t>
            </a:r>
          </a:p>
        </p:txBody>
      </p:sp>
    </p:spTree>
    <p:extLst>
      <p:ext uri="{BB962C8B-B14F-4D97-AF65-F5344CB8AC3E}">
        <p14:creationId xmlns:p14="http://schemas.microsoft.com/office/powerpoint/2010/main" val="242418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588</Words>
  <Application>Microsoft Office PowerPoint</Application>
  <PresentationFormat>عرض على الشاشة (3:4)‏</PresentationFormat>
  <Paragraphs>159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Elephant</vt:lpstr>
      <vt:lpstr>Times New Roman</vt:lpstr>
      <vt:lpstr>Wingdings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Lawrence S.K</dc:creator>
  <cp:lastModifiedBy>pc 1</cp:lastModifiedBy>
  <cp:revision>47</cp:revision>
  <cp:lastPrinted>2017-11-06T20:37:24Z</cp:lastPrinted>
  <dcterms:created xsi:type="dcterms:W3CDTF">2017-11-06T16:21:42Z</dcterms:created>
  <dcterms:modified xsi:type="dcterms:W3CDTF">2017-11-06T20:46:50Z</dcterms:modified>
</cp:coreProperties>
</file>