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57" r:id="rId3"/>
    <p:sldId id="263" r:id="rId4"/>
    <p:sldId id="258" r:id="rId5"/>
    <p:sldId id="259" r:id="rId6"/>
    <p:sldId id="260" r:id="rId7"/>
    <p:sldId id="264" r:id="rId8"/>
    <p:sldId id="261"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3" autoAdjust="0"/>
    <p:restoredTop sz="94660"/>
  </p:normalViewPr>
  <p:slideViewPr>
    <p:cSldViewPr snapToGrid="0">
      <p:cViewPr varScale="1">
        <p:scale>
          <a:sx n="72" d="100"/>
          <a:sy n="72" d="100"/>
        </p:scale>
        <p:origin x="78"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2D7657B-8D8B-415D-8951-F5FD65560D34}" type="datetimeFigureOut">
              <a:rPr lang="en-US" smtClean="0"/>
              <a:t>4/30/2016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ACC5E0-689D-48EE-B9C9-F8811D32CCF9}" type="slidenum">
              <a:rPr lang="en-US" smtClean="0"/>
              <a:t>‹#›</a:t>
            </a:fld>
            <a:endParaRPr lang="en-US"/>
          </a:p>
        </p:txBody>
      </p:sp>
    </p:spTree>
    <p:extLst>
      <p:ext uri="{BB962C8B-B14F-4D97-AF65-F5344CB8AC3E}">
        <p14:creationId xmlns:p14="http://schemas.microsoft.com/office/powerpoint/2010/main" val="13821616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D7657B-8D8B-415D-8951-F5FD65560D34}" type="datetimeFigureOut">
              <a:rPr lang="en-US" smtClean="0"/>
              <a:t>4/30/2016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ACC5E0-689D-48EE-B9C9-F8811D32CCF9}" type="slidenum">
              <a:rPr lang="en-US" smtClean="0"/>
              <a:t>‹#›</a:t>
            </a:fld>
            <a:endParaRPr lang="en-US"/>
          </a:p>
        </p:txBody>
      </p:sp>
    </p:spTree>
    <p:extLst>
      <p:ext uri="{BB962C8B-B14F-4D97-AF65-F5344CB8AC3E}">
        <p14:creationId xmlns:p14="http://schemas.microsoft.com/office/powerpoint/2010/main" val="16084522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D7657B-8D8B-415D-8951-F5FD65560D34}" type="datetimeFigureOut">
              <a:rPr lang="en-US" smtClean="0"/>
              <a:t>4/30/2016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ACC5E0-689D-48EE-B9C9-F8811D32CCF9}" type="slidenum">
              <a:rPr lang="en-US" smtClean="0"/>
              <a:t>‹#›</a:t>
            </a:fld>
            <a:endParaRPr lang="en-US"/>
          </a:p>
        </p:txBody>
      </p:sp>
    </p:spTree>
    <p:extLst>
      <p:ext uri="{BB962C8B-B14F-4D97-AF65-F5344CB8AC3E}">
        <p14:creationId xmlns:p14="http://schemas.microsoft.com/office/powerpoint/2010/main" val="19366965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D7657B-8D8B-415D-8951-F5FD65560D34}" type="datetimeFigureOut">
              <a:rPr lang="en-US" smtClean="0"/>
              <a:t>4/30/2016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ACC5E0-689D-48EE-B9C9-F8811D32CCF9}" type="slidenum">
              <a:rPr lang="en-US" smtClean="0"/>
              <a:t>‹#›</a:t>
            </a:fld>
            <a:endParaRPr lang="en-US"/>
          </a:p>
        </p:txBody>
      </p:sp>
    </p:spTree>
    <p:extLst>
      <p:ext uri="{BB962C8B-B14F-4D97-AF65-F5344CB8AC3E}">
        <p14:creationId xmlns:p14="http://schemas.microsoft.com/office/powerpoint/2010/main" val="1815985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D7657B-8D8B-415D-8951-F5FD65560D34}" type="datetimeFigureOut">
              <a:rPr lang="en-US" smtClean="0"/>
              <a:t>4/30/2016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ACC5E0-689D-48EE-B9C9-F8811D32CCF9}" type="slidenum">
              <a:rPr lang="en-US" smtClean="0"/>
              <a:t>‹#›</a:t>
            </a:fld>
            <a:endParaRPr lang="en-US"/>
          </a:p>
        </p:txBody>
      </p:sp>
    </p:spTree>
    <p:extLst>
      <p:ext uri="{BB962C8B-B14F-4D97-AF65-F5344CB8AC3E}">
        <p14:creationId xmlns:p14="http://schemas.microsoft.com/office/powerpoint/2010/main" val="12898025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2D7657B-8D8B-415D-8951-F5FD65560D34}" type="datetimeFigureOut">
              <a:rPr lang="en-US" smtClean="0"/>
              <a:t>4/30/2016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ACC5E0-689D-48EE-B9C9-F8811D32CCF9}" type="slidenum">
              <a:rPr lang="en-US" smtClean="0"/>
              <a:t>‹#›</a:t>
            </a:fld>
            <a:endParaRPr lang="en-US"/>
          </a:p>
        </p:txBody>
      </p:sp>
    </p:spTree>
    <p:extLst>
      <p:ext uri="{BB962C8B-B14F-4D97-AF65-F5344CB8AC3E}">
        <p14:creationId xmlns:p14="http://schemas.microsoft.com/office/powerpoint/2010/main" val="1206633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2D7657B-8D8B-415D-8951-F5FD65560D34}" type="datetimeFigureOut">
              <a:rPr lang="en-US" smtClean="0"/>
              <a:t>4/30/2016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ACC5E0-689D-48EE-B9C9-F8811D32CCF9}" type="slidenum">
              <a:rPr lang="en-US" smtClean="0"/>
              <a:t>‹#›</a:t>
            </a:fld>
            <a:endParaRPr lang="en-US"/>
          </a:p>
        </p:txBody>
      </p:sp>
    </p:spTree>
    <p:extLst>
      <p:ext uri="{BB962C8B-B14F-4D97-AF65-F5344CB8AC3E}">
        <p14:creationId xmlns:p14="http://schemas.microsoft.com/office/powerpoint/2010/main" val="253871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2D7657B-8D8B-415D-8951-F5FD65560D34}" type="datetimeFigureOut">
              <a:rPr lang="en-US" smtClean="0"/>
              <a:t>4/30/2016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ACC5E0-689D-48EE-B9C9-F8811D32CCF9}" type="slidenum">
              <a:rPr lang="en-US" smtClean="0"/>
              <a:t>‹#›</a:t>
            </a:fld>
            <a:endParaRPr lang="en-US"/>
          </a:p>
        </p:txBody>
      </p:sp>
    </p:spTree>
    <p:extLst>
      <p:ext uri="{BB962C8B-B14F-4D97-AF65-F5344CB8AC3E}">
        <p14:creationId xmlns:p14="http://schemas.microsoft.com/office/powerpoint/2010/main" val="25726388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D7657B-8D8B-415D-8951-F5FD65560D34}" type="datetimeFigureOut">
              <a:rPr lang="en-US" smtClean="0"/>
              <a:t>4/30/2016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ACC5E0-689D-48EE-B9C9-F8811D32CCF9}" type="slidenum">
              <a:rPr lang="en-US" smtClean="0"/>
              <a:t>‹#›</a:t>
            </a:fld>
            <a:endParaRPr lang="en-US"/>
          </a:p>
        </p:txBody>
      </p:sp>
    </p:spTree>
    <p:extLst>
      <p:ext uri="{BB962C8B-B14F-4D97-AF65-F5344CB8AC3E}">
        <p14:creationId xmlns:p14="http://schemas.microsoft.com/office/powerpoint/2010/main" val="21937680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D7657B-8D8B-415D-8951-F5FD65560D34}" type="datetimeFigureOut">
              <a:rPr lang="en-US" smtClean="0"/>
              <a:t>4/30/2016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ACC5E0-689D-48EE-B9C9-F8811D32CCF9}" type="slidenum">
              <a:rPr lang="en-US" smtClean="0"/>
              <a:t>‹#›</a:t>
            </a:fld>
            <a:endParaRPr lang="en-US"/>
          </a:p>
        </p:txBody>
      </p:sp>
    </p:spTree>
    <p:extLst>
      <p:ext uri="{BB962C8B-B14F-4D97-AF65-F5344CB8AC3E}">
        <p14:creationId xmlns:p14="http://schemas.microsoft.com/office/powerpoint/2010/main" val="14938732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D7657B-8D8B-415D-8951-F5FD65560D34}" type="datetimeFigureOut">
              <a:rPr lang="en-US" smtClean="0"/>
              <a:t>4/30/2016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ACC5E0-689D-48EE-B9C9-F8811D32CCF9}" type="slidenum">
              <a:rPr lang="en-US" smtClean="0"/>
              <a:t>‹#›</a:t>
            </a:fld>
            <a:endParaRPr lang="en-US"/>
          </a:p>
        </p:txBody>
      </p:sp>
    </p:spTree>
    <p:extLst>
      <p:ext uri="{BB962C8B-B14F-4D97-AF65-F5344CB8AC3E}">
        <p14:creationId xmlns:p14="http://schemas.microsoft.com/office/powerpoint/2010/main" val="441502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D7657B-8D8B-415D-8951-F5FD65560D34}" type="datetimeFigureOut">
              <a:rPr lang="en-US" smtClean="0"/>
              <a:t>4/30/2016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ACC5E0-689D-48EE-B9C9-F8811D32CCF9}" type="slidenum">
              <a:rPr lang="en-US" smtClean="0"/>
              <a:t>‹#›</a:t>
            </a:fld>
            <a:endParaRPr lang="en-US"/>
          </a:p>
        </p:txBody>
      </p:sp>
    </p:spTree>
    <p:extLst>
      <p:ext uri="{BB962C8B-B14F-4D97-AF65-F5344CB8AC3E}">
        <p14:creationId xmlns:p14="http://schemas.microsoft.com/office/powerpoint/2010/main" val="27364745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biology-resources.com/drawing-amoeba-breathing.html" TargetMode="Externa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8" Type="http://schemas.openxmlformats.org/officeDocument/2006/relationships/image" Target="../media/image11.jpeg"/><Relationship Id="rId3" Type="http://schemas.openxmlformats.org/officeDocument/2006/relationships/image" Target="../media/image8.png"/><Relationship Id="rId7" Type="http://schemas.openxmlformats.org/officeDocument/2006/relationships/hyperlink" Target="https://www.google.jo/url?q=http://commons.wikimedia.org/wiki/File:Tinidazole.png&amp;sa=U&amp;ei=RJJoU4XpBYGw7QbFgoDYAg&amp;ved=0CC4Q9QEwAQ&amp;sig2=lk8LGf2hhbsVBuAwRKDF9Q&amp;usg=AFQjCNGh486N6NMsV6A-r7wzK0m4ggovYg" TargetMode="External"/><Relationship Id="rId2" Type="http://schemas.openxmlformats.org/officeDocument/2006/relationships/image" Target="../media/image7.png"/><Relationship Id="rId1" Type="http://schemas.openxmlformats.org/officeDocument/2006/relationships/slideLayout" Target="../slideLayouts/slideLayout7.xml"/><Relationship Id="rId6" Type="http://schemas.openxmlformats.org/officeDocument/2006/relationships/image" Target="../media/image10.jpeg"/><Relationship Id="rId5" Type="http://schemas.openxmlformats.org/officeDocument/2006/relationships/hyperlink" Target="https://www.google.jo/url?q=http://www.pharmacopeia.cn/v29240/usp29nf24s0_m53670.html&amp;sa=U&amp;ei=opFoU_GIOoTe7Aab1oGYDw&amp;ved=0CDYQ9QEwBQ&amp;sig2=-LBAkF1Q6c1j_NhcvsUSdQ&amp;usg=AFQjCNG87n6I1U-qaPWglQXLxwUQoKD1nw" TargetMode="External"/><Relationship Id="rId4" Type="http://schemas.openxmlformats.org/officeDocument/2006/relationships/image" Target="../media/image9.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hyperlink" Target="https://www.google.jo/url?q=http://www.trc-canada.com/detail.php%3FCatNum%3DI728400%26CAS%3D83-73-8%26Chemical_Name%3DIodoquinol%26Mol_Formula%3DC9H5I2NO%26Synonym%3D5,7-Diiodo-8-hydroxyquinoline%3B%25205,7-Diiodo-8-quinolinol%3B%25205,7-Diiodooxine%3B%25208-Hydroxy-5,7-diiodoquinoline%3B%2520Di-Quinol%3B%2520Diamoebin%3B%2520Diiodohydroxyquin%3B%2520Diiodohydroxyquinoline%3B%2520Diiodoquin%3B%2520Diiodoquinol%3B%2520Dinoleine%3B%2520Diodohydroxyquin%3B%2520Diodoquin%3B%2520Diodoxylin%3B%2520Direxiode%3B%2520Disoquin%3B%2520Dyodin%3B%2520Embequin%3B%2520Enterodiamoebin%3B%2520Enterosept%3B%2520Floraquin%3B%2520Lanodoxin%3B%2520Moebiquin%3B%2520NSC%252074939%3B%2520NSC%25208704%3B%2520Quinadome%3B%2520Rafamebin%3B%2520SS%2520578%3B%2520Searlequin%3B%2520Searlewuin%3B%2520Sebaquin%3B%2520Stanquinate%3B%2520Yodoxin%3B%2520Zoaquin%3B&amp;sa=U&amp;ei=uJNoU8foCNGe7AbPiICACA&amp;ved=0CC4Q9QEwAQ&amp;sig2=J--6Titioh_Qgii3hvzw-Q&amp;usg=AFQjCNHIWV-tZ8ZYshqwtJTeMTAyuEirAw" TargetMode="Externa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45704" y="1798224"/>
            <a:ext cx="9144000" cy="2387600"/>
          </a:xfrm>
        </p:spPr>
        <p:txBody>
          <a:bodyPr>
            <a:normAutofit/>
          </a:bodyPr>
          <a:lstStyle/>
          <a:p>
            <a:r>
              <a:rPr lang="en-US" sz="3600" b="1" dirty="0" smtClean="0">
                <a:latin typeface="Comic Sans MS" panose="030F0702030302020204" pitchFamily="66" charset="0"/>
                <a:cs typeface="Arial" panose="020B0604020202020204" pitchFamily="34" charset="0"/>
              </a:rPr>
              <a:t>Drugs Used to Treat Variceal Hemorrhage</a:t>
            </a:r>
            <a:r>
              <a:rPr lang="en-US" sz="9600" b="1" dirty="0" smtClean="0"/>
              <a:t/>
            </a:r>
            <a:br>
              <a:rPr lang="en-US" sz="9600" b="1" dirty="0" smtClean="0"/>
            </a:br>
            <a:endParaRPr lang="en-US" dirty="0"/>
          </a:p>
        </p:txBody>
      </p:sp>
      <p:sp>
        <p:nvSpPr>
          <p:cNvPr id="4" name="TextBox 3"/>
          <p:cNvSpPr txBox="1"/>
          <p:nvPr/>
        </p:nvSpPr>
        <p:spPr>
          <a:xfrm>
            <a:off x="1828800" y="4452731"/>
            <a:ext cx="8719930" cy="1200329"/>
          </a:xfrm>
          <a:prstGeom prst="rect">
            <a:avLst/>
          </a:prstGeom>
          <a:noFill/>
        </p:spPr>
        <p:txBody>
          <a:bodyPr wrap="square" rtlCol="0">
            <a:spAutoFit/>
          </a:bodyPr>
          <a:lstStyle/>
          <a:p>
            <a:pPr algn="ctr"/>
            <a:r>
              <a:rPr lang="en-US" dirty="0" smtClean="0">
                <a:solidFill>
                  <a:srgbClr val="FF0000"/>
                </a:solidFill>
                <a:latin typeface="Arial" panose="020B0604020202020204" pitchFamily="34" charset="0"/>
                <a:cs typeface="Arial" panose="020B0604020202020204" pitchFamily="34" charset="0"/>
              </a:rPr>
              <a:t>Recall from </a:t>
            </a:r>
            <a:r>
              <a:rPr lang="en-US" dirty="0" err="1" smtClean="0">
                <a:solidFill>
                  <a:srgbClr val="FF0000"/>
                </a:solidFill>
                <a:latin typeface="Arial" panose="020B0604020202020204" pitchFamily="34" charset="0"/>
                <a:cs typeface="Arial" panose="020B0604020202020204" pitchFamily="34" charset="0"/>
              </a:rPr>
              <a:t>patho</a:t>
            </a:r>
            <a:r>
              <a:rPr lang="en-US" dirty="0" smtClean="0">
                <a:solidFill>
                  <a:srgbClr val="FF0000"/>
                </a:solidFill>
                <a:latin typeface="Arial" panose="020B0604020202020204" pitchFamily="34" charset="0"/>
                <a:cs typeface="Arial" panose="020B0604020202020204" pitchFamily="34" charset="0"/>
              </a:rPr>
              <a:t>. This is a </a:t>
            </a:r>
            <a:r>
              <a:rPr lang="en-US" dirty="0">
                <a:solidFill>
                  <a:srgbClr val="FF0000"/>
                </a:solidFill>
                <a:latin typeface="Arial" panose="020B0604020202020204" pitchFamily="34" charset="0"/>
                <a:cs typeface="Arial" panose="020B0604020202020204" pitchFamily="34" charset="0"/>
              </a:rPr>
              <a:t>serious complication of portal hypertension is </a:t>
            </a:r>
            <a:r>
              <a:rPr lang="en-US" b="1" dirty="0">
                <a:solidFill>
                  <a:srgbClr val="FF0000"/>
                </a:solidFill>
                <a:latin typeface="Arial" panose="020B0604020202020204" pitchFamily="34" charset="0"/>
                <a:cs typeface="Arial" panose="020B0604020202020204" pitchFamily="34" charset="0"/>
              </a:rPr>
              <a:t>variceal bleeding</a:t>
            </a:r>
            <a:r>
              <a:rPr lang="en-US" dirty="0">
                <a:solidFill>
                  <a:srgbClr val="FF0000"/>
                </a:solidFill>
                <a:latin typeface="Arial" panose="020B0604020202020204" pitchFamily="34" charset="0"/>
                <a:cs typeface="Arial" panose="020B0604020202020204" pitchFamily="34" charset="0"/>
              </a:rPr>
              <a:t>. When blood pressure increases in the portal vein system, veins in the esophagus, stomach, and rectum enlarge to accommodate blocked blood flow through the liver</a:t>
            </a:r>
          </a:p>
        </p:txBody>
      </p:sp>
      <p:pic>
        <p:nvPicPr>
          <p:cNvPr id="6" name="Picture 5"/>
          <p:cNvPicPr>
            <a:picLocks noChangeAspect="1"/>
          </p:cNvPicPr>
          <p:nvPr/>
        </p:nvPicPr>
        <p:blipFill>
          <a:blip r:embed="rId2"/>
          <a:stretch>
            <a:fillRect/>
          </a:stretch>
        </p:blipFill>
        <p:spPr>
          <a:xfrm>
            <a:off x="1421297" y="4452731"/>
            <a:ext cx="407503" cy="407503"/>
          </a:xfrm>
          <a:prstGeom prst="rect">
            <a:avLst/>
          </a:prstGeom>
        </p:spPr>
      </p:pic>
    </p:spTree>
    <p:extLst>
      <p:ext uri="{BB962C8B-B14F-4D97-AF65-F5344CB8AC3E}">
        <p14:creationId xmlns:p14="http://schemas.microsoft.com/office/powerpoint/2010/main" val="19960196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626086" y="5830957"/>
            <a:ext cx="6321287" cy="461665"/>
          </a:xfrm>
          <a:prstGeom prst="rect">
            <a:avLst/>
          </a:prstGeom>
          <a:noFill/>
        </p:spPr>
        <p:txBody>
          <a:bodyPr wrap="square" rtlCol="0">
            <a:spAutoFit/>
          </a:bodyPr>
          <a:lstStyle/>
          <a:p>
            <a:r>
              <a:rPr lang="en-US" sz="2400" dirty="0" smtClean="0">
                <a:latin typeface="Comic Sans MS" panose="030F0702030302020204" pitchFamily="66" charset="0"/>
              </a:rPr>
              <a:t>Now we will move to the next slide ..</a:t>
            </a:r>
            <a:endParaRPr lang="en-US" sz="2400" dirty="0">
              <a:latin typeface="Comic Sans MS" panose="030F0702030302020204" pitchFamily="66" charset="0"/>
            </a:endParaRPr>
          </a:p>
        </p:txBody>
      </p:sp>
      <p:sp>
        <p:nvSpPr>
          <p:cNvPr id="4" name="TextBox 3"/>
          <p:cNvSpPr txBox="1"/>
          <p:nvPr/>
        </p:nvSpPr>
        <p:spPr>
          <a:xfrm>
            <a:off x="5605670" y="6123345"/>
            <a:ext cx="5764695" cy="338554"/>
          </a:xfrm>
          <a:prstGeom prst="rect">
            <a:avLst/>
          </a:prstGeom>
          <a:noFill/>
        </p:spPr>
        <p:txBody>
          <a:bodyPr wrap="square" rtlCol="0">
            <a:spAutoFit/>
          </a:bodyPr>
          <a:lstStyle/>
          <a:p>
            <a:r>
              <a:rPr lang="en-US" sz="1600" dirty="0" smtClean="0">
                <a:solidFill>
                  <a:srgbClr val="C00000"/>
                </a:solidFill>
                <a:latin typeface="Comic Sans MS" panose="030F0702030302020204" pitchFamily="66" charset="0"/>
              </a:rPr>
              <a:t>You must study the GI parasitology to understand it well .</a:t>
            </a:r>
            <a:endParaRPr lang="en-US" sz="1600" dirty="0">
              <a:solidFill>
                <a:srgbClr val="C00000"/>
              </a:solidFill>
              <a:latin typeface="Comic Sans MS" panose="030F0702030302020204" pitchFamily="66" charset="0"/>
            </a:endParaRPr>
          </a:p>
        </p:txBody>
      </p:sp>
    </p:spTree>
    <p:extLst>
      <p:ext uri="{BB962C8B-B14F-4D97-AF65-F5344CB8AC3E}">
        <p14:creationId xmlns:p14="http://schemas.microsoft.com/office/powerpoint/2010/main" val="21663643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3"/>
          <p:cNvSpPr>
            <a:spLocks noGrp="1" noChangeArrowheads="1"/>
          </p:cNvSpPr>
          <p:nvPr>
            <p:ph type="body" idx="4294967295"/>
          </p:nvPr>
        </p:nvSpPr>
        <p:spPr>
          <a:xfrm>
            <a:off x="1524000" y="0"/>
            <a:ext cx="9144000" cy="6629400"/>
          </a:xfrm>
        </p:spPr>
        <p:txBody>
          <a:bodyPr/>
          <a:lstStyle/>
          <a:p>
            <a:pPr algn="l" eaLnBrk="1" hangingPunct="1">
              <a:buFontTx/>
              <a:buNone/>
            </a:pPr>
            <a:r>
              <a:rPr lang="en-US" altLang="en-US" sz="4000" b="1" dirty="0" err="1"/>
              <a:t>Amebiasis</a:t>
            </a:r>
            <a:endParaRPr lang="en-US" altLang="en-US" sz="4000" b="1" dirty="0"/>
          </a:p>
          <a:p>
            <a:pPr algn="l" eaLnBrk="1" hangingPunct="1">
              <a:buFontTx/>
              <a:buNone/>
            </a:pPr>
            <a:endParaRPr lang="en-US" altLang="en-US" sz="2600" dirty="0"/>
          </a:p>
          <a:p>
            <a:pPr algn="l" eaLnBrk="1" hangingPunct="1">
              <a:buFontTx/>
              <a:buNone/>
            </a:pPr>
            <a:r>
              <a:rPr lang="en-US" altLang="en-US" sz="2600" dirty="0" err="1"/>
              <a:t>Amebiasis</a:t>
            </a:r>
            <a:r>
              <a:rPr lang="en-US" altLang="en-US" sz="2600" dirty="0"/>
              <a:t> is infection with </a:t>
            </a:r>
          </a:p>
          <a:p>
            <a:pPr algn="l" eaLnBrk="1" hangingPunct="1">
              <a:buFontTx/>
              <a:buNone/>
            </a:pPr>
            <a:r>
              <a:rPr lang="en-US" altLang="en-US" sz="2600" b="1" i="1" dirty="0"/>
              <a:t>Entamoeba </a:t>
            </a:r>
            <a:r>
              <a:rPr lang="en-US" altLang="en-US" sz="2600" b="1" i="1" dirty="0" err="1"/>
              <a:t>histolytica</a:t>
            </a:r>
            <a:r>
              <a:rPr lang="en-US" altLang="en-US" sz="2600" i="1" dirty="0"/>
              <a:t>.</a:t>
            </a:r>
            <a:r>
              <a:rPr lang="en-US" altLang="en-US" sz="2600" dirty="0"/>
              <a:t> </a:t>
            </a:r>
          </a:p>
          <a:p>
            <a:pPr algn="l" eaLnBrk="1" hangingPunct="1">
              <a:buFontTx/>
              <a:buNone/>
            </a:pPr>
            <a:r>
              <a:rPr lang="en-US" altLang="en-US" sz="2600" b="1" dirty="0"/>
              <a:t>This organism can cause:</a:t>
            </a:r>
          </a:p>
          <a:p>
            <a:pPr algn="l" eaLnBrk="1" hangingPunct="1">
              <a:buFontTx/>
              <a:buNone/>
            </a:pPr>
            <a:r>
              <a:rPr lang="en-US" altLang="en-US" sz="2600" dirty="0"/>
              <a:t>Asymptomatic intestinal infection</a:t>
            </a:r>
            <a:r>
              <a:rPr lang="en-US" altLang="en-US" sz="2600" dirty="0" smtClean="0"/>
              <a:t>. (the patient won’t be aware) </a:t>
            </a:r>
            <a:endParaRPr lang="en-US" altLang="en-US" sz="2600" dirty="0"/>
          </a:p>
          <a:p>
            <a:pPr algn="l" eaLnBrk="1" hangingPunct="1">
              <a:buFontTx/>
              <a:buNone/>
            </a:pPr>
            <a:r>
              <a:rPr lang="en-US" altLang="en-US" sz="2600" dirty="0"/>
              <a:t>Mild to moderate colitis. </a:t>
            </a:r>
          </a:p>
          <a:p>
            <a:pPr algn="l" eaLnBrk="1" hangingPunct="1">
              <a:buFontTx/>
              <a:buNone/>
            </a:pPr>
            <a:r>
              <a:rPr lang="en-US" altLang="en-US" sz="2600" dirty="0"/>
              <a:t>Severe intestinal infection (dysentery). </a:t>
            </a:r>
          </a:p>
          <a:p>
            <a:pPr algn="l" eaLnBrk="1" hangingPunct="1">
              <a:buFontTx/>
              <a:buNone/>
            </a:pPr>
            <a:r>
              <a:rPr lang="en-US" altLang="en-US" sz="2600" dirty="0" err="1"/>
              <a:t>Ameboma</a:t>
            </a:r>
            <a:r>
              <a:rPr lang="en-US" altLang="en-US" sz="2600" dirty="0"/>
              <a:t> (</a:t>
            </a:r>
            <a:r>
              <a:rPr lang="en-US" altLang="en-US" sz="2600" dirty="0">
                <a:solidFill>
                  <a:srgbClr val="FF3300"/>
                </a:solidFill>
              </a:rPr>
              <a:t>a tumor-like mass in the </a:t>
            </a:r>
          </a:p>
          <a:p>
            <a:pPr algn="l" eaLnBrk="1" hangingPunct="1">
              <a:buFontTx/>
              <a:buNone/>
            </a:pPr>
            <a:r>
              <a:rPr lang="en-US" altLang="en-US" sz="2600" dirty="0">
                <a:solidFill>
                  <a:srgbClr val="FF3300"/>
                </a:solidFill>
              </a:rPr>
              <a:t>intestines in </a:t>
            </a:r>
            <a:r>
              <a:rPr lang="en-US" altLang="en-US" sz="2600" dirty="0" err="1">
                <a:solidFill>
                  <a:srgbClr val="FF3300"/>
                </a:solidFill>
              </a:rPr>
              <a:t>amebiasis</a:t>
            </a:r>
            <a:r>
              <a:rPr lang="en-US" altLang="en-US" sz="2600" dirty="0">
                <a:solidFill>
                  <a:srgbClr val="FF3300"/>
                </a:solidFill>
              </a:rPr>
              <a:t> which results </a:t>
            </a:r>
          </a:p>
          <a:p>
            <a:pPr algn="l" eaLnBrk="1" hangingPunct="1">
              <a:buFontTx/>
              <a:buNone/>
            </a:pPr>
            <a:r>
              <a:rPr lang="en-US" altLang="en-US" sz="2600" dirty="0">
                <a:solidFill>
                  <a:srgbClr val="FF3300"/>
                </a:solidFill>
              </a:rPr>
              <a:t>in a large local lesion of the bowel</a:t>
            </a:r>
            <a:r>
              <a:rPr lang="en-US" altLang="en-US" sz="2600" dirty="0"/>
              <a:t> </a:t>
            </a:r>
            <a:r>
              <a:rPr lang="en-US" altLang="en-US" sz="2600" dirty="0">
                <a:solidFill>
                  <a:srgbClr val="FF3300"/>
                </a:solidFill>
              </a:rPr>
              <a:t> </a:t>
            </a:r>
            <a:r>
              <a:rPr lang="en-US" altLang="en-US" sz="2600" dirty="0"/>
              <a:t>). </a:t>
            </a:r>
          </a:p>
          <a:p>
            <a:pPr algn="l" eaLnBrk="1" hangingPunct="1">
              <a:buFontTx/>
              <a:buNone/>
            </a:pPr>
            <a:r>
              <a:rPr lang="en-US" altLang="en-US" sz="2600" dirty="0"/>
              <a:t>Liver abscess and other </a:t>
            </a:r>
            <a:r>
              <a:rPr lang="en-US" altLang="en-US" sz="2600" b="1" dirty="0" err="1"/>
              <a:t>extraintestinal</a:t>
            </a:r>
            <a:r>
              <a:rPr lang="en-US" altLang="en-US" sz="2600" b="1" dirty="0"/>
              <a:t> infection</a:t>
            </a:r>
            <a:r>
              <a:rPr lang="en-US" altLang="en-US" sz="2600" dirty="0"/>
              <a:t>.</a:t>
            </a:r>
          </a:p>
        </p:txBody>
      </p:sp>
      <p:pic>
        <p:nvPicPr>
          <p:cNvPr id="2051" name="Picture 5" descr="Amoeba Feedin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4400" y="1"/>
            <a:ext cx="1752600" cy="1109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058400" y="3192256"/>
            <a:ext cx="2133600"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3" name="Text Box 8"/>
          <p:cNvSpPr txBox="1">
            <a:spLocks noChangeArrowheads="1"/>
          </p:cNvSpPr>
          <p:nvPr/>
        </p:nvSpPr>
        <p:spPr bwMode="auto">
          <a:xfrm>
            <a:off x="10668000" y="3192255"/>
            <a:ext cx="1524000" cy="369888"/>
          </a:xfrm>
          <a:prstGeom prst="rect">
            <a:avLst/>
          </a:prstGeom>
          <a:solidFill>
            <a:schemeClr val="accent6">
              <a:lumMod val="60000"/>
              <a:lumOff val="40000"/>
            </a:schemeClr>
          </a:solidFill>
          <a:ln>
            <a:noFill/>
          </a:ln>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b="1" dirty="0" err="1"/>
              <a:t>Ameboma</a:t>
            </a:r>
            <a:endParaRPr lang="en-US" altLang="en-US" b="1" dirty="0"/>
          </a:p>
        </p:txBody>
      </p:sp>
      <p:pic>
        <p:nvPicPr>
          <p:cNvPr id="2054" name="Picture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058400" y="5195854"/>
            <a:ext cx="2019300" cy="1582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5"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338085" y="157188"/>
            <a:ext cx="3606281" cy="2413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6" name="Slide Number Placeholder 7"/>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E318665-0CA8-48AD-AC82-19E972CE325C}" type="slidenum">
              <a:rPr lang="ar-SA" altLang="en-US" sz="2000" b="1"/>
              <a:pPr eaLnBrk="1" hangingPunct="1"/>
              <a:t>11</a:t>
            </a:fld>
            <a:endParaRPr lang="en-US" altLang="en-US" sz="2000" b="1"/>
          </a:p>
        </p:txBody>
      </p:sp>
    </p:spTree>
    <p:extLst>
      <p:ext uri="{BB962C8B-B14F-4D97-AF65-F5344CB8AC3E}">
        <p14:creationId xmlns:p14="http://schemas.microsoft.com/office/powerpoint/2010/main" val="7533505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4294967295"/>
          </p:nvPr>
        </p:nvSpPr>
        <p:spPr>
          <a:xfrm>
            <a:off x="106018" y="121891"/>
            <a:ext cx="8991600" cy="6705600"/>
          </a:xfrm>
        </p:spPr>
        <p:txBody>
          <a:bodyPr>
            <a:normAutofit/>
          </a:bodyPr>
          <a:lstStyle/>
          <a:p>
            <a:pPr algn="l" eaLnBrk="1" hangingPunct="1">
              <a:lnSpc>
                <a:spcPct val="80000"/>
              </a:lnSpc>
              <a:buFontTx/>
              <a:buNone/>
            </a:pPr>
            <a:r>
              <a:rPr lang="en-US" altLang="en-US" b="1" dirty="0" smtClean="0"/>
              <a:t>Treatment of Specific Forms of </a:t>
            </a:r>
            <a:r>
              <a:rPr lang="en-US" altLang="en-US" b="1" dirty="0" err="1" smtClean="0"/>
              <a:t>Amebiasis</a:t>
            </a:r>
            <a:endParaRPr lang="en-US" altLang="en-US" b="1" dirty="0" smtClean="0"/>
          </a:p>
          <a:p>
            <a:pPr algn="l" eaLnBrk="1" hangingPunct="1">
              <a:lnSpc>
                <a:spcPct val="80000"/>
              </a:lnSpc>
              <a:buFontTx/>
              <a:buNone/>
            </a:pPr>
            <a:r>
              <a:rPr lang="en-US" altLang="en-US" sz="2400" b="1" dirty="0"/>
              <a:t>Asymptomatic Intestinal Infection</a:t>
            </a:r>
          </a:p>
          <a:p>
            <a:pPr>
              <a:lnSpc>
                <a:spcPct val="80000"/>
              </a:lnSpc>
              <a:buNone/>
            </a:pPr>
            <a:r>
              <a:rPr lang="en-US" altLang="en-US" sz="2000" dirty="0"/>
              <a:t>Asymptomatic carriers are treated with a </a:t>
            </a:r>
            <a:r>
              <a:rPr lang="en-US" altLang="en-US" sz="2000" b="1" dirty="0">
                <a:solidFill>
                  <a:srgbClr val="FF3300"/>
                </a:solidFill>
              </a:rPr>
              <a:t>luminal </a:t>
            </a:r>
            <a:r>
              <a:rPr lang="en-US" altLang="en-US" sz="2000" b="1" dirty="0" err="1" smtClean="0">
                <a:solidFill>
                  <a:srgbClr val="FF3300"/>
                </a:solidFill>
              </a:rPr>
              <a:t>amebicide</a:t>
            </a:r>
            <a:r>
              <a:rPr lang="en-US" altLang="en-US" sz="2000" b="1" dirty="0" smtClean="0">
                <a:solidFill>
                  <a:srgbClr val="FF3300"/>
                </a:solidFill>
              </a:rPr>
              <a:t> </a:t>
            </a:r>
            <a:r>
              <a:rPr lang="en-US" altLang="en-US" sz="2000" dirty="0" smtClean="0"/>
              <a:t>.</a:t>
            </a:r>
            <a:br>
              <a:rPr lang="en-US" altLang="en-US" sz="2000" dirty="0" smtClean="0"/>
            </a:br>
            <a:r>
              <a:rPr lang="en-US" altLang="en-US" sz="2000" dirty="0" smtClean="0">
                <a:latin typeface="Comic Sans MS" panose="030F0702030302020204" pitchFamily="66" charset="0"/>
              </a:rPr>
              <a:t>* </a:t>
            </a:r>
            <a:r>
              <a:rPr lang="en-US" altLang="en-US" sz="2000" dirty="0" err="1" smtClean="0">
                <a:latin typeface="Comic Sans MS" panose="030F0702030302020204" pitchFamily="66" charset="0"/>
              </a:rPr>
              <a:t>amebicide</a:t>
            </a:r>
            <a:r>
              <a:rPr lang="en-US" altLang="en-US" sz="2000" dirty="0" smtClean="0">
                <a:latin typeface="Comic Sans MS" panose="030F0702030302020204" pitchFamily="66" charset="0"/>
              </a:rPr>
              <a:t>= drugs that kill </a:t>
            </a:r>
            <a:r>
              <a:rPr lang="en-US" altLang="en-US" sz="2000" dirty="0" err="1" smtClean="0">
                <a:latin typeface="Comic Sans MS" panose="030F0702030302020204" pitchFamily="66" charset="0"/>
              </a:rPr>
              <a:t>amebea</a:t>
            </a:r>
            <a:r>
              <a:rPr lang="en-US" altLang="en-US" sz="2000" dirty="0" smtClean="0">
                <a:latin typeface="Comic Sans MS" panose="030F0702030302020204" pitchFamily="66" charset="0"/>
              </a:rPr>
              <a:t> </a:t>
            </a:r>
            <a:endParaRPr lang="en-US" altLang="en-US" sz="2400" dirty="0">
              <a:latin typeface="Comic Sans MS" panose="030F0702030302020204" pitchFamily="66" charset="0"/>
            </a:endParaRPr>
          </a:p>
          <a:p>
            <a:pPr algn="l" eaLnBrk="1" hangingPunct="1">
              <a:lnSpc>
                <a:spcPct val="80000"/>
              </a:lnSpc>
              <a:buFontTx/>
              <a:buNone/>
            </a:pPr>
            <a:r>
              <a:rPr lang="en-US" altLang="en-US" sz="2400" b="1" dirty="0"/>
              <a:t>Standard luminal </a:t>
            </a:r>
            <a:r>
              <a:rPr lang="en-US" altLang="en-US" sz="2400" b="1" dirty="0" err="1"/>
              <a:t>amebicides</a:t>
            </a:r>
            <a:r>
              <a:rPr lang="en-US" altLang="en-US" sz="2400" b="1" dirty="0"/>
              <a:t> are:</a:t>
            </a:r>
          </a:p>
          <a:p>
            <a:pPr algn="l" eaLnBrk="1" hangingPunct="1">
              <a:lnSpc>
                <a:spcPct val="80000"/>
              </a:lnSpc>
              <a:buFontTx/>
              <a:buNone/>
            </a:pPr>
            <a:r>
              <a:rPr lang="en-US" altLang="en-US" sz="2400" dirty="0"/>
              <a:t> </a:t>
            </a:r>
            <a:r>
              <a:rPr lang="en-US" altLang="en-US" sz="2400" b="1" dirty="0" err="1">
                <a:solidFill>
                  <a:srgbClr val="FF3300"/>
                </a:solidFill>
              </a:rPr>
              <a:t>Diloxanide</a:t>
            </a:r>
            <a:r>
              <a:rPr lang="en-US" altLang="en-US" sz="2400" b="1" dirty="0">
                <a:solidFill>
                  <a:srgbClr val="FF3300"/>
                </a:solidFill>
              </a:rPr>
              <a:t> </a:t>
            </a:r>
            <a:r>
              <a:rPr lang="en-US" altLang="en-US" sz="2400" b="1" dirty="0" err="1">
                <a:solidFill>
                  <a:srgbClr val="FF3300"/>
                </a:solidFill>
              </a:rPr>
              <a:t>furoate</a:t>
            </a:r>
            <a:r>
              <a:rPr lang="en-US" altLang="en-US" sz="2400" b="1" dirty="0">
                <a:solidFill>
                  <a:srgbClr val="FF3300"/>
                </a:solidFill>
              </a:rPr>
              <a:t>, </a:t>
            </a:r>
            <a:r>
              <a:rPr lang="en-US" altLang="en-US" sz="2400" b="1" dirty="0" err="1">
                <a:solidFill>
                  <a:srgbClr val="FF3300"/>
                </a:solidFill>
              </a:rPr>
              <a:t>Iodoquinol</a:t>
            </a:r>
            <a:r>
              <a:rPr lang="en-US" altLang="en-US" sz="2400" b="1" dirty="0">
                <a:solidFill>
                  <a:srgbClr val="FF3300"/>
                </a:solidFill>
              </a:rPr>
              <a:t>, and </a:t>
            </a:r>
            <a:r>
              <a:rPr lang="en-US" altLang="en-US" sz="2400" b="1" dirty="0" err="1">
                <a:solidFill>
                  <a:srgbClr val="FF3300"/>
                </a:solidFill>
              </a:rPr>
              <a:t>Paromomycin</a:t>
            </a:r>
            <a:r>
              <a:rPr lang="en-US" altLang="en-US" sz="2400" b="1" dirty="0">
                <a:solidFill>
                  <a:srgbClr val="FF3300"/>
                </a:solidFill>
              </a:rPr>
              <a:t>.</a:t>
            </a:r>
            <a:r>
              <a:rPr lang="en-US" altLang="en-US" sz="2400" dirty="0"/>
              <a:t> </a:t>
            </a:r>
          </a:p>
          <a:p>
            <a:pPr algn="l" eaLnBrk="1" hangingPunct="1">
              <a:lnSpc>
                <a:spcPct val="80000"/>
              </a:lnSpc>
              <a:buFontTx/>
              <a:buNone/>
            </a:pPr>
            <a:r>
              <a:rPr lang="en-US" altLang="en-US" sz="2400" dirty="0"/>
              <a:t>Therapy with a luminal </a:t>
            </a:r>
            <a:r>
              <a:rPr lang="en-US" altLang="en-US" sz="2400" dirty="0" err="1"/>
              <a:t>amebicide</a:t>
            </a:r>
            <a:r>
              <a:rPr lang="en-US" altLang="en-US" sz="2400" dirty="0"/>
              <a:t> is also required in the treatment of all other forms of </a:t>
            </a:r>
            <a:r>
              <a:rPr lang="en-US" altLang="en-US" sz="2400" dirty="0" err="1"/>
              <a:t>amebiasis</a:t>
            </a:r>
            <a:r>
              <a:rPr lang="en-US" altLang="en-US" sz="2400" dirty="0" smtClean="0"/>
              <a:t>.</a:t>
            </a:r>
            <a:br>
              <a:rPr lang="en-US" altLang="en-US" sz="2400" dirty="0" smtClean="0"/>
            </a:br>
            <a:r>
              <a:rPr lang="en-US" altLang="en-US" sz="2400" dirty="0" smtClean="0"/>
              <a:t>Other </a:t>
            </a:r>
            <a:r>
              <a:rPr lang="en-US" altLang="en-US" sz="2400" dirty="0" err="1" smtClean="0"/>
              <a:t>manfistications</a:t>
            </a:r>
            <a:r>
              <a:rPr lang="en-US" altLang="en-US" sz="2400" dirty="0" smtClean="0"/>
              <a:t> :</a:t>
            </a:r>
            <a:endParaRPr lang="en-US" altLang="en-US" sz="2400" dirty="0"/>
          </a:p>
          <a:p>
            <a:pPr algn="l" eaLnBrk="1" hangingPunct="1">
              <a:lnSpc>
                <a:spcPct val="80000"/>
              </a:lnSpc>
              <a:buFontTx/>
              <a:buNone/>
            </a:pPr>
            <a:r>
              <a:rPr lang="en-US" altLang="en-US" sz="2400" b="1" u="sng" dirty="0" smtClean="0"/>
              <a:t>(I) Amebic </a:t>
            </a:r>
            <a:r>
              <a:rPr lang="en-US" altLang="en-US" sz="2400" b="1" u="sng" dirty="0"/>
              <a:t>Colitis</a:t>
            </a:r>
          </a:p>
          <a:p>
            <a:pPr algn="l" eaLnBrk="1" hangingPunct="1">
              <a:lnSpc>
                <a:spcPct val="80000"/>
              </a:lnSpc>
              <a:buFontTx/>
              <a:buNone/>
            </a:pPr>
            <a:r>
              <a:rPr lang="en-US" altLang="en-US" sz="2400" b="1" dirty="0">
                <a:solidFill>
                  <a:srgbClr val="FF3300"/>
                </a:solidFill>
              </a:rPr>
              <a:t>Metronidazole</a:t>
            </a:r>
            <a:r>
              <a:rPr lang="en-US" altLang="en-US" sz="2400" dirty="0"/>
              <a:t> </a:t>
            </a:r>
            <a:r>
              <a:rPr lang="en-US" altLang="en-US" sz="2400" b="1" dirty="0"/>
              <a:t>+</a:t>
            </a:r>
            <a:r>
              <a:rPr lang="en-US" altLang="en-US" sz="2400" dirty="0"/>
              <a:t> </a:t>
            </a:r>
            <a:r>
              <a:rPr lang="en-US" altLang="en-US" sz="2400" b="1" dirty="0">
                <a:solidFill>
                  <a:srgbClr val="FF3300"/>
                </a:solidFill>
              </a:rPr>
              <a:t>a luminal </a:t>
            </a:r>
            <a:r>
              <a:rPr lang="en-US" altLang="en-US" sz="2400" b="1" dirty="0" err="1">
                <a:solidFill>
                  <a:srgbClr val="FF3300"/>
                </a:solidFill>
              </a:rPr>
              <a:t>amebicide</a:t>
            </a:r>
            <a:r>
              <a:rPr lang="en-US" altLang="en-US" sz="2400" dirty="0"/>
              <a:t> </a:t>
            </a:r>
          </a:p>
          <a:p>
            <a:pPr algn="l" eaLnBrk="1" hangingPunct="1">
              <a:lnSpc>
                <a:spcPct val="80000"/>
              </a:lnSpc>
              <a:buFontTx/>
              <a:buNone/>
            </a:pPr>
            <a:r>
              <a:rPr lang="en-US" altLang="en-US" sz="2400" dirty="0"/>
              <a:t>is the treatment of choice. </a:t>
            </a:r>
          </a:p>
          <a:p>
            <a:pPr algn="l" eaLnBrk="1" hangingPunct="1">
              <a:lnSpc>
                <a:spcPct val="80000"/>
              </a:lnSpc>
              <a:buFontTx/>
              <a:buNone/>
            </a:pPr>
            <a:r>
              <a:rPr lang="en-US" altLang="en-US" sz="2400" b="1" u="sng" dirty="0" smtClean="0"/>
              <a:t> (II)</a:t>
            </a:r>
            <a:r>
              <a:rPr lang="en-US" altLang="en-US" sz="2400" b="1" u="sng" dirty="0" smtClean="0">
                <a:solidFill>
                  <a:srgbClr val="FF3300"/>
                </a:solidFill>
              </a:rPr>
              <a:t> </a:t>
            </a:r>
            <a:r>
              <a:rPr lang="en-US" altLang="en-US" sz="2400" b="1" u="sng" dirty="0" err="1" smtClean="0">
                <a:solidFill>
                  <a:srgbClr val="FF3300"/>
                </a:solidFill>
              </a:rPr>
              <a:t>Tetracyclines</a:t>
            </a:r>
            <a:r>
              <a:rPr lang="en-US" altLang="en-US" sz="2400" u="sng" dirty="0" smtClean="0"/>
              <a:t> </a:t>
            </a:r>
            <a:r>
              <a:rPr lang="en-US" altLang="en-US" sz="2400" u="sng" dirty="0"/>
              <a:t>and </a:t>
            </a:r>
            <a:r>
              <a:rPr lang="en-US" altLang="en-US" sz="2400" b="1" u="sng" dirty="0">
                <a:solidFill>
                  <a:srgbClr val="FF3300"/>
                </a:solidFill>
              </a:rPr>
              <a:t>erythromycin </a:t>
            </a:r>
            <a:r>
              <a:rPr lang="en-US" altLang="en-US" sz="2400" u="sng" dirty="0"/>
              <a:t>are </a:t>
            </a:r>
          </a:p>
          <a:p>
            <a:pPr algn="l" eaLnBrk="1" hangingPunct="1">
              <a:lnSpc>
                <a:spcPct val="80000"/>
              </a:lnSpc>
              <a:buFontTx/>
              <a:buNone/>
            </a:pPr>
            <a:r>
              <a:rPr lang="en-US" altLang="en-US" sz="2400" dirty="0"/>
              <a:t>alternative drugs for moderate colitis but </a:t>
            </a:r>
          </a:p>
          <a:p>
            <a:pPr>
              <a:lnSpc>
                <a:spcPct val="80000"/>
              </a:lnSpc>
              <a:buNone/>
            </a:pPr>
            <a:r>
              <a:rPr lang="en-US" altLang="en-US" sz="2400" dirty="0"/>
              <a:t>are not effective against </a:t>
            </a:r>
            <a:r>
              <a:rPr lang="en-US" altLang="en-US" sz="2400" dirty="0" err="1"/>
              <a:t>extraintestinal</a:t>
            </a:r>
            <a:r>
              <a:rPr lang="en-US" altLang="en-US" sz="2400" dirty="0"/>
              <a:t> </a:t>
            </a:r>
            <a:r>
              <a:rPr lang="en-US" altLang="en-US" sz="2400" dirty="0" smtClean="0"/>
              <a:t>disease(like </a:t>
            </a:r>
            <a:r>
              <a:rPr lang="en-US" altLang="en-US" sz="2400" dirty="0" smtClean="0"/>
              <a:t>Liver abscess )</a:t>
            </a:r>
            <a:r>
              <a:rPr lang="en-US" altLang="en-US" sz="2400" dirty="0" smtClean="0"/>
              <a:t>. </a:t>
            </a:r>
            <a:endParaRPr lang="en-US" altLang="en-US" sz="2400" dirty="0"/>
          </a:p>
          <a:p>
            <a:pPr algn="l" eaLnBrk="1" hangingPunct="1">
              <a:lnSpc>
                <a:spcPct val="80000"/>
              </a:lnSpc>
              <a:buFontTx/>
              <a:buNone/>
            </a:pPr>
            <a:r>
              <a:rPr lang="en-US" altLang="en-US" sz="2400" b="1" u="sng" dirty="0" smtClean="0"/>
              <a:t>(III) </a:t>
            </a:r>
            <a:r>
              <a:rPr lang="en-US" altLang="en-US" sz="2400" b="1" u="sng" dirty="0" err="1" smtClean="0">
                <a:solidFill>
                  <a:srgbClr val="FF3300"/>
                </a:solidFill>
              </a:rPr>
              <a:t>Dehydroemetine</a:t>
            </a:r>
            <a:r>
              <a:rPr lang="en-US" altLang="en-US" sz="2400" b="1" u="sng" dirty="0" smtClean="0">
                <a:solidFill>
                  <a:srgbClr val="FF3300"/>
                </a:solidFill>
              </a:rPr>
              <a:t> </a:t>
            </a:r>
            <a:r>
              <a:rPr lang="en-US" altLang="en-US" sz="2400" b="1" u="sng" dirty="0">
                <a:solidFill>
                  <a:srgbClr val="FF3300"/>
                </a:solidFill>
              </a:rPr>
              <a:t>or emetine</a:t>
            </a:r>
            <a:r>
              <a:rPr lang="en-US" altLang="en-US" sz="2400" dirty="0"/>
              <a:t> can also be used, but are best avoided because of toxicity.</a:t>
            </a:r>
          </a:p>
        </p:txBody>
      </p:sp>
      <p:pic>
        <p:nvPicPr>
          <p:cNvPr id="3075"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25000" y="248478"/>
            <a:ext cx="2286000" cy="199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Text Box 5"/>
          <p:cNvSpPr txBox="1">
            <a:spLocks noChangeArrowheads="1"/>
          </p:cNvSpPr>
          <p:nvPr/>
        </p:nvSpPr>
        <p:spPr bwMode="auto">
          <a:xfrm>
            <a:off x="9525000" y="2242378"/>
            <a:ext cx="2286000" cy="366713"/>
          </a:xfrm>
          <a:prstGeom prst="rect">
            <a:avLst/>
          </a:prstGeom>
          <a:solidFill>
            <a:schemeClr val="accent6">
              <a:lumMod val="40000"/>
              <a:lumOff val="60000"/>
            </a:schemeClr>
          </a:solidFill>
          <a:ln>
            <a:noFill/>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eaLnBrk="1" hangingPunct="1"/>
            <a:r>
              <a:rPr lang="en-US" altLang="en-US" b="1" dirty="0"/>
              <a:t>Amebic Colitis</a:t>
            </a:r>
          </a:p>
        </p:txBody>
      </p:sp>
      <p:sp>
        <p:nvSpPr>
          <p:cNvPr id="307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CB05FB3-44E6-42BC-AFF9-E6ACF3EFE59C}" type="slidenum">
              <a:rPr lang="ar-SA" altLang="en-US" sz="2000" b="1"/>
              <a:pPr eaLnBrk="1" hangingPunct="1"/>
              <a:t>12</a:t>
            </a:fld>
            <a:endParaRPr lang="en-US" altLang="en-US" sz="2000" b="1"/>
          </a:p>
        </p:txBody>
      </p:sp>
      <p:sp>
        <p:nvSpPr>
          <p:cNvPr id="3" name="Rectangle 2"/>
          <p:cNvSpPr/>
          <p:nvPr/>
        </p:nvSpPr>
        <p:spPr>
          <a:xfrm>
            <a:off x="9037983" y="95387"/>
            <a:ext cx="3061252" cy="6705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9250017" y="2809461"/>
            <a:ext cx="2743200" cy="3046988"/>
          </a:xfrm>
          <a:prstGeom prst="rect">
            <a:avLst/>
          </a:prstGeom>
          <a:noFill/>
        </p:spPr>
        <p:txBody>
          <a:bodyPr wrap="square" rtlCol="0">
            <a:spAutoFit/>
          </a:bodyPr>
          <a:lstStyle/>
          <a:p>
            <a:r>
              <a:rPr lang="en-US" sz="1600" dirty="0" smtClean="0">
                <a:latin typeface="Comic Sans MS" panose="030F0702030302020204" pitchFamily="66" charset="0"/>
              </a:rPr>
              <a:t>For </a:t>
            </a:r>
            <a:r>
              <a:rPr lang="en-US" sz="1600" dirty="0" err="1" smtClean="0">
                <a:latin typeface="Comic Sans MS" panose="030F0702030302020204" pitchFamily="66" charset="0"/>
              </a:rPr>
              <a:t>amebiasis</a:t>
            </a:r>
            <a:r>
              <a:rPr lang="en-US" sz="1600" dirty="0" smtClean="0">
                <a:latin typeface="Comic Sans MS" panose="030F0702030302020204" pitchFamily="66" charset="0"/>
              </a:rPr>
              <a:t> we always use these Luminal </a:t>
            </a:r>
            <a:r>
              <a:rPr lang="en-US" sz="1600" dirty="0" err="1" smtClean="0">
                <a:latin typeface="Comic Sans MS" panose="030F0702030302020204" pitchFamily="66" charset="0"/>
              </a:rPr>
              <a:t>amebicides</a:t>
            </a:r>
            <a:r>
              <a:rPr lang="en-US" sz="1600" dirty="0" smtClean="0">
                <a:latin typeface="Comic Sans MS" panose="030F0702030302020204" pitchFamily="66" charset="0"/>
              </a:rPr>
              <a:t> (</a:t>
            </a:r>
            <a:r>
              <a:rPr lang="en-US" sz="1600" b="1" dirty="0" err="1" smtClean="0">
                <a:latin typeface="Comic Sans MS" panose="030F0702030302020204" pitchFamily="66" charset="0"/>
              </a:rPr>
              <a:t>D</a:t>
            </a:r>
            <a:r>
              <a:rPr lang="en-US" sz="1600" dirty="0" err="1" smtClean="0">
                <a:latin typeface="Comic Sans MS" panose="030F0702030302020204" pitchFamily="66" charset="0"/>
              </a:rPr>
              <a:t>iloxanide</a:t>
            </a:r>
            <a:r>
              <a:rPr lang="en-US" sz="1600" dirty="0" smtClean="0">
                <a:latin typeface="Comic Sans MS" panose="030F0702030302020204" pitchFamily="66" charset="0"/>
              </a:rPr>
              <a:t> </a:t>
            </a:r>
            <a:r>
              <a:rPr lang="en-US" sz="1600" dirty="0" err="1" smtClean="0">
                <a:latin typeface="Comic Sans MS" panose="030F0702030302020204" pitchFamily="66" charset="0"/>
              </a:rPr>
              <a:t>furoate</a:t>
            </a:r>
            <a:r>
              <a:rPr lang="en-US" sz="1600" dirty="0" smtClean="0">
                <a:latin typeface="Comic Sans MS" panose="030F0702030302020204" pitchFamily="66" charset="0"/>
              </a:rPr>
              <a:t>, </a:t>
            </a:r>
            <a:r>
              <a:rPr lang="en-US" sz="1600" b="1" dirty="0" err="1" smtClean="0">
                <a:latin typeface="Comic Sans MS" panose="030F0702030302020204" pitchFamily="66" charset="0"/>
              </a:rPr>
              <a:t>I</a:t>
            </a:r>
            <a:r>
              <a:rPr lang="en-US" sz="1600" dirty="0" err="1" smtClean="0">
                <a:latin typeface="Comic Sans MS" panose="030F0702030302020204" pitchFamily="66" charset="0"/>
              </a:rPr>
              <a:t>odoquinol</a:t>
            </a:r>
            <a:r>
              <a:rPr lang="en-US" sz="1600" dirty="0" smtClean="0">
                <a:latin typeface="Comic Sans MS" panose="030F0702030302020204" pitchFamily="66" charset="0"/>
              </a:rPr>
              <a:t> &amp; </a:t>
            </a:r>
            <a:r>
              <a:rPr lang="en-US" sz="1600" b="1" dirty="0" err="1" smtClean="0">
                <a:latin typeface="Comic Sans MS" panose="030F0702030302020204" pitchFamily="66" charset="0"/>
              </a:rPr>
              <a:t>P</a:t>
            </a:r>
            <a:r>
              <a:rPr lang="en-US" sz="1600" dirty="0" err="1" smtClean="0">
                <a:latin typeface="Comic Sans MS" panose="030F0702030302020204" pitchFamily="66" charset="0"/>
              </a:rPr>
              <a:t>aromomycin</a:t>
            </a:r>
            <a:r>
              <a:rPr lang="en-US" sz="1600" dirty="0" smtClean="0">
                <a:latin typeface="Comic Sans MS" panose="030F0702030302020204" pitchFamily="66" charset="0"/>
              </a:rPr>
              <a:t>&gt;&gt;remember it as a </a:t>
            </a:r>
            <a:r>
              <a:rPr lang="en-US" sz="1600" b="1" dirty="0" smtClean="0">
                <a:latin typeface="Comic Sans MS" panose="030F0702030302020204" pitchFamily="66" charset="0"/>
              </a:rPr>
              <a:t>DIP</a:t>
            </a:r>
            <a:r>
              <a:rPr lang="en-US" sz="1600" dirty="0" smtClean="0">
                <a:latin typeface="Comic Sans MS" panose="030F0702030302020204" pitchFamily="66" charset="0"/>
              </a:rPr>
              <a:t> of drugs for amebae ).</a:t>
            </a:r>
            <a:br>
              <a:rPr lang="en-US" sz="1600" dirty="0" smtClean="0">
                <a:latin typeface="Comic Sans MS" panose="030F0702030302020204" pitchFamily="66" charset="0"/>
              </a:rPr>
            </a:br>
            <a:r>
              <a:rPr lang="en-US" sz="1600" dirty="0" smtClean="0">
                <a:latin typeface="Comic Sans MS" panose="030F0702030302020204" pitchFamily="66" charset="0"/>
              </a:rPr>
              <a:t>However, when there are other </a:t>
            </a:r>
            <a:r>
              <a:rPr lang="en-US" sz="1600" dirty="0" err="1" smtClean="0">
                <a:latin typeface="Comic Sans MS" panose="030F0702030302020204" pitchFamily="66" charset="0"/>
              </a:rPr>
              <a:t>manfistications</a:t>
            </a:r>
            <a:r>
              <a:rPr lang="en-US" sz="1600" dirty="0" smtClean="0">
                <a:latin typeface="Comic Sans MS" panose="030F0702030302020204" pitchFamily="66" charset="0"/>
              </a:rPr>
              <a:t> like </a:t>
            </a:r>
            <a:r>
              <a:rPr lang="en-US" altLang="en-US" sz="1600" dirty="0" err="1" smtClean="0">
                <a:latin typeface="Comic Sans MS" panose="030F0702030302020204" pitchFamily="66" charset="0"/>
              </a:rPr>
              <a:t>extraintestinal</a:t>
            </a:r>
            <a:r>
              <a:rPr lang="en-US" altLang="en-US" sz="1600" dirty="0" smtClean="0">
                <a:latin typeface="Comic Sans MS" panose="030F0702030302020204" pitchFamily="66" charset="0"/>
              </a:rPr>
              <a:t> disease with </a:t>
            </a:r>
            <a:r>
              <a:rPr lang="en-US" altLang="en-US" sz="1600" dirty="0" err="1" smtClean="0">
                <a:latin typeface="Comic Sans MS" panose="030F0702030302020204" pitchFamily="66" charset="0"/>
              </a:rPr>
              <a:t>Amebiasis</a:t>
            </a:r>
            <a:r>
              <a:rPr lang="en-US" altLang="en-US" sz="1600" dirty="0" smtClean="0">
                <a:latin typeface="Comic Sans MS" panose="030F0702030302020204" pitchFamily="66" charset="0"/>
              </a:rPr>
              <a:t> we ADD other drugs to the DIP. </a:t>
            </a:r>
            <a:endParaRPr lang="en-US" sz="1600" dirty="0">
              <a:latin typeface="Comic Sans MS" panose="030F0702030302020204" pitchFamily="66" charset="0"/>
            </a:endParaRPr>
          </a:p>
        </p:txBody>
      </p:sp>
    </p:spTree>
    <p:extLst>
      <p:ext uri="{BB962C8B-B14F-4D97-AF65-F5344CB8AC3E}">
        <p14:creationId xmlns:p14="http://schemas.microsoft.com/office/powerpoint/2010/main" val="10532754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body" idx="4294967295"/>
          </p:nvPr>
        </p:nvSpPr>
        <p:spPr>
          <a:xfrm>
            <a:off x="188844" y="717549"/>
            <a:ext cx="8915400" cy="5821363"/>
          </a:xfrm>
        </p:spPr>
        <p:txBody>
          <a:bodyPr>
            <a:normAutofit fontScale="92500" lnSpcReduction="10000"/>
          </a:bodyPr>
          <a:lstStyle/>
          <a:p>
            <a:pPr algn="l" eaLnBrk="1" hangingPunct="1">
              <a:lnSpc>
                <a:spcPct val="90000"/>
              </a:lnSpc>
              <a:buFontTx/>
              <a:buNone/>
            </a:pPr>
            <a:r>
              <a:rPr lang="en-US" altLang="en-US" b="1" dirty="0" smtClean="0">
                <a:solidFill>
                  <a:srgbClr val="FF3300"/>
                </a:solidFill>
              </a:rPr>
              <a:t>Metronidazole</a:t>
            </a:r>
          </a:p>
          <a:p>
            <a:pPr algn="l" eaLnBrk="1" hangingPunct="1">
              <a:lnSpc>
                <a:spcPct val="90000"/>
              </a:lnSpc>
              <a:buFontTx/>
              <a:buNone/>
            </a:pPr>
            <a:r>
              <a:rPr lang="en-US" altLang="en-US" dirty="0" smtClean="0"/>
              <a:t> </a:t>
            </a:r>
          </a:p>
          <a:p>
            <a:pPr algn="l" eaLnBrk="1" hangingPunct="1">
              <a:lnSpc>
                <a:spcPct val="90000"/>
              </a:lnSpc>
              <a:buFontTx/>
              <a:buNone/>
            </a:pPr>
            <a:r>
              <a:rPr lang="en-US" altLang="en-US" dirty="0"/>
              <a:t>Drug of choice in the treatment of </a:t>
            </a:r>
          </a:p>
          <a:p>
            <a:pPr algn="l" eaLnBrk="1" hangingPunct="1">
              <a:lnSpc>
                <a:spcPct val="90000"/>
              </a:lnSpc>
              <a:buFontTx/>
              <a:buNone/>
            </a:pPr>
            <a:r>
              <a:rPr lang="en-US" altLang="en-US" dirty="0" err="1"/>
              <a:t>extraluminal</a:t>
            </a:r>
            <a:r>
              <a:rPr lang="en-US" altLang="en-US" dirty="0"/>
              <a:t> </a:t>
            </a:r>
            <a:r>
              <a:rPr lang="en-US" altLang="en-US" dirty="0" err="1"/>
              <a:t>amebiasis</a:t>
            </a:r>
            <a:r>
              <a:rPr lang="en-US" altLang="en-US" dirty="0"/>
              <a:t>. </a:t>
            </a:r>
          </a:p>
          <a:p>
            <a:pPr algn="l" eaLnBrk="1" hangingPunct="1">
              <a:lnSpc>
                <a:spcPct val="90000"/>
              </a:lnSpc>
              <a:buFontTx/>
              <a:buNone/>
            </a:pPr>
            <a:r>
              <a:rPr lang="en-US" altLang="en-US" b="1" dirty="0"/>
              <a:t>It kills </a:t>
            </a:r>
            <a:r>
              <a:rPr lang="en-US" altLang="en-US" b="1" dirty="0" err="1"/>
              <a:t>trophozoites</a:t>
            </a:r>
            <a:r>
              <a:rPr lang="en-US" altLang="en-US" b="1" dirty="0"/>
              <a:t> but not </a:t>
            </a:r>
          </a:p>
          <a:p>
            <a:pPr algn="l" eaLnBrk="1" hangingPunct="1">
              <a:lnSpc>
                <a:spcPct val="90000"/>
              </a:lnSpc>
              <a:buFontTx/>
              <a:buNone/>
            </a:pPr>
            <a:r>
              <a:rPr lang="en-US" altLang="en-US" b="1" dirty="0"/>
              <a:t>cysts</a:t>
            </a:r>
            <a:r>
              <a:rPr lang="en-US" altLang="en-US" dirty="0"/>
              <a:t> of </a:t>
            </a:r>
            <a:r>
              <a:rPr lang="en-US" altLang="en-US" i="1" dirty="0"/>
              <a:t>E </a:t>
            </a:r>
            <a:r>
              <a:rPr lang="en-US" altLang="en-US" i="1" dirty="0" err="1"/>
              <a:t>histolytica</a:t>
            </a:r>
            <a:r>
              <a:rPr lang="en-US" altLang="en-US" dirty="0"/>
              <a:t> and </a:t>
            </a:r>
          </a:p>
          <a:p>
            <a:pPr algn="l" eaLnBrk="1" hangingPunct="1">
              <a:lnSpc>
                <a:spcPct val="90000"/>
              </a:lnSpc>
              <a:buFontTx/>
              <a:buNone/>
            </a:pPr>
            <a:r>
              <a:rPr lang="en-US" altLang="en-US" dirty="0"/>
              <a:t>effectively eradicates intestinal</a:t>
            </a:r>
          </a:p>
          <a:p>
            <a:pPr algn="l" eaLnBrk="1" hangingPunct="1">
              <a:lnSpc>
                <a:spcPct val="90000"/>
              </a:lnSpc>
              <a:buFontTx/>
              <a:buNone/>
            </a:pPr>
            <a:r>
              <a:rPr lang="en-US" altLang="en-US" dirty="0"/>
              <a:t> &amp; </a:t>
            </a:r>
            <a:r>
              <a:rPr lang="en-US" altLang="en-US" dirty="0" err="1"/>
              <a:t>extraintestinal</a:t>
            </a:r>
            <a:r>
              <a:rPr lang="en-US" altLang="en-US" dirty="0"/>
              <a:t> tissue infections. </a:t>
            </a:r>
          </a:p>
          <a:p>
            <a:pPr algn="l" eaLnBrk="1" hangingPunct="1">
              <a:lnSpc>
                <a:spcPct val="90000"/>
              </a:lnSpc>
              <a:buFontTx/>
              <a:buNone/>
            </a:pPr>
            <a:endParaRPr lang="en-US" altLang="en-US" dirty="0"/>
          </a:p>
          <a:p>
            <a:pPr algn="l" eaLnBrk="1" hangingPunct="1">
              <a:lnSpc>
                <a:spcPct val="90000"/>
              </a:lnSpc>
              <a:buFontTx/>
              <a:buNone/>
            </a:pPr>
            <a:r>
              <a:rPr lang="en-US" altLang="en-US" b="1" dirty="0" err="1" smtClean="0">
                <a:solidFill>
                  <a:srgbClr val="FF3300"/>
                </a:solidFill>
              </a:rPr>
              <a:t>Tinidazole</a:t>
            </a:r>
            <a:r>
              <a:rPr lang="en-US" altLang="en-US" dirty="0" smtClean="0"/>
              <a:t> </a:t>
            </a:r>
          </a:p>
          <a:p>
            <a:pPr algn="l" eaLnBrk="1" hangingPunct="1">
              <a:lnSpc>
                <a:spcPct val="90000"/>
              </a:lnSpc>
              <a:buFontTx/>
              <a:buNone/>
            </a:pPr>
            <a:r>
              <a:rPr lang="en-US" altLang="en-US" dirty="0"/>
              <a:t>Similar activity</a:t>
            </a:r>
          </a:p>
          <a:p>
            <a:pPr algn="l" eaLnBrk="1" hangingPunct="1">
              <a:lnSpc>
                <a:spcPct val="90000"/>
              </a:lnSpc>
              <a:buFontTx/>
              <a:buNone/>
            </a:pPr>
            <a:r>
              <a:rPr lang="en-US" altLang="en-US" dirty="0"/>
              <a:t> &amp; better toxicity profile than metronidazole</a:t>
            </a:r>
            <a:r>
              <a:rPr lang="en-US" altLang="en-US" dirty="0" smtClean="0"/>
              <a:t>. </a:t>
            </a:r>
            <a:r>
              <a:rPr lang="en-US" altLang="en-US" dirty="0" smtClean="0"/>
              <a:t/>
            </a:r>
            <a:br>
              <a:rPr lang="en-US" altLang="en-US" dirty="0" smtClean="0"/>
            </a:br>
            <a:r>
              <a:rPr lang="en-US" altLang="en-US" dirty="0" smtClean="0"/>
              <a:t>Longer half life..</a:t>
            </a:r>
            <a:endParaRPr lang="en-US" altLang="en-US" dirty="0" smtClean="0"/>
          </a:p>
        </p:txBody>
      </p:sp>
      <p:pic>
        <p:nvPicPr>
          <p:cNvPr id="4099"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34250" y="609600"/>
            <a:ext cx="3333750"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4419600"/>
            <a:ext cx="42672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15400" y="4800601"/>
            <a:ext cx="1752600" cy="1382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2" name="Text Box 7"/>
          <p:cNvSpPr txBox="1">
            <a:spLocks noChangeArrowheads="1"/>
          </p:cNvSpPr>
          <p:nvPr/>
        </p:nvSpPr>
        <p:spPr bwMode="auto">
          <a:xfrm>
            <a:off x="8001000" y="6284913"/>
            <a:ext cx="26670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eaLnBrk="1" hangingPunct="1"/>
            <a:r>
              <a:rPr lang="en-US" altLang="en-US" b="1"/>
              <a:t>cysts of </a:t>
            </a:r>
            <a:r>
              <a:rPr lang="en-US" altLang="en-US" b="1" i="1"/>
              <a:t>E histolytica</a:t>
            </a:r>
          </a:p>
        </p:txBody>
      </p:sp>
      <p:pic>
        <p:nvPicPr>
          <p:cNvPr id="4103" name="Picture 9" descr="ANd9GcScZEaQEXJME--PCANNze0caHXWUwl4xaufxtn4EvkYAXIMtHXnyFckuA3z">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34000" y="1"/>
            <a:ext cx="1828800" cy="1363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4" name="Picture 11" descr="ANd9GcQ5YOJBPGCaB98Msa2v818OUdxxSJLjNHYipACotwgiJrWSGEZB4IfietOd">
            <a:hlinkClick r:id="rId7"/>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191001" y="4572000"/>
            <a:ext cx="1914525" cy="97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5" name="Slide Number Placeholder 8"/>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BEE090B-69E6-4869-A631-DCFAB5D5D17F}" type="slidenum">
              <a:rPr lang="ar-SA" altLang="en-US" sz="2000" b="1"/>
              <a:pPr eaLnBrk="1" hangingPunct="1"/>
              <a:t>13</a:t>
            </a:fld>
            <a:endParaRPr lang="en-US" altLang="en-US" sz="2000" b="1"/>
          </a:p>
        </p:txBody>
      </p:sp>
      <p:sp>
        <p:nvSpPr>
          <p:cNvPr id="2" name="TextBox 1"/>
          <p:cNvSpPr txBox="1"/>
          <p:nvPr/>
        </p:nvSpPr>
        <p:spPr>
          <a:xfrm>
            <a:off x="0" y="57151"/>
            <a:ext cx="5446643" cy="369332"/>
          </a:xfrm>
          <a:prstGeom prst="rect">
            <a:avLst/>
          </a:prstGeom>
          <a:solidFill>
            <a:schemeClr val="accent6">
              <a:lumMod val="40000"/>
              <a:lumOff val="60000"/>
            </a:schemeClr>
          </a:solidFill>
        </p:spPr>
        <p:txBody>
          <a:bodyPr wrap="square" rtlCol="0">
            <a:spAutoFit/>
          </a:bodyPr>
          <a:lstStyle/>
          <a:p>
            <a:r>
              <a:rPr lang="en-US" dirty="0" smtClean="0">
                <a:latin typeface="Comic Sans MS" panose="030F0702030302020204" pitchFamily="66" charset="0"/>
              </a:rPr>
              <a:t>Now Let’s talk about the drugs in more details</a:t>
            </a:r>
            <a:endParaRPr lang="en-US" dirty="0">
              <a:latin typeface="Comic Sans MS" panose="030F0702030302020204" pitchFamily="66" charset="0"/>
            </a:endParaRPr>
          </a:p>
        </p:txBody>
      </p:sp>
    </p:spTree>
    <p:extLst>
      <p:ext uri="{BB962C8B-B14F-4D97-AF65-F5344CB8AC3E}">
        <p14:creationId xmlns:p14="http://schemas.microsoft.com/office/powerpoint/2010/main" val="20151587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4294967295"/>
          </p:nvPr>
        </p:nvSpPr>
        <p:spPr>
          <a:xfrm>
            <a:off x="1905000" y="228600"/>
            <a:ext cx="8763000" cy="6400800"/>
          </a:xfrm>
        </p:spPr>
        <p:txBody>
          <a:bodyPr/>
          <a:lstStyle/>
          <a:p>
            <a:pPr algn="l" eaLnBrk="1" hangingPunct="1">
              <a:buFontTx/>
              <a:buNone/>
            </a:pPr>
            <a:r>
              <a:rPr lang="en-US" altLang="en-US" b="1" dirty="0" smtClean="0"/>
              <a:t>Pharmacokinetics &amp; Mechanism of Action</a:t>
            </a:r>
          </a:p>
          <a:p>
            <a:pPr algn="l" eaLnBrk="1" hangingPunct="1">
              <a:buFontTx/>
              <a:buNone/>
            </a:pPr>
            <a:r>
              <a:rPr lang="en-US" altLang="en-US" dirty="0"/>
              <a:t>Oral metronidazole and </a:t>
            </a:r>
            <a:r>
              <a:rPr lang="en-US" altLang="en-US" dirty="0" err="1"/>
              <a:t>tinidazole</a:t>
            </a:r>
            <a:r>
              <a:rPr lang="en-US" altLang="en-US" dirty="0"/>
              <a:t> are readily </a:t>
            </a:r>
            <a:r>
              <a:rPr lang="en-US" altLang="en-US" dirty="0" err="1"/>
              <a:t>absorbed.The</a:t>
            </a:r>
            <a:r>
              <a:rPr lang="en-US" altLang="en-US" dirty="0"/>
              <a:t> half-life: Metronidazole 7.5 hours</a:t>
            </a:r>
          </a:p>
          <a:p>
            <a:pPr algn="l" eaLnBrk="1" hangingPunct="1">
              <a:buFontTx/>
              <a:buNone/>
            </a:pPr>
            <a:r>
              <a:rPr lang="en-US" altLang="en-US" dirty="0"/>
              <a:t>                                     </a:t>
            </a:r>
            <a:r>
              <a:rPr lang="en-US" altLang="en-US" dirty="0" err="1"/>
              <a:t>Tinidazole</a:t>
            </a:r>
            <a:r>
              <a:rPr lang="en-US" altLang="en-US" dirty="0"/>
              <a:t> 12–14 hours. </a:t>
            </a:r>
          </a:p>
          <a:p>
            <a:pPr algn="l" eaLnBrk="1" hangingPunct="1">
              <a:buFontTx/>
              <a:buNone/>
            </a:pPr>
            <a:r>
              <a:rPr lang="en-US" altLang="en-US" dirty="0"/>
              <a:t>The nitro group of metronidazole is </a:t>
            </a:r>
            <a:r>
              <a:rPr lang="en-US" altLang="en-US" dirty="0" smtClean="0"/>
              <a:t>reduced  </a:t>
            </a:r>
            <a:r>
              <a:rPr lang="en-US" altLang="en-US" dirty="0"/>
              <a:t>in anaerobic bacteria and sensitive protozoans. </a:t>
            </a:r>
          </a:p>
          <a:p>
            <a:pPr algn="l" eaLnBrk="1" hangingPunct="1">
              <a:buFontTx/>
              <a:buNone/>
            </a:pPr>
            <a:r>
              <a:rPr lang="en-US" altLang="en-US" dirty="0"/>
              <a:t>It inhibits nucleic acid synthesis by disrupting the DNA of microbial cells. This function only occurs when </a:t>
            </a:r>
            <a:r>
              <a:rPr lang="en-US" altLang="en-US" b="1" dirty="0"/>
              <a:t>metronidazole</a:t>
            </a:r>
            <a:r>
              <a:rPr lang="en-US" altLang="en-US" dirty="0"/>
              <a:t> is partially reduced, and because this reduction usually happens only in anaerobic cells, it has relatively little effect upon human cells or aerobic bacteria.</a:t>
            </a:r>
          </a:p>
          <a:p>
            <a:pPr algn="l" eaLnBrk="1" hangingPunct="1">
              <a:buFontTx/>
              <a:buNone/>
            </a:pPr>
            <a:r>
              <a:rPr lang="en-US" altLang="en-US" dirty="0"/>
              <a:t>The mechanism of </a:t>
            </a:r>
            <a:r>
              <a:rPr lang="en-US" altLang="en-US" dirty="0" err="1"/>
              <a:t>tinidazole</a:t>
            </a:r>
            <a:r>
              <a:rPr lang="en-US" altLang="en-US" dirty="0"/>
              <a:t> is the same</a:t>
            </a:r>
          </a:p>
        </p:txBody>
      </p:sp>
      <p:sp>
        <p:nvSpPr>
          <p:cNvPr id="5123" name="Slide Number Placeholder 2"/>
          <p:cNvSpPr>
            <a:spLocks noGrp="1"/>
          </p:cNvSpPr>
          <p:nvPr>
            <p:ph type="sldNum" sz="quarter" idx="12"/>
          </p:nvPr>
        </p:nvSpPr>
        <p:spPr>
          <a:xfrm>
            <a:off x="1752600" y="6245225"/>
            <a:ext cx="23622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2646547-B02F-41D7-AF1E-083C98E5DAE6}" type="slidenum">
              <a:rPr lang="ar-SA" altLang="en-US" sz="2000" b="1"/>
              <a:pPr eaLnBrk="1" hangingPunct="1"/>
              <a:t>14</a:t>
            </a:fld>
            <a:endParaRPr lang="en-US" altLang="en-US" sz="2000" b="1"/>
          </a:p>
        </p:txBody>
      </p:sp>
    </p:spTree>
    <p:extLst>
      <p:ext uri="{BB962C8B-B14F-4D97-AF65-F5344CB8AC3E}">
        <p14:creationId xmlns:p14="http://schemas.microsoft.com/office/powerpoint/2010/main" val="27104186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body" idx="4294967295"/>
          </p:nvPr>
        </p:nvSpPr>
        <p:spPr>
          <a:xfrm>
            <a:off x="96077" y="0"/>
            <a:ext cx="9021419" cy="6858000"/>
          </a:xfrm>
        </p:spPr>
        <p:txBody>
          <a:bodyPr>
            <a:normAutofit lnSpcReduction="10000"/>
          </a:bodyPr>
          <a:lstStyle/>
          <a:p>
            <a:pPr algn="l" eaLnBrk="1" hangingPunct="1">
              <a:lnSpc>
                <a:spcPct val="90000"/>
              </a:lnSpc>
              <a:buFontTx/>
              <a:buNone/>
            </a:pPr>
            <a:r>
              <a:rPr lang="en-US" altLang="en-US" b="1" dirty="0" smtClean="0"/>
              <a:t>Clinical Uses</a:t>
            </a:r>
          </a:p>
          <a:p>
            <a:pPr algn="l" eaLnBrk="1" hangingPunct="1">
              <a:lnSpc>
                <a:spcPct val="90000"/>
              </a:lnSpc>
              <a:buFontTx/>
              <a:buNone/>
            </a:pPr>
            <a:r>
              <a:rPr lang="en-US" altLang="en-US" b="1" dirty="0" err="1" smtClean="0"/>
              <a:t>Amebiasis</a:t>
            </a:r>
            <a:endParaRPr lang="en-US" altLang="en-US" b="1" dirty="0" smtClean="0"/>
          </a:p>
          <a:p>
            <a:pPr algn="l" eaLnBrk="1" hangingPunct="1">
              <a:lnSpc>
                <a:spcPct val="90000"/>
              </a:lnSpc>
              <a:buFontTx/>
              <a:buNone/>
            </a:pPr>
            <a:r>
              <a:rPr lang="en-US" altLang="en-US" sz="2400" b="1" dirty="0">
                <a:solidFill>
                  <a:srgbClr val="FF3300"/>
                </a:solidFill>
              </a:rPr>
              <a:t>Metronidazole or </a:t>
            </a:r>
            <a:r>
              <a:rPr lang="en-US" altLang="en-US" sz="2400" b="1" dirty="0" err="1">
                <a:solidFill>
                  <a:srgbClr val="FF3300"/>
                </a:solidFill>
              </a:rPr>
              <a:t>tinidazole</a:t>
            </a:r>
            <a:endParaRPr lang="en-US" altLang="en-US" sz="2400" b="1" dirty="0">
              <a:solidFill>
                <a:srgbClr val="FF3300"/>
              </a:solidFill>
            </a:endParaRPr>
          </a:p>
          <a:p>
            <a:pPr marL="342900" lvl="4" indent="-342900">
              <a:buNone/>
            </a:pPr>
            <a:r>
              <a:rPr lang="en-US" altLang="en-US" sz="2400" dirty="0"/>
              <a:t>The drug of choice in the treatment of all </a:t>
            </a:r>
            <a:r>
              <a:rPr lang="en-US" altLang="en-US" sz="2400" u="sng" dirty="0"/>
              <a:t>tissue</a:t>
            </a:r>
            <a:r>
              <a:rPr lang="en-US" altLang="en-US" sz="2400" dirty="0"/>
              <a:t> infections with </a:t>
            </a:r>
            <a:r>
              <a:rPr lang="en-US" altLang="en-US" sz="2400" i="1" dirty="0"/>
              <a:t>E </a:t>
            </a:r>
            <a:r>
              <a:rPr lang="en-US" altLang="en-US" sz="2400" i="1" dirty="0" err="1"/>
              <a:t>histolytica</a:t>
            </a:r>
            <a:r>
              <a:rPr lang="en-US" altLang="en-US" sz="2400" dirty="0"/>
              <a:t>.</a:t>
            </a:r>
            <a:r>
              <a:rPr lang="en-US" altLang="en-US" dirty="0" smtClean="0"/>
              <a:t> (hepatic abscess; intestinal wall/ </a:t>
            </a:r>
            <a:r>
              <a:rPr lang="en-US" altLang="en-US" dirty="0" err="1" smtClean="0"/>
              <a:t>extraintestinal</a:t>
            </a:r>
            <a:r>
              <a:rPr lang="en-US" altLang="en-US" dirty="0" smtClean="0"/>
              <a:t> infections)</a:t>
            </a:r>
            <a:endParaRPr lang="en-US" altLang="en-US" sz="2400" dirty="0"/>
          </a:p>
          <a:p>
            <a:pPr algn="l"/>
            <a:r>
              <a:rPr lang="en-US" altLang="en-US" sz="2400" dirty="0"/>
              <a:t>Not effective against </a:t>
            </a:r>
            <a:r>
              <a:rPr lang="en-US" altLang="en-US" sz="2400" u="sng" dirty="0"/>
              <a:t>luminal</a:t>
            </a:r>
            <a:r>
              <a:rPr lang="en-US" altLang="en-US" sz="2400" dirty="0"/>
              <a:t> parasites and so </a:t>
            </a:r>
            <a:r>
              <a:rPr lang="en-US" altLang="en-US" sz="2400" b="1" dirty="0"/>
              <a:t>must be used with a luminal </a:t>
            </a:r>
            <a:r>
              <a:rPr lang="en-US" altLang="en-US" sz="2400" b="1" dirty="0" err="1"/>
              <a:t>amebicide</a:t>
            </a:r>
            <a:r>
              <a:rPr lang="en-US" altLang="en-US" sz="2400" b="1" dirty="0"/>
              <a:t> to ensure eradication of the infection</a:t>
            </a:r>
            <a:r>
              <a:rPr lang="en-US" altLang="en-US" sz="2400" dirty="0"/>
              <a:t>. kills </a:t>
            </a:r>
            <a:r>
              <a:rPr lang="en-US" altLang="en-US" sz="2400" dirty="0" err="1">
                <a:solidFill>
                  <a:srgbClr val="C00000"/>
                </a:solidFill>
              </a:rPr>
              <a:t>trophozoites</a:t>
            </a:r>
            <a:r>
              <a:rPr lang="en-US" altLang="en-US" sz="2400" dirty="0">
                <a:solidFill>
                  <a:srgbClr val="C00000"/>
                </a:solidFill>
              </a:rPr>
              <a:t> but not cysts</a:t>
            </a:r>
          </a:p>
          <a:p>
            <a:pPr>
              <a:buNone/>
            </a:pPr>
            <a:r>
              <a:rPr lang="en-US" altLang="en-US" b="1" dirty="0" smtClean="0"/>
              <a:t>Giardiasis </a:t>
            </a:r>
            <a:br>
              <a:rPr lang="en-US" altLang="en-US" b="1" dirty="0" smtClean="0"/>
            </a:br>
            <a:r>
              <a:rPr lang="en-US" altLang="en-US" sz="1400" b="1" dirty="0" smtClean="0">
                <a:latin typeface="Comic Sans MS" panose="030F0702030302020204" pitchFamily="66" charset="0"/>
              </a:rPr>
              <a:t>(</a:t>
            </a:r>
            <a:r>
              <a:rPr lang="en-US" sz="1400" dirty="0">
                <a:latin typeface="Comic Sans MS" panose="030F0702030302020204" pitchFamily="66" charset="0"/>
              </a:rPr>
              <a:t>infection of the intestine with a flagellate protozoan, which causes </a:t>
            </a:r>
            <a:r>
              <a:rPr lang="en-US" sz="1400" dirty="0" err="1">
                <a:latin typeface="Comic Sans MS" panose="030F0702030302020204" pitchFamily="66" charset="0"/>
              </a:rPr>
              <a:t>diarrhoea</a:t>
            </a:r>
            <a:r>
              <a:rPr lang="en-US" sz="1400" dirty="0">
                <a:latin typeface="Comic Sans MS" panose="030F0702030302020204" pitchFamily="66" charset="0"/>
              </a:rPr>
              <a:t> and other symptoms</a:t>
            </a:r>
            <a:r>
              <a:rPr lang="en-US" sz="1400" dirty="0" smtClean="0">
                <a:latin typeface="Comic Sans MS" panose="030F0702030302020204" pitchFamily="66" charset="0"/>
              </a:rPr>
              <a:t>.)</a:t>
            </a:r>
            <a:endParaRPr lang="en-US" altLang="en-US" sz="1400" b="1" dirty="0" smtClean="0">
              <a:latin typeface="Comic Sans MS" panose="030F0702030302020204" pitchFamily="66" charset="0"/>
            </a:endParaRPr>
          </a:p>
          <a:p>
            <a:pPr algn="l" eaLnBrk="1" hangingPunct="1">
              <a:lnSpc>
                <a:spcPct val="90000"/>
              </a:lnSpc>
              <a:buFontTx/>
              <a:buNone/>
            </a:pPr>
            <a:r>
              <a:rPr lang="en-US" altLang="en-US" sz="2400" b="1" dirty="0">
                <a:solidFill>
                  <a:srgbClr val="FF3300"/>
                </a:solidFill>
              </a:rPr>
              <a:t>Metronidazole</a:t>
            </a:r>
            <a:r>
              <a:rPr lang="en-US" altLang="en-US" sz="2400" dirty="0"/>
              <a:t> is the treatment of choice </a:t>
            </a:r>
          </a:p>
          <a:p>
            <a:pPr algn="l" eaLnBrk="1" hangingPunct="1">
              <a:lnSpc>
                <a:spcPct val="90000"/>
              </a:lnSpc>
              <a:buFontTx/>
              <a:buNone/>
            </a:pPr>
            <a:r>
              <a:rPr lang="en-US" altLang="en-US" sz="2400" dirty="0"/>
              <a:t>Efficacy after a single treatment is about 90%</a:t>
            </a:r>
          </a:p>
          <a:p>
            <a:pPr algn="l" eaLnBrk="1" hangingPunct="1">
              <a:lnSpc>
                <a:spcPct val="90000"/>
              </a:lnSpc>
              <a:buFontTx/>
              <a:buNone/>
            </a:pPr>
            <a:r>
              <a:rPr lang="en-US" altLang="en-US" sz="2400" dirty="0" err="1"/>
              <a:t>Tinidazole</a:t>
            </a:r>
            <a:r>
              <a:rPr lang="en-US" altLang="en-US" sz="2400" dirty="0"/>
              <a:t> is equally effective.</a:t>
            </a:r>
          </a:p>
          <a:p>
            <a:pPr>
              <a:buNone/>
            </a:pPr>
            <a:r>
              <a:rPr lang="en-US" altLang="en-US" b="1" dirty="0" err="1" smtClean="0"/>
              <a:t>Trichomoniasis</a:t>
            </a:r>
            <a:r>
              <a:rPr lang="en-US" altLang="en-US" b="1" dirty="0" smtClean="0"/>
              <a:t/>
            </a:r>
            <a:br>
              <a:rPr lang="en-US" altLang="en-US" b="1" dirty="0" smtClean="0"/>
            </a:br>
            <a:r>
              <a:rPr lang="en-US" altLang="en-US" sz="2000" b="1" dirty="0" smtClean="0"/>
              <a:t>*</a:t>
            </a:r>
            <a:r>
              <a:rPr lang="en-US" sz="1400" dirty="0" smtClean="0">
                <a:latin typeface="Comic Sans MS" panose="030F0702030302020204" pitchFamily="66" charset="0"/>
              </a:rPr>
              <a:t>an </a:t>
            </a:r>
            <a:r>
              <a:rPr lang="en-US" sz="1400" dirty="0">
                <a:latin typeface="Comic Sans MS" panose="030F0702030302020204" pitchFamily="66" charset="0"/>
              </a:rPr>
              <a:t>infection caused by parasitic </a:t>
            </a:r>
            <a:r>
              <a:rPr lang="en-US" sz="1400" dirty="0" err="1">
                <a:latin typeface="Comic Sans MS" panose="030F0702030302020204" pitchFamily="66" charset="0"/>
              </a:rPr>
              <a:t>trichomonads</a:t>
            </a:r>
            <a:r>
              <a:rPr lang="en-US" sz="1400" dirty="0">
                <a:latin typeface="Comic Sans MS" panose="030F0702030302020204" pitchFamily="66" charset="0"/>
              </a:rPr>
              <a:t>, chiefly affecting the urinary tract, vagina, or digestive system</a:t>
            </a:r>
            <a:endParaRPr lang="en-US" altLang="en-US" sz="1400" b="1" dirty="0" smtClean="0">
              <a:latin typeface="Comic Sans MS" panose="030F0702030302020204" pitchFamily="66" charset="0"/>
            </a:endParaRPr>
          </a:p>
          <a:p>
            <a:pPr algn="l" eaLnBrk="1" hangingPunct="1">
              <a:lnSpc>
                <a:spcPct val="90000"/>
              </a:lnSpc>
              <a:buFontTx/>
              <a:buNone/>
            </a:pPr>
            <a:r>
              <a:rPr lang="en-US" altLang="en-US" sz="2400" b="1" dirty="0">
                <a:solidFill>
                  <a:srgbClr val="FF3300"/>
                </a:solidFill>
              </a:rPr>
              <a:t>Metronidazole</a:t>
            </a:r>
            <a:r>
              <a:rPr lang="en-US" altLang="en-US" sz="2400" dirty="0"/>
              <a:t> is the treatment of choice. </a:t>
            </a:r>
          </a:p>
          <a:p>
            <a:pPr algn="l" eaLnBrk="1" hangingPunct="1">
              <a:lnSpc>
                <a:spcPct val="90000"/>
              </a:lnSpc>
              <a:buFontTx/>
              <a:buNone/>
            </a:pPr>
            <a:r>
              <a:rPr lang="en-US" altLang="en-US" sz="2400" dirty="0"/>
              <a:t>        A single dose of 2 g is effective.   </a:t>
            </a:r>
          </a:p>
        </p:txBody>
      </p:sp>
      <p:pic>
        <p:nvPicPr>
          <p:cNvPr id="614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45650" y="116794"/>
            <a:ext cx="170815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8" name="Picture 6" descr="Two Trichomonas vaginalis parasites, magnified (seen under a microscop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45650" y="1754276"/>
            <a:ext cx="170815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9" name="Text Box 7"/>
          <p:cNvSpPr txBox="1">
            <a:spLocks noChangeArrowheads="1"/>
          </p:cNvSpPr>
          <p:nvPr/>
        </p:nvSpPr>
        <p:spPr bwMode="auto">
          <a:xfrm>
            <a:off x="9645650" y="3200400"/>
            <a:ext cx="1708150" cy="646331"/>
          </a:xfrm>
          <a:prstGeom prst="rect">
            <a:avLst/>
          </a:prstGeom>
          <a:solidFill>
            <a:schemeClr val="accent6"/>
          </a:solidFill>
          <a:ln>
            <a:noFill/>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eaLnBrk="1" hangingPunct="1"/>
            <a:r>
              <a:rPr lang="en-US" altLang="en-US" b="1" i="1" dirty="0"/>
              <a:t>Trichomonas vaginalis</a:t>
            </a:r>
            <a:r>
              <a:rPr lang="en-US" altLang="en-US" dirty="0"/>
              <a:t> </a:t>
            </a:r>
          </a:p>
        </p:txBody>
      </p:sp>
      <p:sp>
        <p:nvSpPr>
          <p:cNvPr id="61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58B05EE-6C1A-489E-A225-EE2ACAEC4DAC}" type="slidenum">
              <a:rPr lang="ar-SA" altLang="en-US" sz="2000" b="1"/>
              <a:pPr eaLnBrk="1" hangingPunct="1"/>
              <a:t>15</a:t>
            </a:fld>
            <a:endParaRPr lang="en-US" altLang="en-US" sz="2000" b="1"/>
          </a:p>
        </p:txBody>
      </p:sp>
      <p:sp>
        <p:nvSpPr>
          <p:cNvPr id="2" name="4-Point Star 1"/>
          <p:cNvSpPr/>
          <p:nvPr/>
        </p:nvSpPr>
        <p:spPr>
          <a:xfrm>
            <a:off x="96078" y="2888974"/>
            <a:ext cx="341243" cy="311426"/>
          </a:xfrm>
          <a:prstGeom prst="star4">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C00000"/>
              </a:solidFill>
            </a:endParaRPr>
          </a:p>
        </p:txBody>
      </p:sp>
      <p:sp>
        <p:nvSpPr>
          <p:cNvPr id="3" name="Flowchart: Process 2"/>
          <p:cNvSpPr/>
          <p:nvPr/>
        </p:nvSpPr>
        <p:spPr>
          <a:xfrm>
            <a:off x="9117498" y="79512"/>
            <a:ext cx="2862470" cy="6721475"/>
          </a:xfrm>
          <a:prstGeom prst="flowChartProcess">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9273211" y="3859153"/>
            <a:ext cx="2551043" cy="2554545"/>
          </a:xfrm>
          <a:prstGeom prst="rect">
            <a:avLst/>
          </a:prstGeom>
          <a:noFill/>
        </p:spPr>
        <p:txBody>
          <a:bodyPr wrap="square" rtlCol="0">
            <a:spAutoFit/>
          </a:bodyPr>
          <a:lstStyle/>
          <a:p>
            <a:r>
              <a:rPr lang="en-US" sz="1600" dirty="0" smtClean="0">
                <a:latin typeface="Comic Sans MS" panose="030F0702030302020204" pitchFamily="66" charset="0"/>
              </a:rPr>
              <a:t>Luminal </a:t>
            </a:r>
            <a:r>
              <a:rPr lang="en-US" sz="1600" dirty="0" err="1" smtClean="0">
                <a:latin typeface="Comic Sans MS" panose="030F0702030302020204" pitchFamily="66" charset="0"/>
              </a:rPr>
              <a:t>amebicides</a:t>
            </a:r>
            <a:r>
              <a:rPr lang="en-US" sz="1600" dirty="0" smtClean="0">
                <a:latin typeface="Comic Sans MS" panose="030F0702030302020204" pitchFamily="66" charset="0"/>
              </a:rPr>
              <a:t> are present in the lumen not in the blood ( not absorbed) </a:t>
            </a:r>
            <a:br>
              <a:rPr lang="en-US" sz="1600" dirty="0" smtClean="0">
                <a:latin typeface="Comic Sans MS" panose="030F0702030302020204" pitchFamily="66" charset="0"/>
              </a:rPr>
            </a:br>
            <a:r>
              <a:rPr lang="en-US" sz="1600" dirty="0" smtClean="0">
                <a:latin typeface="Comic Sans MS" panose="030F0702030302020204" pitchFamily="66" charset="0"/>
              </a:rPr>
              <a:t>Metronidazole is absorbed and is present in the blood so it can NOT work on luminal parasites but Tissue parasites</a:t>
            </a:r>
            <a:endParaRPr lang="en-US" sz="1600" dirty="0">
              <a:latin typeface="Comic Sans MS" panose="030F0702030302020204" pitchFamily="66" charset="0"/>
            </a:endParaRPr>
          </a:p>
        </p:txBody>
      </p:sp>
    </p:spTree>
    <p:extLst>
      <p:ext uri="{BB962C8B-B14F-4D97-AF65-F5344CB8AC3E}">
        <p14:creationId xmlns:p14="http://schemas.microsoft.com/office/powerpoint/2010/main" val="401887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body" idx="4294967295"/>
          </p:nvPr>
        </p:nvSpPr>
        <p:spPr>
          <a:xfrm>
            <a:off x="308114" y="168275"/>
            <a:ext cx="8915400" cy="6553200"/>
          </a:xfrm>
        </p:spPr>
        <p:txBody>
          <a:bodyPr/>
          <a:lstStyle/>
          <a:p>
            <a:pPr algn="l" eaLnBrk="1" hangingPunct="1">
              <a:lnSpc>
                <a:spcPct val="80000"/>
              </a:lnSpc>
              <a:buFontTx/>
              <a:buNone/>
            </a:pPr>
            <a:r>
              <a:rPr lang="en-US" altLang="en-US" b="1" dirty="0"/>
              <a:t>Adverse Effects &amp; Cautions</a:t>
            </a:r>
          </a:p>
          <a:p>
            <a:pPr algn="l" eaLnBrk="1" hangingPunct="1">
              <a:lnSpc>
                <a:spcPct val="80000"/>
              </a:lnSpc>
              <a:buFontTx/>
              <a:buNone/>
            </a:pPr>
            <a:r>
              <a:rPr lang="en-US" altLang="en-US" u="sng" dirty="0"/>
              <a:t>Common:</a:t>
            </a:r>
          </a:p>
          <a:p>
            <a:pPr algn="l" eaLnBrk="1" hangingPunct="1">
              <a:lnSpc>
                <a:spcPct val="80000"/>
              </a:lnSpc>
              <a:buFontTx/>
              <a:buNone/>
            </a:pPr>
            <a:r>
              <a:rPr lang="en-US" altLang="en-US" dirty="0"/>
              <a:t>Nausea, headache, dry mouth, metallic taste. </a:t>
            </a:r>
          </a:p>
          <a:p>
            <a:pPr algn="l" eaLnBrk="1" hangingPunct="1">
              <a:lnSpc>
                <a:spcPct val="80000"/>
              </a:lnSpc>
              <a:buFontTx/>
              <a:buNone/>
            </a:pPr>
            <a:r>
              <a:rPr lang="en-US" altLang="en-US" u="sng" dirty="0"/>
              <a:t>Infrequent adverse effects:</a:t>
            </a:r>
          </a:p>
          <a:p>
            <a:pPr algn="l" eaLnBrk="1" hangingPunct="1">
              <a:lnSpc>
                <a:spcPct val="80000"/>
              </a:lnSpc>
              <a:buFontTx/>
              <a:buNone/>
            </a:pPr>
            <a:r>
              <a:rPr lang="en-US" altLang="en-US" dirty="0"/>
              <a:t>vomiting, diarrhea, insomnia, weakness, dizziness, thrush, rash, dysuria, dark urine, vertigo, </a:t>
            </a:r>
            <a:r>
              <a:rPr lang="en-US" altLang="en-US" dirty="0" err="1"/>
              <a:t>paresthesias</a:t>
            </a:r>
            <a:r>
              <a:rPr lang="en-US" altLang="en-US" dirty="0"/>
              <a:t>, and neutropenia. </a:t>
            </a:r>
          </a:p>
          <a:p>
            <a:pPr algn="l" eaLnBrk="1" hangingPunct="1">
              <a:lnSpc>
                <a:spcPct val="80000"/>
              </a:lnSpc>
              <a:buFontTx/>
              <a:buNone/>
            </a:pPr>
            <a:r>
              <a:rPr lang="en-US" altLang="en-US" u="sng" dirty="0"/>
              <a:t>Rare:</a:t>
            </a:r>
          </a:p>
          <a:p>
            <a:pPr algn="l" eaLnBrk="1" hangingPunct="1">
              <a:lnSpc>
                <a:spcPct val="80000"/>
              </a:lnSpc>
              <a:buFontTx/>
              <a:buNone/>
            </a:pPr>
            <a:r>
              <a:rPr lang="en-US" altLang="en-US" dirty="0"/>
              <a:t>Pancreatitis and severe central nervous system toxicity (ataxia, encephalopathy, seizures)</a:t>
            </a:r>
          </a:p>
          <a:p>
            <a:pPr algn="l" eaLnBrk="1" hangingPunct="1">
              <a:lnSpc>
                <a:spcPct val="80000"/>
              </a:lnSpc>
              <a:buFontTx/>
              <a:buNone/>
            </a:pPr>
            <a:r>
              <a:rPr lang="en-US" altLang="en-US" dirty="0"/>
              <a:t>Metronidazole has a </a:t>
            </a:r>
            <a:r>
              <a:rPr lang="en-US" altLang="en-US" dirty="0">
                <a:solidFill>
                  <a:srgbClr val="FF3300"/>
                </a:solidFill>
              </a:rPr>
              <a:t>disulfiram -like effect</a:t>
            </a:r>
            <a:r>
              <a:rPr lang="en-US" altLang="en-US" dirty="0"/>
              <a:t>.</a:t>
            </a:r>
          </a:p>
          <a:p>
            <a:pPr algn="l" eaLnBrk="1" hangingPunct="1">
              <a:lnSpc>
                <a:spcPct val="80000"/>
              </a:lnSpc>
              <a:buFontTx/>
              <a:buNone/>
            </a:pPr>
            <a:r>
              <a:rPr lang="en-US" altLang="en-US" dirty="0" err="1"/>
              <a:t>Tinidazole</a:t>
            </a:r>
            <a:r>
              <a:rPr lang="en-US" altLang="en-US" dirty="0"/>
              <a:t> is better tolerated.</a:t>
            </a:r>
          </a:p>
          <a:p>
            <a:pPr algn="l" eaLnBrk="1" hangingPunct="1">
              <a:lnSpc>
                <a:spcPct val="80000"/>
              </a:lnSpc>
              <a:buFontTx/>
              <a:buNone/>
            </a:pPr>
            <a:r>
              <a:rPr lang="en-US" altLang="en-US" dirty="0"/>
              <a:t>Metronidazole is best avoided in pregnant or nursing women, although congenital abnormalities have not clearly been associated with use in humans.</a:t>
            </a:r>
          </a:p>
        </p:txBody>
      </p:sp>
      <p:sp>
        <p:nvSpPr>
          <p:cNvPr id="7171"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5C292D1-1CC3-4C3E-A1FD-5330EDEE67C2}" type="slidenum">
              <a:rPr lang="ar-SA" altLang="en-US" sz="2000" b="1"/>
              <a:pPr eaLnBrk="1" hangingPunct="1"/>
              <a:t>16</a:t>
            </a:fld>
            <a:endParaRPr lang="en-US" altLang="en-US" sz="2000" b="1"/>
          </a:p>
        </p:txBody>
      </p:sp>
      <p:sp>
        <p:nvSpPr>
          <p:cNvPr id="3" name="Rectangle 2"/>
          <p:cNvSpPr/>
          <p:nvPr/>
        </p:nvSpPr>
        <p:spPr>
          <a:xfrm>
            <a:off x="9223514" y="168275"/>
            <a:ext cx="2809460" cy="618807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9223514" y="514387"/>
            <a:ext cx="2809460" cy="3970318"/>
          </a:xfrm>
          <a:prstGeom prst="rect">
            <a:avLst/>
          </a:prstGeom>
        </p:spPr>
        <p:txBody>
          <a:bodyPr wrap="square">
            <a:spAutoFit/>
          </a:bodyPr>
          <a:lstStyle/>
          <a:p>
            <a:r>
              <a:rPr lang="en-US" altLang="en-US" dirty="0" smtClean="0">
                <a:latin typeface="Comic Sans MS" panose="030F0702030302020204" pitchFamily="66" charset="0"/>
              </a:rPr>
              <a:t>disulfiram -like effect</a:t>
            </a:r>
            <a:br>
              <a:rPr lang="en-US" altLang="en-US" dirty="0" smtClean="0">
                <a:latin typeface="Comic Sans MS" panose="030F0702030302020204" pitchFamily="66" charset="0"/>
              </a:rPr>
            </a:br>
            <a:r>
              <a:rPr lang="en-US" altLang="en-US" dirty="0" smtClean="0">
                <a:latin typeface="Comic Sans MS" panose="030F0702030302020204" pitchFamily="66" charset="0"/>
              </a:rPr>
              <a:t>a drug used in the treatment</a:t>
            </a:r>
            <a:br>
              <a:rPr lang="en-US" altLang="en-US" dirty="0" smtClean="0">
                <a:latin typeface="Comic Sans MS" panose="030F0702030302020204" pitchFamily="66" charset="0"/>
              </a:rPr>
            </a:br>
            <a:r>
              <a:rPr lang="en-US" altLang="en-US" dirty="0" smtClean="0">
                <a:latin typeface="Comic Sans MS" panose="030F0702030302020204" pitchFamily="66" charset="0"/>
              </a:rPr>
              <a:t> of alcoholism that acts by </a:t>
            </a:r>
            <a:br>
              <a:rPr lang="en-US" altLang="en-US" dirty="0" smtClean="0">
                <a:latin typeface="Comic Sans MS" panose="030F0702030302020204" pitchFamily="66" charset="0"/>
              </a:rPr>
            </a:br>
            <a:r>
              <a:rPr lang="en-US" altLang="en-US" dirty="0" smtClean="0">
                <a:latin typeface="Comic Sans MS" panose="030F0702030302020204" pitchFamily="66" charset="0"/>
              </a:rPr>
              <a:t>inducing nausea and other </a:t>
            </a:r>
            <a:br>
              <a:rPr lang="en-US" altLang="en-US" dirty="0" smtClean="0">
                <a:latin typeface="Comic Sans MS" panose="030F0702030302020204" pitchFamily="66" charset="0"/>
              </a:rPr>
            </a:br>
            <a:r>
              <a:rPr lang="en-US" altLang="en-US" dirty="0" smtClean="0">
                <a:latin typeface="Comic Sans MS" panose="030F0702030302020204" pitchFamily="66" charset="0"/>
              </a:rPr>
              <a:t>unpleasant effects following </a:t>
            </a:r>
            <a:br>
              <a:rPr lang="en-US" altLang="en-US" dirty="0" smtClean="0">
                <a:latin typeface="Comic Sans MS" panose="030F0702030302020204" pitchFamily="66" charset="0"/>
              </a:rPr>
            </a:br>
            <a:r>
              <a:rPr lang="en-US" altLang="en-US" dirty="0" smtClean="0">
                <a:latin typeface="Comic Sans MS" panose="030F0702030302020204" pitchFamily="66" charset="0"/>
              </a:rPr>
              <a:t>ingestion of alcohol.</a:t>
            </a:r>
            <a:br>
              <a:rPr lang="en-US" altLang="en-US" dirty="0" smtClean="0">
                <a:latin typeface="Comic Sans MS" panose="030F0702030302020204" pitchFamily="66" charset="0"/>
              </a:rPr>
            </a:br>
            <a:r>
              <a:rPr lang="en-US" altLang="en-US" dirty="0" smtClean="0">
                <a:latin typeface="Comic Sans MS" panose="030F0702030302020204" pitchFamily="66" charset="0"/>
              </a:rPr>
              <a:t/>
            </a:r>
            <a:br>
              <a:rPr lang="en-US" altLang="en-US" dirty="0" smtClean="0">
                <a:latin typeface="Comic Sans MS" panose="030F0702030302020204" pitchFamily="66" charset="0"/>
              </a:rPr>
            </a:br>
            <a:r>
              <a:rPr lang="en-US" altLang="en-US" dirty="0" smtClean="0">
                <a:latin typeface="Comic Sans MS" panose="030F0702030302020204" pitchFamily="66" charset="0"/>
              </a:rPr>
              <a:t>So Metronidazole cause a</a:t>
            </a:r>
            <a:br>
              <a:rPr lang="en-US" altLang="en-US" dirty="0" smtClean="0">
                <a:latin typeface="Comic Sans MS" panose="030F0702030302020204" pitchFamily="66" charset="0"/>
              </a:rPr>
            </a:br>
            <a:r>
              <a:rPr lang="en-US" altLang="en-US" dirty="0" smtClean="0">
                <a:latin typeface="Comic Sans MS" panose="030F0702030302020204" pitchFamily="66" charset="0"/>
              </a:rPr>
              <a:t> disulfiram -like effect</a:t>
            </a:r>
            <a:r>
              <a:rPr lang="en-US" altLang="en-US" dirty="0">
                <a:latin typeface="Comic Sans MS" panose="030F0702030302020204" pitchFamily="66" charset="0"/>
              </a:rPr>
              <a:t>.</a:t>
            </a:r>
            <a:endParaRPr lang="en-US" dirty="0">
              <a:latin typeface="Comic Sans MS" panose="030F0702030302020204" pitchFamily="66" charset="0"/>
            </a:endParaRPr>
          </a:p>
        </p:txBody>
      </p:sp>
    </p:spTree>
    <p:extLst>
      <p:ext uri="{BB962C8B-B14F-4D97-AF65-F5344CB8AC3E}">
        <p14:creationId xmlns:p14="http://schemas.microsoft.com/office/powerpoint/2010/main" val="15637535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body" idx="4294967295"/>
          </p:nvPr>
        </p:nvSpPr>
        <p:spPr>
          <a:xfrm>
            <a:off x="1828800" y="0"/>
            <a:ext cx="8839200" cy="6858000"/>
          </a:xfrm>
        </p:spPr>
        <p:txBody>
          <a:bodyPr/>
          <a:lstStyle/>
          <a:p>
            <a:pPr algn="l" eaLnBrk="1" hangingPunct="1">
              <a:lnSpc>
                <a:spcPct val="90000"/>
              </a:lnSpc>
              <a:buFontTx/>
              <a:buNone/>
            </a:pPr>
            <a:r>
              <a:rPr lang="en-US" altLang="en-US" sz="3600" b="1" dirty="0" err="1">
                <a:solidFill>
                  <a:srgbClr val="FF3300"/>
                </a:solidFill>
              </a:rPr>
              <a:t>Iodoquinol</a:t>
            </a:r>
            <a:endParaRPr lang="en-US" altLang="en-US" sz="3600" b="1" dirty="0">
              <a:solidFill>
                <a:srgbClr val="FF3300"/>
              </a:solidFill>
            </a:endParaRPr>
          </a:p>
          <a:p>
            <a:pPr algn="l" eaLnBrk="1" hangingPunct="1">
              <a:lnSpc>
                <a:spcPct val="90000"/>
              </a:lnSpc>
              <a:buFontTx/>
              <a:buNone/>
            </a:pPr>
            <a:r>
              <a:rPr lang="en-US" altLang="en-US" sz="2700" b="1" dirty="0"/>
              <a:t>Luminal </a:t>
            </a:r>
            <a:r>
              <a:rPr lang="en-US" altLang="en-US" sz="2700" b="1" dirty="0" err="1"/>
              <a:t>amebicide</a:t>
            </a:r>
            <a:r>
              <a:rPr lang="en-US" altLang="en-US" sz="2700" dirty="0"/>
              <a:t>, but not against </a:t>
            </a:r>
          </a:p>
          <a:p>
            <a:pPr algn="l" eaLnBrk="1" hangingPunct="1">
              <a:lnSpc>
                <a:spcPct val="90000"/>
              </a:lnSpc>
              <a:buFontTx/>
              <a:buNone/>
            </a:pPr>
            <a:r>
              <a:rPr lang="en-US" altLang="en-US" sz="2700" dirty="0"/>
              <a:t>intestinal wall or </a:t>
            </a:r>
            <a:r>
              <a:rPr lang="en-US" altLang="en-US" sz="2700" dirty="0" err="1"/>
              <a:t>extraintestinal</a:t>
            </a:r>
            <a:r>
              <a:rPr lang="en-US" altLang="en-US" sz="2700" dirty="0"/>
              <a:t> </a:t>
            </a:r>
            <a:r>
              <a:rPr lang="en-US" altLang="en-US" sz="2700" b="1" dirty="0" err="1"/>
              <a:t>trophozoites</a:t>
            </a:r>
            <a:r>
              <a:rPr lang="en-US" altLang="en-US" sz="2700" dirty="0"/>
              <a:t>.</a:t>
            </a:r>
          </a:p>
          <a:p>
            <a:pPr algn="l" eaLnBrk="1" hangingPunct="1">
              <a:lnSpc>
                <a:spcPct val="90000"/>
              </a:lnSpc>
              <a:buFontTx/>
              <a:buNone/>
            </a:pPr>
            <a:r>
              <a:rPr lang="en-US" altLang="en-US" sz="2700" dirty="0"/>
              <a:t>90% is excreted in the feces. </a:t>
            </a:r>
          </a:p>
          <a:p>
            <a:pPr algn="l" eaLnBrk="1" hangingPunct="1">
              <a:lnSpc>
                <a:spcPct val="90000"/>
              </a:lnSpc>
              <a:buFontTx/>
              <a:buNone/>
            </a:pPr>
            <a:r>
              <a:rPr lang="en-US" altLang="en-US" sz="2700" u="sng" dirty="0"/>
              <a:t>Infrequent adverse effects:</a:t>
            </a:r>
          </a:p>
          <a:p>
            <a:pPr algn="l" eaLnBrk="1" hangingPunct="1">
              <a:lnSpc>
                <a:spcPct val="90000"/>
              </a:lnSpc>
              <a:buFontTx/>
              <a:buNone/>
            </a:pPr>
            <a:r>
              <a:rPr lang="en-US" altLang="en-US" sz="2700" dirty="0"/>
              <a:t>Diarrhea , anorexia, nausea, vomiting, abdominal pain, headache, rash, and pruritus. </a:t>
            </a:r>
          </a:p>
          <a:p>
            <a:pPr algn="l" eaLnBrk="1" hangingPunct="1">
              <a:lnSpc>
                <a:spcPct val="90000"/>
              </a:lnSpc>
              <a:buFontTx/>
              <a:buNone/>
            </a:pPr>
            <a:r>
              <a:rPr lang="en-US" altLang="en-US" sz="2700" b="1" dirty="0"/>
              <a:t>Taken with meals</a:t>
            </a:r>
            <a:r>
              <a:rPr lang="en-US" altLang="en-US" sz="2700" dirty="0"/>
              <a:t> to limit gastrointestinal toxicity. </a:t>
            </a:r>
          </a:p>
          <a:p>
            <a:pPr algn="l" eaLnBrk="1" hangingPunct="1">
              <a:lnSpc>
                <a:spcPct val="90000"/>
              </a:lnSpc>
              <a:buFontTx/>
              <a:buNone/>
            </a:pPr>
            <a:r>
              <a:rPr lang="en-US" altLang="en-US" sz="2700" dirty="0"/>
              <a:t>Used with </a:t>
            </a:r>
            <a:r>
              <a:rPr lang="en-US" altLang="en-US" sz="2700" b="1" dirty="0"/>
              <a:t>caution </a:t>
            </a:r>
            <a:r>
              <a:rPr lang="en-US" altLang="en-US" sz="2700" dirty="0"/>
              <a:t>in patients with optic neuropathy, renal or thyroid disease, or </a:t>
            </a:r>
            <a:r>
              <a:rPr lang="en-US" altLang="en-US" sz="2700" dirty="0" err="1"/>
              <a:t>nonamebic</a:t>
            </a:r>
            <a:r>
              <a:rPr lang="en-US" altLang="en-US" sz="2700" dirty="0"/>
              <a:t> hepatic disease. </a:t>
            </a:r>
          </a:p>
          <a:p>
            <a:pPr algn="l" eaLnBrk="1" hangingPunct="1">
              <a:lnSpc>
                <a:spcPct val="90000"/>
              </a:lnSpc>
              <a:buFontTx/>
              <a:buNone/>
            </a:pPr>
            <a:r>
              <a:rPr lang="en-US" altLang="en-US" sz="2700" dirty="0"/>
              <a:t>Should be discontinued if it produces persistent diarrhea or signs of </a:t>
            </a:r>
            <a:r>
              <a:rPr lang="en-US" altLang="en-US" sz="2700" b="1" dirty="0"/>
              <a:t>iodine toxicity </a:t>
            </a:r>
            <a:r>
              <a:rPr lang="en-US" altLang="en-US" sz="2700" dirty="0"/>
              <a:t>(dermatitis, </a:t>
            </a:r>
            <a:r>
              <a:rPr lang="en-US" altLang="en-US" sz="2700" dirty="0" err="1"/>
              <a:t>urticaria</a:t>
            </a:r>
            <a:r>
              <a:rPr lang="en-US" altLang="en-US" sz="2700" dirty="0"/>
              <a:t>, pruritus, fever</a:t>
            </a:r>
            <a:r>
              <a:rPr lang="en-US" altLang="en-US" sz="2700" dirty="0" smtClean="0"/>
              <a:t>).</a:t>
            </a:r>
            <a:br>
              <a:rPr lang="en-US" altLang="en-US" sz="2700" dirty="0" smtClean="0"/>
            </a:br>
            <a:r>
              <a:rPr lang="en-US" altLang="en-US" sz="2700" dirty="0" smtClean="0"/>
              <a:t>So it is </a:t>
            </a:r>
            <a:r>
              <a:rPr lang="en-US" altLang="en-US" sz="2700" u="sng" dirty="0" smtClean="0"/>
              <a:t>not</a:t>
            </a:r>
            <a:r>
              <a:rPr lang="en-US" altLang="en-US" sz="2700" dirty="0" smtClean="0"/>
              <a:t> the drug of choice .</a:t>
            </a:r>
            <a:r>
              <a:rPr lang="en-US" altLang="en-US" dirty="0" smtClean="0"/>
              <a:t> </a:t>
            </a:r>
            <a:endParaRPr lang="en-US" altLang="en-US" dirty="0"/>
          </a:p>
        </p:txBody>
      </p:sp>
      <p:pic>
        <p:nvPicPr>
          <p:cNvPr id="8195" name="Picture 5" descr="ANd9GcSLy0bkj0Nwt6EPfAbxflFzOLnKHDy91DIdhBt6cc6O96CzbV0f48eIuA">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20164" y="171450"/>
            <a:ext cx="1747837" cy="180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6" name="Slide Number Placeholder 3"/>
          <p:cNvSpPr>
            <a:spLocks noGrp="1"/>
          </p:cNvSpPr>
          <p:nvPr>
            <p:ph type="sldNum" sz="quarter" idx="12"/>
          </p:nvPr>
        </p:nvSpPr>
        <p:spPr>
          <a:xfrm>
            <a:off x="155713" y="6248400"/>
            <a:ext cx="2133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F317EFB-4CD6-4A1A-8EDE-E188802A6362}" type="slidenum">
              <a:rPr lang="ar-SA" altLang="en-US" sz="2000" b="1"/>
              <a:pPr eaLnBrk="1" hangingPunct="1"/>
              <a:t>17</a:t>
            </a:fld>
            <a:endParaRPr lang="en-US" altLang="en-US" sz="2000" b="1" dirty="0"/>
          </a:p>
        </p:txBody>
      </p:sp>
      <p:sp>
        <p:nvSpPr>
          <p:cNvPr id="2" name="TextBox 1"/>
          <p:cNvSpPr txBox="1"/>
          <p:nvPr/>
        </p:nvSpPr>
        <p:spPr>
          <a:xfrm>
            <a:off x="9992139" y="1775792"/>
            <a:ext cx="1775791" cy="646331"/>
          </a:xfrm>
          <a:prstGeom prst="rect">
            <a:avLst/>
          </a:prstGeom>
          <a:noFill/>
        </p:spPr>
        <p:txBody>
          <a:bodyPr wrap="square" rtlCol="0">
            <a:spAutoFit/>
          </a:bodyPr>
          <a:lstStyle/>
          <a:p>
            <a:r>
              <a:rPr lang="en-US" dirty="0" err="1" smtClean="0"/>
              <a:t>Iodo</a:t>
            </a:r>
            <a:r>
              <a:rPr lang="en-US" dirty="0" smtClean="0"/>
              <a:t>: has Iodine </a:t>
            </a:r>
            <a:br>
              <a:rPr lang="en-US" dirty="0" smtClean="0"/>
            </a:br>
            <a:endParaRPr lang="en-US" dirty="0"/>
          </a:p>
        </p:txBody>
      </p:sp>
      <p:sp>
        <p:nvSpPr>
          <p:cNvPr id="3" name="Oval 2"/>
          <p:cNvSpPr/>
          <p:nvPr/>
        </p:nvSpPr>
        <p:spPr>
          <a:xfrm>
            <a:off x="8733183" y="424070"/>
            <a:ext cx="569843" cy="609600"/>
          </a:xfrm>
          <a:prstGeom prst="ellipse">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9328805" y="1545679"/>
            <a:ext cx="569843" cy="609600"/>
          </a:xfrm>
          <a:prstGeom prst="ellipse">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9688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type="body" idx="4294967295"/>
          </p:nvPr>
        </p:nvSpPr>
        <p:spPr>
          <a:xfrm>
            <a:off x="145774" y="228601"/>
            <a:ext cx="8839200" cy="6858000"/>
          </a:xfrm>
        </p:spPr>
        <p:txBody>
          <a:bodyPr>
            <a:normAutofit lnSpcReduction="10000"/>
          </a:bodyPr>
          <a:lstStyle/>
          <a:p>
            <a:pPr algn="l" eaLnBrk="1" hangingPunct="1">
              <a:lnSpc>
                <a:spcPct val="90000"/>
              </a:lnSpc>
              <a:buFontTx/>
              <a:buNone/>
            </a:pPr>
            <a:r>
              <a:rPr lang="en-US" altLang="en-US" sz="3600" b="1" dirty="0" err="1">
                <a:solidFill>
                  <a:srgbClr val="FF3300"/>
                </a:solidFill>
              </a:rPr>
              <a:t>Diloxanide</a:t>
            </a:r>
            <a:r>
              <a:rPr lang="en-US" altLang="en-US" sz="3600" b="1" dirty="0">
                <a:solidFill>
                  <a:srgbClr val="FF3300"/>
                </a:solidFill>
              </a:rPr>
              <a:t> </a:t>
            </a:r>
            <a:r>
              <a:rPr lang="en-US" altLang="en-US" sz="3600" b="1" dirty="0" err="1">
                <a:solidFill>
                  <a:srgbClr val="FF3300"/>
                </a:solidFill>
              </a:rPr>
              <a:t>Furoate</a:t>
            </a:r>
            <a:endParaRPr lang="en-US" altLang="en-US" sz="3600" b="1" dirty="0">
              <a:solidFill>
                <a:srgbClr val="FF3300"/>
              </a:solidFill>
            </a:endParaRPr>
          </a:p>
          <a:p>
            <a:pPr algn="l" eaLnBrk="1" hangingPunct="1">
              <a:lnSpc>
                <a:spcPct val="90000"/>
              </a:lnSpc>
              <a:buFontTx/>
              <a:buNone/>
            </a:pPr>
            <a:r>
              <a:rPr lang="en-US" altLang="en-US" dirty="0"/>
              <a:t>Drug of choice for </a:t>
            </a:r>
          </a:p>
          <a:p>
            <a:pPr algn="l" eaLnBrk="1" hangingPunct="1">
              <a:lnSpc>
                <a:spcPct val="90000"/>
              </a:lnSpc>
              <a:buFontTx/>
              <a:buNone/>
            </a:pPr>
            <a:r>
              <a:rPr lang="en-US" altLang="en-US" b="1" dirty="0"/>
              <a:t>asymptomatic luminal infections.</a:t>
            </a:r>
            <a:r>
              <a:rPr lang="en-US" altLang="en-US" dirty="0"/>
              <a:t> </a:t>
            </a:r>
          </a:p>
          <a:p>
            <a:pPr algn="l" eaLnBrk="1" hangingPunct="1">
              <a:lnSpc>
                <a:spcPct val="90000"/>
              </a:lnSpc>
              <a:buFontTx/>
              <a:buNone/>
            </a:pPr>
            <a:r>
              <a:rPr lang="en-US" altLang="en-US" dirty="0"/>
              <a:t>Not active against tissue </a:t>
            </a:r>
            <a:r>
              <a:rPr lang="en-US" altLang="en-US" dirty="0" err="1"/>
              <a:t>trophozoites</a:t>
            </a:r>
            <a:r>
              <a:rPr lang="en-US" altLang="en-US" dirty="0"/>
              <a:t>. </a:t>
            </a:r>
          </a:p>
          <a:p>
            <a:pPr algn="l" eaLnBrk="1" hangingPunct="1">
              <a:lnSpc>
                <a:spcPct val="90000"/>
              </a:lnSpc>
              <a:buFontTx/>
              <a:buNone/>
            </a:pPr>
            <a:r>
              <a:rPr lang="en-US" altLang="en-US" dirty="0"/>
              <a:t>In the gut, it splits into </a:t>
            </a:r>
            <a:r>
              <a:rPr lang="en-US" altLang="en-US" b="1" dirty="0" err="1"/>
              <a:t>diloxanide</a:t>
            </a:r>
            <a:endParaRPr lang="en-US" altLang="en-US" b="1" dirty="0"/>
          </a:p>
          <a:p>
            <a:pPr algn="l" eaLnBrk="1" hangingPunct="1">
              <a:lnSpc>
                <a:spcPct val="90000"/>
              </a:lnSpc>
              <a:buFontTx/>
              <a:buNone/>
            </a:pPr>
            <a:r>
              <a:rPr lang="en-US" altLang="en-US" dirty="0"/>
              <a:t> and </a:t>
            </a:r>
            <a:r>
              <a:rPr lang="en-US" altLang="en-US" b="1" dirty="0" err="1"/>
              <a:t>furoic</a:t>
            </a:r>
            <a:r>
              <a:rPr lang="en-US" altLang="en-US" b="1" dirty="0"/>
              <a:t> acid</a:t>
            </a:r>
            <a:r>
              <a:rPr lang="en-US" altLang="en-US" dirty="0"/>
              <a:t>; about 90% of the </a:t>
            </a:r>
          </a:p>
          <a:p>
            <a:pPr algn="l" eaLnBrk="1" hangingPunct="1">
              <a:lnSpc>
                <a:spcPct val="90000"/>
              </a:lnSpc>
              <a:buFontTx/>
              <a:buNone/>
            </a:pPr>
            <a:r>
              <a:rPr lang="en-US" altLang="en-US" b="1" dirty="0" err="1"/>
              <a:t>diloxanide</a:t>
            </a:r>
            <a:r>
              <a:rPr lang="en-US" altLang="en-US" dirty="0"/>
              <a:t> is rapidly absorbed.</a:t>
            </a:r>
          </a:p>
          <a:p>
            <a:pPr>
              <a:buNone/>
            </a:pPr>
            <a:r>
              <a:rPr lang="en-US" altLang="en-US" dirty="0">
                <a:solidFill>
                  <a:srgbClr val="FF3300"/>
                </a:solidFill>
              </a:rPr>
              <a:t>The </a:t>
            </a:r>
            <a:r>
              <a:rPr lang="en-US" altLang="en-US" b="1" dirty="0">
                <a:solidFill>
                  <a:srgbClr val="FF3300"/>
                </a:solidFill>
              </a:rPr>
              <a:t>unabsorbed </a:t>
            </a:r>
            <a:r>
              <a:rPr lang="en-US" altLang="en-US" b="1" dirty="0" err="1">
                <a:solidFill>
                  <a:srgbClr val="FF3300"/>
                </a:solidFill>
              </a:rPr>
              <a:t>diloxanide</a:t>
            </a:r>
            <a:r>
              <a:rPr lang="en-US" altLang="en-US" dirty="0">
                <a:solidFill>
                  <a:srgbClr val="FF3300"/>
                </a:solidFill>
              </a:rPr>
              <a:t> </a:t>
            </a:r>
            <a:r>
              <a:rPr lang="en-US" altLang="en-US" dirty="0" smtClean="0">
                <a:solidFill>
                  <a:srgbClr val="FF3300"/>
                </a:solidFill>
              </a:rPr>
              <a:t>(10%) is </a:t>
            </a:r>
            <a:r>
              <a:rPr lang="en-US" altLang="en-US" dirty="0">
                <a:solidFill>
                  <a:srgbClr val="FF3300"/>
                </a:solidFill>
              </a:rPr>
              <a:t>the </a:t>
            </a:r>
            <a:r>
              <a:rPr lang="en-US" altLang="en-US" b="1" dirty="0">
                <a:solidFill>
                  <a:srgbClr val="FF3300"/>
                </a:solidFill>
              </a:rPr>
              <a:t>active </a:t>
            </a:r>
            <a:r>
              <a:rPr lang="en-US" altLang="en-US" b="1" dirty="0" err="1">
                <a:solidFill>
                  <a:srgbClr val="FF3300"/>
                </a:solidFill>
              </a:rPr>
              <a:t>antiamebic</a:t>
            </a:r>
            <a:r>
              <a:rPr lang="en-US" altLang="en-US" dirty="0"/>
              <a:t> </a:t>
            </a:r>
            <a:r>
              <a:rPr lang="en-US" altLang="en-US" sz="2400" b="1" dirty="0" smtClean="0">
                <a:latin typeface="Comic Sans MS" panose="030F0702030302020204" pitchFamily="66" charset="0"/>
              </a:rPr>
              <a:t>(so they act as luminal </a:t>
            </a:r>
            <a:r>
              <a:rPr lang="en-US" altLang="en-US" sz="2400" b="1" dirty="0" err="1" smtClean="0">
                <a:latin typeface="Comic Sans MS" panose="030F0702030302020204" pitchFamily="66" charset="0"/>
              </a:rPr>
              <a:t>amebicide</a:t>
            </a:r>
            <a:r>
              <a:rPr lang="en-US" altLang="en-US" sz="2400" b="1" dirty="0" smtClean="0">
                <a:latin typeface="Comic Sans MS" panose="030F0702030302020204" pitchFamily="66" charset="0"/>
              </a:rPr>
              <a:t>)</a:t>
            </a:r>
            <a:r>
              <a:rPr lang="en-US" altLang="en-US" dirty="0" smtClean="0"/>
              <a:t>The </a:t>
            </a:r>
            <a:r>
              <a:rPr lang="en-US" altLang="en-US" dirty="0"/>
              <a:t>mechanism of action is unknown</a:t>
            </a:r>
            <a:r>
              <a:rPr lang="en-US" altLang="en-US" dirty="0" smtClean="0"/>
              <a:t>.</a:t>
            </a:r>
            <a:endParaRPr lang="en-US" altLang="en-US" dirty="0"/>
          </a:p>
          <a:p>
            <a:pPr algn="l" eaLnBrk="1" hangingPunct="1">
              <a:lnSpc>
                <a:spcPct val="90000"/>
              </a:lnSpc>
              <a:buFontTx/>
              <a:buNone/>
            </a:pPr>
            <a:r>
              <a:rPr lang="en-US" altLang="en-US" dirty="0"/>
              <a:t>Used with </a:t>
            </a:r>
            <a:r>
              <a:rPr lang="en-US" altLang="en-US" dirty="0" smtClean="0"/>
              <a:t>a tissue </a:t>
            </a:r>
            <a:r>
              <a:rPr lang="en-US" altLang="en-US" dirty="0" err="1" smtClean="0"/>
              <a:t>amebicide</a:t>
            </a:r>
            <a:r>
              <a:rPr lang="en-US" altLang="en-US" dirty="0" smtClean="0"/>
              <a:t>, </a:t>
            </a:r>
            <a:r>
              <a:rPr lang="en-US" altLang="en-US" dirty="0"/>
              <a:t>usually </a:t>
            </a:r>
            <a:r>
              <a:rPr lang="en-US" altLang="en-US" b="1" dirty="0"/>
              <a:t>metronidazole</a:t>
            </a:r>
            <a:r>
              <a:rPr lang="en-US" altLang="en-US" dirty="0"/>
              <a:t>, to treat serious intestinal &amp; </a:t>
            </a:r>
            <a:r>
              <a:rPr lang="en-US" altLang="en-US" dirty="0" err="1"/>
              <a:t>extraintestinal</a:t>
            </a:r>
            <a:r>
              <a:rPr lang="en-US" altLang="en-US" dirty="0"/>
              <a:t> infections. </a:t>
            </a:r>
          </a:p>
          <a:p>
            <a:pPr algn="l" eaLnBrk="1" hangingPunct="1">
              <a:lnSpc>
                <a:spcPct val="90000"/>
              </a:lnSpc>
              <a:buFontTx/>
              <a:buNone/>
            </a:pPr>
            <a:r>
              <a:rPr lang="en-US" altLang="en-US" b="1" dirty="0"/>
              <a:t>Adverse effects:</a:t>
            </a:r>
            <a:r>
              <a:rPr lang="en-US" altLang="en-US" dirty="0"/>
              <a:t> </a:t>
            </a:r>
          </a:p>
          <a:p>
            <a:pPr algn="l" eaLnBrk="1" hangingPunct="1">
              <a:lnSpc>
                <a:spcPct val="90000"/>
              </a:lnSpc>
              <a:buFontTx/>
              <a:buNone/>
            </a:pPr>
            <a:r>
              <a:rPr lang="en-US" altLang="en-US" dirty="0" smtClean="0"/>
              <a:t>Flatulence</a:t>
            </a:r>
            <a:r>
              <a:rPr lang="ar-JO" altLang="en-US" dirty="0" smtClean="0"/>
              <a:t>نفخة)</a:t>
            </a:r>
            <a:r>
              <a:rPr lang="en-US" altLang="en-US" dirty="0" smtClean="0"/>
              <a:t>) </a:t>
            </a:r>
            <a:r>
              <a:rPr lang="en-US" altLang="en-US" dirty="0"/>
              <a:t>is common, nausea &amp; abdominal cramps are infrequent &amp; rashes are rare.   </a:t>
            </a:r>
          </a:p>
        </p:txBody>
      </p:sp>
      <p:pic>
        <p:nvPicPr>
          <p:cNvPr id="9219" name="Picture 8" descr="3736-81-0 molecular structur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32644" y="228601"/>
            <a:ext cx="3810000" cy="165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0"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20809" y="1884364"/>
            <a:ext cx="2286000" cy="1290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83C1733-22A3-4A52-9089-C32AFF536D28}" type="slidenum">
              <a:rPr lang="ar-SA" altLang="en-US" sz="2000" b="1"/>
              <a:pPr eaLnBrk="1" hangingPunct="1"/>
              <a:t>18</a:t>
            </a:fld>
            <a:endParaRPr lang="en-US" altLang="en-US" sz="2000" b="1"/>
          </a:p>
        </p:txBody>
      </p:sp>
    </p:spTree>
    <p:extLst>
      <p:ext uri="{BB962C8B-B14F-4D97-AF65-F5344CB8AC3E}">
        <p14:creationId xmlns:p14="http://schemas.microsoft.com/office/powerpoint/2010/main" val="28052802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type="body" idx="4294967295"/>
          </p:nvPr>
        </p:nvSpPr>
        <p:spPr>
          <a:xfrm>
            <a:off x="228599" y="219869"/>
            <a:ext cx="9604513" cy="6400800"/>
          </a:xfrm>
        </p:spPr>
        <p:txBody>
          <a:bodyPr/>
          <a:lstStyle/>
          <a:p>
            <a:pPr algn="l" eaLnBrk="1" hangingPunct="1">
              <a:buFontTx/>
              <a:buNone/>
            </a:pPr>
            <a:r>
              <a:rPr lang="en-US" altLang="en-US" sz="3600" b="1" dirty="0" err="1">
                <a:solidFill>
                  <a:srgbClr val="FF3300"/>
                </a:solidFill>
              </a:rPr>
              <a:t>Paromomycin</a:t>
            </a:r>
            <a:r>
              <a:rPr lang="en-US" altLang="en-US" sz="3600" b="1" dirty="0">
                <a:solidFill>
                  <a:srgbClr val="FF3300"/>
                </a:solidFill>
              </a:rPr>
              <a:t> Sulfate</a:t>
            </a:r>
          </a:p>
          <a:p>
            <a:pPr algn="l" eaLnBrk="1" hangingPunct="1">
              <a:buFontTx/>
              <a:buNone/>
            </a:pPr>
            <a:r>
              <a:rPr lang="en-US" altLang="en-US" dirty="0"/>
              <a:t>Aminoglycoside antibiotic that is not absorbed from the gastrointestinal tract. </a:t>
            </a:r>
            <a:r>
              <a:rPr lang="en-US" altLang="en-US" sz="2400" dirty="0" smtClean="0">
                <a:latin typeface="Comic Sans MS" panose="030F0702030302020204" pitchFamily="66" charset="0"/>
              </a:rPr>
              <a:t>(not affected if given orally &gt;&gt;so given IV)</a:t>
            </a:r>
            <a:endParaRPr lang="en-US" altLang="en-US" sz="2400" dirty="0">
              <a:latin typeface="Comic Sans MS" panose="030F0702030302020204" pitchFamily="66" charset="0"/>
            </a:endParaRPr>
          </a:p>
          <a:p>
            <a:pPr algn="l" eaLnBrk="1" hangingPunct="1">
              <a:buFontTx/>
              <a:buNone/>
            </a:pPr>
            <a:r>
              <a:rPr lang="en-US" altLang="en-US" dirty="0"/>
              <a:t>It is used only as a </a:t>
            </a:r>
            <a:r>
              <a:rPr lang="en-US" altLang="en-US" dirty="0">
                <a:solidFill>
                  <a:srgbClr val="FF3300"/>
                </a:solidFill>
              </a:rPr>
              <a:t>luminal </a:t>
            </a:r>
            <a:r>
              <a:rPr lang="en-US" altLang="en-US" dirty="0" err="1">
                <a:solidFill>
                  <a:srgbClr val="FF3300"/>
                </a:solidFill>
              </a:rPr>
              <a:t>amebicide</a:t>
            </a:r>
            <a:r>
              <a:rPr lang="en-US" altLang="en-US" dirty="0"/>
              <a:t> and has no effect against </a:t>
            </a:r>
            <a:r>
              <a:rPr lang="en-US" altLang="en-US" dirty="0" err="1"/>
              <a:t>extraintestinal</a:t>
            </a:r>
            <a:r>
              <a:rPr lang="en-US" altLang="en-US" dirty="0"/>
              <a:t> amebic infections.</a:t>
            </a:r>
            <a:r>
              <a:rPr lang="en-US" altLang="en-US" dirty="0" smtClean="0"/>
              <a:t> </a:t>
            </a:r>
          </a:p>
          <a:p>
            <a:pPr algn="l" eaLnBrk="1" hangingPunct="1">
              <a:buFontTx/>
              <a:buNone/>
            </a:pPr>
            <a:r>
              <a:rPr lang="en-US" altLang="en-US" b="1" dirty="0" smtClean="0"/>
              <a:t>Adverse effects</a:t>
            </a:r>
            <a:r>
              <a:rPr lang="en-US" altLang="en-US" dirty="0" smtClean="0"/>
              <a:t> </a:t>
            </a:r>
          </a:p>
          <a:p>
            <a:pPr algn="l" eaLnBrk="1" hangingPunct="1">
              <a:buFontTx/>
              <a:buNone/>
            </a:pPr>
            <a:r>
              <a:rPr lang="en-US" altLang="en-US" dirty="0"/>
              <a:t>Occasional abdominal distress &amp; diarrhea. </a:t>
            </a:r>
          </a:p>
          <a:p>
            <a:pPr algn="l" eaLnBrk="1" hangingPunct="1">
              <a:buFontTx/>
              <a:buNone/>
            </a:pPr>
            <a:r>
              <a:rPr lang="en-US" altLang="en-US" dirty="0"/>
              <a:t>Parenteral </a:t>
            </a:r>
            <a:r>
              <a:rPr lang="en-US" altLang="en-US" dirty="0" smtClean="0"/>
              <a:t>(IV) </a:t>
            </a:r>
            <a:r>
              <a:rPr lang="en-US" altLang="en-US" dirty="0" err="1" smtClean="0"/>
              <a:t>paromomycin</a:t>
            </a:r>
            <a:r>
              <a:rPr lang="en-US" altLang="en-US" dirty="0" smtClean="0"/>
              <a:t> </a:t>
            </a:r>
            <a:r>
              <a:rPr lang="en-US" altLang="en-US" dirty="0"/>
              <a:t>is now used </a:t>
            </a:r>
          </a:p>
          <a:p>
            <a:pPr algn="l" eaLnBrk="1" hangingPunct="1">
              <a:buFontTx/>
              <a:buNone/>
            </a:pPr>
            <a:r>
              <a:rPr lang="en-US" altLang="en-US" dirty="0"/>
              <a:t>to treat </a:t>
            </a:r>
            <a:r>
              <a:rPr lang="en-US" altLang="en-US" dirty="0">
                <a:solidFill>
                  <a:srgbClr val="FF3300"/>
                </a:solidFill>
              </a:rPr>
              <a:t>visceral </a:t>
            </a:r>
            <a:r>
              <a:rPr lang="en-US" altLang="en-US" dirty="0" err="1">
                <a:solidFill>
                  <a:srgbClr val="FF3300"/>
                </a:solidFill>
              </a:rPr>
              <a:t>leishmaniasis</a:t>
            </a:r>
            <a:r>
              <a:rPr lang="en-US" altLang="en-US" dirty="0"/>
              <a:t>.</a:t>
            </a:r>
            <a:r>
              <a:rPr lang="en-US" altLang="en-US" dirty="0" smtClean="0"/>
              <a:t> </a:t>
            </a:r>
          </a:p>
        </p:txBody>
      </p:sp>
      <p:pic>
        <p:nvPicPr>
          <p:cNvPr id="10243" name="Picture 5" descr="Source: World Health Organization/ Overseas Development Administr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91198" y="5138141"/>
            <a:ext cx="1696278" cy="11205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4" name="Picture 8" descr="Source: World Health Organization/ Overseas Development Administra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91198" y="747018"/>
            <a:ext cx="1536700" cy="227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5" name="Text Box 10"/>
          <p:cNvSpPr txBox="1">
            <a:spLocks noChangeArrowheads="1"/>
          </p:cNvSpPr>
          <p:nvPr/>
        </p:nvSpPr>
        <p:spPr bwMode="auto">
          <a:xfrm>
            <a:off x="10191198" y="3163292"/>
            <a:ext cx="1894784" cy="203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eaLnBrk="1" hangingPunct="1"/>
            <a:r>
              <a:rPr lang="en-US" altLang="en-US" dirty="0"/>
              <a:t>Post-kala-azar dermal </a:t>
            </a:r>
            <a:r>
              <a:rPr lang="en-US" altLang="en-US" dirty="0" err="1"/>
              <a:t>leishmaniasis</a:t>
            </a:r>
            <a:r>
              <a:rPr lang="en-US" altLang="en-US" dirty="0"/>
              <a:t> , </a:t>
            </a:r>
          </a:p>
          <a:p>
            <a:pPr algn="l" eaLnBrk="1" hangingPunct="1"/>
            <a:r>
              <a:rPr lang="en-US" altLang="en-US" dirty="0"/>
              <a:t>a complication of visceral </a:t>
            </a:r>
            <a:r>
              <a:rPr lang="en-US" altLang="en-US" dirty="0" err="1"/>
              <a:t>leishmaniasis</a:t>
            </a:r>
            <a:r>
              <a:rPr lang="en-US" altLang="en-US" dirty="0"/>
              <a:t>.</a:t>
            </a:r>
            <a:br>
              <a:rPr lang="en-US" altLang="en-US" dirty="0"/>
            </a:br>
            <a:endParaRPr lang="en-US" altLang="en-US" dirty="0"/>
          </a:p>
        </p:txBody>
      </p:sp>
      <p:sp>
        <p:nvSpPr>
          <p:cNvPr id="10246" name="Rectangle 11"/>
          <p:cNvSpPr>
            <a:spLocks noChangeArrowheads="1"/>
          </p:cNvSpPr>
          <p:nvPr/>
        </p:nvSpPr>
        <p:spPr bwMode="auto">
          <a:xfrm>
            <a:off x="10191198" y="5966775"/>
            <a:ext cx="1696278" cy="396875"/>
          </a:xfrm>
          <a:prstGeom prst="rect">
            <a:avLst/>
          </a:prstGeom>
          <a:solidFill>
            <a:schemeClr val="accent6"/>
          </a:solidFill>
          <a:ln>
            <a:noFill/>
          </a:ln>
        </p:spPr>
        <p:txBody>
          <a:bodyPr wrap="squar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000" dirty="0"/>
              <a:t>a sand fly</a:t>
            </a:r>
            <a:r>
              <a:rPr lang="en-US" altLang="en-US" dirty="0"/>
              <a:t> </a:t>
            </a:r>
          </a:p>
        </p:txBody>
      </p:sp>
      <p:sp>
        <p:nvSpPr>
          <p:cNvPr id="10247"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D1C8299-6FC4-4968-AD65-83BDE45A024B}" type="slidenum">
              <a:rPr lang="ar-SA" altLang="en-US" sz="2000" b="1"/>
              <a:pPr eaLnBrk="1" hangingPunct="1"/>
              <a:t>19</a:t>
            </a:fld>
            <a:endParaRPr lang="en-US" altLang="en-US" sz="2000" b="1"/>
          </a:p>
        </p:txBody>
      </p:sp>
      <p:sp>
        <p:nvSpPr>
          <p:cNvPr id="3" name="Rectangle 2"/>
          <p:cNvSpPr/>
          <p:nvPr/>
        </p:nvSpPr>
        <p:spPr>
          <a:xfrm>
            <a:off x="9674087" y="100600"/>
            <a:ext cx="2411895" cy="663813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rot="19090139">
            <a:off x="9567475" y="468676"/>
            <a:ext cx="1321904" cy="71561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recall Para. MSS</a:t>
            </a:r>
            <a:endParaRPr lang="en-US" dirty="0"/>
          </a:p>
        </p:txBody>
      </p:sp>
    </p:spTree>
    <p:extLst>
      <p:ext uri="{BB962C8B-B14F-4D97-AF65-F5344CB8AC3E}">
        <p14:creationId xmlns:p14="http://schemas.microsoft.com/office/powerpoint/2010/main" val="17638238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752600" y="304801"/>
            <a:ext cx="8915400" cy="5821363"/>
          </a:xfrm>
        </p:spPr>
        <p:txBody>
          <a:bodyPr>
            <a:normAutofit fontScale="25000" lnSpcReduction="20000"/>
          </a:bodyPr>
          <a:lstStyle/>
          <a:p>
            <a:pPr algn="l">
              <a:lnSpc>
                <a:spcPct val="120000"/>
              </a:lnSpc>
              <a:buFontTx/>
              <a:buNone/>
              <a:defRPr/>
            </a:pPr>
            <a:r>
              <a:rPr lang="en-US" sz="12800" b="1" dirty="0"/>
              <a:t>Drugs Used to Treat Variceal Hemorrhage</a:t>
            </a:r>
          </a:p>
          <a:p>
            <a:pPr algn="l">
              <a:lnSpc>
                <a:spcPct val="120000"/>
              </a:lnSpc>
              <a:buFontTx/>
              <a:buNone/>
              <a:defRPr/>
            </a:pPr>
            <a:r>
              <a:rPr lang="en-US" sz="10800" dirty="0"/>
              <a:t>Portal hypertension most commonly occurs as a consequence of </a:t>
            </a:r>
            <a:r>
              <a:rPr lang="en-US" sz="10800" b="1" dirty="0"/>
              <a:t>chronic liver disease</a:t>
            </a:r>
            <a:r>
              <a:rPr lang="en-US" sz="10800" dirty="0"/>
              <a:t>. </a:t>
            </a:r>
          </a:p>
          <a:p>
            <a:pPr algn="l">
              <a:lnSpc>
                <a:spcPct val="120000"/>
              </a:lnSpc>
              <a:buFontTx/>
              <a:buNone/>
              <a:defRPr/>
            </a:pPr>
            <a:r>
              <a:rPr lang="en-US" sz="10800" dirty="0"/>
              <a:t>Portal hypertension is caused by increased blood flow within the portal venous system and increased resistance to portal flow within the liver. </a:t>
            </a:r>
          </a:p>
          <a:p>
            <a:pPr algn="l">
              <a:lnSpc>
                <a:spcPct val="120000"/>
              </a:lnSpc>
              <a:buFontTx/>
              <a:buNone/>
              <a:defRPr/>
            </a:pPr>
            <a:r>
              <a:rPr lang="en-US" sz="10800" dirty="0"/>
              <a:t>Splanchnic blood flow is increased in patients with cirrhosis.</a:t>
            </a:r>
          </a:p>
          <a:p>
            <a:pPr algn="l">
              <a:lnSpc>
                <a:spcPct val="120000"/>
              </a:lnSpc>
              <a:buFontTx/>
              <a:buNone/>
              <a:defRPr/>
            </a:pPr>
            <a:r>
              <a:rPr lang="en-US" sz="10800" dirty="0"/>
              <a:t> The extra blood flow causes the veins in the esophagus to </a:t>
            </a:r>
            <a:r>
              <a:rPr lang="en-US" sz="10800" dirty="0" smtClean="0"/>
              <a:t>balloon </a:t>
            </a:r>
            <a:r>
              <a:rPr lang="en-US" sz="10800" dirty="0"/>
              <a:t>outward. </a:t>
            </a:r>
          </a:p>
          <a:p>
            <a:pPr algn="l">
              <a:lnSpc>
                <a:spcPct val="120000"/>
              </a:lnSpc>
              <a:buFontTx/>
              <a:buNone/>
              <a:defRPr/>
            </a:pPr>
            <a:r>
              <a:rPr lang="en-US" sz="10800" dirty="0"/>
              <a:t>Varices can </a:t>
            </a:r>
            <a:r>
              <a:rPr lang="en-US" sz="10800" b="1" dirty="0"/>
              <a:t>rupture</a:t>
            </a:r>
            <a:r>
              <a:rPr lang="en-US" sz="10800" dirty="0"/>
              <a:t>, leading to massive </a:t>
            </a:r>
            <a:r>
              <a:rPr lang="en-US" sz="10800" b="1" dirty="0"/>
              <a:t>upper GI bleeding</a:t>
            </a:r>
            <a:r>
              <a:rPr lang="en-US" sz="10800" dirty="0"/>
              <a:t>.</a:t>
            </a:r>
            <a:r>
              <a:rPr lang="en-US" sz="4400" dirty="0"/>
              <a:t> </a:t>
            </a:r>
            <a:endParaRPr lang="ar-JO" dirty="0"/>
          </a:p>
        </p:txBody>
      </p:sp>
      <p:sp>
        <p:nvSpPr>
          <p:cNvPr id="61443" name="TextBox 3"/>
          <p:cNvSpPr txBox="1">
            <a:spLocks noChangeArrowheads="1"/>
          </p:cNvSpPr>
          <p:nvPr/>
        </p:nvSpPr>
        <p:spPr bwMode="auto">
          <a:xfrm>
            <a:off x="2286001" y="6172200"/>
            <a:ext cx="4413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ar-JO" altLang="en-US"/>
              <a:t>59</a:t>
            </a:r>
          </a:p>
        </p:txBody>
      </p:sp>
      <p:sp>
        <p:nvSpPr>
          <p:cNvPr id="4" name="TextBox 3"/>
          <p:cNvSpPr txBox="1"/>
          <p:nvPr/>
        </p:nvSpPr>
        <p:spPr>
          <a:xfrm>
            <a:off x="861391" y="5486400"/>
            <a:ext cx="10614992" cy="646331"/>
          </a:xfrm>
          <a:prstGeom prst="rect">
            <a:avLst/>
          </a:prstGeom>
          <a:noFill/>
        </p:spPr>
        <p:txBody>
          <a:bodyPr wrap="square" rtlCol="0">
            <a:spAutoFit/>
          </a:bodyPr>
          <a:lstStyle/>
          <a:p>
            <a:pPr algn="ctr"/>
            <a:r>
              <a:rPr lang="en-US" dirty="0" smtClean="0">
                <a:solidFill>
                  <a:srgbClr val="FF0000"/>
                </a:solidFill>
                <a:latin typeface="Comic Sans MS" panose="030F0702030302020204" pitchFamily="66" charset="0"/>
              </a:rPr>
              <a:t>This condition in one line:</a:t>
            </a:r>
            <a:br>
              <a:rPr lang="en-US" dirty="0" smtClean="0">
                <a:solidFill>
                  <a:srgbClr val="FF0000"/>
                </a:solidFill>
                <a:latin typeface="Comic Sans MS" panose="030F0702030302020204" pitchFamily="66" charset="0"/>
              </a:rPr>
            </a:br>
            <a:r>
              <a:rPr lang="en-US" dirty="0" smtClean="0">
                <a:solidFill>
                  <a:srgbClr val="FF0000"/>
                </a:solidFill>
                <a:latin typeface="Comic Sans MS" panose="030F0702030302020204" pitchFamily="66" charset="0"/>
              </a:rPr>
              <a:t> Chronic liver disease &gt;portal BF increase &gt;HT &gt; dilation of vein &gt; rapture of veins &gt;Hemorrhage </a:t>
            </a:r>
            <a:endParaRPr lang="en-US" dirty="0">
              <a:solidFill>
                <a:srgbClr val="FF0000"/>
              </a:solidFill>
              <a:latin typeface="Comic Sans MS" panose="030F0702030302020204" pitchFamily="66" charset="0"/>
            </a:endParaRPr>
          </a:p>
        </p:txBody>
      </p:sp>
      <p:pic>
        <p:nvPicPr>
          <p:cNvPr id="6" name="Picture 5"/>
          <p:cNvPicPr>
            <a:picLocks noChangeAspect="1"/>
          </p:cNvPicPr>
          <p:nvPr/>
        </p:nvPicPr>
        <p:blipFill>
          <a:blip r:embed="rId2"/>
          <a:stretch>
            <a:fillRect/>
          </a:stretch>
        </p:blipFill>
        <p:spPr>
          <a:xfrm>
            <a:off x="4297018" y="5402062"/>
            <a:ext cx="407503" cy="407503"/>
          </a:xfrm>
          <a:prstGeom prst="rect">
            <a:avLst/>
          </a:prstGeom>
        </p:spPr>
      </p:pic>
    </p:spTree>
    <p:extLst>
      <p:ext uri="{BB962C8B-B14F-4D97-AF65-F5344CB8AC3E}">
        <p14:creationId xmlns:p14="http://schemas.microsoft.com/office/powerpoint/2010/main" val="17995793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type="body" idx="4294967295"/>
          </p:nvPr>
        </p:nvSpPr>
        <p:spPr>
          <a:xfrm>
            <a:off x="357808" y="214312"/>
            <a:ext cx="8839200" cy="6324600"/>
          </a:xfrm>
        </p:spPr>
        <p:txBody>
          <a:bodyPr>
            <a:normAutofit lnSpcReduction="10000"/>
          </a:bodyPr>
          <a:lstStyle/>
          <a:p>
            <a:pPr algn="l" eaLnBrk="1" hangingPunct="1">
              <a:lnSpc>
                <a:spcPct val="80000"/>
              </a:lnSpc>
              <a:buFontTx/>
              <a:buNone/>
            </a:pPr>
            <a:r>
              <a:rPr lang="en-US" altLang="en-US" sz="3600" b="1" dirty="0">
                <a:solidFill>
                  <a:srgbClr val="FF3300"/>
                </a:solidFill>
              </a:rPr>
              <a:t>Emetine &amp; </a:t>
            </a:r>
            <a:r>
              <a:rPr lang="en-US" altLang="en-US" sz="3600" b="1" dirty="0" err="1">
                <a:solidFill>
                  <a:srgbClr val="FF3300"/>
                </a:solidFill>
              </a:rPr>
              <a:t>Dehydroemetine</a:t>
            </a:r>
            <a:endParaRPr lang="en-US" altLang="en-US" sz="3600" b="1" dirty="0">
              <a:solidFill>
                <a:srgbClr val="FF3300"/>
              </a:solidFill>
            </a:endParaRPr>
          </a:p>
          <a:p>
            <a:pPr algn="l" eaLnBrk="1" hangingPunct="1">
              <a:lnSpc>
                <a:spcPct val="80000"/>
              </a:lnSpc>
              <a:buFontTx/>
              <a:buNone/>
            </a:pPr>
            <a:r>
              <a:rPr lang="en-US" altLang="en-US" b="1" dirty="0"/>
              <a:t>Emetine</a:t>
            </a:r>
            <a:r>
              <a:rPr lang="en-US" altLang="en-US" dirty="0"/>
              <a:t>, an alkaloid derived from </a:t>
            </a:r>
            <a:r>
              <a:rPr lang="en-US" altLang="en-US" b="1" dirty="0" smtClean="0"/>
              <a:t>ipecac </a:t>
            </a:r>
            <a:r>
              <a:rPr lang="ar-JO" altLang="en-US" sz="1400" b="1" dirty="0" smtClean="0"/>
              <a:t>(العشبة </a:t>
            </a:r>
            <a:r>
              <a:rPr lang="ar-JO" altLang="en-US" sz="1400" b="1" dirty="0" err="1" smtClean="0"/>
              <a:t>إللي</a:t>
            </a:r>
            <a:r>
              <a:rPr lang="ar-JO" altLang="en-US" sz="1400" b="1" dirty="0" smtClean="0"/>
              <a:t> بالصورة)</a:t>
            </a:r>
            <a:r>
              <a:rPr lang="en-US" altLang="en-US" b="1" dirty="0" smtClean="0"/>
              <a:t>.</a:t>
            </a:r>
            <a:endParaRPr lang="en-US" altLang="en-US" dirty="0"/>
          </a:p>
          <a:p>
            <a:pPr algn="l" eaLnBrk="1" hangingPunct="1">
              <a:lnSpc>
                <a:spcPct val="80000"/>
              </a:lnSpc>
              <a:buFontTx/>
              <a:buNone/>
            </a:pPr>
            <a:r>
              <a:rPr lang="en-US" altLang="en-US" b="1" dirty="0" err="1"/>
              <a:t>Dehydroemetine</a:t>
            </a:r>
            <a:r>
              <a:rPr lang="en-US" altLang="en-US" dirty="0"/>
              <a:t>, a synthetic analog.</a:t>
            </a:r>
          </a:p>
          <a:p>
            <a:pPr algn="l" eaLnBrk="1" hangingPunct="1">
              <a:lnSpc>
                <a:spcPct val="80000"/>
              </a:lnSpc>
              <a:buFontTx/>
              <a:buNone/>
            </a:pPr>
            <a:r>
              <a:rPr lang="en-US" altLang="en-US" dirty="0"/>
              <a:t>Effective against </a:t>
            </a:r>
            <a:r>
              <a:rPr lang="en-US" altLang="en-US" b="1" dirty="0"/>
              <a:t>tissue </a:t>
            </a:r>
            <a:r>
              <a:rPr lang="en-US" altLang="en-US" b="1" dirty="0" err="1"/>
              <a:t>trophozoites</a:t>
            </a:r>
            <a:r>
              <a:rPr lang="en-US" altLang="en-US" dirty="0"/>
              <a:t> of </a:t>
            </a:r>
            <a:r>
              <a:rPr lang="en-US" altLang="en-US" i="1" dirty="0"/>
              <a:t>E </a:t>
            </a:r>
            <a:r>
              <a:rPr lang="en-US" altLang="en-US" i="1" dirty="0" err="1"/>
              <a:t>histolytica</a:t>
            </a:r>
            <a:r>
              <a:rPr lang="en-US" altLang="en-US" i="1" dirty="0"/>
              <a:t>,</a:t>
            </a:r>
            <a:r>
              <a:rPr lang="en-US" altLang="en-US" dirty="0"/>
              <a:t> </a:t>
            </a:r>
          </a:p>
          <a:p>
            <a:pPr algn="l" eaLnBrk="1" hangingPunct="1">
              <a:lnSpc>
                <a:spcPct val="80000"/>
              </a:lnSpc>
              <a:buFontTx/>
              <a:buNone/>
            </a:pPr>
            <a:r>
              <a:rPr lang="en-US" altLang="en-US" dirty="0"/>
              <a:t>Their use is limited to </a:t>
            </a:r>
            <a:r>
              <a:rPr lang="en-US" altLang="en-US" b="1" dirty="0">
                <a:solidFill>
                  <a:srgbClr val="FF3300"/>
                </a:solidFill>
              </a:rPr>
              <a:t>severe </a:t>
            </a:r>
            <a:r>
              <a:rPr lang="en-US" altLang="en-US" b="1" dirty="0" err="1">
                <a:solidFill>
                  <a:srgbClr val="FF3300"/>
                </a:solidFill>
              </a:rPr>
              <a:t>amebiasis</a:t>
            </a:r>
            <a:r>
              <a:rPr lang="en-US" altLang="en-US" b="1" dirty="0">
                <a:solidFill>
                  <a:srgbClr val="FF3300"/>
                </a:solidFill>
              </a:rPr>
              <a:t> when metronidazole cannot be used.</a:t>
            </a:r>
            <a:r>
              <a:rPr lang="en-US" altLang="en-US" dirty="0"/>
              <a:t> </a:t>
            </a:r>
          </a:p>
          <a:p>
            <a:pPr algn="l" eaLnBrk="1" hangingPunct="1">
              <a:lnSpc>
                <a:spcPct val="80000"/>
              </a:lnSpc>
              <a:buFontTx/>
              <a:buNone/>
            </a:pPr>
            <a:r>
              <a:rPr lang="en-US" altLang="en-US" dirty="0"/>
              <a:t>Used for the minimum period needed to relieve severe symptoms (3–5 days) and should be administered S.C. (preferred) or I.M.</a:t>
            </a:r>
          </a:p>
          <a:p>
            <a:pPr algn="l" eaLnBrk="1" hangingPunct="1">
              <a:lnSpc>
                <a:spcPct val="80000"/>
              </a:lnSpc>
              <a:buFontTx/>
              <a:buNone/>
            </a:pPr>
            <a:r>
              <a:rPr lang="en-US" altLang="en-US" b="1" u="sng" dirty="0"/>
              <a:t>Adverse effects</a:t>
            </a:r>
            <a:r>
              <a:rPr lang="en-US" altLang="en-US" dirty="0"/>
              <a:t> </a:t>
            </a:r>
          </a:p>
          <a:p>
            <a:pPr algn="l" eaLnBrk="1" hangingPunct="1">
              <a:lnSpc>
                <a:spcPct val="80000"/>
              </a:lnSpc>
              <a:buFontTx/>
              <a:buNone/>
            </a:pPr>
            <a:r>
              <a:rPr lang="en-US" altLang="en-US" dirty="0"/>
              <a:t>Pain, tenderness, and sterile abscesses at the injection site; diarrhea, nausea, and vomiting; muscle weakness and discomfort.</a:t>
            </a:r>
          </a:p>
          <a:p>
            <a:pPr algn="l" eaLnBrk="1" hangingPunct="1">
              <a:lnSpc>
                <a:spcPct val="80000"/>
              </a:lnSpc>
              <a:buFontTx/>
              <a:buNone/>
            </a:pPr>
            <a:r>
              <a:rPr lang="en-US" altLang="en-US" b="1" dirty="0">
                <a:solidFill>
                  <a:srgbClr val="FF3300"/>
                </a:solidFill>
              </a:rPr>
              <a:t>Serious toxicities include cardiac arrhythmias, heart failure, and hypotension.</a:t>
            </a:r>
            <a:r>
              <a:rPr lang="en-US" altLang="en-US" dirty="0"/>
              <a:t> </a:t>
            </a:r>
          </a:p>
        </p:txBody>
      </p:sp>
      <p:pic>
        <p:nvPicPr>
          <p:cNvPr id="11267" name="Picture 4" descr="ipeca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84026" y="214312"/>
            <a:ext cx="2057400" cy="160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94C2516-2C05-4664-8106-9D634BBC186E}" type="slidenum">
              <a:rPr lang="ar-SA" altLang="en-US" sz="2000" b="1"/>
              <a:pPr eaLnBrk="1" hangingPunct="1"/>
              <a:t>20</a:t>
            </a:fld>
            <a:endParaRPr lang="en-US" altLang="en-US" sz="2000" b="1"/>
          </a:p>
        </p:txBody>
      </p:sp>
      <p:sp>
        <p:nvSpPr>
          <p:cNvPr id="2" name="Flowchart: Process 1"/>
          <p:cNvSpPr/>
          <p:nvPr/>
        </p:nvSpPr>
        <p:spPr>
          <a:xfrm>
            <a:off x="9501809" y="106017"/>
            <a:ext cx="2531165" cy="6615458"/>
          </a:xfrm>
          <a:prstGeom prst="flowChartProcess">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 name="TextBox 2"/>
          <p:cNvSpPr txBox="1"/>
          <p:nvPr/>
        </p:nvSpPr>
        <p:spPr>
          <a:xfrm>
            <a:off x="9684026" y="1961322"/>
            <a:ext cx="2057400" cy="4247317"/>
          </a:xfrm>
          <a:prstGeom prst="rect">
            <a:avLst/>
          </a:prstGeom>
          <a:noFill/>
        </p:spPr>
        <p:txBody>
          <a:bodyPr wrap="square" rtlCol="0">
            <a:spAutoFit/>
          </a:bodyPr>
          <a:lstStyle/>
          <a:p>
            <a:pPr marL="285750" indent="-285750">
              <a:buFont typeface="Wingdings" panose="05000000000000000000" pitchFamily="2" charset="2"/>
              <a:buChar char="ü"/>
            </a:pPr>
            <a:r>
              <a:rPr lang="en-US" dirty="0" smtClean="0"/>
              <a:t>Emetine mediate vomiting (emetic drug ) </a:t>
            </a:r>
          </a:p>
          <a:p>
            <a:pPr marL="285750" indent="-285750">
              <a:buFont typeface="Wingdings" panose="05000000000000000000" pitchFamily="2" charset="2"/>
              <a:buChar char="ü"/>
            </a:pPr>
            <a:r>
              <a:rPr lang="en-US" dirty="0" smtClean="0"/>
              <a:t>S.C. =subcutaneous injection slow but long release of drug </a:t>
            </a:r>
          </a:p>
          <a:p>
            <a:pPr marL="285750" indent="-285750">
              <a:buFont typeface="Wingdings" panose="05000000000000000000" pitchFamily="2" charset="2"/>
              <a:buChar char="ü"/>
            </a:pPr>
            <a:r>
              <a:rPr lang="en-US" dirty="0" smtClean="0"/>
              <a:t>IM </a:t>
            </a:r>
            <a:br>
              <a:rPr lang="en-US" dirty="0" smtClean="0"/>
            </a:br>
            <a:r>
              <a:rPr lang="en-US" dirty="0" smtClean="0"/>
              <a:t>Intramuscular </a:t>
            </a:r>
            <a:br>
              <a:rPr lang="en-US" dirty="0" smtClean="0"/>
            </a:br>
            <a:r>
              <a:rPr lang="en-US" dirty="0" smtClean="0"/>
              <a:t>a fast concentration of the drug in the blood (but brief) </a:t>
            </a:r>
            <a:endParaRPr lang="en-US" dirty="0"/>
          </a:p>
        </p:txBody>
      </p:sp>
    </p:spTree>
    <p:extLst>
      <p:ext uri="{BB962C8B-B14F-4D97-AF65-F5344CB8AC3E}">
        <p14:creationId xmlns:p14="http://schemas.microsoft.com/office/powerpoint/2010/main" val="17691258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274365" y="2544417"/>
            <a:ext cx="3551583" cy="1200329"/>
          </a:xfrm>
          <a:prstGeom prst="rect">
            <a:avLst/>
          </a:prstGeom>
          <a:noFill/>
        </p:spPr>
        <p:txBody>
          <a:bodyPr wrap="square" rtlCol="0">
            <a:spAutoFit/>
          </a:bodyPr>
          <a:lstStyle/>
          <a:p>
            <a:r>
              <a:rPr lang="ja-JP" altLang="en-US" sz="3600" b="1" dirty="0" smtClean="0"/>
              <a:t/>
            </a:r>
            <a:br>
              <a:rPr lang="ja-JP" altLang="en-US" sz="3600" b="1" dirty="0" smtClean="0"/>
            </a:br>
            <a:r>
              <a:rPr lang="ja-JP" altLang="en-US" sz="3600" b="1" dirty="0"/>
              <a:t>つづく</a:t>
            </a:r>
            <a:endParaRPr lang="en-US" sz="3600" b="1" dirty="0"/>
          </a:p>
        </p:txBody>
      </p:sp>
    </p:spTree>
    <p:extLst>
      <p:ext uri="{BB962C8B-B14F-4D97-AF65-F5344CB8AC3E}">
        <p14:creationId xmlns:p14="http://schemas.microsoft.com/office/powerpoint/2010/main" val="36415021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66122" y="172278"/>
            <a:ext cx="7195931" cy="4154984"/>
          </a:xfrm>
          <a:prstGeom prst="rect">
            <a:avLst/>
          </a:prstGeom>
          <a:noFill/>
        </p:spPr>
        <p:txBody>
          <a:bodyPr wrap="square" rtlCol="0">
            <a:spAutoFit/>
          </a:bodyPr>
          <a:lstStyle/>
          <a:p>
            <a:pPr algn="ctr"/>
            <a:r>
              <a:rPr lang="en-US" dirty="0" smtClean="0"/>
              <a:t/>
            </a:r>
            <a:br>
              <a:rPr lang="en-US" dirty="0" smtClean="0"/>
            </a:br>
            <a:r>
              <a:rPr lang="en-US" sz="2400" dirty="0" smtClean="0">
                <a:solidFill>
                  <a:srgbClr val="FF0000"/>
                </a:solidFill>
                <a:latin typeface="Comic Sans MS" panose="030F0702030302020204" pitchFamily="66" charset="0"/>
              </a:rPr>
              <a:t>Management</a:t>
            </a:r>
            <a:r>
              <a:rPr lang="en-US" sz="2400" dirty="0" smtClean="0">
                <a:latin typeface="Comic Sans MS" panose="030F0702030302020204" pitchFamily="66" charset="0"/>
              </a:rPr>
              <a:t> </a:t>
            </a:r>
          </a:p>
          <a:p>
            <a:pPr algn="ctr"/>
            <a:r>
              <a:rPr lang="en-US" sz="2400" dirty="0" smtClean="0">
                <a:latin typeface="Comic Sans MS" panose="030F0702030302020204" pitchFamily="66" charset="0"/>
              </a:rPr>
              <a:t/>
            </a:r>
            <a:br>
              <a:rPr lang="en-US" sz="2400" dirty="0" smtClean="0">
                <a:latin typeface="Comic Sans MS" panose="030F0702030302020204" pitchFamily="66" charset="0"/>
              </a:rPr>
            </a:br>
            <a:r>
              <a:rPr lang="en-US" sz="2400" dirty="0" smtClean="0">
                <a:latin typeface="Comic Sans MS" panose="030F0702030302020204" pitchFamily="66" charset="0"/>
              </a:rPr>
              <a:t>To treat this condition we must First Think how to stop the bleeding .</a:t>
            </a:r>
            <a:br>
              <a:rPr lang="en-US" sz="2400" dirty="0" smtClean="0">
                <a:latin typeface="Comic Sans MS" panose="030F0702030302020204" pitchFamily="66" charset="0"/>
              </a:rPr>
            </a:br>
            <a:r>
              <a:rPr lang="en-US" sz="2400" dirty="0" smtClean="0">
                <a:latin typeface="Comic Sans MS" panose="030F0702030302020204" pitchFamily="66" charset="0"/>
              </a:rPr>
              <a:t>We must think of agents that are vasoconstrictors , agents that decrease the blood flow &amp; agents that </a:t>
            </a:r>
            <a:r>
              <a:rPr lang="en-US" sz="2400" dirty="0" smtClean="0">
                <a:latin typeface="Comic Sans MS" panose="030F0702030302020204" pitchFamily="66" charset="0"/>
              </a:rPr>
              <a:t>reduce portal venous pressures.</a:t>
            </a:r>
          </a:p>
          <a:p>
            <a:pPr algn="ctr"/>
            <a:r>
              <a:rPr lang="en-US" dirty="0" smtClean="0"/>
              <a:t/>
            </a:r>
            <a:br>
              <a:rPr lang="en-US" dirty="0" smtClean="0"/>
            </a:br>
            <a:endParaRPr lang="en-US" altLang="en-US" b="1" dirty="0" smtClean="0"/>
          </a:p>
          <a:p>
            <a:pPr marL="285750" indent="-285750">
              <a:buFont typeface="Wingdings" panose="05000000000000000000" pitchFamily="2" charset="2"/>
              <a:buChar char="ü"/>
            </a:pPr>
            <a:endParaRPr lang="en-US" dirty="0"/>
          </a:p>
        </p:txBody>
      </p:sp>
      <p:sp>
        <p:nvSpPr>
          <p:cNvPr id="3" name="TextBox 2"/>
          <p:cNvSpPr txBox="1"/>
          <p:nvPr/>
        </p:nvSpPr>
        <p:spPr>
          <a:xfrm>
            <a:off x="2751601" y="3631095"/>
            <a:ext cx="5919377" cy="2523768"/>
          </a:xfrm>
          <a:prstGeom prst="rect">
            <a:avLst/>
          </a:prstGeom>
          <a:noFill/>
        </p:spPr>
        <p:txBody>
          <a:bodyPr wrap="none" rtlCol="0">
            <a:spAutoFit/>
          </a:bodyPr>
          <a:lstStyle/>
          <a:p>
            <a:pPr algn="ctr"/>
            <a:r>
              <a:rPr lang="en-US" sz="2800" dirty="0" smtClean="0">
                <a:latin typeface="Comic Sans MS" panose="030F0702030302020204" pitchFamily="66" charset="0"/>
              </a:rPr>
              <a:t>This is achieved by these drugs :</a:t>
            </a:r>
          </a:p>
          <a:p>
            <a:pPr algn="ctr"/>
            <a:endParaRPr lang="en-US" sz="2800" dirty="0" smtClean="0">
              <a:latin typeface="Comic Sans MS" panose="030F0702030302020204" pitchFamily="66" charset="0"/>
            </a:endParaRPr>
          </a:p>
          <a:p>
            <a:pPr marL="285750" indent="-285750">
              <a:buFont typeface="Wingdings" panose="05000000000000000000" pitchFamily="2" charset="2"/>
              <a:buChar char="ü"/>
            </a:pPr>
            <a:r>
              <a:rPr lang="en-US" altLang="en-US" sz="2800" b="1" dirty="0" smtClean="0">
                <a:solidFill>
                  <a:srgbClr val="FF0000"/>
                </a:solidFill>
                <a:latin typeface="Comic Sans MS" panose="030F0702030302020204" pitchFamily="66" charset="0"/>
              </a:rPr>
              <a:t>Somatostatin &amp; Octreotide</a:t>
            </a:r>
          </a:p>
          <a:p>
            <a:pPr marL="285750" indent="-285750">
              <a:buFont typeface="Wingdings" panose="05000000000000000000" pitchFamily="2" charset="2"/>
              <a:buChar char="ü"/>
            </a:pPr>
            <a:r>
              <a:rPr lang="en-US" altLang="en-US" sz="2800" b="1" dirty="0" smtClean="0">
                <a:solidFill>
                  <a:srgbClr val="FF0000"/>
                </a:solidFill>
                <a:latin typeface="Comic Sans MS" panose="030F0702030302020204" pitchFamily="66" charset="0"/>
              </a:rPr>
              <a:t>Vasopressin</a:t>
            </a:r>
          </a:p>
          <a:p>
            <a:pPr marL="285750" indent="-285750">
              <a:buFont typeface="Wingdings" panose="05000000000000000000" pitchFamily="2" charset="2"/>
              <a:buChar char="ü"/>
            </a:pPr>
            <a:r>
              <a:rPr lang="en-US" sz="2800" b="1" dirty="0" smtClean="0">
                <a:solidFill>
                  <a:srgbClr val="FF0000"/>
                </a:solidFill>
                <a:latin typeface="Comic Sans MS" panose="030F0702030302020204" pitchFamily="66" charset="0"/>
              </a:rPr>
              <a:t>Beta-Receptor-Blocking Drugs</a:t>
            </a:r>
          </a:p>
          <a:p>
            <a:endParaRPr lang="en-US" dirty="0"/>
          </a:p>
        </p:txBody>
      </p:sp>
      <p:sp>
        <p:nvSpPr>
          <p:cNvPr id="4" name="Pentagon 3"/>
          <p:cNvSpPr/>
          <p:nvPr/>
        </p:nvSpPr>
        <p:spPr>
          <a:xfrm rot="5400000">
            <a:off x="284271" y="601201"/>
            <a:ext cx="1880682" cy="678287"/>
          </a:xfrm>
          <a:prstGeom prst="homePlat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3600" b="1" dirty="0" smtClean="0"/>
              <a:t>+++++</a:t>
            </a:r>
            <a:endParaRPr lang="en-US" b="1" dirty="0"/>
          </a:p>
        </p:txBody>
      </p:sp>
    </p:spTree>
    <p:extLst>
      <p:ext uri="{BB962C8B-B14F-4D97-AF65-F5344CB8AC3E}">
        <p14:creationId xmlns:p14="http://schemas.microsoft.com/office/powerpoint/2010/main" val="10118850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Content Placeholder 2"/>
          <p:cNvSpPr>
            <a:spLocks noGrp="1"/>
          </p:cNvSpPr>
          <p:nvPr>
            <p:ph idx="4294967295"/>
          </p:nvPr>
        </p:nvSpPr>
        <p:spPr>
          <a:xfrm>
            <a:off x="1905000" y="609601"/>
            <a:ext cx="8534400" cy="5516563"/>
          </a:xfrm>
        </p:spPr>
        <p:txBody>
          <a:bodyPr/>
          <a:lstStyle/>
          <a:p>
            <a:pPr algn="l">
              <a:lnSpc>
                <a:spcPct val="80000"/>
              </a:lnSpc>
              <a:buFontTx/>
              <a:buNone/>
            </a:pPr>
            <a:r>
              <a:rPr lang="en-US" altLang="en-US" sz="3200" b="1" dirty="0" smtClean="0"/>
              <a:t>1-Somatostatin </a:t>
            </a:r>
            <a:r>
              <a:rPr lang="en-US" altLang="en-US" sz="3200" b="1" dirty="0" smtClean="0"/>
              <a:t>&amp; Octreotide</a:t>
            </a:r>
          </a:p>
          <a:p>
            <a:pPr algn="l">
              <a:buFontTx/>
              <a:buNone/>
            </a:pPr>
            <a:r>
              <a:rPr lang="en-US" altLang="en-US" dirty="0"/>
              <a:t>In patients with cirrhosis and portal hypertension, </a:t>
            </a:r>
            <a:r>
              <a:rPr lang="en-US" altLang="en-US" dirty="0" smtClean="0"/>
              <a:t>intravenous (IV) </a:t>
            </a:r>
            <a:r>
              <a:rPr lang="en-US" altLang="en-US" dirty="0"/>
              <a:t>somatostatin or octreotide </a:t>
            </a:r>
            <a:r>
              <a:rPr lang="en-US" altLang="en-US" b="1" dirty="0"/>
              <a:t>reduces portal blood flow and variceal pressures.</a:t>
            </a:r>
            <a:r>
              <a:rPr lang="en-US" altLang="en-US" dirty="0"/>
              <a:t> </a:t>
            </a:r>
          </a:p>
          <a:p>
            <a:pPr algn="l">
              <a:buFontTx/>
              <a:buNone/>
            </a:pPr>
            <a:r>
              <a:rPr lang="en-US" altLang="en-US" dirty="0"/>
              <a:t>They </a:t>
            </a:r>
            <a:r>
              <a:rPr lang="en-US" altLang="en-US" b="1" dirty="0"/>
              <a:t>inhibit the release of glucagon </a:t>
            </a:r>
            <a:r>
              <a:rPr lang="en-US" altLang="en-US" dirty="0"/>
              <a:t>and other gut peptides that alter mesenteric blood flow. </a:t>
            </a:r>
          </a:p>
          <a:p>
            <a:pPr algn="l">
              <a:buFontTx/>
              <a:buNone/>
            </a:pPr>
            <a:r>
              <a:rPr lang="en-US" altLang="en-US" dirty="0"/>
              <a:t>They promote initial homeostasis from bleeding esophageal varices. </a:t>
            </a:r>
          </a:p>
          <a:p>
            <a:pPr algn="l">
              <a:buFontTx/>
              <a:buNone/>
            </a:pPr>
            <a:r>
              <a:rPr lang="en-US" altLang="en-US" dirty="0"/>
              <a:t>They are generally administered for 3–5 days.</a:t>
            </a:r>
          </a:p>
        </p:txBody>
      </p:sp>
      <p:sp>
        <p:nvSpPr>
          <p:cNvPr id="62467" name="TextBox 3"/>
          <p:cNvSpPr txBox="1">
            <a:spLocks noChangeArrowheads="1"/>
          </p:cNvSpPr>
          <p:nvPr/>
        </p:nvSpPr>
        <p:spPr bwMode="auto">
          <a:xfrm>
            <a:off x="2209801" y="6324600"/>
            <a:ext cx="4413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ar-JO" altLang="en-US"/>
              <a:t>60</a:t>
            </a:r>
          </a:p>
        </p:txBody>
      </p:sp>
    </p:spTree>
    <p:extLst>
      <p:ext uri="{BB962C8B-B14F-4D97-AF65-F5344CB8AC3E}">
        <p14:creationId xmlns:p14="http://schemas.microsoft.com/office/powerpoint/2010/main" val="6821477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Content Placeholder 2"/>
          <p:cNvSpPr>
            <a:spLocks noGrp="1"/>
          </p:cNvSpPr>
          <p:nvPr>
            <p:ph idx="4294967295"/>
          </p:nvPr>
        </p:nvSpPr>
        <p:spPr>
          <a:xfrm>
            <a:off x="1676400" y="228601"/>
            <a:ext cx="8839200" cy="5897563"/>
          </a:xfrm>
        </p:spPr>
        <p:txBody>
          <a:bodyPr>
            <a:normAutofit/>
          </a:bodyPr>
          <a:lstStyle/>
          <a:p>
            <a:pPr algn="l">
              <a:lnSpc>
                <a:spcPct val="120000"/>
              </a:lnSpc>
              <a:buFontTx/>
              <a:buNone/>
            </a:pPr>
            <a:r>
              <a:rPr lang="en-US" altLang="en-US" b="1" dirty="0" smtClean="0"/>
              <a:t>Vasopressin</a:t>
            </a:r>
            <a:r>
              <a:rPr lang="en-US" altLang="en-US" dirty="0" smtClean="0"/>
              <a:t> (</a:t>
            </a:r>
            <a:r>
              <a:rPr lang="en-US" altLang="en-US" dirty="0" smtClean="0">
                <a:solidFill>
                  <a:srgbClr val="FF0000"/>
                </a:solidFill>
              </a:rPr>
              <a:t>antidiuretic hormone</a:t>
            </a:r>
            <a:r>
              <a:rPr lang="en-US" altLang="en-US" dirty="0" smtClean="0"/>
              <a:t>) </a:t>
            </a:r>
          </a:p>
          <a:p>
            <a:pPr algn="l">
              <a:lnSpc>
                <a:spcPct val="120000"/>
              </a:lnSpc>
              <a:buFontTx/>
              <a:buNone/>
            </a:pPr>
            <a:r>
              <a:rPr lang="en-US" altLang="en-US" sz="2500" dirty="0"/>
              <a:t>is a potent </a:t>
            </a:r>
            <a:r>
              <a:rPr lang="en-US" altLang="en-US" sz="2500" b="1" dirty="0">
                <a:solidFill>
                  <a:srgbClr val="FF0000"/>
                </a:solidFill>
              </a:rPr>
              <a:t>arterial vasoconstrictor</a:t>
            </a:r>
            <a:r>
              <a:rPr lang="en-US" altLang="en-US" sz="2500" dirty="0"/>
              <a:t>. </a:t>
            </a:r>
          </a:p>
          <a:p>
            <a:pPr algn="l">
              <a:lnSpc>
                <a:spcPct val="120000"/>
              </a:lnSpc>
              <a:buFontTx/>
              <a:buNone/>
            </a:pPr>
            <a:r>
              <a:rPr lang="en-US" altLang="en-US" sz="2500" dirty="0">
                <a:solidFill>
                  <a:srgbClr val="FF0000"/>
                </a:solidFill>
              </a:rPr>
              <a:t>IV</a:t>
            </a:r>
            <a:r>
              <a:rPr lang="en-US" altLang="en-US" sz="2500" dirty="0"/>
              <a:t> infusion causes splanchnic arterial vasoconstriction that leads to reduced splanchnic perfusion and lowered portal venous pressures. </a:t>
            </a:r>
          </a:p>
          <a:p>
            <a:pPr algn="l">
              <a:lnSpc>
                <a:spcPct val="120000"/>
              </a:lnSpc>
              <a:buFontTx/>
              <a:buNone/>
            </a:pPr>
            <a:r>
              <a:rPr lang="en-US" altLang="en-US" sz="2500" dirty="0"/>
              <a:t>vasopressin was commonly used to treat acute variceal hemorrhage. because of its high adverse-effect profile, it is no longer used for this purpose. </a:t>
            </a:r>
          </a:p>
          <a:p>
            <a:pPr algn="l">
              <a:lnSpc>
                <a:spcPct val="120000"/>
              </a:lnSpc>
              <a:buFontTx/>
              <a:buNone/>
            </a:pPr>
            <a:r>
              <a:rPr lang="en-US" altLang="en-US" sz="2500" dirty="0"/>
              <a:t> </a:t>
            </a:r>
            <a:endParaRPr lang="en-US" altLang="en-US" dirty="0"/>
          </a:p>
        </p:txBody>
      </p:sp>
    </p:spTree>
    <p:extLst>
      <p:ext uri="{BB962C8B-B14F-4D97-AF65-F5344CB8AC3E}">
        <p14:creationId xmlns:p14="http://schemas.microsoft.com/office/powerpoint/2010/main" val="14112646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46044" y="901149"/>
            <a:ext cx="8763000" cy="5211763"/>
          </a:xfrm>
        </p:spPr>
        <p:txBody>
          <a:bodyPr>
            <a:normAutofit fontScale="92500"/>
          </a:bodyPr>
          <a:lstStyle/>
          <a:p>
            <a:pPr>
              <a:lnSpc>
                <a:spcPct val="80000"/>
              </a:lnSpc>
              <a:buNone/>
              <a:defRPr/>
            </a:pPr>
            <a:r>
              <a:rPr lang="en-US" dirty="0" smtClean="0"/>
              <a:t>Adverse </a:t>
            </a:r>
            <a:r>
              <a:rPr lang="en-US" dirty="0" smtClean="0"/>
              <a:t>effects of </a:t>
            </a:r>
            <a:r>
              <a:rPr lang="en-US" altLang="en-US" b="1" dirty="0"/>
              <a:t>Vasopressin</a:t>
            </a:r>
            <a:r>
              <a:rPr lang="en-US" dirty="0" smtClean="0"/>
              <a:t> :</a:t>
            </a:r>
            <a:endParaRPr lang="en-US" dirty="0" smtClean="0"/>
          </a:p>
          <a:p>
            <a:pPr algn="l">
              <a:lnSpc>
                <a:spcPct val="110000"/>
              </a:lnSpc>
              <a:buFontTx/>
              <a:buNone/>
              <a:defRPr/>
            </a:pPr>
            <a:r>
              <a:rPr lang="en-US" dirty="0" smtClean="0"/>
              <a:t>are common. hypertension, myocardial ischemia or infarction, or mesenteric infarction.</a:t>
            </a:r>
          </a:p>
          <a:p>
            <a:pPr algn="l">
              <a:lnSpc>
                <a:spcPct val="110000"/>
              </a:lnSpc>
              <a:buFontTx/>
              <a:buNone/>
              <a:defRPr/>
            </a:pPr>
            <a:endParaRPr lang="en-US" dirty="0" smtClean="0"/>
          </a:p>
          <a:p>
            <a:pPr algn="l">
              <a:lnSpc>
                <a:spcPct val="110000"/>
              </a:lnSpc>
              <a:buFontTx/>
              <a:buNone/>
              <a:defRPr/>
            </a:pPr>
            <a:r>
              <a:rPr lang="en-US" dirty="0" smtClean="0"/>
              <a:t>Other common adverse effects are nausea, abdominal cramps, and diarrhea (due to intestinal hyperactivity). </a:t>
            </a:r>
          </a:p>
          <a:p>
            <a:pPr algn="l">
              <a:lnSpc>
                <a:spcPct val="110000"/>
              </a:lnSpc>
              <a:buFontTx/>
              <a:buNone/>
              <a:defRPr/>
            </a:pPr>
            <a:r>
              <a:rPr lang="en-US" dirty="0" smtClean="0"/>
              <a:t>vasopressin promotes retention of free water, which can lead to hyponatremia, fluid retention, and pulmonary edema.</a:t>
            </a:r>
            <a:endParaRPr lang="en-US" b="1" dirty="0" smtClean="0"/>
          </a:p>
          <a:p>
            <a:pPr algn="l">
              <a:lnSpc>
                <a:spcPct val="110000"/>
              </a:lnSpc>
              <a:buFontTx/>
              <a:buNone/>
              <a:defRPr/>
            </a:pPr>
            <a:r>
              <a:rPr lang="en-US" b="1" dirty="0" smtClean="0"/>
              <a:t>Terlipressin</a:t>
            </a:r>
            <a:r>
              <a:rPr lang="en-US" dirty="0" smtClean="0"/>
              <a:t> is a vasopressin analog that have similar efficacy to vasopressin with fewer adverse effects. </a:t>
            </a:r>
          </a:p>
        </p:txBody>
      </p:sp>
      <p:sp>
        <p:nvSpPr>
          <p:cNvPr id="64515" name="TextBox 4"/>
          <p:cNvSpPr txBox="1">
            <a:spLocks noChangeArrowheads="1"/>
          </p:cNvSpPr>
          <p:nvPr/>
        </p:nvSpPr>
        <p:spPr bwMode="auto">
          <a:xfrm>
            <a:off x="2133601" y="6400800"/>
            <a:ext cx="4413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a:t>62</a:t>
            </a:r>
            <a:endParaRPr lang="ar-JO" altLang="en-US"/>
          </a:p>
        </p:txBody>
      </p:sp>
      <p:sp>
        <p:nvSpPr>
          <p:cNvPr id="4" name="Rectangle 3"/>
          <p:cNvSpPr/>
          <p:nvPr/>
        </p:nvSpPr>
        <p:spPr>
          <a:xfrm>
            <a:off x="5618922" y="13252"/>
            <a:ext cx="6573078" cy="125895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altLang="en-US" sz="1600" b="1" dirty="0" smtClean="0">
                <a:latin typeface="Comic Sans MS" panose="030F0702030302020204" pitchFamily="66" charset="0"/>
              </a:rPr>
              <a:t/>
            </a:r>
            <a:br>
              <a:rPr lang="en-US" altLang="en-US" sz="1600" b="1" dirty="0" smtClean="0">
                <a:latin typeface="Comic Sans MS" panose="030F0702030302020204" pitchFamily="66" charset="0"/>
              </a:rPr>
            </a:br>
            <a:r>
              <a:rPr lang="en-US" altLang="en-US" sz="1600" b="1" dirty="0" smtClean="0">
                <a:latin typeface="Comic Sans MS" panose="030F0702030302020204" pitchFamily="66" charset="0"/>
              </a:rPr>
              <a:t>Vasopressin was the drug of choice for  Variceal Hemorrhage, but any more . Because of its Adverse effects with the presence of Somatostatin &amp; Octreotide that are effective with Fewer side effects .</a:t>
            </a:r>
          </a:p>
          <a:p>
            <a:pPr algn="ctr"/>
            <a:r>
              <a:rPr lang="en-US" altLang="en-US" b="1" dirty="0" smtClean="0"/>
              <a:t> </a:t>
            </a:r>
            <a:endParaRPr lang="en-US" dirty="0"/>
          </a:p>
        </p:txBody>
      </p:sp>
      <p:sp>
        <p:nvSpPr>
          <p:cNvPr id="5" name="Rectangle 4"/>
          <p:cNvSpPr/>
          <p:nvPr/>
        </p:nvSpPr>
        <p:spPr>
          <a:xfrm>
            <a:off x="5128591" y="13252"/>
            <a:ext cx="490331" cy="1258957"/>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646044" y="2345634"/>
            <a:ext cx="9581322" cy="369332"/>
          </a:xfrm>
          <a:prstGeom prst="rect">
            <a:avLst/>
          </a:prstGeom>
          <a:noFill/>
        </p:spPr>
        <p:txBody>
          <a:bodyPr wrap="square" rtlCol="0">
            <a:spAutoFit/>
          </a:bodyPr>
          <a:lstStyle/>
          <a:p>
            <a:r>
              <a:rPr lang="en-US" dirty="0" smtClean="0">
                <a:solidFill>
                  <a:srgbClr val="FF0000"/>
                </a:solidFill>
                <a:latin typeface="Comic Sans MS" panose="030F0702030302020204" pitchFamily="66" charset="0"/>
              </a:rPr>
              <a:t>*It cause Hypertension because it constrict the vessels .</a:t>
            </a:r>
            <a:endParaRPr lang="en-US" dirty="0">
              <a:solidFill>
                <a:srgbClr val="FF0000"/>
              </a:solidFill>
              <a:latin typeface="Comic Sans MS" panose="030F0702030302020204" pitchFamily="66" charset="0"/>
            </a:endParaRPr>
          </a:p>
        </p:txBody>
      </p:sp>
    </p:spTree>
    <p:extLst>
      <p:ext uri="{BB962C8B-B14F-4D97-AF65-F5344CB8AC3E}">
        <p14:creationId xmlns:p14="http://schemas.microsoft.com/office/powerpoint/2010/main" val="19365715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40904" y="331304"/>
            <a:ext cx="10257183" cy="4154984"/>
          </a:xfrm>
          <a:prstGeom prst="rect">
            <a:avLst/>
          </a:prstGeom>
          <a:noFill/>
        </p:spPr>
        <p:txBody>
          <a:bodyPr wrap="square" rtlCol="0">
            <a:spAutoFit/>
          </a:bodyPr>
          <a:lstStyle/>
          <a:p>
            <a:pPr algn="ctr"/>
            <a:r>
              <a:rPr lang="en-US" sz="2400" dirty="0" smtClean="0">
                <a:latin typeface="Comic Sans MS" panose="030F0702030302020204" pitchFamily="66" charset="0"/>
              </a:rPr>
              <a:t/>
            </a:r>
            <a:br>
              <a:rPr lang="en-US" sz="2400" dirty="0" smtClean="0">
                <a:latin typeface="Comic Sans MS" panose="030F0702030302020204" pitchFamily="66" charset="0"/>
              </a:rPr>
            </a:br>
            <a:r>
              <a:rPr lang="en-US" sz="2400" dirty="0" smtClean="0">
                <a:latin typeface="Comic Sans MS" panose="030F0702030302020204" pitchFamily="66" charset="0"/>
              </a:rPr>
              <a:t/>
            </a:r>
            <a:br>
              <a:rPr lang="en-US" sz="2400" dirty="0" smtClean="0">
                <a:latin typeface="Comic Sans MS" panose="030F0702030302020204" pitchFamily="66" charset="0"/>
              </a:rPr>
            </a:br>
            <a:r>
              <a:rPr lang="en-US" sz="2400" dirty="0" smtClean="0">
                <a:latin typeface="Comic Sans MS" panose="030F0702030302020204" pitchFamily="66" charset="0"/>
              </a:rPr>
              <a:t>We still use </a:t>
            </a:r>
            <a:r>
              <a:rPr lang="en-US" altLang="en-US" sz="2400" b="1" dirty="0" smtClean="0">
                <a:latin typeface="Comic Sans MS" panose="030F0702030302020204" pitchFamily="66" charset="0"/>
              </a:rPr>
              <a:t>Vasopressin :</a:t>
            </a:r>
            <a:br>
              <a:rPr lang="en-US" altLang="en-US" sz="2400" b="1" dirty="0" smtClean="0">
                <a:latin typeface="Comic Sans MS" panose="030F0702030302020204" pitchFamily="66" charset="0"/>
              </a:rPr>
            </a:br>
            <a:r>
              <a:rPr lang="en-US" sz="2400" dirty="0" smtClean="0">
                <a:latin typeface="Comic Sans MS" panose="030F0702030302020204" pitchFamily="66" charset="0"/>
              </a:rPr>
              <a:t/>
            </a:r>
            <a:br>
              <a:rPr lang="en-US" sz="2400" dirty="0" smtClean="0">
                <a:latin typeface="Comic Sans MS" panose="030F0702030302020204" pitchFamily="66" charset="0"/>
              </a:rPr>
            </a:br>
            <a:r>
              <a:rPr lang="en-US" altLang="en-US" sz="2400" dirty="0" smtClean="0">
                <a:latin typeface="Comic Sans MS" panose="030F0702030302020204" pitchFamily="66" charset="0"/>
              </a:rPr>
              <a:t>patients with acute gastrointestinal (lower gut) bleeding from small bowel or large bowel vascular ectasias or diverticulosis, vasopressin may be infused—to promote vasospasm—into one of the branches of the superior or inferior mesenteric 61    artery through an </a:t>
            </a:r>
            <a:r>
              <a:rPr lang="en-US" altLang="en-US" sz="2400" dirty="0" err="1" smtClean="0">
                <a:latin typeface="Comic Sans MS" panose="030F0702030302020204" pitchFamily="66" charset="0"/>
              </a:rPr>
              <a:t>angiographically</a:t>
            </a:r>
            <a:r>
              <a:rPr lang="en-US" altLang="en-US" sz="2400" dirty="0" smtClean="0">
                <a:latin typeface="Comic Sans MS" panose="030F0702030302020204" pitchFamily="66" charset="0"/>
              </a:rPr>
              <a:t> placed catheter. </a:t>
            </a:r>
            <a:br>
              <a:rPr lang="en-US" altLang="en-US" sz="2400" dirty="0" smtClean="0">
                <a:latin typeface="Comic Sans MS" panose="030F0702030302020204" pitchFamily="66" charset="0"/>
              </a:rPr>
            </a:br>
            <a:r>
              <a:rPr lang="en-US" altLang="en-US" sz="2400" dirty="0" smtClean="0">
                <a:latin typeface="Comic Sans MS" panose="030F0702030302020204" pitchFamily="66" charset="0"/>
              </a:rPr>
              <a:t>(mentioned in the slide) </a:t>
            </a:r>
          </a:p>
          <a:p>
            <a:r>
              <a:rPr lang="en-US" sz="2400" dirty="0" smtClean="0">
                <a:latin typeface="Comic Sans MS" panose="030F0702030302020204" pitchFamily="66" charset="0"/>
              </a:rPr>
              <a:t> </a:t>
            </a:r>
            <a:endParaRPr lang="en-US" sz="2400" dirty="0">
              <a:latin typeface="Comic Sans MS" panose="030F0702030302020204" pitchFamily="66" charset="0"/>
            </a:endParaRPr>
          </a:p>
        </p:txBody>
      </p:sp>
    </p:spTree>
    <p:extLst>
      <p:ext uri="{BB962C8B-B14F-4D97-AF65-F5344CB8AC3E}">
        <p14:creationId xmlns:p14="http://schemas.microsoft.com/office/powerpoint/2010/main" val="21290197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057400" y="838201"/>
            <a:ext cx="8382000" cy="5287963"/>
          </a:xfrm>
        </p:spPr>
        <p:txBody>
          <a:bodyPr>
            <a:normAutofit fontScale="92500" lnSpcReduction="20000"/>
          </a:bodyPr>
          <a:lstStyle/>
          <a:p>
            <a:pPr algn="l">
              <a:lnSpc>
                <a:spcPct val="90000"/>
              </a:lnSpc>
              <a:buFontTx/>
              <a:buNone/>
              <a:defRPr/>
            </a:pPr>
            <a:r>
              <a:rPr lang="en-US" b="1" dirty="0" smtClean="0"/>
              <a:t>Beta-Receptor-Blocking Drugs</a:t>
            </a:r>
          </a:p>
          <a:p>
            <a:pPr algn="l">
              <a:lnSpc>
                <a:spcPct val="110000"/>
              </a:lnSpc>
              <a:buFontTx/>
              <a:buNone/>
              <a:defRPr/>
            </a:pPr>
            <a:r>
              <a:rPr lang="en-US" sz="3000" dirty="0"/>
              <a:t>Beta-receptor antagonists reduce portal venous pressures via a decrease in portal venous inflow. </a:t>
            </a:r>
          </a:p>
          <a:p>
            <a:pPr algn="l">
              <a:lnSpc>
                <a:spcPct val="110000"/>
              </a:lnSpc>
              <a:buFontTx/>
              <a:buNone/>
              <a:defRPr/>
            </a:pPr>
            <a:r>
              <a:rPr lang="en-US" sz="3000" dirty="0"/>
              <a:t>This decrease is due to a decrease in cardiac output ( </a:t>
            </a:r>
            <a:r>
              <a:rPr lang="el-GR" sz="3000" dirty="0"/>
              <a:t>β</a:t>
            </a:r>
            <a:r>
              <a:rPr lang="en-US" sz="3000" dirty="0"/>
              <a:t>1 blockade) and to splanchnic vasoconstriction ( </a:t>
            </a:r>
            <a:r>
              <a:rPr lang="el-GR" sz="3000" dirty="0"/>
              <a:t>β</a:t>
            </a:r>
            <a:r>
              <a:rPr lang="en-US" sz="3000" dirty="0"/>
              <a:t>2 blockade) caused by the unopposed effect of systemic catecholamines on </a:t>
            </a:r>
            <a:r>
              <a:rPr lang="el-GR" sz="3000" dirty="0"/>
              <a:t>α</a:t>
            </a:r>
            <a:r>
              <a:rPr lang="en-US" sz="3000" dirty="0"/>
              <a:t>  receptors. </a:t>
            </a:r>
          </a:p>
          <a:p>
            <a:pPr algn="l">
              <a:lnSpc>
                <a:spcPct val="110000"/>
              </a:lnSpc>
              <a:buFontTx/>
              <a:buNone/>
              <a:defRPr/>
            </a:pPr>
            <a:r>
              <a:rPr lang="en-US" sz="3000" dirty="0"/>
              <a:t>Thus, nonselective   blockers such as </a:t>
            </a:r>
            <a:r>
              <a:rPr lang="en-US" sz="3000" b="1" dirty="0"/>
              <a:t>propranolol</a:t>
            </a:r>
            <a:r>
              <a:rPr lang="en-US" sz="3000" dirty="0"/>
              <a:t> and </a:t>
            </a:r>
            <a:r>
              <a:rPr lang="en-US" sz="3000" b="1" dirty="0"/>
              <a:t>nadolol </a:t>
            </a:r>
            <a:r>
              <a:rPr lang="en-US" sz="3000" dirty="0"/>
              <a:t>are more effective than selective  </a:t>
            </a:r>
            <a:r>
              <a:rPr lang="el-GR" sz="3000" dirty="0"/>
              <a:t>β</a:t>
            </a:r>
            <a:r>
              <a:rPr lang="en-US" sz="3000" dirty="0"/>
              <a:t>1 blockers in reducing portal pressures.</a:t>
            </a:r>
          </a:p>
          <a:p>
            <a:pPr algn="l">
              <a:lnSpc>
                <a:spcPct val="110000"/>
              </a:lnSpc>
              <a:buFontTx/>
              <a:buNone/>
              <a:defRPr/>
            </a:pPr>
            <a:r>
              <a:rPr lang="en-US" sz="3000" dirty="0"/>
              <a:t>Nonselective </a:t>
            </a:r>
            <a:r>
              <a:rPr lang="el-GR" sz="3000" dirty="0"/>
              <a:t>β</a:t>
            </a:r>
            <a:r>
              <a:rPr lang="en-US" sz="3000" dirty="0"/>
              <a:t>  blockers significantly reduce the rate of recurrent bleeding.  </a:t>
            </a:r>
            <a:endParaRPr lang="ar-JO" sz="3000" dirty="0"/>
          </a:p>
        </p:txBody>
      </p:sp>
      <p:sp>
        <p:nvSpPr>
          <p:cNvPr id="65539" name="TextBox 3"/>
          <p:cNvSpPr txBox="1">
            <a:spLocks noChangeArrowheads="1"/>
          </p:cNvSpPr>
          <p:nvPr/>
        </p:nvSpPr>
        <p:spPr bwMode="auto">
          <a:xfrm>
            <a:off x="2057401" y="6400800"/>
            <a:ext cx="4413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ar-JO" altLang="en-US"/>
              <a:t>63</a:t>
            </a:r>
          </a:p>
        </p:txBody>
      </p:sp>
    </p:spTree>
    <p:extLst>
      <p:ext uri="{BB962C8B-B14F-4D97-AF65-F5344CB8AC3E}">
        <p14:creationId xmlns:p14="http://schemas.microsoft.com/office/powerpoint/2010/main" val="13913958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5374" y="2001078"/>
            <a:ext cx="10363200" cy="2585323"/>
          </a:xfrm>
          <a:prstGeom prst="rect">
            <a:avLst/>
          </a:prstGeom>
          <a:noFill/>
        </p:spPr>
        <p:txBody>
          <a:bodyPr wrap="square" rtlCol="0">
            <a:spAutoFit/>
          </a:bodyPr>
          <a:lstStyle/>
          <a:p>
            <a:pPr algn="ctr"/>
            <a:r>
              <a:rPr lang="en-US" dirty="0" smtClean="0">
                <a:latin typeface="Comic Sans MS" panose="030F0702030302020204" pitchFamily="66" charset="0"/>
              </a:rPr>
              <a:t>Further explanations :</a:t>
            </a:r>
            <a:br>
              <a:rPr lang="en-US" dirty="0" smtClean="0">
                <a:latin typeface="Comic Sans MS" panose="030F0702030302020204" pitchFamily="66" charset="0"/>
              </a:rPr>
            </a:br>
            <a:r>
              <a:rPr lang="en-US" dirty="0" smtClean="0">
                <a:latin typeface="Comic Sans MS" panose="030F0702030302020204" pitchFamily="66" charset="0"/>
              </a:rPr>
              <a:t/>
            </a:r>
            <a:br>
              <a:rPr lang="en-US" dirty="0" smtClean="0">
                <a:latin typeface="Comic Sans MS" panose="030F0702030302020204" pitchFamily="66" charset="0"/>
              </a:rPr>
            </a:br>
            <a:r>
              <a:rPr lang="en-US" dirty="0" smtClean="0">
                <a:latin typeface="Comic Sans MS" panose="030F0702030302020204" pitchFamily="66" charset="0"/>
              </a:rPr>
              <a:t/>
            </a:r>
            <a:br>
              <a:rPr lang="en-US" dirty="0" smtClean="0">
                <a:latin typeface="Comic Sans MS" panose="030F0702030302020204" pitchFamily="66" charset="0"/>
              </a:rPr>
            </a:br>
            <a:r>
              <a:rPr lang="en-US" dirty="0" smtClean="0">
                <a:latin typeface="Comic Sans MS" panose="030F0702030302020204" pitchFamily="66" charset="0"/>
              </a:rPr>
              <a:t>Beta blocker &gt; block beta-1 receptors in the heart &gt; this decrease cardiac output &gt; this induce reflex vasoconstriction (due to decrease in </a:t>
            </a:r>
            <a:r>
              <a:rPr lang="en-US" dirty="0" err="1" smtClean="0">
                <a:latin typeface="Comic Sans MS" panose="030F0702030302020204" pitchFamily="66" charset="0"/>
              </a:rPr>
              <a:t>catecholamines</a:t>
            </a:r>
            <a:r>
              <a:rPr lang="en-US" dirty="0" smtClean="0">
                <a:latin typeface="Comic Sans MS" panose="030F0702030302020204" pitchFamily="66" charset="0"/>
              </a:rPr>
              <a:t> &amp; stimulation of alpha receptors ) &gt;decrease the blood pressure </a:t>
            </a:r>
            <a:br>
              <a:rPr lang="en-US" dirty="0" smtClean="0">
                <a:latin typeface="Comic Sans MS" panose="030F0702030302020204" pitchFamily="66" charset="0"/>
              </a:rPr>
            </a:br>
            <a:r>
              <a:rPr lang="en-US" dirty="0" smtClean="0">
                <a:latin typeface="Comic Sans MS" panose="030F0702030302020204" pitchFamily="66" charset="0"/>
              </a:rPr>
              <a:t>using non selective beta blocker is better than cardiac selective beta blockers (B-1 blockers) Like </a:t>
            </a:r>
            <a:r>
              <a:rPr lang="en-US" b="1" dirty="0" smtClean="0">
                <a:latin typeface="Comic Sans MS" panose="030F0702030302020204" pitchFamily="66" charset="0"/>
              </a:rPr>
              <a:t>propranolol &amp; </a:t>
            </a:r>
            <a:r>
              <a:rPr lang="en-US" b="1" dirty="0" err="1" smtClean="0">
                <a:latin typeface="Comic Sans MS" panose="030F0702030302020204" pitchFamily="66" charset="0"/>
              </a:rPr>
              <a:t>nadolol</a:t>
            </a:r>
            <a:r>
              <a:rPr lang="en-US" b="1" dirty="0" smtClean="0">
                <a:latin typeface="Comic Sans MS" panose="030F0702030302020204" pitchFamily="66" charset="0"/>
              </a:rPr>
              <a:t> .</a:t>
            </a:r>
            <a:br>
              <a:rPr lang="en-US" b="1" dirty="0" smtClean="0">
                <a:latin typeface="Comic Sans MS" panose="030F0702030302020204" pitchFamily="66" charset="0"/>
              </a:rPr>
            </a:br>
            <a:r>
              <a:rPr lang="en-US" dirty="0" smtClean="0">
                <a:latin typeface="Comic Sans MS" panose="030F0702030302020204" pitchFamily="66" charset="0"/>
              </a:rPr>
              <a:t>which will also block beta 2 receptors </a:t>
            </a:r>
            <a:endParaRPr lang="en-US" dirty="0">
              <a:latin typeface="Comic Sans MS" panose="030F0702030302020204" pitchFamily="66" charset="0"/>
            </a:endParaRPr>
          </a:p>
        </p:txBody>
      </p:sp>
      <p:sp>
        <p:nvSpPr>
          <p:cNvPr id="3" name="Pentagon 2"/>
          <p:cNvSpPr/>
          <p:nvPr/>
        </p:nvSpPr>
        <p:spPr>
          <a:xfrm rot="5400000">
            <a:off x="284271" y="601201"/>
            <a:ext cx="1880682" cy="678287"/>
          </a:xfrm>
          <a:prstGeom prst="homePlat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3600" b="1" dirty="0" smtClean="0"/>
              <a:t>+++++</a:t>
            </a:r>
            <a:endParaRPr lang="en-US" b="1" dirty="0"/>
          </a:p>
        </p:txBody>
      </p:sp>
    </p:spTree>
    <p:extLst>
      <p:ext uri="{BB962C8B-B14F-4D97-AF65-F5344CB8AC3E}">
        <p14:creationId xmlns:p14="http://schemas.microsoft.com/office/powerpoint/2010/main" val="36858485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TotalTime>
  <Words>1236</Words>
  <Application>Microsoft Office PowerPoint</Application>
  <PresentationFormat>Widescreen</PresentationFormat>
  <Paragraphs>180</Paragraphs>
  <Slides>21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ＭＳ Ｐゴシック</vt:lpstr>
      <vt:lpstr>Arial</vt:lpstr>
      <vt:lpstr>Calibri</vt:lpstr>
      <vt:lpstr>Calibri Light</vt:lpstr>
      <vt:lpstr>Comic Sans MS</vt:lpstr>
      <vt:lpstr>Wingdings</vt:lpstr>
      <vt:lpstr>Office Theme</vt:lpstr>
      <vt:lpstr>Drugs Used to Treat Variceal Hemorrhage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Drugs Used to Treat Variceal Hemorrhage</dc:title>
  <dc:creator>Lina Mansour</dc:creator>
  <cp:lastModifiedBy>Lina Mansour</cp:lastModifiedBy>
  <cp:revision>17</cp:revision>
  <dcterms:created xsi:type="dcterms:W3CDTF">2016-04-30T17:25:08Z</dcterms:created>
  <dcterms:modified xsi:type="dcterms:W3CDTF">2016-04-30T19:55:53Z</dcterms:modified>
</cp:coreProperties>
</file>