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67" r:id="rId3"/>
    <p:sldId id="268" r:id="rId4"/>
    <p:sldId id="283" r:id="rId5"/>
    <p:sldId id="284" r:id="rId6"/>
    <p:sldId id="269" r:id="rId7"/>
    <p:sldId id="270" r:id="rId8"/>
    <p:sldId id="271" r:id="rId9"/>
    <p:sldId id="272" r:id="rId10"/>
    <p:sldId id="273" r:id="rId11"/>
    <p:sldId id="274" r:id="rId12"/>
    <p:sldId id="275" r:id="rId13"/>
    <p:sldId id="276" r:id="rId14"/>
    <p:sldId id="277" r:id="rId15"/>
    <p:sldId id="278" r:id="rId16"/>
    <p:sldId id="285" r:id="rId17"/>
    <p:sldId id="279" r:id="rId18"/>
    <p:sldId id="280" r:id="rId19"/>
    <p:sldId id="28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3" autoAdjust="0"/>
    <p:restoredTop sz="94660"/>
  </p:normalViewPr>
  <p:slideViewPr>
    <p:cSldViewPr snapToGrid="0">
      <p:cViewPr varScale="1">
        <p:scale>
          <a:sx n="72" d="100"/>
          <a:sy n="72" d="100"/>
        </p:scale>
        <p:origin x="7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0C4A95-2303-4481-8948-4ECCB2B4A8F0}" type="datetimeFigureOut">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7A6BE-8D2C-4FA3-A84E-5291742121FC}" type="slidenum">
              <a:rPr lang="en-US" smtClean="0"/>
              <a:t>‹#›</a:t>
            </a:fld>
            <a:endParaRPr lang="en-US"/>
          </a:p>
        </p:txBody>
      </p:sp>
    </p:spTree>
    <p:extLst>
      <p:ext uri="{BB962C8B-B14F-4D97-AF65-F5344CB8AC3E}">
        <p14:creationId xmlns:p14="http://schemas.microsoft.com/office/powerpoint/2010/main" val="4199839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0C4A95-2303-4481-8948-4ECCB2B4A8F0}" type="datetimeFigureOut">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7A6BE-8D2C-4FA3-A84E-5291742121FC}" type="slidenum">
              <a:rPr lang="en-US" smtClean="0"/>
              <a:t>‹#›</a:t>
            </a:fld>
            <a:endParaRPr lang="en-US"/>
          </a:p>
        </p:txBody>
      </p:sp>
    </p:spTree>
    <p:extLst>
      <p:ext uri="{BB962C8B-B14F-4D97-AF65-F5344CB8AC3E}">
        <p14:creationId xmlns:p14="http://schemas.microsoft.com/office/powerpoint/2010/main" val="1486082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0C4A95-2303-4481-8948-4ECCB2B4A8F0}" type="datetimeFigureOut">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7A6BE-8D2C-4FA3-A84E-5291742121FC}" type="slidenum">
              <a:rPr lang="en-US" smtClean="0"/>
              <a:t>‹#›</a:t>
            </a:fld>
            <a:endParaRPr lang="en-US"/>
          </a:p>
        </p:txBody>
      </p:sp>
    </p:spTree>
    <p:extLst>
      <p:ext uri="{BB962C8B-B14F-4D97-AF65-F5344CB8AC3E}">
        <p14:creationId xmlns:p14="http://schemas.microsoft.com/office/powerpoint/2010/main" val="2634283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0C4A95-2303-4481-8948-4ECCB2B4A8F0}" type="datetimeFigureOut">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7A6BE-8D2C-4FA3-A84E-5291742121FC}" type="slidenum">
              <a:rPr lang="en-US" smtClean="0"/>
              <a:t>‹#›</a:t>
            </a:fld>
            <a:endParaRPr lang="en-US"/>
          </a:p>
        </p:txBody>
      </p:sp>
    </p:spTree>
    <p:extLst>
      <p:ext uri="{BB962C8B-B14F-4D97-AF65-F5344CB8AC3E}">
        <p14:creationId xmlns:p14="http://schemas.microsoft.com/office/powerpoint/2010/main" val="503197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0C4A95-2303-4481-8948-4ECCB2B4A8F0}" type="datetimeFigureOut">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7A6BE-8D2C-4FA3-A84E-5291742121FC}" type="slidenum">
              <a:rPr lang="en-US" smtClean="0"/>
              <a:t>‹#›</a:t>
            </a:fld>
            <a:endParaRPr lang="en-US"/>
          </a:p>
        </p:txBody>
      </p:sp>
    </p:spTree>
    <p:extLst>
      <p:ext uri="{BB962C8B-B14F-4D97-AF65-F5344CB8AC3E}">
        <p14:creationId xmlns:p14="http://schemas.microsoft.com/office/powerpoint/2010/main" val="1598079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0C4A95-2303-4481-8948-4ECCB2B4A8F0}" type="datetimeFigureOut">
              <a:rPr lang="en-US" smtClean="0"/>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7A6BE-8D2C-4FA3-A84E-5291742121FC}" type="slidenum">
              <a:rPr lang="en-US" smtClean="0"/>
              <a:t>‹#›</a:t>
            </a:fld>
            <a:endParaRPr lang="en-US"/>
          </a:p>
        </p:txBody>
      </p:sp>
    </p:spTree>
    <p:extLst>
      <p:ext uri="{BB962C8B-B14F-4D97-AF65-F5344CB8AC3E}">
        <p14:creationId xmlns:p14="http://schemas.microsoft.com/office/powerpoint/2010/main" val="2652096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0C4A95-2303-4481-8948-4ECCB2B4A8F0}" type="datetimeFigureOut">
              <a:rPr lang="en-US" smtClean="0"/>
              <a:t>4/30/2016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17A6BE-8D2C-4FA3-A84E-5291742121FC}" type="slidenum">
              <a:rPr lang="en-US" smtClean="0"/>
              <a:t>‹#›</a:t>
            </a:fld>
            <a:endParaRPr lang="en-US"/>
          </a:p>
        </p:txBody>
      </p:sp>
    </p:spTree>
    <p:extLst>
      <p:ext uri="{BB962C8B-B14F-4D97-AF65-F5344CB8AC3E}">
        <p14:creationId xmlns:p14="http://schemas.microsoft.com/office/powerpoint/2010/main" val="2752738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0C4A95-2303-4481-8948-4ECCB2B4A8F0}" type="datetimeFigureOut">
              <a:rPr lang="en-US" smtClean="0"/>
              <a:t>4/30/2016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17A6BE-8D2C-4FA3-A84E-5291742121FC}" type="slidenum">
              <a:rPr lang="en-US" smtClean="0"/>
              <a:t>‹#›</a:t>
            </a:fld>
            <a:endParaRPr lang="en-US"/>
          </a:p>
        </p:txBody>
      </p:sp>
    </p:spTree>
    <p:extLst>
      <p:ext uri="{BB962C8B-B14F-4D97-AF65-F5344CB8AC3E}">
        <p14:creationId xmlns:p14="http://schemas.microsoft.com/office/powerpoint/2010/main" val="75317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0C4A95-2303-4481-8948-4ECCB2B4A8F0}" type="datetimeFigureOut">
              <a:rPr lang="en-US" smtClean="0"/>
              <a:t>4/30/2016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17A6BE-8D2C-4FA3-A84E-5291742121FC}" type="slidenum">
              <a:rPr lang="en-US" smtClean="0"/>
              <a:t>‹#›</a:t>
            </a:fld>
            <a:endParaRPr lang="en-US"/>
          </a:p>
        </p:txBody>
      </p:sp>
    </p:spTree>
    <p:extLst>
      <p:ext uri="{BB962C8B-B14F-4D97-AF65-F5344CB8AC3E}">
        <p14:creationId xmlns:p14="http://schemas.microsoft.com/office/powerpoint/2010/main" val="3575899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0C4A95-2303-4481-8948-4ECCB2B4A8F0}" type="datetimeFigureOut">
              <a:rPr lang="en-US" smtClean="0"/>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7A6BE-8D2C-4FA3-A84E-5291742121FC}" type="slidenum">
              <a:rPr lang="en-US" smtClean="0"/>
              <a:t>‹#›</a:t>
            </a:fld>
            <a:endParaRPr lang="en-US"/>
          </a:p>
        </p:txBody>
      </p:sp>
    </p:spTree>
    <p:extLst>
      <p:ext uri="{BB962C8B-B14F-4D97-AF65-F5344CB8AC3E}">
        <p14:creationId xmlns:p14="http://schemas.microsoft.com/office/powerpoint/2010/main" val="1858552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0C4A95-2303-4481-8948-4ECCB2B4A8F0}" type="datetimeFigureOut">
              <a:rPr lang="en-US" smtClean="0"/>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7A6BE-8D2C-4FA3-A84E-5291742121FC}" type="slidenum">
              <a:rPr lang="en-US" smtClean="0"/>
              <a:t>‹#›</a:t>
            </a:fld>
            <a:endParaRPr lang="en-US"/>
          </a:p>
        </p:txBody>
      </p:sp>
    </p:spTree>
    <p:extLst>
      <p:ext uri="{BB962C8B-B14F-4D97-AF65-F5344CB8AC3E}">
        <p14:creationId xmlns:p14="http://schemas.microsoft.com/office/powerpoint/2010/main" val="2210302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C4A95-2303-4481-8948-4ECCB2B4A8F0}" type="datetimeFigureOut">
              <a:rPr lang="en-US" smtClean="0"/>
              <a:t>4/30/2016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7A6BE-8D2C-4FA3-A84E-5291742121FC}" type="slidenum">
              <a:rPr lang="en-US" smtClean="0"/>
              <a:t>‹#›</a:t>
            </a:fld>
            <a:endParaRPr lang="en-US"/>
          </a:p>
        </p:txBody>
      </p:sp>
    </p:spTree>
    <p:extLst>
      <p:ext uri="{BB962C8B-B14F-4D97-AF65-F5344CB8AC3E}">
        <p14:creationId xmlns:p14="http://schemas.microsoft.com/office/powerpoint/2010/main" val="535149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3.bp.blogspot.com/-j2TE5hBUNGc/UPuyiweof9I/AAAAAAAAIvU/l1qefaZOmM8/s1600/149540_525591310805050_677738084_n.jp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38401" y="3339546"/>
            <a:ext cx="8825948" cy="646331"/>
          </a:xfrm>
          <a:prstGeom prst="rect">
            <a:avLst/>
          </a:prstGeom>
          <a:noFill/>
        </p:spPr>
        <p:txBody>
          <a:bodyPr wrap="square" rtlCol="0">
            <a:spAutoFit/>
          </a:bodyPr>
          <a:lstStyle/>
          <a:p>
            <a:r>
              <a:rPr lang="en-US" dirty="0" smtClean="0">
                <a:latin typeface="Comic Sans MS" panose="030F0702030302020204" pitchFamily="66" charset="0"/>
              </a:rPr>
              <a:t>The doctor really just read the slides during the lecture ..</a:t>
            </a:r>
            <a:br>
              <a:rPr lang="en-US" dirty="0" smtClean="0">
                <a:latin typeface="Comic Sans MS" panose="030F0702030302020204" pitchFamily="66" charset="0"/>
              </a:rPr>
            </a:br>
            <a:r>
              <a:rPr lang="en-US" dirty="0" smtClean="0">
                <a:latin typeface="Comic Sans MS" panose="030F0702030302020204" pitchFamily="66" charset="0"/>
              </a:rPr>
              <a:t>I have nth to add except things that would ease the memorization for u </a:t>
            </a:r>
            <a:r>
              <a:rPr lang="en-US" dirty="0" smtClean="0">
                <a:latin typeface="Comic Sans MS" panose="030F0702030302020204" pitchFamily="66" charset="0"/>
                <a:sym typeface="Wingdings" panose="05000000000000000000" pitchFamily="2" charset="2"/>
              </a:rPr>
              <a:t></a:t>
            </a:r>
            <a:r>
              <a:rPr lang="en-US" dirty="0" smtClean="0"/>
              <a:t> </a:t>
            </a:r>
            <a:endParaRPr lang="en-US" dirty="0"/>
          </a:p>
        </p:txBody>
      </p:sp>
      <p:sp>
        <p:nvSpPr>
          <p:cNvPr id="4" name="Rectangle 3"/>
          <p:cNvSpPr/>
          <p:nvPr/>
        </p:nvSpPr>
        <p:spPr>
          <a:xfrm>
            <a:off x="2438401" y="2637815"/>
            <a:ext cx="5715026" cy="701731"/>
          </a:xfrm>
          <a:prstGeom prst="rect">
            <a:avLst/>
          </a:prstGeom>
        </p:spPr>
        <p:txBody>
          <a:bodyPr wrap="none">
            <a:spAutoFit/>
          </a:bodyPr>
          <a:lstStyle/>
          <a:p>
            <a:pPr>
              <a:lnSpc>
                <a:spcPct val="90000"/>
              </a:lnSpc>
              <a:defRPr/>
            </a:pPr>
            <a:r>
              <a:rPr lang="en-US" sz="4400" b="1" dirty="0">
                <a:solidFill>
                  <a:srgbClr val="C00000"/>
                </a:solidFill>
              </a:rPr>
              <a:t>ANTHELMINTIC DRUGS </a:t>
            </a:r>
            <a:endParaRPr lang="en-US" sz="4400" b="1" dirty="0">
              <a:solidFill>
                <a:srgbClr val="C00000"/>
              </a:solidFill>
            </a:endParaRPr>
          </a:p>
        </p:txBody>
      </p:sp>
    </p:spTree>
    <p:extLst>
      <p:ext uri="{BB962C8B-B14F-4D97-AF65-F5344CB8AC3E}">
        <p14:creationId xmlns:p14="http://schemas.microsoft.com/office/powerpoint/2010/main" val="1493193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4294967295"/>
          </p:nvPr>
        </p:nvSpPr>
        <p:spPr>
          <a:xfrm>
            <a:off x="1905000" y="0"/>
            <a:ext cx="8763000" cy="7162800"/>
          </a:xfrm>
        </p:spPr>
        <p:txBody>
          <a:bodyPr/>
          <a:lstStyle/>
          <a:p>
            <a:pPr algn="l" eaLnBrk="1" hangingPunct="1">
              <a:buFontTx/>
              <a:buNone/>
            </a:pPr>
            <a:endParaRPr lang="en-US" altLang="en-US" sz="3600" b="1" dirty="0">
              <a:solidFill>
                <a:srgbClr val="FF3300"/>
              </a:solidFill>
            </a:endParaRPr>
          </a:p>
          <a:p>
            <a:pPr algn="l" eaLnBrk="1" hangingPunct="1">
              <a:buFontTx/>
              <a:buNone/>
            </a:pPr>
            <a:r>
              <a:rPr lang="en-US" altLang="en-US" sz="3600" b="1" dirty="0" err="1">
                <a:solidFill>
                  <a:srgbClr val="FF3300"/>
                </a:solidFill>
              </a:rPr>
              <a:t>Diethylcarbamazine</a:t>
            </a:r>
            <a:r>
              <a:rPr lang="en-US" altLang="en-US" sz="3600" b="1" dirty="0">
                <a:solidFill>
                  <a:srgbClr val="FF3300"/>
                </a:solidFill>
              </a:rPr>
              <a:t> Citrate</a:t>
            </a:r>
          </a:p>
          <a:p>
            <a:pPr algn="l" eaLnBrk="1" hangingPunct="1">
              <a:buFontTx/>
              <a:buNone/>
            </a:pPr>
            <a:r>
              <a:rPr lang="en-US" altLang="en-US" dirty="0"/>
              <a:t>Drug of choice for </a:t>
            </a:r>
            <a:r>
              <a:rPr lang="en-US" altLang="en-US" dirty="0" err="1"/>
              <a:t>filariasis</a:t>
            </a:r>
            <a:r>
              <a:rPr lang="en-US" altLang="en-US" dirty="0"/>
              <a:t>, Loa </a:t>
            </a:r>
            <a:r>
              <a:rPr lang="en-US" altLang="en-US" dirty="0" err="1"/>
              <a:t>loa</a:t>
            </a:r>
            <a:r>
              <a:rPr lang="en-US" altLang="en-US" dirty="0"/>
              <a:t> &amp; </a:t>
            </a:r>
          </a:p>
          <a:p>
            <a:pPr algn="l" eaLnBrk="1" hangingPunct="1">
              <a:buFontTx/>
              <a:buNone/>
            </a:pPr>
            <a:r>
              <a:rPr lang="en-US" altLang="en-US" dirty="0"/>
              <a:t>tropical </a:t>
            </a:r>
            <a:r>
              <a:rPr lang="en-US" altLang="en-US" dirty="0" err="1"/>
              <a:t>eosinophillia</a:t>
            </a:r>
            <a:r>
              <a:rPr lang="en-US" altLang="en-US" dirty="0"/>
              <a:t>.</a:t>
            </a:r>
          </a:p>
          <a:p>
            <a:pPr algn="l" eaLnBrk="1" hangingPunct="1">
              <a:buFontTx/>
              <a:buNone/>
            </a:pPr>
            <a:r>
              <a:rPr lang="en-US" altLang="en-US" dirty="0"/>
              <a:t>Rapidly absorbed from gut, half life of 2-3 hours , excreted in urine unchanged.</a:t>
            </a:r>
          </a:p>
          <a:p>
            <a:pPr algn="l" eaLnBrk="1" hangingPunct="1">
              <a:buFontTx/>
              <a:buNone/>
            </a:pPr>
            <a:r>
              <a:rPr lang="en-US" altLang="en-US" b="1" dirty="0"/>
              <a:t>Mechanism of action:</a:t>
            </a:r>
          </a:p>
          <a:p>
            <a:pPr algn="l" eaLnBrk="1" hangingPunct="1">
              <a:buFontTx/>
              <a:buNone/>
            </a:pPr>
            <a:r>
              <a:rPr lang="en-US" altLang="en-US" dirty="0"/>
              <a:t>immobilizes microfilariae and alters its surface structure ,making them susceptible to destruction by host defense mechanism</a:t>
            </a:r>
          </a:p>
          <a:p>
            <a:pPr algn="l" eaLnBrk="1" hangingPunct="1">
              <a:buFontTx/>
              <a:buNone/>
            </a:pPr>
            <a:r>
              <a:rPr lang="en-US" altLang="en-US" dirty="0" err="1"/>
              <a:t>Microfiliariae</a:t>
            </a:r>
            <a:r>
              <a:rPr lang="en-US" altLang="en-US" dirty="0"/>
              <a:t> are rapidly killed .adult worms are killed slowly requiring several course of treatment</a:t>
            </a:r>
          </a:p>
          <a:p>
            <a:pPr algn="l" eaLnBrk="1" hangingPunct="1">
              <a:buFontTx/>
              <a:buNone/>
            </a:pPr>
            <a:r>
              <a:rPr lang="en-US" altLang="en-US" dirty="0"/>
              <a:t>The mode of action against adult worms is unknown.</a:t>
            </a:r>
            <a:endParaRPr lang="en-US" altLang="en-US" dirty="0" smtClean="0"/>
          </a:p>
        </p:txBody>
      </p:sp>
      <p:pic>
        <p:nvPicPr>
          <p:cNvPr id="18435" name="Picture 4" descr="149540_525591310805050_677738084_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9264" y="228600"/>
            <a:ext cx="2370137"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Slide Number Placeholder 5"/>
          <p:cNvSpPr>
            <a:spLocks noGrp="1"/>
          </p:cNvSpPr>
          <p:nvPr>
            <p:ph type="sldNum" sz="quarter" idx="12"/>
          </p:nvPr>
        </p:nvSpPr>
        <p:spPr>
          <a:xfrm>
            <a:off x="1752600" y="6400800"/>
            <a:ext cx="23622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0673154-BD7A-4107-BCF1-30408C436990}" type="slidenum">
              <a:rPr lang="ar-SA" altLang="en-US" sz="2000" b="1"/>
              <a:pPr eaLnBrk="1" hangingPunct="1"/>
              <a:t>10</a:t>
            </a:fld>
            <a:endParaRPr lang="en-US" altLang="en-US" sz="2000" b="1"/>
          </a:p>
        </p:txBody>
      </p:sp>
    </p:spTree>
    <p:extLst>
      <p:ext uri="{BB962C8B-B14F-4D97-AF65-F5344CB8AC3E}">
        <p14:creationId xmlns:p14="http://schemas.microsoft.com/office/powerpoint/2010/main" val="506373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4294967295"/>
          </p:nvPr>
        </p:nvSpPr>
        <p:spPr>
          <a:xfrm>
            <a:off x="1752600" y="304800"/>
            <a:ext cx="8915400" cy="6553200"/>
          </a:xfrm>
        </p:spPr>
        <p:txBody>
          <a:bodyPr/>
          <a:lstStyle/>
          <a:p>
            <a:pPr algn="l" eaLnBrk="1" hangingPunct="1">
              <a:lnSpc>
                <a:spcPct val="90000"/>
              </a:lnSpc>
              <a:buFontTx/>
              <a:buNone/>
            </a:pPr>
            <a:r>
              <a:rPr lang="en-US" altLang="en-US" b="1" dirty="0"/>
              <a:t>Adverse Reactions</a:t>
            </a:r>
          </a:p>
          <a:p>
            <a:pPr algn="l" eaLnBrk="1" hangingPunct="1">
              <a:lnSpc>
                <a:spcPct val="90000"/>
              </a:lnSpc>
              <a:buFontTx/>
              <a:buNone/>
            </a:pPr>
            <a:r>
              <a:rPr lang="en-US" altLang="en-US" sz="2700" dirty="0"/>
              <a:t>generally mild and transient, include headache, malaise, anorexia, weakness, nausea, vomiting, and dizziness.</a:t>
            </a:r>
          </a:p>
          <a:p>
            <a:pPr algn="l" eaLnBrk="1" hangingPunct="1">
              <a:lnSpc>
                <a:spcPct val="90000"/>
              </a:lnSpc>
              <a:buFontTx/>
              <a:buNone/>
            </a:pPr>
            <a:r>
              <a:rPr lang="en-US" altLang="en-US" sz="2700" dirty="0"/>
              <a:t> Adverse effects also occur as a result of the </a:t>
            </a:r>
            <a:r>
              <a:rPr lang="en-US" altLang="en-US" sz="2700" dirty="0">
                <a:solidFill>
                  <a:srgbClr val="FF3300"/>
                </a:solidFill>
              </a:rPr>
              <a:t>release of proteins from dying microfilariae or adult worms</a:t>
            </a:r>
            <a:r>
              <a:rPr lang="en-US" altLang="en-US" sz="2700" dirty="0"/>
              <a:t>. Reactions include fever, malaise, </a:t>
            </a:r>
            <a:r>
              <a:rPr lang="en-US" altLang="en-US" sz="2700" dirty="0" err="1"/>
              <a:t>papular</a:t>
            </a:r>
            <a:r>
              <a:rPr lang="en-US" altLang="en-US" sz="2700" dirty="0"/>
              <a:t> rash, headache, gastrointestinal symptoms, cough, chest pain, and muscle or joint pain. </a:t>
            </a:r>
          </a:p>
          <a:p>
            <a:pPr algn="l" eaLnBrk="1" hangingPunct="1">
              <a:lnSpc>
                <a:spcPct val="90000"/>
              </a:lnSpc>
              <a:buFontTx/>
              <a:buNone/>
            </a:pPr>
            <a:r>
              <a:rPr lang="en-US" altLang="en-US" sz="2700" b="1" dirty="0"/>
              <a:t>Leukocytosis</a:t>
            </a:r>
            <a:r>
              <a:rPr lang="en-US" altLang="en-US" sz="2700" dirty="0"/>
              <a:t> is common (</a:t>
            </a:r>
            <a:r>
              <a:rPr lang="en-US" altLang="en-US" sz="2700" dirty="0">
                <a:solidFill>
                  <a:schemeClr val="accent2"/>
                </a:solidFill>
              </a:rPr>
              <a:t>white blood cell count above the normal range in the blood</a:t>
            </a:r>
            <a:r>
              <a:rPr lang="en-US" altLang="en-US" sz="2700" dirty="0"/>
              <a:t>). </a:t>
            </a:r>
          </a:p>
          <a:p>
            <a:pPr algn="l" eaLnBrk="1" hangingPunct="1">
              <a:lnSpc>
                <a:spcPct val="90000"/>
              </a:lnSpc>
              <a:buFontTx/>
              <a:buNone/>
            </a:pPr>
            <a:r>
              <a:rPr lang="en-US" altLang="en-US" sz="2700" b="1" dirty="0"/>
              <a:t>Eosinophilia</a:t>
            </a:r>
            <a:r>
              <a:rPr lang="en-US" altLang="en-US" sz="2700" dirty="0"/>
              <a:t> (</a:t>
            </a:r>
            <a:r>
              <a:rPr lang="en-US" altLang="en-US" sz="2700" dirty="0">
                <a:solidFill>
                  <a:schemeClr val="accent2"/>
                </a:solidFill>
              </a:rPr>
              <a:t>abnormally high amounts of eosinophils</a:t>
            </a:r>
            <a:r>
              <a:rPr lang="en-US" altLang="en-US" sz="2700" dirty="0"/>
              <a:t>).</a:t>
            </a:r>
          </a:p>
          <a:p>
            <a:pPr algn="l" eaLnBrk="1" hangingPunct="1">
              <a:lnSpc>
                <a:spcPct val="90000"/>
              </a:lnSpc>
              <a:buFontTx/>
              <a:buNone/>
            </a:pPr>
            <a:r>
              <a:rPr lang="en-US" altLang="en-US" sz="2700" b="1" dirty="0"/>
              <a:t>Proteinuria</a:t>
            </a:r>
            <a:r>
              <a:rPr lang="en-US" altLang="en-US" sz="2700" dirty="0"/>
              <a:t> may also occur. </a:t>
            </a:r>
          </a:p>
          <a:p>
            <a:pPr algn="l" eaLnBrk="1" hangingPunct="1">
              <a:lnSpc>
                <a:spcPct val="90000"/>
              </a:lnSpc>
              <a:buFontTx/>
              <a:buNone/>
            </a:pPr>
            <a:r>
              <a:rPr lang="en-US" altLang="en-US" sz="2700" dirty="0"/>
              <a:t>Caution when using </a:t>
            </a:r>
            <a:r>
              <a:rPr lang="en-US" altLang="en-US" sz="2700" dirty="0" err="1"/>
              <a:t>diethylcarbamazine</a:t>
            </a:r>
            <a:r>
              <a:rPr lang="en-US" altLang="en-US" sz="2700" dirty="0"/>
              <a:t> in patients with hypertension or renal disease.</a:t>
            </a:r>
          </a:p>
        </p:txBody>
      </p:sp>
      <p:sp>
        <p:nvSpPr>
          <p:cNvPr id="1945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25A4220-FF55-403A-8F8F-32D9934C589B}" type="slidenum">
              <a:rPr lang="ar-SA" altLang="en-US" sz="2000" b="1"/>
              <a:pPr eaLnBrk="1" hangingPunct="1"/>
              <a:t>11</a:t>
            </a:fld>
            <a:endParaRPr lang="en-US" altLang="en-US" sz="2000" b="1"/>
          </a:p>
        </p:txBody>
      </p:sp>
    </p:spTree>
    <p:extLst>
      <p:ext uri="{BB962C8B-B14F-4D97-AF65-F5344CB8AC3E}">
        <p14:creationId xmlns:p14="http://schemas.microsoft.com/office/powerpoint/2010/main" val="1777720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4294967295"/>
          </p:nvPr>
        </p:nvSpPr>
        <p:spPr>
          <a:xfrm>
            <a:off x="245164" y="690265"/>
            <a:ext cx="8973447" cy="6400800"/>
          </a:xfrm>
        </p:spPr>
        <p:txBody>
          <a:bodyPr/>
          <a:lstStyle/>
          <a:p>
            <a:pPr algn="l" eaLnBrk="1" hangingPunct="1">
              <a:buFontTx/>
              <a:buNone/>
            </a:pPr>
            <a:r>
              <a:rPr lang="en-US" altLang="en-US" sz="3600" b="1" dirty="0">
                <a:solidFill>
                  <a:srgbClr val="FF3300"/>
                </a:solidFill>
              </a:rPr>
              <a:t>Doxycycline</a:t>
            </a:r>
          </a:p>
          <a:p>
            <a:pPr algn="l" eaLnBrk="1" hangingPunct="1">
              <a:buFontTx/>
              <a:buNone/>
            </a:pPr>
            <a:r>
              <a:rPr lang="en-US" altLang="en-US" sz="2700" dirty="0"/>
              <a:t>Has </a:t>
            </a:r>
            <a:r>
              <a:rPr lang="en-US" altLang="en-US" sz="2700" b="1" dirty="0" err="1"/>
              <a:t>macrofilaricidal</a:t>
            </a:r>
            <a:r>
              <a:rPr lang="en-US" altLang="en-US" sz="2700" dirty="0"/>
              <a:t> activity against </a:t>
            </a:r>
            <a:r>
              <a:rPr lang="en-US" altLang="en-US" b="1" i="1" dirty="0" err="1"/>
              <a:t>Wuchereria</a:t>
            </a:r>
            <a:r>
              <a:rPr lang="en-US" altLang="en-US" b="1" i="1" dirty="0"/>
              <a:t> </a:t>
            </a:r>
            <a:r>
              <a:rPr lang="en-US" altLang="en-US" b="1" i="1" dirty="0" err="1"/>
              <a:t>bancrofti</a:t>
            </a:r>
            <a:r>
              <a:rPr lang="en-US" altLang="en-US" dirty="0"/>
              <a:t> </a:t>
            </a:r>
            <a:r>
              <a:rPr lang="en-US" altLang="en-US" sz="2400" dirty="0"/>
              <a:t>(lymphatic </a:t>
            </a:r>
            <a:r>
              <a:rPr lang="en-US" altLang="en-US" sz="2400" dirty="0" err="1"/>
              <a:t>filariasis</a:t>
            </a:r>
            <a:r>
              <a:rPr lang="en-US" altLang="en-US" sz="2400" dirty="0"/>
              <a:t>), </a:t>
            </a:r>
            <a:r>
              <a:rPr lang="en-US" altLang="en-US" sz="2700" dirty="0"/>
              <a:t>and better activity than any other available drug against </a:t>
            </a:r>
            <a:r>
              <a:rPr lang="en-US" altLang="en-US" sz="2700" b="1" dirty="0"/>
              <a:t>adult worms</a:t>
            </a:r>
            <a:r>
              <a:rPr lang="en-US" altLang="en-US" sz="2700" dirty="0"/>
              <a:t>. </a:t>
            </a:r>
          </a:p>
          <a:p>
            <a:pPr algn="l" eaLnBrk="1" hangingPunct="1">
              <a:buFontTx/>
              <a:buNone/>
            </a:pPr>
            <a:r>
              <a:rPr lang="en-US" altLang="en-US" sz="2700" dirty="0"/>
              <a:t>Active also against </a:t>
            </a:r>
            <a:r>
              <a:rPr lang="en-US" altLang="en-US" sz="2700" b="1" dirty="0">
                <a:solidFill>
                  <a:srgbClr val="FF3300"/>
                </a:solidFill>
              </a:rPr>
              <a:t>onchocerciasis </a:t>
            </a:r>
          </a:p>
          <a:p>
            <a:pPr algn="l" eaLnBrk="1" hangingPunct="1">
              <a:buFontTx/>
              <a:buNone/>
            </a:pPr>
            <a:r>
              <a:rPr lang="en-US" altLang="en-US" sz="2700" dirty="0"/>
              <a:t>(river blindness)</a:t>
            </a:r>
          </a:p>
          <a:p>
            <a:pPr algn="l" eaLnBrk="1" hangingPunct="1">
              <a:buFontTx/>
              <a:buNone/>
            </a:pPr>
            <a:endParaRPr lang="en-US" altLang="en-US" sz="2700" dirty="0"/>
          </a:p>
          <a:p>
            <a:pPr algn="l" eaLnBrk="1" hangingPunct="1">
              <a:buFontTx/>
              <a:buNone/>
            </a:pPr>
            <a:r>
              <a:rPr lang="en-US" altLang="en-US" sz="2700" dirty="0"/>
              <a:t>Doxycycline acts indirectly, by killing </a:t>
            </a:r>
            <a:r>
              <a:rPr lang="en-US" altLang="en-US" sz="2700" b="1" i="1" dirty="0" err="1">
                <a:solidFill>
                  <a:srgbClr val="FF3300"/>
                </a:solidFill>
              </a:rPr>
              <a:t>Wolbachia</a:t>
            </a:r>
            <a:r>
              <a:rPr lang="en-US" altLang="en-US" sz="2700" i="1" dirty="0"/>
              <a:t>,</a:t>
            </a:r>
            <a:r>
              <a:rPr lang="en-US" altLang="en-US" sz="2700" dirty="0"/>
              <a:t> </a:t>
            </a:r>
            <a:r>
              <a:rPr lang="en-US" altLang="en-US" sz="2700" dirty="0">
                <a:solidFill>
                  <a:schemeClr val="hlink"/>
                </a:solidFill>
              </a:rPr>
              <a:t>an intracellular bacterial symbiont of filarial parasites</a:t>
            </a:r>
            <a:r>
              <a:rPr lang="en-US" altLang="en-US" sz="2700" dirty="0"/>
              <a:t>. </a:t>
            </a:r>
            <a:r>
              <a:rPr lang="en-US" altLang="en-US" sz="2700" dirty="0" smtClean="0"/>
              <a:t/>
            </a:r>
            <a:br>
              <a:rPr lang="en-US" altLang="en-US" sz="2700" dirty="0" smtClean="0"/>
            </a:br>
            <a:r>
              <a:rPr lang="en-US" altLang="en-US" sz="2000" dirty="0" smtClean="0">
                <a:latin typeface="Comic Sans MS" panose="030F0702030302020204" pitchFamily="66" charset="0"/>
              </a:rPr>
              <a:t>(so it kills a bacteria In the microfilaria that cause its death</a:t>
            </a:r>
            <a:br>
              <a:rPr lang="en-US" altLang="en-US" sz="2000" dirty="0" smtClean="0">
                <a:latin typeface="Comic Sans MS" panose="030F0702030302020204" pitchFamily="66" charset="0"/>
              </a:rPr>
            </a:br>
            <a:r>
              <a:rPr lang="en-US" altLang="en-US" sz="2000" dirty="0" smtClean="0">
                <a:latin typeface="Comic Sans MS" panose="030F0702030302020204" pitchFamily="66" charset="0"/>
              </a:rPr>
              <a:t>-may be this bac. Is part of its flora- )</a:t>
            </a:r>
            <a:endParaRPr lang="en-US" altLang="en-US" sz="2000" dirty="0">
              <a:latin typeface="Comic Sans MS" panose="030F0702030302020204" pitchFamily="66" charset="0"/>
            </a:endParaRPr>
          </a:p>
          <a:p>
            <a:pPr algn="l" eaLnBrk="1" hangingPunct="1">
              <a:buFontTx/>
              <a:buNone/>
            </a:pPr>
            <a:r>
              <a:rPr lang="en-US" altLang="en-US" sz="2700" dirty="0"/>
              <a:t>It may be used for </a:t>
            </a:r>
            <a:r>
              <a:rPr lang="en-US" altLang="en-US" sz="2700" b="1" dirty="0" err="1">
                <a:solidFill>
                  <a:srgbClr val="FF3300"/>
                </a:solidFill>
              </a:rPr>
              <a:t>filariasis</a:t>
            </a:r>
            <a:r>
              <a:rPr lang="en-US" altLang="en-US" sz="2700" dirty="0"/>
              <a:t>, both for treatment of active disease and in mass chemotherapy campaigns.</a:t>
            </a:r>
          </a:p>
          <a:p>
            <a:pPr algn="l" eaLnBrk="1" hangingPunct="1">
              <a:buFontTx/>
              <a:buNone/>
            </a:pPr>
            <a:endParaRPr lang="en-US" altLang="en-US" dirty="0" smtClean="0"/>
          </a:p>
        </p:txBody>
      </p:sp>
      <p:pic>
        <p:nvPicPr>
          <p:cNvPr id="20483" name="Picture 3" descr="5634399336_d020fb2aa6_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8612" y="1454426"/>
            <a:ext cx="2135188" cy="143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07AABD9-8DAE-437F-B9A3-7E62D296C6CE}" type="slidenum">
              <a:rPr lang="ar-SA" altLang="en-US" sz="2400" b="1"/>
              <a:pPr eaLnBrk="1" hangingPunct="1"/>
              <a:t>12</a:t>
            </a:fld>
            <a:endParaRPr lang="en-US" altLang="en-US" sz="2400" b="1"/>
          </a:p>
        </p:txBody>
      </p:sp>
      <p:sp>
        <p:nvSpPr>
          <p:cNvPr id="2" name="TextBox 1"/>
          <p:cNvSpPr txBox="1"/>
          <p:nvPr/>
        </p:nvSpPr>
        <p:spPr>
          <a:xfrm>
            <a:off x="5168348" y="228600"/>
            <a:ext cx="6185452" cy="923330"/>
          </a:xfrm>
          <a:prstGeom prst="rect">
            <a:avLst/>
          </a:prstGeom>
          <a:solidFill>
            <a:srgbClr val="C00000"/>
          </a:solidFill>
        </p:spPr>
        <p:txBody>
          <a:bodyPr wrap="square" rtlCol="0">
            <a:spAutoFit/>
          </a:bodyPr>
          <a:lstStyle/>
          <a:p>
            <a:r>
              <a:rPr lang="en-US" dirty="0" smtClean="0">
                <a:solidFill>
                  <a:schemeClr val="bg1"/>
                </a:solidFill>
                <a:latin typeface="Comic Sans MS" panose="030F0702030302020204" pitchFamily="66" charset="0"/>
              </a:rPr>
              <a:t>Doxycycline: is an Antibiotic of tetracycline groups , Broad spectrum ..</a:t>
            </a:r>
            <a:br>
              <a:rPr lang="en-US" dirty="0" smtClean="0">
                <a:solidFill>
                  <a:schemeClr val="bg1"/>
                </a:solidFill>
                <a:latin typeface="Comic Sans MS" panose="030F0702030302020204" pitchFamily="66" charset="0"/>
              </a:rPr>
            </a:br>
            <a:r>
              <a:rPr lang="en-US" dirty="0" smtClean="0">
                <a:solidFill>
                  <a:schemeClr val="bg1"/>
                </a:solidFill>
                <a:latin typeface="Comic Sans MS" panose="030F0702030302020204" pitchFamily="66" charset="0"/>
              </a:rPr>
              <a:t>They work on Helminths ,too.</a:t>
            </a:r>
            <a:endParaRPr lang="en-US"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2519704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4294967295"/>
          </p:nvPr>
        </p:nvSpPr>
        <p:spPr>
          <a:xfrm>
            <a:off x="1676400" y="0"/>
            <a:ext cx="9220200" cy="6858000"/>
          </a:xfrm>
        </p:spPr>
        <p:txBody>
          <a:bodyPr>
            <a:normAutofit lnSpcReduction="10000"/>
          </a:bodyPr>
          <a:lstStyle/>
          <a:p>
            <a:pPr algn="l" eaLnBrk="1" hangingPunct="1">
              <a:lnSpc>
                <a:spcPct val="90000"/>
              </a:lnSpc>
              <a:buFontTx/>
              <a:buNone/>
            </a:pPr>
            <a:r>
              <a:rPr lang="en-US" altLang="en-US" sz="3600" b="1" dirty="0" err="1">
                <a:solidFill>
                  <a:srgbClr val="FF3300"/>
                </a:solidFill>
              </a:rPr>
              <a:t>Ivermectin</a:t>
            </a:r>
            <a:endParaRPr lang="en-US" altLang="en-US" sz="3600" b="1" dirty="0">
              <a:solidFill>
                <a:srgbClr val="FF3300"/>
              </a:solidFill>
            </a:endParaRPr>
          </a:p>
          <a:p>
            <a:pPr algn="l">
              <a:buFontTx/>
              <a:buNone/>
            </a:pPr>
            <a:r>
              <a:rPr lang="en-US" altLang="en-US" sz="2600" dirty="0"/>
              <a:t>Drug of choice for the treatment of </a:t>
            </a:r>
            <a:r>
              <a:rPr lang="en-US" altLang="en-US" sz="2600" b="1" dirty="0">
                <a:solidFill>
                  <a:srgbClr val="FF0000"/>
                </a:solidFill>
              </a:rPr>
              <a:t>onchocerciasis</a:t>
            </a:r>
            <a:r>
              <a:rPr lang="en-US" altLang="en-US" sz="2600" dirty="0"/>
              <a:t> </a:t>
            </a:r>
          </a:p>
          <a:p>
            <a:pPr algn="l">
              <a:buFontTx/>
              <a:buNone/>
            </a:pPr>
            <a:r>
              <a:rPr lang="en-US" altLang="en-US" sz="2600" dirty="0"/>
              <a:t>(river blindness) and for </a:t>
            </a:r>
            <a:r>
              <a:rPr lang="en-US" altLang="en-US" sz="2600" b="1" dirty="0" err="1">
                <a:solidFill>
                  <a:srgbClr val="FF0000"/>
                </a:solidFill>
              </a:rPr>
              <a:t>strongyloidiasis</a:t>
            </a:r>
            <a:r>
              <a:rPr lang="en-US" altLang="en-US" sz="2600" b="1" dirty="0">
                <a:solidFill>
                  <a:srgbClr val="FF0000"/>
                </a:solidFill>
              </a:rPr>
              <a:t>.</a:t>
            </a:r>
          </a:p>
          <a:p>
            <a:pPr algn="l" eaLnBrk="1" hangingPunct="1">
              <a:lnSpc>
                <a:spcPct val="90000"/>
              </a:lnSpc>
              <a:buFontTx/>
              <a:buNone/>
            </a:pPr>
            <a:r>
              <a:rPr lang="en-US" altLang="en-US" sz="2600" b="1" dirty="0" err="1"/>
              <a:t>Strongyloidiasis</a:t>
            </a:r>
            <a:r>
              <a:rPr lang="en-US" altLang="en-US" sz="2600" dirty="0"/>
              <a:t>:</a:t>
            </a:r>
          </a:p>
          <a:p>
            <a:pPr algn="l" eaLnBrk="1" hangingPunct="1">
              <a:lnSpc>
                <a:spcPct val="90000"/>
              </a:lnSpc>
              <a:buFontTx/>
              <a:buNone/>
            </a:pPr>
            <a:r>
              <a:rPr lang="en-US" altLang="en-US" sz="2600" dirty="0"/>
              <a:t>A GABA agonists Paralyzes nematodes, causing a flaccid paralysis in the worm. Does not cross the blood brain barrier in humans (therefore little CNS effects).  </a:t>
            </a:r>
            <a:r>
              <a:rPr lang="en-US" altLang="en-US" sz="2600" dirty="0" smtClean="0"/>
              <a:t/>
            </a:r>
            <a:br>
              <a:rPr lang="en-US" altLang="en-US" sz="2600" dirty="0" smtClean="0"/>
            </a:br>
            <a:r>
              <a:rPr lang="en-US" altLang="en-US" sz="2000" dirty="0" smtClean="0">
                <a:latin typeface="Comic Sans MS" panose="030F0702030302020204" pitchFamily="66" charset="0"/>
              </a:rPr>
              <a:t>-but if someone has Meningitis for example it then can cross it-</a:t>
            </a:r>
            <a:endParaRPr lang="en-US" altLang="en-US" sz="2600" dirty="0">
              <a:latin typeface="Comic Sans MS" panose="030F0702030302020204" pitchFamily="66" charset="0"/>
            </a:endParaRPr>
          </a:p>
          <a:p>
            <a:pPr algn="l" eaLnBrk="1" hangingPunct="1">
              <a:lnSpc>
                <a:spcPct val="90000"/>
              </a:lnSpc>
              <a:buFontTx/>
              <a:buNone/>
            </a:pPr>
            <a:r>
              <a:rPr lang="en-US" altLang="en-US" sz="2600" b="1" dirty="0"/>
              <a:t>Onchocerciasis:</a:t>
            </a:r>
          </a:p>
          <a:p>
            <a:pPr algn="l" eaLnBrk="1" hangingPunct="1">
              <a:lnSpc>
                <a:spcPct val="90000"/>
              </a:lnSpc>
              <a:buFontTx/>
              <a:buNone/>
            </a:pPr>
            <a:r>
              <a:rPr lang="en-US" altLang="en-US" sz="2600" dirty="0" err="1"/>
              <a:t>Microfilaricidal</a:t>
            </a:r>
            <a:r>
              <a:rPr lang="en-US" altLang="en-US" sz="2600" dirty="0"/>
              <a:t>. It does not kill adult worms but blocks the release of microfilariae. </a:t>
            </a:r>
          </a:p>
          <a:p>
            <a:pPr algn="l" eaLnBrk="1" hangingPunct="1">
              <a:lnSpc>
                <a:spcPct val="90000"/>
              </a:lnSpc>
              <a:buFontTx/>
              <a:buNone/>
            </a:pPr>
            <a:r>
              <a:rPr lang="en-US" altLang="en-US" sz="2600" dirty="0"/>
              <a:t>After a single dose, microfilariae in the skin diminish rapidly within 2–3 days .</a:t>
            </a:r>
          </a:p>
          <a:p>
            <a:pPr algn="l" eaLnBrk="1" hangingPunct="1">
              <a:lnSpc>
                <a:spcPct val="90000"/>
              </a:lnSpc>
              <a:buFontTx/>
              <a:buNone/>
            </a:pPr>
            <a:r>
              <a:rPr lang="en-US" altLang="en-US" sz="2600" dirty="0"/>
              <a:t>Microfilariae in the anterior chamber of the eye decrease slowly over months. Repeated doses have a low </a:t>
            </a:r>
            <a:r>
              <a:rPr lang="en-US" altLang="en-US" sz="2600" dirty="0" err="1"/>
              <a:t>macrofilaricidal</a:t>
            </a:r>
            <a:r>
              <a:rPr lang="en-US" altLang="en-US" sz="2600" dirty="0"/>
              <a:t> action and permanently reduce </a:t>
            </a:r>
            <a:r>
              <a:rPr lang="en-US" altLang="en-US" sz="2600" dirty="0" err="1"/>
              <a:t>microfilarial</a:t>
            </a:r>
            <a:r>
              <a:rPr lang="en-US" altLang="en-US" sz="2600" dirty="0"/>
              <a:t>           production.</a:t>
            </a:r>
          </a:p>
        </p:txBody>
      </p:sp>
      <p:sp>
        <p:nvSpPr>
          <p:cNvPr id="21507" name="Slide Number Placeholder 3"/>
          <p:cNvSpPr>
            <a:spLocks noGrp="1"/>
          </p:cNvSpPr>
          <p:nvPr>
            <p:ph type="sldNum" sz="quarter" idx="12"/>
          </p:nvPr>
        </p:nvSpPr>
        <p:spPr>
          <a:xfrm>
            <a:off x="1981200" y="6324600"/>
            <a:ext cx="2133600" cy="53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CCC7876-2677-468A-8B54-4E79E0A6CC9E}" type="slidenum">
              <a:rPr lang="ar-SA" altLang="en-US" sz="2400" b="1"/>
              <a:pPr eaLnBrk="1" hangingPunct="1"/>
              <a:t>13</a:t>
            </a:fld>
            <a:endParaRPr lang="en-US" altLang="en-US" sz="2400" b="1"/>
          </a:p>
        </p:txBody>
      </p:sp>
    </p:spTree>
    <p:extLst>
      <p:ext uri="{BB962C8B-B14F-4D97-AF65-F5344CB8AC3E}">
        <p14:creationId xmlns:p14="http://schemas.microsoft.com/office/powerpoint/2010/main" val="414453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4294967295"/>
          </p:nvPr>
        </p:nvSpPr>
        <p:spPr>
          <a:xfrm>
            <a:off x="1981200" y="0"/>
            <a:ext cx="8686800" cy="6858000"/>
          </a:xfrm>
        </p:spPr>
        <p:txBody>
          <a:bodyPr/>
          <a:lstStyle/>
          <a:p>
            <a:pPr algn="l" eaLnBrk="1" hangingPunct="1">
              <a:buFontTx/>
              <a:buNone/>
            </a:pPr>
            <a:r>
              <a:rPr lang="en-US" altLang="en-US" b="1" smtClean="0"/>
              <a:t>Adverse Reactions:</a:t>
            </a:r>
          </a:p>
          <a:p>
            <a:pPr algn="l" eaLnBrk="1" hangingPunct="1">
              <a:buFontTx/>
              <a:buNone/>
            </a:pPr>
            <a:r>
              <a:rPr lang="en-US" altLang="en-US" sz="2700" b="1">
                <a:solidFill>
                  <a:srgbClr val="FF3300"/>
                </a:solidFill>
              </a:rPr>
              <a:t>In strongyloidiasis:</a:t>
            </a:r>
          </a:p>
          <a:p>
            <a:pPr algn="l" eaLnBrk="1" hangingPunct="1">
              <a:buFontTx/>
              <a:buNone/>
            </a:pPr>
            <a:r>
              <a:rPr lang="en-US" altLang="en-US" sz="2700"/>
              <a:t>fatigue, dizziness, nausea, vomiting, abdominal pain, and rashes. </a:t>
            </a:r>
          </a:p>
          <a:p>
            <a:pPr algn="l" eaLnBrk="1" hangingPunct="1">
              <a:buFontTx/>
              <a:buNone/>
            </a:pPr>
            <a:r>
              <a:rPr lang="en-US" altLang="en-US" sz="2700" b="1">
                <a:solidFill>
                  <a:srgbClr val="FF3300"/>
                </a:solidFill>
              </a:rPr>
              <a:t>In onchocerciasis</a:t>
            </a:r>
          </a:p>
          <a:p>
            <a:pPr algn="l" eaLnBrk="1" hangingPunct="1">
              <a:buFontTx/>
              <a:buNone/>
            </a:pPr>
            <a:r>
              <a:rPr lang="en-US" altLang="en-US" sz="2700"/>
              <a:t>Occurs in 5–30% ,generally mild due to the killing of microfilariae. </a:t>
            </a:r>
          </a:p>
          <a:p>
            <a:pPr algn="l" eaLnBrk="1" hangingPunct="1">
              <a:buFontTx/>
              <a:buNone/>
            </a:pPr>
            <a:r>
              <a:rPr lang="en-US" altLang="en-US" sz="2700"/>
              <a:t>A more intense reaction in </a:t>
            </a:r>
            <a:r>
              <a:rPr lang="en-US" altLang="en-US" sz="2700" b="1"/>
              <a:t>1–3%</a:t>
            </a:r>
            <a:r>
              <a:rPr lang="en-US" altLang="en-US" sz="2700"/>
              <a:t> </a:t>
            </a:r>
          </a:p>
          <a:p>
            <a:pPr algn="l" eaLnBrk="1" hangingPunct="1">
              <a:buFontTx/>
              <a:buNone/>
            </a:pPr>
            <a:r>
              <a:rPr lang="en-US" altLang="en-US" sz="2700"/>
              <a:t>A severe reaction in </a:t>
            </a:r>
            <a:r>
              <a:rPr lang="en-US" altLang="en-US" sz="2700" b="1"/>
              <a:t>0.1%,</a:t>
            </a:r>
            <a:r>
              <a:rPr lang="en-US" altLang="en-US" sz="2700"/>
              <a:t> including high fever, hypotension, and bronchospasm. </a:t>
            </a:r>
          </a:p>
          <a:p>
            <a:pPr algn="l" eaLnBrk="1" hangingPunct="1">
              <a:buFontTx/>
              <a:buNone/>
            </a:pPr>
            <a:r>
              <a:rPr lang="en-US" altLang="en-US" sz="2700"/>
              <a:t>Swellings and abscesses occasionally occur at 1–3 weeks at sites of adult worms.</a:t>
            </a:r>
          </a:p>
          <a:p>
            <a:pPr algn="l" eaLnBrk="1" hangingPunct="1">
              <a:buFontTx/>
              <a:buNone/>
            </a:pPr>
            <a:r>
              <a:rPr lang="en-US" altLang="en-US" sz="2700"/>
              <a:t>Corneal opacities &amp; eye lesions may develop several          days after treatment. </a:t>
            </a:r>
          </a:p>
        </p:txBody>
      </p:sp>
      <p:sp>
        <p:nvSpPr>
          <p:cNvPr id="22531" name="Slide Number Placeholder 2"/>
          <p:cNvSpPr>
            <a:spLocks noGrp="1"/>
          </p:cNvSpPr>
          <p:nvPr>
            <p:ph type="sldNum" sz="quarter" idx="12"/>
          </p:nvPr>
        </p:nvSpPr>
        <p:spPr>
          <a:xfrm>
            <a:off x="1981200" y="6400801"/>
            <a:ext cx="21336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34B66CB-ADC7-4BF7-8D24-61D2B8994B24}" type="slidenum">
              <a:rPr lang="ar-SA" altLang="en-US" sz="2400" b="1"/>
              <a:pPr eaLnBrk="1" hangingPunct="1"/>
              <a:t>14</a:t>
            </a:fld>
            <a:endParaRPr lang="en-US" altLang="en-US" sz="2400" b="1"/>
          </a:p>
        </p:txBody>
      </p:sp>
    </p:spTree>
    <p:extLst>
      <p:ext uri="{BB962C8B-B14F-4D97-AF65-F5344CB8AC3E}">
        <p14:creationId xmlns:p14="http://schemas.microsoft.com/office/powerpoint/2010/main" val="1030388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4294967295"/>
          </p:nvPr>
        </p:nvSpPr>
        <p:spPr>
          <a:xfrm>
            <a:off x="1752600" y="304800"/>
            <a:ext cx="8915400" cy="6553200"/>
          </a:xfrm>
        </p:spPr>
        <p:txBody>
          <a:bodyPr/>
          <a:lstStyle/>
          <a:p>
            <a:pPr algn="l" eaLnBrk="1" hangingPunct="1">
              <a:buFontTx/>
              <a:buNone/>
            </a:pPr>
            <a:r>
              <a:rPr lang="en-US" altLang="en-US" sz="3600" b="1" dirty="0" err="1">
                <a:solidFill>
                  <a:srgbClr val="FF3300"/>
                </a:solidFill>
              </a:rPr>
              <a:t>Bithionol</a:t>
            </a:r>
            <a:endParaRPr lang="en-US" altLang="en-US" sz="3600" b="1" dirty="0">
              <a:solidFill>
                <a:srgbClr val="FF3300"/>
              </a:solidFill>
            </a:endParaRPr>
          </a:p>
          <a:p>
            <a:pPr algn="l" eaLnBrk="1" hangingPunct="1">
              <a:buFontTx/>
              <a:buNone/>
            </a:pPr>
            <a:r>
              <a:rPr lang="en-US" altLang="en-US" sz="2400" dirty="0"/>
              <a:t>the drug of choice in the treatment of sheep liver fluke (</a:t>
            </a:r>
            <a:r>
              <a:rPr lang="en-US" altLang="en-US" sz="2400" dirty="0" err="1"/>
              <a:t>Fasciola</a:t>
            </a:r>
            <a:r>
              <a:rPr lang="en-US" altLang="en-US" sz="2400" i="1" dirty="0"/>
              <a:t> hepatica</a:t>
            </a:r>
            <a:r>
              <a:rPr lang="en-US" altLang="en-US" sz="2400" dirty="0"/>
              <a:t>) and the second drug of choice in lung fluke (</a:t>
            </a:r>
            <a:r>
              <a:rPr lang="en-US" altLang="en-US" sz="2400" i="1" dirty="0" err="1"/>
              <a:t>Paragonimus</a:t>
            </a:r>
            <a:r>
              <a:rPr lang="en-US" altLang="en-US" sz="2400" i="1" dirty="0"/>
              <a:t> </a:t>
            </a:r>
            <a:r>
              <a:rPr lang="en-US" altLang="en-US" sz="2400" i="1" dirty="0" err="1"/>
              <a:t>westermani</a:t>
            </a:r>
            <a:r>
              <a:rPr lang="en-US" altLang="en-US" sz="2400" dirty="0"/>
              <a:t> </a:t>
            </a:r>
            <a:r>
              <a:rPr lang="en-US" altLang="en-US" sz="2400" dirty="0" smtClean="0"/>
              <a:t>).</a:t>
            </a:r>
            <a:endParaRPr lang="en-US" altLang="en-US" sz="2400" dirty="0"/>
          </a:p>
          <a:p>
            <a:pPr algn="l" eaLnBrk="1" hangingPunct="1">
              <a:buFontTx/>
              <a:buNone/>
            </a:pPr>
            <a:r>
              <a:rPr lang="en-US" altLang="en-US" sz="2400" b="1" dirty="0"/>
              <a:t>Mechanism of action:</a:t>
            </a:r>
          </a:p>
          <a:p>
            <a:pPr algn="l" eaLnBrk="1" hangingPunct="1">
              <a:buFontTx/>
              <a:buNone/>
            </a:pPr>
            <a:r>
              <a:rPr lang="en-US" altLang="en-US" sz="2400" dirty="0"/>
              <a:t>Unknown, </a:t>
            </a:r>
            <a:r>
              <a:rPr lang="en-US" altLang="en-US" sz="2400" dirty="0" err="1"/>
              <a:t>bithionol</a:t>
            </a:r>
            <a:r>
              <a:rPr lang="en-US" altLang="en-US" sz="2400" dirty="0"/>
              <a:t> may work may uncoupling oxidative phosphorylation, thus reducing the production of ATP in the helminthes.</a:t>
            </a:r>
          </a:p>
          <a:p>
            <a:pPr algn="l" eaLnBrk="1" hangingPunct="1">
              <a:buFontTx/>
              <a:buNone/>
            </a:pPr>
            <a:endParaRPr lang="en-US" altLang="en-US" sz="2400" b="1" dirty="0"/>
          </a:p>
          <a:p>
            <a:pPr algn="l" eaLnBrk="1" hangingPunct="1">
              <a:buFontTx/>
              <a:buNone/>
            </a:pPr>
            <a:r>
              <a:rPr lang="en-US" altLang="en-US" sz="2400" b="1" dirty="0"/>
              <a:t>Adverse Reactions</a:t>
            </a:r>
            <a:r>
              <a:rPr lang="en-US" altLang="en-US" sz="2400" dirty="0"/>
              <a:t>:</a:t>
            </a:r>
          </a:p>
          <a:p>
            <a:pPr algn="l" eaLnBrk="1" hangingPunct="1">
              <a:buFontTx/>
              <a:buNone/>
            </a:pPr>
            <a:r>
              <a:rPr lang="en-US" altLang="en-US" sz="2400" dirty="0"/>
              <a:t>generally mild (40% of patients) and include:</a:t>
            </a:r>
          </a:p>
          <a:p>
            <a:pPr algn="l" eaLnBrk="1" hangingPunct="1">
              <a:buFontTx/>
              <a:buNone/>
            </a:pPr>
            <a:r>
              <a:rPr lang="en-US" altLang="en-US" sz="2400" dirty="0"/>
              <a:t> diarrhea, abdominal cramps, anorexia, nausea, vomiting, dizziness, and headache. </a:t>
            </a:r>
          </a:p>
          <a:p>
            <a:pPr algn="l" eaLnBrk="1" hangingPunct="1">
              <a:buFontTx/>
              <a:buNone/>
            </a:pPr>
            <a:r>
              <a:rPr lang="en-US" altLang="en-US" sz="2400" dirty="0"/>
              <a:t>Skin rashes may occur, a reaction to antigens released from                 dying worms.</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D8628F9-5FA1-4708-B976-5CB568F84DFE}" type="slidenum">
              <a:rPr lang="ar-SA" altLang="en-US" sz="2000" b="1"/>
              <a:pPr eaLnBrk="1" hangingPunct="1"/>
              <a:t>15</a:t>
            </a:fld>
            <a:endParaRPr lang="en-US" altLang="en-US" sz="2000" b="1"/>
          </a:p>
        </p:txBody>
      </p:sp>
    </p:spTree>
    <p:extLst>
      <p:ext uri="{BB962C8B-B14F-4D97-AF65-F5344CB8AC3E}">
        <p14:creationId xmlns:p14="http://schemas.microsoft.com/office/powerpoint/2010/main" val="3290975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709533"/>
            <a:ext cx="5777948" cy="3235651"/>
          </a:xfrm>
          <a:prstGeom prst="rect">
            <a:avLst/>
          </a:prstGeom>
        </p:spPr>
      </p:pic>
      <p:sp>
        <p:nvSpPr>
          <p:cNvPr id="3" name="TextBox 2"/>
          <p:cNvSpPr txBox="1"/>
          <p:nvPr/>
        </p:nvSpPr>
        <p:spPr>
          <a:xfrm>
            <a:off x="6122505" y="1792611"/>
            <a:ext cx="5738191" cy="3139321"/>
          </a:xfrm>
          <a:prstGeom prst="rect">
            <a:avLst/>
          </a:prstGeom>
          <a:noFill/>
        </p:spPr>
        <p:txBody>
          <a:bodyPr wrap="square" rtlCol="0">
            <a:spAutoFit/>
          </a:bodyPr>
          <a:lstStyle/>
          <a:p>
            <a:r>
              <a:rPr lang="en-US" dirty="0" smtClean="0"/>
              <a:t>The doctor told us  a story about </a:t>
            </a:r>
            <a:r>
              <a:rPr lang="en-US" altLang="en-US" b="1" dirty="0" err="1" smtClean="0">
                <a:solidFill>
                  <a:srgbClr val="FF3300"/>
                </a:solidFill>
              </a:rPr>
              <a:t>Bithionol</a:t>
            </a:r>
            <a:endParaRPr lang="en-US" altLang="en-US" b="1" dirty="0" smtClean="0">
              <a:solidFill>
                <a:srgbClr val="FF3300"/>
              </a:solidFill>
            </a:endParaRPr>
          </a:p>
          <a:p>
            <a:r>
              <a:rPr lang="en-US" dirty="0" smtClean="0"/>
              <a:t>Discovery :</a:t>
            </a:r>
            <a:br>
              <a:rPr lang="en-US" dirty="0" smtClean="0"/>
            </a:br>
            <a:r>
              <a:rPr lang="en-US" dirty="0" smtClean="0"/>
              <a:t/>
            </a:r>
            <a:br>
              <a:rPr lang="en-US" dirty="0" smtClean="0"/>
            </a:br>
            <a:r>
              <a:rPr lang="en-US" dirty="0" smtClean="0"/>
              <a:t>there was a zoo keeper who owned two Bengal tigers</a:t>
            </a:r>
            <a:br>
              <a:rPr lang="en-US" dirty="0" smtClean="0"/>
            </a:br>
            <a:r>
              <a:rPr lang="en-US" dirty="0" smtClean="0"/>
              <a:t>that died  because of </a:t>
            </a:r>
            <a:r>
              <a:rPr lang="en-US" altLang="en-US" i="1" dirty="0" err="1" smtClean="0"/>
              <a:t>Paragonimus</a:t>
            </a:r>
            <a:r>
              <a:rPr lang="en-US" altLang="en-US" i="1" dirty="0" smtClean="0"/>
              <a:t> </a:t>
            </a:r>
            <a:r>
              <a:rPr lang="en-US" altLang="en-US" i="1" dirty="0" err="1" smtClean="0"/>
              <a:t>westermani</a:t>
            </a:r>
            <a:r>
              <a:rPr lang="en-US" altLang="en-US" i="1" dirty="0" smtClean="0"/>
              <a:t> </a:t>
            </a:r>
            <a:r>
              <a:rPr lang="en-US" altLang="en-US" dirty="0" smtClean="0"/>
              <a:t>fluke *before discovering them *..</a:t>
            </a:r>
            <a:br>
              <a:rPr lang="en-US" altLang="en-US" dirty="0" smtClean="0"/>
            </a:br>
            <a:r>
              <a:rPr lang="en-US" altLang="en-US" dirty="0" smtClean="0"/>
              <a:t>He wanted to know what killed his tigers </a:t>
            </a:r>
            <a:br>
              <a:rPr lang="en-US" altLang="en-US" dirty="0" smtClean="0"/>
            </a:br>
            <a:r>
              <a:rPr lang="en-US" altLang="en-US" dirty="0" smtClean="0"/>
              <a:t>He took a biopsy from them ,examine them &amp; discover this fluke ..</a:t>
            </a:r>
            <a:br>
              <a:rPr lang="en-US" altLang="en-US" dirty="0" smtClean="0"/>
            </a:br>
            <a:r>
              <a:rPr lang="en-US" altLang="en-US" dirty="0" smtClean="0"/>
              <a:t>So it was named afte</a:t>
            </a:r>
            <a:r>
              <a:rPr lang="en-US" altLang="en-US" dirty="0" smtClean="0"/>
              <a:t>r him..</a:t>
            </a:r>
            <a:br>
              <a:rPr lang="en-US" altLang="en-US" dirty="0" smtClean="0"/>
            </a:br>
            <a:r>
              <a:rPr lang="en-US" altLang="en-US" i="1" dirty="0" err="1" smtClean="0"/>
              <a:t>westermani</a:t>
            </a:r>
            <a:r>
              <a:rPr lang="en-US" altLang="en-US" dirty="0" smtClean="0"/>
              <a:t> </a:t>
            </a:r>
            <a:endParaRPr lang="en-US" dirty="0"/>
          </a:p>
        </p:txBody>
      </p:sp>
    </p:spTree>
    <p:extLst>
      <p:ext uri="{BB962C8B-B14F-4D97-AF65-F5344CB8AC3E}">
        <p14:creationId xmlns:p14="http://schemas.microsoft.com/office/powerpoint/2010/main" val="2076634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4294967295"/>
          </p:nvPr>
        </p:nvSpPr>
        <p:spPr>
          <a:xfrm>
            <a:off x="1981200" y="228600"/>
            <a:ext cx="8686800" cy="6629400"/>
          </a:xfrm>
        </p:spPr>
        <p:txBody>
          <a:bodyPr/>
          <a:lstStyle/>
          <a:p>
            <a:pPr algn="l" eaLnBrk="1" hangingPunct="1">
              <a:lnSpc>
                <a:spcPct val="80000"/>
              </a:lnSpc>
              <a:buFontTx/>
              <a:buNone/>
            </a:pPr>
            <a:r>
              <a:rPr lang="en-US" altLang="en-US" sz="3600" b="1" dirty="0" err="1">
                <a:solidFill>
                  <a:srgbClr val="FF3300"/>
                </a:solidFill>
              </a:rPr>
              <a:t>Praziquantel</a:t>
            </a:r>
            <a:endParaRPr lang="en-US" altLang="en-US" sz="3600" b="1" dirty="0">
              <a:solidFill>
                <a:srgbClr val="FF3300"/>
              </a:solidFill>
            </a:endParaRPr>
          </a:p>
          <a:p>
            <a:pPr algn="l" eaLnBrk="1" hangingPunct="1">
              <a:lnSpc>
                <a:spcPct val="80000"/>
              </a:lnSpc>
              <a:buFontTx/>
              <a:buNone/>
            </a:pPr>
            <a:r>
              <a:rPr lang="en-US" altLang="en-US" sz="2700" dirty="0"/>
              <a:t>Effective in </a:t>
            </a:r>
            <a:r>
              <a:rPr lang="en-US" altLang="en-US" sz="2700" b="1" dirty="0" err="1"/>
              <a:t>schistosome</a:t>
            </a:r>
            <a:r>
              <a:rPr lang="en-US" altLang="en-US" sz="2700" b="1" dirty="0"/>
              <a:t> infections</a:t>
            </a:r>
            <a:r>
              <a:rPr lang="en-US" altLang="en-US" sz="2700" dirty="0"/>
              <a:t> of all species &amp; most other trematode &amp; </a:t>
            </a:r>
            <a:r>
              <a:rPr lang="en-US" altLang="en-US" sz="2700" dirty="0" err="1"/>
              <a:t>cestode</a:t>
            </a:r>
            <a:r>
              <a:rPr lang="en-US" altLang="en-US" sz="2700" dirty="0"/>
              <a:t> infections, including </a:t>
            </a:r>
            <a:r>
              <a:rPr lang="en-US" altLang="en-US" sz="2700" dirty="0" err="1"/>
              <a:t>cysticercosis</a:t>
            </a:r>
            <a:r>
              <a:rPr lang="en-US" altLang="en-US" sz="2700" dirty="0"/>
              <a:t>. </a:t>
            </a:r>
          </a:p>
          <a:p>
            <a:pPr algn="l" eaLnBrk="1" hangingPunct="1">
              <a:lnSpc>
                <a:spcPct val="80000"/>
              </a:lnSpc>
              <a:buFontTx/>
              <a:buNone/>
            </a:pPr>
            <a:r>
              <a:rPr lang="en-US" altLang="en-US" sz="2700" dirty="0"/>
              <a:t>safe and effective as a single oral dose.</a:t>
            </a:r>
          </a:p>
          <a:p>
            <a:pPr algn="l" eaLnBrk="1" hangingPunct="1">
              <a:lnSpc>
                <a:spcPct val="80000"/>
              </a:lnSpc>
              <a:buFontTx/>
              <a:buNone/>
            </a:pPr>
            <a:r>
              <a:rPr lang="en-US" altLang="en-US" sz="2700" dirty="0"/>
              <a:t>Useful in mass treatment of several infections.</a:t>
            </a:r>
          </a:p>
          <a:p>
            <a:pPr algn="l" eaLnBrk="1" hangingPunct="1">
              <a:lnSpc>
                <a:spcPct val="80000"/>
              </a:lnSpc>
              <a:buFontTx/>
              <a:buNone/>
            </a:pPr>
            <a:r>
              <a:rPr lang="en-US" altLang="en-US" sz="2700" dirty="0"/>
              <a:t>Plasma concentrations of </a:t>
            </a:r>
            <a:r>
              <a:rPr lang="en-US" altLang="en-US" sz="2700" dirty="0" err="1"/>
              <a:t>praziquantel</a:t>
            </a:r>
            <a:r>
              <a:rPr lang="en-US" altLang="en-US" sz="2700" dirty="0"/>
              <a:t> increase when the drug is taken with </a:t>
            </a:r>
            <a:r>
              <a:rPr lang="en-US" altLang="en-US" sz="2700" b="1" dirty="0"/>
              <a:t>a high-carbohydrate meal</a:t>
            </a:r>
            <a:r>
              <a:rPr lang="en-US" altLang="en-US" sz="2700" dirty="0"/>
              <a:t>.</a:t>
            </a:r>
          </a:p>
          <a:p>
            <a:pPr algn="l" eaLnBrk="1" hangingPunct="1">
              <a:lnSpc>
                <a:spcPct val="80000"/>
              </a:lnSpc>
              <a:buFontTx/>
              <a:buNone/>
            </a:pPr>
            <a:r>
              <a:rPr lang="en-US" altLang="en-US" sz="2700" b="1" dirty="0"/>
              <a:t>It increases the permeability of cell membranes to calcium, resulting in paralysis, </a:t>
            </a:r>
          </a:p>
          <a:p>
            <a:pPr algn="l" eaLnBrk="1" hangingPunct="1">
              <a:lnSpc>
                <a:spcPct val="80000"/>
              </a:lnSpc>
              <a:buFontTx/>
              <a:buNone/>
            </a:pPr>
            <a:r>
              <a:rPr lang="en-US" altLang="en-US" sz="2700" b="1" dirty="0"/>
              <a:t>dislodgement, and death</a:t>
            </a:r>
            <a:r>
              <a:rPr lang="en-US" altLang="en-US" sz="2700" dirty="0"/>
              <a:t>.</a:t>
            </a:r>
          </a:p>
          <a:p>
            <a:pPr algn="l" eaLnBrk="1" hangingPunct="1">
              <a:lnSpc>
                <a:spcPct val="80000"/>
              </a:lnSpc>
              <a:buFontTx/>
              <a:buNone/>
            </a:pPr>
            <a:r>
              <a:rPr lang="en-US" altLang="en-US" sz="2700" dirty="0"/>
              <a:t>Mild and transient adverse effects,</a:t>
            </a:r>
          </a:p>
          <a:p>
            <a:pPr algn="l" eaLnBrk="1" hangingPunct="1">
              <a:lnSpc>
                <a:spcPct val="80000"/>
              </a:lnSpc>
              <a:buFontTx/>
              <a:buNone/>
            </a:pPr>
            <a:r>
              <a:rPr lang="en-US" altLang="en-US" sz="2700" dirty="0"/>
              <a:t> except for </a:t>
            </a:r>
            <a:r>
              <a:rPr lang="en-US" altLang="en-US" sz="2700" b="1" dirty="0" err="1">
                <a:solidFill>
                  <a:srgbClr val="FF3300"/>
                </a:solidFill>
              </a:rPr>
              <a:t>Neurocysticercosis</a:t>
            </a:r>
            <a:r>
              <a:rPr lang="en-US" altLang="en-US" sz="2700" b="1" dirty="0">
                <a:solidFill>
                  <a:srgbClr val="FF3300"/>
                </a:solidFill>
              </a:rPr>
              <a:t> </a:t>
            </a:r>
          </a:p>
          <a:p>
            <a:pPr algn="l" eaLnBrk="1" hangingPunct="1">
              <a:lnSpc>
                <a:spcPct val="80000"/>
              </a:lnSpc>
              <a:buFontTx/>
              <a:buNone/>
            </a:pPr>
            <a:r>
              <a:rPr lang="en-US" altLang="en-US" sz="2700" dirty="0"/>
              <a:t>due to inflammatory reactions </a:t>
            </a:r>
          </a:p>
          <a:p>
            <a:pPr algn="l" eaLnBrk="1" hangingPunct="1">
              <a:lnSpc>
                <a:spcPct val="80000"/>
              </a:lnSpc>
              <a:buFontTx/>
              <a:buNone/>
            </a:pPr>
            <a:r>
              <a:rPr lang="en-US" altLang="en-US" sz="2700" dirty="0"/>
              <a:t>around dying parasites. </a:t>
            </a:r>
          </a:p>
        </p:txBody>
      </p:sp>
      <p:pic>
        <p:nvPicPr>
          <p:cNvPr id="2457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4038600"/>
            <a:ext cx="31242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27DCCFE-420C-4348-977A-A23C6E1961ED}" type="slidenum">
              <a:rPr lang="ar-SA" altLang="en-US" sz="2400" b="1"/>
              <a:pPr eaLnBrk="1" hangingPunct="1"/>
              <a:t>17</a:t>
            </a:fld>
            <a:endParaRPr lang="en-US" altLang="en-US" sz="2400" b="1"/>
          </a:p>
        </p:txBody>
      </p:sp>
    </p:spTree>
    <p:extLst>
      <p:ext uri="{BB962C8B-B14F-4D97-AF65-F5344CB8AC3E}">
        <p14:creationId xmlns:p14="http://schemas.microsoft.com/office/powerpoint/2010/main" val="1340401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4294967295"/>
          </p:nvPr>
        </p:nvSpPr>
        <p:spPr>
          <a:xfrm>
            <a:off x="1905000" y="228600"/>
            <a:ext cx="8763000" cy="6629400"/>
          </a:xfrm>
        </p:spPr>
        <p:txBody>
          <a:bodyPr/>
          <a:lstStyle/>
          <a:p>
            <a:pPr algn="l" eaLnBrk="1" hangingPunct="1">
              <a:lnSpc>
                <a:spcPct val="90000"/>
              </a:lnSpc>
              <a:buFontTx/>
              <a:buNone/>
            </a:pPr>
            <a:r>
              <a:rPr lang="en-US" altLang="en-US" sz="3600" b="1" dirty="0" err="1">
                <a:solidFill>
                  <a:srgbClr val="FF3300"/>
                </a:solidFill>
              </a:rPr>
              <a:t>Metrifonate</a:t>
            </a:r>
            <a:endParaRPr lang="en-US" altLang="en-US" sz="3600" b="1" dirty="0">
              <a:solidFill>
                <a:srgbClr val="FF3300"/>
              </a:solidFill>
            </a:endParaRPr>
          </a:p>
          <a:p>
            <a:pPr algn="l" eaLnBrk="1" hangingPunct="1">
              <a:lnSpc>
                <a:spcPct val="90000"/>
              </a:lnSpc>
              <a:buFontTx/>
              <a:buNone/>
            </a:pPr>
            <a:r>
              <a:rPr lang="en-US" altLang="en-US" sz="2600" dirty="0"/>
              <a:t>Safe, low-cost alternative drug for </a:t>
            </a:r>
            <a:r>
              <a:rPr lang="en-US" altLang="en-US" sz="2600" b="1" i="1" dirty="0"/>
              <a:t>Schistosoma </a:t>
            </a:r>
            <a:r>
              <a:rPr lang="en-US" altLang="en-US" sz="2600" b="1" i="1" dirty="0" err="1"/>
              <a:t>haematobium</a:t>
            </a:r>
            <a:r>
              <a:rPr lang="en-US" altLang="en-US" sz="2600" dirty="0"/>
              <a:t> infections. </a:t>
            </a:r>
          </a:p>
          <a:p>
            <a:pPr algn="l" eaLnBrk="1" hangingPunct="1">
              <a:lnSpc>
                <a:spcPct val="90000"/>
              </a:lnSpc>
              <a:buFontTx/>
              <a:buNone/>
            </a:pPr>
            <a:r>
              <a:rPr lang="en-US" altLang="en-US" sz="2600" dirty="0"/>
              <a:t>Not active against </a:t>
            </a:r>
            <a:r>
              <a:rPr lang="en-US" altLang="en-US" sz="2600" i="1" dirty="0"/>
              <a:t>S </a:t>
            </a:r>
            <a:r>
              <a:rPr lang="en-US" altLang="en-US" sz="2600" i="1" dirty="0" err="1"/>
              <a:t>mansoni</a:t>
            </a:r>
            <a:r>
              <a:rPr lang="en-US" altLang="en-US" sz="2600" dirty="0"/>
              <a:t> or </a:t>
            </a:r>
            <a:r>
              <a:rPr lang="en-US" altLang="en-US" sz="2600" i="1" dirty="0"/>
              <a:t>S </a:t>
            </a:r>
            <a:r>
              <a:rPr lang="en-US" altLang="en-US" sz="2600" i="1" dirty="0" err="1"/>
              <a:t>japonicum</a:t>
            </a:r>
            <a:r>
              <a:rPr lang="en-US" altLang="en-US" sz="2600" dirty="0"/>
              <a:t>. </a:t>
            </a:r>
          </a:p>
          <a:p>
            <a:pPr algn="l" eaLnBrk="1" hangingPunct="1">
              <a:lnSpc>
                <a:spcPct val="90000"/>
              </a:lnSpc>
              <a:buFontTx/>
              <a:buNone/>
            </a:pPr>
            <a:r>
              <a:rPr lang="en-US" altLang="en-US" sz="2600" b="1" dirty="0">
                <a:solidFill>
                  <a:srgbClr val="FF3300"/>
                </a:solidFill>
              </a:rPr>
              <a:t>Organophosphate cholinesterase inhibitor </a:t>
            </a:r>
            <a:r>
              <a:rPr lang="en-US" altLang="en-US" sz="2600" dirty="0"/>
              <a:t>temporarily paralyzes the adult worms, resulting in their shift from the bladder venous plexus to small arterioles of the lungs, where they are trapped, encased by the immune system, and die.</a:t>
            </a:r>
          </a:p>
          <a:p>
            <a:pPr algn="l" eaLnBrk="1" hangingPunct="1">
              <a:lnSpc>
                <a:spcPct val="90000"/>
              </a:lnSpc>
              <a:buFontTx/>
              <a:buNone/>
            </a:pPr>
            <a:r>
              <a:rPr lang="en-US" altLang="en-US" sz="2600" dirty="0"/>
              <a:t>Given three times orally at 14-day </a:t>
            </a:r>
          </a:p>
          <a:p>
            <a:pPr algn="l" eaLnBrk="1" hangingPunct="1">
              <a:lnSpc>
                <a:spcPct val="90000"/>
              </a:lnSpc>
              <a:buFontTx/>
              <a:buNone/>
            </a:pPr>
            <a:r>
              <a:rPr lang="en-US" altLang="en-US" sz="2600" dirty="0"/>
              <a:t>intervals. </a:t>
            </a:r>
          </a:p>
          <a:p>
            <a:pPr algn="l" eaLnBrk="1" hangingPunct="1">
              <a:lnSpc>
                <a:spcPct val="90000"/>
              </a:lnSpc>
              <a:buFontTx/>
              <a:buNone/>
            </a:pPr>
            <a:r>
              <a:rPr lang="en-US" altLang="en-US" sz="2600" dirty="0"/>
              <a:t>A prophylactic agent when given </a:t>
            </a:r>
          </a:p>
          <a:p>
            <a:pPr algn="l" eaLnBrk="1" hangingPunct="1">
              <a:lnSpc>
                <a:spcPct val="90000"/>
              </a:lnSpc>
              <a:buFontTx/>
              <a:buNone/>
            </a:pPr>
            <a:r>
              <a:rPr lang="en-US" altLang="en-US" sz="2600" dirty="0"/>
              <a:t>monthly to children</a:t>
            </a:r>
          </a:p>
          <a:p>
            <a:pPr algn="l" eaLnBrk="1" hangingPunct="1">
              <a:lnSpc>
                <a:spcPct val="90000"/>
              </a:lnSpc>
              <a:buFontTx/>
              <a:buNone/>
            </a:pPr>
            <a:r>
              <a:rPr lang="en-US" altLang="en-US" sz="2600" dirty="0"/>
              <a:t>Used in mass treatment programs. </a:t>
            </a:r>
          </a:p>
        </p:txBody>
      </p:sp>
      <p:sp>
        <p:nvSpPr>
          <p:cNvPr id="2560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39597E7-0A42-4A60-BCFE-CAEE6868C731}" type="slidenum">
              <a:rPr lang="ar-SA" altLang="en-US" sz="2400" b="1"/>
              <a:pPr eaLnBrk="1" hangingPunct="1"/>
              <a:t>18</a:t>
            </a:fld>
            <a:endParaRPr lang="en-US" altLang="en-US" sz="2400" b="1"/>
          </a:p>
        </p:txBody>
      </p:sp>
    </p:spTree>
    <p:extLst>
      <p:ext uri="{BB962C8B-B14F-4D97-AF65-F5344CB8AC3E}">
        <p14:creationId xmlns:p14="http://schemas.microsoft.com/office/powerpoint/2010/main" val="612959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4294967295"/>
          </p:nvPr>
        </p:nvSpPr>
        <p:spPr>
          <a:xfrm>
            <a:off x="1676400" y="0"/>
            <a:ext cx="8991600" cy="6858000"/>
          </a:xfrm>
        </p:spPr>
        <p:txBody>
          <a:bodyPr>
            <a:normAutofit lnSpcReduction="10000"/>
          </a:bodyPr>
          <a:lstStyle/>
          <a:p>
            <a:pPr algn="l" eaLnBrk="1" hangingPunct="1">
              <a:lnSpc>
                <a:spcPct val="80000"/>
              </a:lnSpc>
              <a:buFontTx/>
              <a:buNone/>
            </a:pPr>
            <a:endParaRPr lang="en-US" altLang="en-US" sz="3600" b="1" dirty="0">
              <a:solidFill>
                <a:srgbClr val="FF3300"/>
              </a:solidFill>
            </a:endParaRPr>
          </a:p>
          <a:p>
            <a:pPr algn="l" eaLnBrk="1" hangingPunct="1">
              <a:lnSpc>
                <a:spcPct val="80000"/>
              </a:lnSpc>
              <a:buFontTx/>
              <a:buNone/>
            </a:pPr>
            <a:r>
              <a:rPr lang="en-US" altLang="en-US" sz="3600" b="1" dirty="0" err="1">
                <a:solidFill>
                  <a:srgbClr val="FF3300"/>
                </a:solidFill>
              </a:rPr>
              <a:t>Oxamniquine</a:t>
            </a:r>
            <a:endParaRPr lang="en-US" altLang="en-US" sz="3600" b="1" dirty="0">
              <a:solidFill>
                <a:srgbClr val="FF3300"/>
              </a:solidFill>
            </a:endParaRPr>
          </a:p>
          <a:p>
            <a:pPr algn="l" eaLnBrk="1" hangingPunct="1">
              <a:lnSpc>
                <a:spcPct val="80000"/>
              </a:lnSpc>
              <a:buFontTx/>
              <a:buNone/>
            </a:pPr>
            <a:endParaRPr lang="en-US" altLang="en-US" sz="3600" b="1" dirty="0">
              <a:solidFill>
                <a:srgbClr val="FF3300"/>
              </a:solidFill>
            </a:endParaRPr>
          </a:p>
          <a:p>
            <a:pPr algn="l" eaLnBrk="1" hangingPunct="1">
              <a:lnSpc>
                <a:spcPct val="80000"/>
              </a:lnSpc>
              <a:buFontTx/>
              <a:buNone/>
            </a:pPr>
            <a:r>
              <a:rPr lang="en-US" altLang="en-US" sz="2700" dirty="0"/>
              <a:t>Alternative to </a:t>
            </a:r>
            <a:r>
              <a:rPr lang="en-US" altLang="en-US" sz="2700" dirty="0" err="1"/>
              <a:t>praziquantel</a:t>
            </a:r>
            <a:r>
              <a:rPr lang="en-US" altLang="en-US" sz="2700" dirty="0"/>
              <a:t> for the </a:t>
            </a:r>
          </a:p>
          <a:p>
            <a:pPr algn="l" eaLnBrk="1" hangingPunct="1">
              <a:lnSpc>
                <a:spcPct val="80000"/>
              </a:lnSpc>
              <a:buFontTx/>
              <a:buNone/>
            </a:pPr>
            <a:r>
              <a:rPr lang="en-US" altLang="en-US" sz="2700" dirty="0"/>
              <a:t>treatment of </a:t>
            </a:r>
            <a:r>
              <a:rPr lang="en-US" altLang="en-US" sz="2700" b="1" i="1" dirty="0"/>
              <a:t>S </a:t>
            </a:r>
            <a:r>
              <a:rPr lang="en-US" altLang="en-US" sz="2700" b="1" i="1" dirty="0" err="1"/>
              <a:t>mansoni</a:t>
            </a:r>
            <a:r>
              <a:rPr lang="en-US" altLang="en-US" sz="2700" dirty="0"/>
              <a:t> infections. </a:t>
            </a:r>
          </a:p>
          <a:p>
            <a:pPr algn="l" eaLnBrk="1" hangingPunct="1">
              <a:lnSpc>
                <a:spcPct val="80000"/>
              </a:lnSpc>
              <a:buFontTx/>
              <a:buNone/>
            </a:pPr>
            <a:r>
              <a:rPr lang="en-US" altLang="en-US" sz="2700" dirty="0"/>
              <a:t>Used extensively for mass treatment.</a:t>
            </a:r>
          </a:p>
          <a:p>
            <a:pPr algn="l" eaLnBrk="1" hangingPunct="1">
              <a:lnSpc>
                <a:spcPct val="80000"/>
              </a:lnSpc>
              <a:buFontTx/>
              <a:buNone/>
            </a:pPr>
            <a:r>
              <a:rPr lang="en-US" altLang="en-US" sz="2700" dirty="0"/>
              <a:t>Not effective against </a:t>
            </a:r>
            <a:r>
              <a:rPr lang="en-US" altLang="en-US" sz="2700" i="1" dirty="0"/>
              <a:t>S </a:t>
            </a:r>
            <a:r>
              <a:rPr lang="en-US" altLang="en-US" sz="2700" i="1" dirty="0" err="1"/>
              <a:t>haematobium</a:t>
            </a:r>
            <a:r>
              <a:rPr lang="en-US" altLang="en-US" sz="2700" dirty="0"/>
              <a:t> or </a:t>
            </a:r>
            <a:r>
              <a:rPr lang="en-US" altLang="en-US" sz="2700" i="1" dirty="0"/>
              <a:t>S </a:t>
            </a:r>
            <a:r>
              <a:rPr lang="en-US" altLang="en-US" sz="2700" i="1" dirty="0" err="1"/>
              <a:t>japonicum</a:t>
            </a:r>
            <a:r>
              <a:rPr lang="en-US" altLang="en-US" sz="2700" dirty="0"/>
              <a:t>.</a:t>
            </a:r>
          </a:p>
          <a:p>
            <a:pPr algn="l" eaLnBrk="1" hangingPunct="1">
              <a:lnSpc>
                <a:spcPct val="80000"/>
              </a:lnSpc>
              <a:buFontTx/>
              <a:buNone/>
            </a:pPr>
            <a:r>
              <a:rPr lang="en-US" altLang="en-US" sz="2700" dirty="0"/>
              <a:t>Active against both mature and immature stages. </a:t>
            </a:r>
          </a:p>
          <a:p>
            <a:pPr algn="l" eaLnBrk="1" hangingPunct="1">
              <a:lnSpc>
                <a:spcPct val="80000"/>
              </a:lnSpc>
              <a:buFontTx/>
              <a:buNone/>
            </a:pPr>
            <a:r>
              <a:rPr lang="en-US" altLang="en-US" sz="2700" dirty="0">
                <a:solidFill>
                  <a:srgbClr val="FF3300"/>
                </a:solidFill>
              </a:rPr>
              <a:t>The mechanism of action is unknown.</a:t>
            </a:r>
            <a:r>
              <a:rPr lang="en-US" altLang="en-US" sz="2700" dirty="0"/>
              <a:t> </a:t>
            </a:r>
          </a:p>
          <a:p>
            <a:pPr algn="l" eaLnBrk="1" hangingPunct="1">
              <a:lnSpc>
                <a:spcPct val="80000"/>
              </a:lnSpc>
              <a:buFontTx/>
              <a:buNone/>
            </a:pPr>
            <a:r>
              <a:rPr lang="en-US" altLang="en-US" sz="2700" dirty="0"/>
              <a:t>Contraction and paralysis of the worms results in detachment from terminal </a:t>
            </a:r>
            <a:r>
              <a:rPr lang="en-US" altLang="en-US" sz="2700" dirty="0" err="1"/>
              <a:t>venules</a:t>
            </a:r>
            <a:r>
              <a:rPr lang="en-US" altLang="en-US" sz="2700" dirty="0"/>
              <a:t> in the mesentery and transit to the liver, where many die. </a:t>
            </a:r>
          </a:p>
          <a:p>
            <a:pPr algn="l" eaLnBrk="1" hangingPunct="1">
              <a:lnSpc>
                <a:spcPct val="80000"/>
              </a:lnSpc>
              <a:buFontTx/>
              <a:buNone/>
            </a:pPr>
            <a:r>
              <a:rPr lang="en-US" altLang="en-US" sz="2700" dirty="0"/>
              <a:t>Surviving females return to the mesenteric vessels but cease to lay eggs. </a:t>
            </a:r>
          </a:p>
          <a:p>
            <a:pPr algn="l" eaLnBrk="1" hangingPunct="1">
              <a:lnSpc>
                <a:spcPct val="80000"/>
              </a:lnSpc>
              <a:buFontTx/>
              <a:buNone/>
            </a:pPr>
            <a:r>
              <a:rPr lang="en-US" altLang="en-US" sz="2700" dirty="0"/>
              <a:t>In mixed </a:t>
            </a:r>
            <a:r>
              <a:rPr lang="en-US" altLang="en-US" sz="2700" dirty="0" err="1"/>
              <a:t>schistosome</a:t>
            </a:r>
            <a:r>
              <a:rPr lang="en-US" altLang="en-US" sz="2700" dirty="0"/>
              <a:t> infections, it has been used in combination with </a:t>
            </a:r>
            <a:r>
              <a:rPr lang="en-US" altLang="en-US" sz="2700" dirty="0" err="1"/>
              <a:t>metrifonate</a:t>
            </a:r>
            <a:r>
              <a:rPr lang="en-US" altLang="en-US" sz="2700" dirty="0"/>
              <a:t>.</a:t>
            </a:r>
          </a:p>
        </p:txBody>
      </p:sp>
      <p:pic>
        <p:nvPicPr>
          <p:cNvPr id="26627" name="Picture 4" descr="Adults of S. mansoni. The thin female resides in the gynecophoral canal of the thicker male.  Note the tuberculate exterior of the male in Figure 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3400" y="152400"/>
            <a:ext cx="25146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Slide Number Placeholder 4"/>
          <p:cNvSpPr>
            <a:spLocks noGrp="1"/>
          </p:cNvSpPr>
          <p:nvPr>
            <p:ph type="sldNum" sz="quarter" idx="12"/>
          </p:nvPr>
        </p:nvSpPr>
        <p:spPr>
          <a:xfrm>
            <a:off x="9067800" y="6400801"/>
            <a:ext cx="11430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EFC334E-24CE-4FC6-84EA-1469A705F750}" type="slidenum">
              <a:rPr lang="ar-SA" altLang="en-US" sz="2400" b="1"/>
              <a:pPr eaLnBrk="1" hangingPunct="1"/>
              <a:t>19</a:t>
            </a:fld>
            <a:endParaRPr lang="en-US" altLang="en-US" sz="2400" b="1"/>
          </a:p>
        </p:txBody>
      </p:sp>
    </p:spTree>
    <p:extLst>
      <p:ext uri="{BB962C8B-B14F-4D97-AF65-F5344CB8AC3E}">
        <p14:creationId xmlns:p14="http://schemas.microsoft.com/office/powerpoint/2010/main" val="1114845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98174" y="152400"/>
            <a:ext cx="8991600" cy="6705600"/>
          </a:xfrm>
        </p:spPr>
        <p:txBody>
          <a:bodyPr>
            <a:normAutofit fontScale="62500" lnSpcReduction="20000"/>
          </a:bodyPr>
          <a:lstStyle/>
          <a:p>
            <a:pPr algn="l" eaLnBrk="1" hangingPunct="1">
              <a:lnSpc>
                <a:spcPct val="90000"/>
              </a:lnSpc>
              <a:buFont typeface="Arial" charset="0"/>
              <a:buNone/>
              <a:defRPr/>
            </a:pPr>
            <a:r>
              <a:rPr lang="en-US" sz="8400" b="1" dirty="0"/>
              <a:t>ANTHELMINTIC DRUGS </a:t>
            </a:r>
          </a:p>
          <a:p>
            <a:pPr algn="l" eaLnBrk="1" hangingPunct="1">
              <a:lnSpc>
                <a:spcPct val="80000"/>
              </a:lnSpc>
              <a:buFontTx/>
              <a:buNone/>
              <a:defRPr/>
            </a:pPr>
            <a:r>
              <a:rPr lang="en-US" sz="5800" b="1" dirty="0">
                <a:solidFill>
                  <a:srgbClr val="FF3300"/>
                </a:solidFill>
              </a:rPr>
              <a:t>Albendazole</a:t>
            </a:r>
          </a:p>
          <a:p>
            <a:pPr indent="-457200">
              <a:lnSpc>
                <a:spcPct val="120000"/>
              </a:lnSpc>
              <a:buNone/>
              <a:defRPr/>
            </a:pPr>
            <a:r>
              <a:rPr lang="en-US" sz="4400" dirty="0"/>
              <a:t>broad spectrum. drug of choice for </a:t>
            </a:r>
            <a:r>
              <a:rPr lang="en-US" sz="4400" b="1" dirty="0">
                <a:solidFill>
                  <a:schemeClr val="accent2"/>
                </a:solidFill>
              </a:rPr>
              <a:t>hydatid disease</a:t>
            </a:r>
            <a:r>
              <a:rPr lang="en-US" sz="4400" dirty="0"/>
              <a:t> &amp; </a:t>
            </a:r>
            <a:r>
              <a:rPr lang="en-US" sz="4400" b="1" dirty="0" err="1">
                <a:solidFill>
                  <a:schemeClr val="accent2"/>
                </a:solidFill>
              </a:rPr>
              <a:t>cystecercosis</a:t>
            </a:r>
            <a:r>
              <a:rPr lang="en-US" sz="4400" dirty="0"/>
              <a:t>. </a:t>
            </a:r>
          </a:p>
          <a:p>
            <a:pPr indent="-457200">
              <a:lnSpc>
                <a:spcPct val="120000"/>
              </a:lnSpc>
              <a:buNone/>
              <a:defRPr/>
            </a:pPr>
            <a:r>
              <a:rPr lang="en-US" sz="4400" dirty="0"/>
              <a:t>also used for (intestinal nematodes) </a:t>
            </a:r>
            <a:r>
              <a:rPr lang="en-US" sz="4400" b="1" dirty="0">
                <a:solidFill>
                  <a:schemeClr val="accent2"/>
                </a:solidFill>
              </a:rPr>
              <a:t>pinworm, hookworm</a:t>
            </a:r>
          </a:p>
          <a:p>
            <a:pPr algn="l" eaLnBrk="1" hangingPunct="1">
              <a:lnSpc>
                <a:spcPct val="120000"/>
              </a:lnSpc>
              <a:buFont typeface="Arial" charset="0"/>
              <a:buNone/>
              <a:defRPr/>
            </a:pPr>
            <a:r>
              <a:rPr lang="en-US" sz="4400" dirty="0"/>
              <a:t> </a:t>
            </a:r>
            <a:r>
              <a:rPr lang="en-US" sz="4400" b="1" dirty="0"/>
              <a:t>Mechanism of action: </a:t>
            </a:r>
          </a:p>
          <a:p>
            <a:pPr algn="l" eaLnBrk="1" hangingPunct="1">
              <a:lnSpc>
                <a:spcPct val="120000"/>
              </a:lnSpc>
              <a:buFont typeface="Arial" charset="0"/>
              <a:buNone/>
              <a:defRPr/>
            </a:pPr>
            <a:r>
              <a:rPr lang="en-US" sz="4400" dirty="0"/>
              <a:t>inhibits microtubule synthesis in nematodes that irreversibly impairs glucose uptake, intestinal parasites are immobilized and die slowly. </a:t>
            </a:r>
          </a:p>
          <a:p>
            <a:pPr algn="l" eaLnBrk="1" hangingPunct="1">
              <a:lnSpc>
                <a:spcPct val="120000"/>
              </a:lnSpc>
              <a:buFont typeface="Arial" charset="0"/>
              <a:buNone/>
              <a:defRPr/>
            </a:pPr>
            <a:r>
              <a:rPr lang="en-US" sz="4400" b="1" dirty="0"/>
              <a:t>orally </a:t>
            </a:r>
            <a:r>
              <a:rPr lang="en-US" sz="4400" dirty="0"/>
              <a:t>, absorbed erratically, increased with fatty meal</a:t>
            </a:r>
          </a:p>
          <a:p>
            <a:pPr algn="l" eaLnBrk="1" hangingPunct="1">
              <a:lnSpc>
                <a:spcPct val="120000"/>
              </a:lnSpc>
              <a:buFont typeface="Arial" charset="0"/>
              <a:buNone/>
              <a:defRPr/>
            </a:pPr>
            <a:r>
              <a:rPr lang="en-US" sz="4400" dirty="0"/>
              <a:t>metabolized in the liver to active metabolite albendazole </a:t>
            </a:r>
            <a:r>
              <a:rPr lang="en-US" sz="4400" dirty="0" err="1"/>
              <a:t>sulphoxide</a:t>
            </a:r>
            <a:r>
              <a:rPr lang="en-US" sz="4400" dirty="0"/>
              <a:t> , half life of 8-12 hours</a:t>
            </a:r>
          </a:p>
          <a:p>
            <a:pPr algn="l" eaLnBrk="1" hangingPunct="1">
              <a:lnSpc>
                <a:spcPct val="120000"/>
              </a:lnSpc>
              <a:buFont typeface="Arial" charset="0"/>
              <a:buNone/>
              <a:defRPr/>
            </a:pPr>
            <a:r>
              <a:rPr lang="en-US" sz="3400" dirty="0"/>
              <a:t>11</a:t>
            </a:r>
          </a:p>
          <a:p>
            <a:pPr eaLnBrk="1" hangingPunct="1">
              <a:lnSpc>
                <a:spcPct val="120000"/>
              </a:lnSpc>
              <a:buFont typeface="Arial" charset="0"/>
              <a:buNone/>
              <a:defRPr/>
            </a:pPr>
            <a:endParaRPr lang="en-US" sz="2300" dirty="0"/>
          </a:p>
        </p:txBody>
      </p:sp>
      <p:sp>
        <p:nvSpPr>
          <p:cNvPr id="2" name="Flowchart: Process 1"/>
          <p:cNvSpPr/>
          <p:nvPr/>
        </p:nvSpPr>
        <p:spPr>
          <a:xfrm>
            <a:off x="9422296" y="92765"/>
            <a:ext cx="2637182" cy="6599583"/>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9621078" y="410818"/>
            <a:ext cx="2239618" cy="6186309"/>
          </a:xfrm>
          <a:prstGeom prst="rect">
            <a:avLst/>
          </a:prstGeom>
          <a:noFill/>
        </p:spPr>
        <p:txBody>
          <a:bodyPr wrap="square" rtlCol="0">
            <a:spAutoFit/>
          </a:bodyPr>
          <a:lstStyle/>
          <a:p>
            <a:r>
              <a:rPr lang="en-US" dirty="0" smtClean="0">
                <a:latin typeface="Comic Sans MS" panose="030F0702030302020204" pitchFamily="66" charset="0"/>
              </a:rPr>
              <a:t>Just for </a:t>
            </a:r>
            <a:r>
              <a:rPr lang="en-US" dirty="0" err="1" smtClean="0">
                <a:latin typeface="Comic Sans MS" panose="030F0702030302020204" pitchFamily="66" charset="0"/>
              </a:rPr>
              <a:t>ur</a:t>
            </a:r>
            <a:r>
              <a:rPr lang="en-US" dirty="0" smtClean="0">
                <a:latin typeface="Comic Sans MS" panose="030F0702030302020204" pitchFamily="66" charset="0"/>
              </a:rPr>
              <a:t> </a:t>
            </a:r>
            <a:r>
              <a:rPr lang="en-US" dirty="0" err="1" smtClean="0">
                <a:latin typeface="Comic Sans MS" panose="030F0702030302020204" pitchFamily="66" charset="0"/>
              </a:rPr>
              <a:t>Infromation</a:t>
            </a:r>
            <a:r>
              <a:rPr lang="en-US" dirty="0" smtClean="0">
                <a:latin typeface="Comic Sans MS" panose="030F0702030302020204" pitchFamily="66" charset="0"/>
              </a:rPr>
              <a:t> </a:t>
            </a:r>
            <a:br>
              <a:rPr lang="en-US" dirty="0" smtClean="0">
                <a:latin typeface="Comic Sans MS" panose="030F0702030302020204" pitchFamily="66" charset="0"/>
              </a:rPr>
            </a:br>
            <a:r>
              <a:rPr lang="en-US" dirty="0" smtClean="0">
                <a:latin typeface="Comic Sans MS" panose="030F0702030302020204" pitchFamily="66" charset="0"/>
              </a:rPr>
              <a:t/>
            </a:r>
            <a:br>
              <a:rPr lang="en-US" dirty="0" smtClean="0">
                <a:latin typeface="Comic Sans MS" panose="030F0702030302020204" pitchFamily="66" charset="0"/>
              </a:rPr>
            </a:br>
            <a:r>
              <a:rPr lang="en-US" dirty="0" smtClean="0">
                <a:latin typeface="Comic Sans MS" panose="030F0702030302020204" pitchFamily="66" charset="0"/>
              </a:rPr>
              <a:t/>
            </a:r>
            <a:br>
              <a:rPr lang="en-US" dirty="0" smtClean="0">
                <a:latin typeface="Comic Sans MS" panose="030F0702030302020204" pitchFamily="66" charset="0"/>
              </a:rPr>
            </a:br>
            <a:r>
              <a:rPr lang="en-US" dirty="0" smtClean="0">
                <a:latin typeface="Comic Sans MS" panose="030F0702030302020204" pitchFamily="66" charset="0"/>
              </a:rPr>
              <a:t>Recall Helminths are</a:t>
            </a:r>
            <a:r>
              <a:rPr lang="en-US" dirty="0">
                <a:latin typeface="Comic Sans MS" panose="030F0702030302020204" pitchFamily="66" charset="0"/>
              </a:rPr>
              <a:t> parasitic </a:t>
            </a:r>
            <a:r>
              <a:rPr lang="en-US" dirty="0" smtClean="0">
                <a:latin typeface="Comic Sans MS" panose="030F0702030302020204" pitchFamily="66" charset="0"/>
              </a:rPr>
              <a:t>worms</a:t>
            </a:r>
            <a:br>
              <a:rPr lang="en-US" dirty="0" smtClean="0">
                <a:latin typeface="Comic Sans MS" panose="030F0702030302020204" pitchFamily="66" charset="0"/>
              </a:rPr>
            </a:br>
            <a:r>
              <a:rPr lang="en-US" dirty="0" smtClean="0">
                <a:latin typeface="Comic Sans MS" panose="030F0702030302020204" pitchFamily="66" charset="0"/>
              </a:rPr>
              <a:t/>
            </a:r>
            <a:br>
              <a:rPr lang="en-US" dirty="0" smtClean="0">
                <a:latin typeface="Comic Sans MS" panose="030F0702030302020204" pitchFamily="66" charset="0"/>
              </a:rPr>
            </a:br>
            <a:r>
              <a:rPr lang="en-US" b="1" dirty="0" smtClean="0">
                <a:latin typeface="Comic Sans MS" panose="030F0702030302020204" pitchFamily="66" charset="0"/>
              </a:rPr>
              <a:t>hydatid disease</a:t>
            </a:r>
            <a:r>
              <a:rPr lang="en-US" dirty="0" smtClean="0">
                <a:latin typeface="Comic Sans MS" panose="030F0702030302020204" pitchFamily="66" charset="0"/>
              </a:rPr>
              <a:t> </a:t>
            </a:r>
            <a:r>
              <a:rPr lang="en-US" dirty="0" smtClean="0">
                <a:latin typeface="Comic Sans MS" panose="030F0702030302020204" pitchFamily="66" charset="0"/>
              </a:rPr>
              <a:t>is </a:t>
            </a:r>
            <a:r>
              <a:rPr lang="en-US" dirty="0">
                <a:latin typeface="Comic Sans MS" panose="030F0702030302020204" pitchFamily="66" charset="0"/>
              </a:rPr>
              <a:t>a parasitic </a:t>
            </a:r>
            <a:r>
              <a:rPr lang="en-US" b="1" dirty="0">
                <a:latin typeface="Comic Sans MS" panose="030F0702030302020204" pitchFamily="66" charset="0"/>
              </a:rPr>
              <a:t>disease</a:t>
            </a:r>
            <a:r>
              <a:rPr lang="en-US" dirty="0">
                <a:latin typeface="Comic Sans MS" panose="030F0702030302020204" pitchFamily="66" charset="0"/>
              </a:rPr>
              <a:t> of tapeworms of </a:t>
            </a:r>
            <a:r>
              <a:rPr lang="en-US" dirty="0" err="1">
                <a:latin typeface="Comic Sans MS" panose="030F0702030302020204" pitchFamily="66" charset="0"/>
              </a:rPr>
              <a:t>the</a:t>
            </a:r>
            <a:r>
              <a:rPr lang="en-US" b="1" dirty="0" err="1">
                <a:latin typeface="Comic Sans MS" panose="030F0702030302020204" pitchFamily="66" charset="0"/>
              </a:rPr>
              <a:t>Echinococcus</a:t>
            </a:r>
            <a:r>
              <a:rPr lang="en-US" dirty="0">
                <a:latin typeface="Comic Sans MS" panose="030F0702030302020204" pitchFamily="66" charset="0"/>
              </a:rPr>
              <a:t> </a:t>
            </a:r>
            <a:r>
              <a:rPr lang="en-US" dirty="0" smtClean="0">
                <a:latin typeface="Comic Sans MS" panose="030F0702030302020204" pitchFamily="66" charset="0"/>
              </a:rPr>
              <a:t>type.</a:t>
            </a:r>
            <a:br>
              <a:rPr lang="en-US" dirty="0" smtClean="0">
                <a:latin typeface="Comic Sans MS" panose="030F0702030302020204" pitchFamily="66" charset="0"/>
              </a:rPr>
            </a:br>
            <a:r>
              <a:rPr lang="en-US" b="1" dirty="0" err="1">
                <a:latin typeface="Comic Sans MS" panose="030F0702030302020204" pitchFamily="66" charset="0"/>
              </a:rPr>
              <a:t>Cysticercosis</a:t>
            </a:r>
            <a:r>
              <a:rPr lang="en-US" dirty="0">
                <a:latin typeface="Comic Sans MS" panose="030F0702030302020204" pitchFamily="66" charset="0"/>
              </a:rPr>
              <a:t> is a parasitic tissue infection caused by larval cysts of the tapeworm </a:t>
            </a:r>
            <a:r>
              <a:rPr lang="en-US" dirty="0" err="1">
                <a:latin typeface="Comic Sans MS" panose="030F0702030302020204" pitchFamily="66" charset="0"/>
              </a:rPr>
              <a:t>Taenia</a:t>
            </a:r>
            <a:r>
              <a:rPr lang="en-US" dirty="0">
                <a:latin typeface="Comic Sans MS" panose="030F0702030302020204" pitchFamily="66" charset="0"/>
              </a:rPr>
              <a:t> </a:t>
            </a:r>
            <a:r>
              <a:rPr lang="en-US" dirty="0" err="1" smtClean="0">
                <a:latin typeface="Comic Sans MS" panose="030F0702030302020204" pitchFamily="66" charset="0"/>
              </a:rPr>
              <a:t>solium</a:t>
            </a:r>
            <a:r>
              <a:rPr lang="en-US" dirty="0" smtClean="0">
                <a:latin typeface="Comic Sans MS" panose="030F0702030302020204" pitchFamily="66" charset="0"/>
              </a:rPr>
              <a:t> . </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3847875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92EDC6C-EAFE-408D-B349-FFE738B665BE}" type="slidenum">
              <a:rPr lang="ar-SA" altLang="en-US" sz="2000" b="1"/>
              <a:pPr eaLnBrk="1" hangingPunct="1"/>
              <a:t>3</a:t>
            </a:fld>
            <a:endParaRPr lang="en-US" altLang="en-US" sz="2000" b="1"/>
          </a:p>
        </p:txBody>
      </p:sp>
      <p:sp>
        <p:nvSpPr>
          <p:cNvPr id="13315" name="Content Placeholder 3"/>
          <p:cNvSpPr>
            <a:spLocks noGrp="1"/>
          </p:cNvSpPr>
          <p:nvPr>
            <p:ph idx="4294967295"/>
          </p:nvPr>
        </p:nvSpPr>
        <p:spPr>
          <a:xfrm>
            <a:off x="427382" y="214312"/>
            <a:ext cx="8382000" cy="6324600"/>
          </a:xfrm>
        </p:spPr>
        <p:txBody>
          <a:bodyPr/>
          <a:lstStyle/>
          <a:p>
            <a:pPr algn="l" eaLnBrk="1" hangingPunct="1">
              <a:lnSpc>
                <a:spcPct val="120000"/>
              </a:lnSpc>
              <a:buFontTx/>
              <a:buNone/>
            </a:pPr>
            <a:r>
              <a:rPr lang="en-US" altLang="en-US" sz="2600" dirty="0"/>
              <a:t>used on </a:t>
            </a:r>
            <a:r>
              <a:rPr lang="en-US" altLang="en-US" sz="2600" u="sng" dirty="0"/>
              <a:t>empty stomach </a:t>
            </a:r>
            <a:r>
              <a:rPr lang="en-US" altLang="en-US" sz="2600" dirty="0"/>
              <a:t>for intraluminal parasites but with fatty meal when against tissue parasites.</a:t>
            </a:r>
          </a:p>
          <a:p>
            <a:pPr algn="l" eaLnBrk="1" hangingPunct="1">
              <a:lnSpc>
                <a:spcPct val="120000"/>
              </a:lnSpc>
              <a:buFontTx/>
              <a:buNone/>
            </a:pPr>
            <a:r>
              <a:rPr lang="en-US" altLang="en-US" sz="2600" dirty="0"/>
              <a:t>2. </a:t>
            </a:r>
            <a:r>
              <a:rPr lang="en-US" altLang="en-US" sz="2600" dirty="0" err="1"/>
              <a:t>Hydated</a:t>
            </a:r>
            <a:r>
              <a:rPr lang="en-US" altLang="en-US" sz="2600" dirty="0"/>
              <a:t> diseases: drug of choice ,400 mg twice with meals for 1 month</a:t>
            </a:r>
          </a:p>
          <a:p>
            <a:pPr algn="l" eaLnBrk="1" hangingPunct="1">
              <a:lnSpc>
                <a:spcPct val="120000"/>
              </a:lnSpc>
              <a:buFontTx/>
              <a:buNone/>
            </a:pPr>
            <a:r>
              <a:rPr lang="en-US" altLang="en-US" sz="2600" dirty="0"/>
              <a:t>3. </a:t>
            </a:r>
            <a:r>
              <a:rPr lang="en-US" altLang="en-US" sz="2600" dirty="0" err="1"/>
              <a:t>Neurocysticercosis</a:t>
            </a:r>
            <a:r>
              <a:rPr lang="en-US" altLang="en-US" sz="2600" dirty="0"/>
              <a:t>: used along with </a:t>
            </a:r>
            <a:r>
              <a:rPr lang="en-US" altLang="en-US" sz="2600" dirty="0" err="1"/>
              <a:t>cotricosteroid</a:t>
            </a:r>
            <a:r>
              <a:rPr lang="en-US" altLang="en-US" sz="2600" dirty="0"/>
              <a:t> to decrease the inflammation caused by dying organism</a:t>
            </a:r>
          </a:p>
          <a:p>
            <a:pPr algn="l" eaLnBrk="1" hangingPunct="1">
              <a:lnSpc>
                <a:spcPct val="90000"/>
              </a:lnSpc>
              <a:buFontTx/>
              <a:buNone/>
            </a:pPr>
            <a:r>
              <a:rPr lang="en-US" altLang="en-US" sz="2600" b="1" dirty="0"/>
              <a:t>Adverse effects: </a:t>
            </a:r>
          </a:p>
          <a:p>
            <a:pPr algn="l" eaLnBrk="1" hangingPunct="1">
              <a:lnSpc>
                <a:spcPct val="90000"/>
              </a:lnSpc>
              <a:buFontTx/>
              <a:buNone/>
            </a:pPr>
            <a:r>
              <a:rPr lang="en-US" altLang="en-US" sz="2600" dirty="0"/>
              <a:t>short term: use no significant adverse effects.</a:t>
            </a:r>
          </a:p>
          <a:p>
            <a:pPr algn="l" eaLnBrk="1" hangingPunct="1">
              <a:lnSpc>
                <a:spcPct val="90000"/>
              </a:lnSpc>
              <a:buFontTx/>
              <a:buNone/>
            </a:pPr>
            <a:r>
              <a:rPr lang="en-US" altLang="en-US" sz="2600" dirty="0"/>
              <a:t>long term use : abdominal distress, headache ,fever , fatigue, alopecia , increased liver enzymes , pancytopenia. (</a:t>
            </a:r>
            <a:r>
              <a:rPr lang="en-US" altLang="en-US" sz="2600" dirty="0">
                <a:solidFill>
                  <a:schemeClr val="accent2"/>
                </a:solidFill>
              </a:rPr>
              <a:t>low level of all blood cells produced by the bone marrow</a:t>
            </a:r>
            <a:r>
              <a:rPr lang="en-US" altLang="en-US" sz="2600" dirty="0"/>
              <a:t> ).</a:t>
            </a:r>
          </a:p>
          <a:p>
            <a:pPr algn="l" eaLnBrk="1" hangingPunct="1">
              <a:lnSpc>
                <a:spcPct val="90000"/>
              </a:lnSpc>
              <a:buFontTx/>
              <a:buNone/>
            </a:pPr>
            <a:r>
              <a:rPr lang="en-US" altLang="en-US" sz="2600" dirty="0"/>
              <a:t>Not given during pregnancy &amp; in hypersensitive people. </a:t>
            </a:r>
          </a:p>
          <a:p>
            <a:pPr algn="l"/>
            <a:endParaRPr lang="ar-JO" altLang="en-US" sz="2600" dirty="0"/>
          </a:p>
        </p:txBody>
      </p:sp>
    </p:spTree>
    <p:extLst>
      <p:ext uri="{BB962C8B-B14F-4D97-AF65-F5344CB8AC3E}">
        <p14:creationId xmlns:p14="http://schemas.microsoft.com/office/powerpoint/2010/main" val="2285649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7095" y="395714"/>
            <a:ext cx="5953296" cy="9565696"/>
          </a:xfrm>
          <a:prstGeom prst="rect">
            <a:avLst/>
          </a:prstGeom>
        </p:spPr>
        <p:txBody>
          <a:bodyPr wrap="none">
            <a:spAutoFit/>
          </a:bodyPr>
          <a:lstStyle/>
          <a:p>
            <a:pPr>
              <a:lnSpc>
                <a:spcPct val="90000"/>
              </a:lnSpc>
              <a:defRPr/>
            </a:pPr>
            <a:r>
              <a:rPr lang="en-US" sz="3600" b="1" dirty="0">
                <a:solidFill>
                  <a:srgbClr val="C00000"/>
                </a:solidFill>
              </a:rPr>
              <a:t>ANTHELMINTIC DRUGS </a:t>
            </a:r>
          </a:p>
          <a:p>
            <a:pPr marL="571500" indent="-571500">
              <a:lnSpc>
                <a:spcPct val="90000"/>
              </a:lnSpc>
              <a:buFont typeface="Wingdings" panose="05000000000000000000" pitchFamily="2" charset="2"/>
              <a:buChar char="ü"/>
              <a:defRPr/>
            </a:pPr>
            <a:r>
              <a:rPr lang="en-US" altLang="en-US" sz="3600" b="1" dirty="0" err="1" smtClean="0"/>
              <a:t>Mebendazole</a:t>
            </a:r>
            <a:endParaRPr lang="en-US" altLang="en-US" sz="3600" b="1" dirty="0" smtClean="0"/>
          </a:p>
          <a:p>
            <a:pPr marL="571500" indent="-571500">
              <a:lnSpc>
                <a:spcPct val="90000"/>
              </a:lnSpc>
              <a:buFont typeface="Wingdings" panose="05000000000000000000" pitchFamily="2" charset="2"/>
              <a:buChar char="ü"/>
              <a:defRPr/>
            </a:pPr>
            <a:r>
              <a:rPr lang="en-US" altLang="en-US" sz="3600" b="1" dirty="0" err="1"/>
              <a:t>Pyrantel</a:t>
            </a:r>
            <a:r>
              <a:rPr lang="en-US" altLang="en-US" sz="3600" b="1" dirty="0"/>
              <a:t> </a:t>
            </a:r>
            <a:r>
              <a:rPr lang="en-US" altLang="en-US" sz="3600" b="1" dirty="0" err="1" smtClean="0"/>
              <a:t>Pamoate</a:t>
            </a:r>
            <a:endParaRPr lang="en-US" altLang="en-US" sz="3600" b="1" dirty="0" smtClean="0"/>
          </a:p>
          <a:p>
            <a:pPr marL="571500" indent="-571500">
              <a:lnSpc>
                <a:spcPct val="90000"/>
              </a:lnSpc>
              <a:buFont typeface="Wingdings" panose="05000000000000000000" pitchFamily="2" charset="2"/>
              <a:buChar char="ü"/>
              <a:defRPr/>
            </a:pPr>
            <a:r>
              <a:rPr lang="en-US" altLang="en-US" sz="3600" b="1" dirty="0" err="1" smtClean="0"/>
              <a:t>Piperazine</a:t>
            </a:r>
            <a:endParaRPr lang="en-US" altLang="en-US" sz="3600" b="1" dirty="0" smtClean="0"/>
          </a:p>
          <a:p>
            <a:pPr marL="571500" indent="-571500">
              <a:lnSpc>
                <a:spcPct val="90000"/>
              </a:lnSpc>
              <a:buFont typeface="Wingdings" panose="05000000000000000000" pitchFamily="2" charset="2"/>
              <a:buChar char="ü"/>
              <a:defRPr/>
            </a:pPr>
            <a:r>
              <a:rPr lang="en-US" altLang="en-US" sz="3600" b="1" dirty="0" err="1" smtClean="0"/>
              <a:t>Niclosamide</a:t>
            </a:r>
            <a:endParaRPr lang="en-US" altLang="en-US" sz="3600" b="1" dirty="0" smtClean="0"/>
          </a:p>
          <a:p>
            <a:pPr marL="571500" indent="-571500">
              <a:lnSpc>
                <a:spcPct val="90000"/>
              </a:lnSpc>
              <a:buFont typeface="Wingdings" panose="05000000000000000000" pitchFamily="2" charset="2"/>
              <a:buChar char="ü"/>
              <a:defRPr/>
            </a:pPr>
            <a:r>
              <a:rPr lang="en-US" altLang="en-US" sz="3600" b="1" dirty="0" err="1"/>
              <a:t>Diethylcarbamazine</a:t>
            </a:r>
            <a:r>
              <a:rPr lang="en-US" altLang="en-US" sz="3600" b="1" dirty="0"/>
              <a:t> </a:t>
            </a:r>
            <a:r>
              <a:rPr lang="en-US" altLang="en-US" sz="3600" b="1" dirty="0" smtClean="0"/>
              <a:t>Citrate</a:t>
            </a:r>
          </a:p>
          <a:p>
            <a:pPr marL="571500" indent="-571500">
              <a:lnSpc>
                <a:spcPct val="90000"/>
              </a:lnSpc>
              <a:buFont typeface="Wingdings" panose="05000000000000000000" pitchFamily="2" charset="2"/>
              <a:buChar char="ü"/>
              <a:defRPr/>
            </a:pPr>
            <a:r>
              <a:rPr lang="en-US" altLang="en-US" sz="3600" b="1" dirty="0" smtClean="0"/>
              <a:t>Doxycycline</a:t>
            </a:r>
          </a:p>
          <a:p>
            <a:pPr marL="571500" indent="-571500">
              <a:lnSpc>
                <a:spcPct val="90000"/>
              </a:lnSpc>
              <a:buFont typeface="Wingdings" panose="05000000000000000000" pitchFamily="2" charset="2"/>
              <a:buChar char="ü"/>
              <a:defRPr/>
            </a:pPr>
            <a:r>
              <a:rPr lang="en-US" altLang="en-US" sz="3600" b="1" dirty="0" err="1" smtClean="0"/>
              <a:t>Ivermectin</a:t>
            </a:r>
            <a:endParaRPr lang="en-US" altLang="en-US" sz="3600" b="1" dirty="0" smtClean="0"/>
          </a:p>
          <a:p>
            <a:pPr marL="571500" indent="-571500">
              <a:lnSpc>
                <a:spcPct val="90000"/>
              </a:lnSpc>
              <a:buFont typeface="Wingdings" panose="05000000000000000000" pitchFamily="2" charset="2"/>
              <a:buChar char="ü"/>
              <a:defRPr/>
            </a:pPr>
            <a:r>
              <a:rPr lang="en-US" altLang="en-US" sz="3600" b="1" dirty="0" err="1" smtClean="0"/>
              <a:t>Bithionol</a:t>
            </a:r>
            <a:endParaRPr lang="en-US" altLang="en-US" sz="3600" b="1" dirty="0" smtClean="0"/>
          </a:p>
          <a:p>
            <a:pPr marL="571500" indent="-571500">
              <a:lnSpc>
                <a:spcPct val="90000"/>
              </a:lnSpc>
              <a:buFont typeface="Wingdings" panose="05000000000000000000" pitchFamily="2" charset="2"/>
              <a:buChar char="ü"/>
              <a:defRPr/>
            </a:pPr>
            <a:r>
              <a:rPr lang="en-US" altLang="en-US" sz="3600" b="1" dirty="0" err="1" smtClean="0"/>
              <a:t>Praziquantel</a:t>
            </a:r>
            <a:endParaRPr lang="en-US" altLang="en-US" sz="3600" b="1" dirty="0" smtClean="0"/>
          </a:p>
          <a:p>
            <a:pPr marL="571500" indent="-571500">
              <a:lnSpc>
                <a:spcPct val="90000"/>
              </a:lnSpc>
              <a:buFont typeface="Wingdings" panose="05000000000000000000" pitchFamily="2" charset="2"/>
              <a:buChar char="ü"/>
              <a:defRPr/>
            </a:pPr>
            <a:r>
              <a:rPr lang="en-US" altLang="en-US" sz="3600" b="1" dirty="0" err="1" smtClean="0"/>
              <a:t>Metrifonate</a:t>
            </a:r>
            <a:endParaRPr lang="en-US" altLang="en-US" sz="3600" b="1" dirty="0" smtClean="0"/>
          </a:p>
          <a:p>
            <a:pPr marL="571500" indent="-571500">
              <a:lnSpc>
                <a:spcPct val="90000"/>
              </a:lnSpc>
              <a:buFont typeface="Wingdings" panose="05000000000000000000" pitchFamily="2" charset="2"/>
              <a:buChar char="ü"/>
              <a:defRPr/>
            </a:pPr>
            <a:r>
              <a:rPr lang="en-US" altLang="en-US" sz="3600" b="1" dirty="0" err="1"/>
              <a:t>Oxamniquine</a:t>
            </a:r>
            <a:endParaRPr lang="en-US" altLang="en-US" sz="3600" b="1" dirty="0"/>
          </a:p>
          <a:p>
            <a:pPr marL="571500" indent="-571500">
              <a:lnSpc>
                <a:spcPct val="90000"/>
              </a:lnSpc>
              <a:buFont typeface="Wingdings" panose="05000000000000000000" pitchFamily="2" charset="2"/>
              <a:buChar char="ü"/>
              <a:defRPr/>
            </a:pPr>
            <a:endParaRPr lang="en-US" altLang="en-US" sz="3600" b="1" dirty="0">
              <a:solidFill>
                <a:srgbClr val="FF3300"/>
              </a:solidFill>
            </a:endParaRPr>
          </a:p>
          <a:p>
            <a:pPr marL="571500" indent="-571500">
              <a:lnSpc>
                <a:spcPct val="90000"/>
              </a:lnSpc>
              <a:buFont typeface="Wingdings" panose="05000000000000000000" pitchFamily="2" charset="2"/>
              <a:buChar char="ü"/>
              <a:defRPr/>
            </a:pPr>
            <a:endParaRPr lang="en-US" altLang="en-US" sz="3600" b="1" dirty="0">
              <a:solidFill>
                <a:srgbClr val="FF3300"/>
              </a:solidFill>
            </a:endParaRPr>
          </a:p>
          <a:p>
            <a:pPr marL="571500" indent="-571500">
              <a:lnSpc>
                <a:spcPct val="90000"/>
              </a:lnSpc>
              <a:buFont typeface="Wingdings" panose="05000000000000000000" pitchFamily="2" charset="2"/>
              <a:buChar char="ü"/>
              <a:defRPr/>
            </a:pPr>
            <a:endParaRPr lang="en-US" altLang="en-US" sz="3600" b="1" dirty="0">
              <a:solidFill>
                <a:srgbClr val="FF3300"/>
              </a:solidFill>
            </a:endParaRPr>
          </a:p>
          <a:p>
            <a:pPr marL="571500" indent="-571500">
              <a:lnSpc>
                <a:spcPct val="90000"/>
              </a:lnSpc>
              <a:buFont typeface="Wingdings" panose="05000000000000000000" pitchFamily="2" charset="2"/>
              <a:buChar char="ü"/>
              <a:defRPr/>
            </a:pPr>
            <a:endParaRPr lang="en-US" altLang="en-US" sz="3600" b="1" dirty="0" smtClean="0">
              <a:solidFill>
                <a:srgbClr val="FF3300"/>
              </a:solidFill>
            </a:endParaRPr>
          </a:p>
          <a:p>
            <a:pPr marL="571500" indent="-571500">
              <a:lnSpc>
                <a:spcPct val="90000"/>
              </a:lnSpc>
              <a:buFont typeface="Wingdings" panose="05000000000000000000" pitchFamily="2" charset="2"/>
              <a:buChar char="ü"/>
              <a:defRPr/>
            </a:pPr>
            <a:endParaRPr lang="en-US" altLang="en-US" sz="3600" b="1" dirty="0">
              <a:solidFill>
                <a:srgbClr val="FF3300"/>
              </a:solidFill>
            </a:endParaRPr>
          </a:p>
          <a:p>
            <a:pPr marL="571500" indent="-571500">
              <a:lnSpc>
                <a:spcPct val="90000"/>
              </a:lnSpc>
              <a:buFont typeface="Wingdings" panose="05000000000000000000" pitchFamily="2" charset="2"/>
              <a:buChar char="ü"/>
              <a:defRPr/>
            </a:pPr>
            <a:endParaRPr lang="en-US" altLang="en-US" sz="3600" b="1" dirty="0" smtClean="0">
              <a:solidFill>
                <a:srgbClr val="FF0000"/>
              </a:solidFill>
            </a:endParaRPr>
          </a:p>
          <a:p>
            <a:pPr marL="571500" indent="-571500">
              <a:lnSpc>
                <a:spcPct val="90000"/>
              </a:lnSpc>
              <a:buFont typeface="Wingdings" panose="05000000000000000000" pitchFamily="2" charset="2"/>
              <a:buChar char="ü"/>
              <a:defRPr/>
            </a:pPr>
            <a:endParaRPr lang="en-US" sz="3600" b="1" dirty="0">
              <a:solidFill>
                <a:srgbClr val="C00000"/>
              </a:solidFill>
            </a:endParaRPr>
          </a:p>
        </p:txBody>
      </p:sp>
    </p:spTree>
    <p:extLst>
      <p:ext uri="{BB962C8B-B14F-4D97-AF65-F5344CB8AC3E}">
        <p14:creationId xmlns:p14="http://schemas.microsoft.com/office/powerpoint/2010/main" val="1238836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25754988"/>
              </p:ext>
            </p:extLst>
          </p:nvPr>
        </p:nvGraphicFramePr>
        <p:xfrm>
          <a:off x="0" y="-83746"/>
          <a:ext cx="12192000" cy="6989454"/>
        </p:xfrm>
        <a:graphic>
          <a:graphicData uri="http://schemas.openxmlformats.org/drawingml/2006/table">
            <a:tbl>
              <a:tblPr firstRow="1" bandRow="1">
                <a:tableStyleId>{2A488322-F2BA-4B5B-9748-0D474271808F}</a:tableStyleId>
              </a:tblPr>
              <a:tblGrid>
                <a:gridCol w="3048000"/>
                <a:gridCol w="9144000"/>
              </a:tblGrid>
              <a:tr h="649989">
                <a:tc>
                  <a:txBody>
                    <a:bodyPr/>
                    <a:lstStyle/>
                    <a:p>
                      <a:r>
                        <a:rPr lang="en-US" sz="1600" dirty="0" smtClean="0">
                          <a:latin typeface="Comic Sans MS" panose="030F0702030302020204" pitchFamily="66" charset="0"/>
                        </a:rPr>
                        <a:t>ANTHELMINTIC</a:t>
                      </a:r>
                      <a:r>
                        <a:rPr lang="en-US" sz="1600" baseline="0" dirty="0" smtClean="0">
                          <a:latin typeface="Comic Sans MS" panose="030F0702030302020204" pitchFamily="66" charset="0"/>
                        </a:rPr>
                        <a:t> </a:t>
                      </a:r>
                      <a:r>
                        <a:rPr lang="en-US" sz="1600" dirty="0" smtClean="0">
                          <a:latin typeface="Comic Sans MS" panose="030F0702030302020204" pitchFamily="66" charset="0"/>
                        </a:rPr>
                        <a:t>DRUGS </a:t>
                      </a:r>
                    </a:p>
                    <a:p>
                      <a:endParaRPr lang="en-US" sz="1600" b="0" dirty="0">
                        <a:solidFill>
                          <a:srgbClr val="002060"/>
                        </a:solidFill>
                        <a:latin typeface="Comic Sans MS" panose="030F0702030302020204" pitchFamily="66" charset="0"/>
                      </a:endParaRPr>
                    </a:p>
                  </a:txBody>
                  <a:tcPr/>
                </a:tc>
                <a:tc>
                  <a:txBody>
                    <a:bodyPr/>
                    <a:lstStyle/>
                    <a:p>
                      <a:r>
                        <a:rPr lang="en-US" sz="1600" dirty="0" smtClean="0">
                          <a:latin typeface="Comic Sans MS" panose="030F0702030302020204" pitchFamily="66" charset="0"/>
                        </a:rPr>
                        <a:t>Helminths</a:t>
                      </a:r>
                      <a:r>
                        <a:rPr lang="en-US" sz="1600" baseline="0" dirty="0" smtClean="0">
                          <a:latin typeface="Comic Sans MS" panose="030F0702030302020204" pitchFamily="66" charset="0"/>
                        </a:rPr>
                        <a:t> that work upon</a:t>
                      </a:r>
                      <a:endParaRPr lang="en-US" sz="1600" b="0" dirty="0">
                        <a:solidFill>
                          <a:srgbClr val="002060"/>
                        </a:solidFill>
                        <a:latin typeface="Comic Sans MS" panose="030F0702030302020204" pitchFamily="66" charset="0"/>
                      </a:endParaRPr>
                    </a:p>
                  </a:txBody>
                  <a:tcPr/>
                </a:tc>
              </a:tr>
              <a:tr h="649989">
                <a:tc>
                  <a:txBody>
                    <a:bodyPr/>
                    <a:lstStyle/>
                    <a:p>
                      <a:r>
                        <a:rPr lang="en-US" sz="1600" dirty="0" err="1" smtClean="0">
                          <a:latin typeface="Comic Sans MS" panose="030F0702030302020204" pitchFamily="66" charset="0"/>
                        </a:rPr>
                        <a:t>Mebendazole</a:t>
                      </a:r>
                      <a:endParaRPr lang="en-US" sz="1600" dirty="0" smtClean="0">
                        <a:latin typeface="Comic Sans MS" panose="030F0702030302020204" pitchFamily="66" charset="0"/>
                      </a:endParaRPr>
                    </a:p>
                    <a:p>
                      <a:endParaRPr lang="en-US" sz="1600" b="0" dirty="0">
                        <a:solidFill>
                          <a:srgbClr val="002060"/>
                        </a:solidFill>
                        <a:latin typeface="Comic Sans MS" panose="030F0702030302020204" pitchFamily="66" charset="0"/>
                      </a:endParaRPr>
                    </a:p>
                  </a:txBody>
                  <a:tcPr/>
                </a:tc>
                <a:tc>
                  <a:txBody>
                    <a:bodyPr/>
                    <a:lstStyle/>
                    <a:p>
                      <a:r>
                        <a:rPr lang="en-US" sz="1600" dirty="0" smtClean="0">
                          <a:latin typeface="Comic Sans MS" panose="030F0702030302020204" pitchFamily="66" charset="0"/>
                        </a:rPr>
                        <a:t>hook worm, pin worm , ascariasis and </a:t>
                      </a:r>
                      <a:r>
                        <a:rPr lang="en-US" sz="1600" dirty="0" err="1" smtClean="0">
                          <a:latin typeface="Comic Sans MS" panose="030F0702030302020204" pitchFamily="66" charset="0"/>
                        </a:rPr>
                        <a:t>trichuriasis</a:t>
                      </a:r>
                      <a:endParaRPr lang="en-US" sz="1600" b="0" dirty="0">
                        <a:solidFill>
                          <a:srgbClr val="002060"/>
                        </a:solidFill>
                        <a:latin typeface="Comic Sans MS" panose="030F0702030302020204" pitchFamily="66" charset="0"/>
                      </a:endParaRPr>
                    </a:p>
                  </a:txBody>
                  <a:tcPr/>
                </a:tc>
              </a:tr>
              <a:tr h="649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600" dirty="0" err="1" smtClean="0">
                          <a:latin typeface="Comic Sans MS" panose="030F0702030302020204" pitchFamily="66" charset="0"/>
                        </a:rPr>
                        <a:t>Pyrantel</a:t>
                      </a:r>
                      <a:r>
                        <a:rPr lang="en-US" altLang="en-US" sz="1600" dirty="0" smtClean="0">
                          <a:latin typeface="Comic Sans MS" panose="030F0702030302020204" pitchFamily="66" charset="0"/>
                        </a:rPr>
                        <a:t> </a:t>
                      </a:r>
                      <a:r>
                        <a:rPr lang="en-US" altLang="en-US" sz="1600" dirty="0" err="1" smtClean="0">
                          <a:latin typeface="Comic Sans MS" panose="030F0702030302020204" pitchFamily="66" charset="0"/>
                        </a:rPr>
                        <a:t>Pamoate</a:t>
                      </a:r>
                      <a:endParaRPr lang="en-US" altLang="en-US" sz="1600" dirty="0" smtClean="0">
                        <a:latin typeface="Comic Sans MS" panose="030F0702030302020204" pitchFamily="66" charset="0"/>
                      </a:endParaRPr>
                    </a:p>
                    <a:p>
                      <a:endParaRPr lang="en-US" sz="1600" b="0" dirty="0">
                        <a:solidFill>
                          <a:srgbClr val="002060"/>
                        </a:solidFill>
                        <a:latin typeface="Comic Sans MS" panose="030F0702030302020204" pitchFamily="66" charset="0"/>
                      </a:endParaRPr>
                    </a:p>
                  </a:txBody>
                  <a:tcPr/>
                </a:tc>
                <a:tc>
                  <a:txBody>
                    <a:bodyPr/>
                    <a:lstStyle/>
                    <a:p>
                      <a:r>
                        <a:rPr lang="en-US" altLang="en-US" sz="1600" dirty="0" smtClean="0">
                          <a:latin typeface="Comic Sans MS" panose="030F0702030302020204" pitchFamily="66" charset="0"/>
                        </a:rPr>
                        <a:t>highly effective for pinworm, </a:t>
                      </a:r>
                      <a:r>
                        <a:rPr lang="en-US" altLang="en-US" sz="1600" dirty="0" err="1" smtClean="0">
                          <a:latin typeface="Comic Sans MS" panose="030F0702030302020204" pitchFamily="66" charset="0"/>
                        </a:rPr>
                        <a:t>ascaris</a:t>
                      </a:r>
                      <a:r>
                        <a:rPr lang="en-US" altLang="en-US" sz="1600" dirty="0" smtClean="0">
                          <a:latin typeface="Comic Sans MS" panose="030F0702030302020204" pitchFamily="66" charset="0"/>
                        </a:rPr>
                        <a:t> &amp; </a:t>
                      </a:r>
                      <a:r>
                        <a:rPr lang="en-US" altLang="en-US" sz="1600" dirty="0" err="1" smtClean="0">
                          <a:latin typeface="Comic Sans MS" panose="030F0702030302020204" pitchFamily="66" charset="0"/>
                        </a:rPr>
                        <a:t>Trichostrongylus</a:t>
                      </a:r>
                      <a:r>
                        <a:rPr lang="en-US" altLang="en-US" sz="1600" dirty="0" smtClean="0">
                          <a:latin typeface="Comic Sans MS" panose="030F0702030302020204" pitchFamily="66" charset="0"/>
                        </a:rPr>
                        <a:t> </a:t>
                      </a:r>
                      <a:r>
                        <a:rPr lang="en-US" altLang="en-US" sz="1600" dirty="0" err="1" smtClean="0">
                          <a:latin typeface="Comic Sans MS" panose="030F0702030302020204" pitchFamily="66" charset="0"/>
                        </a:rPr>
                        <a:t>orientalis</a:t>
                      </a:r>
                      <a:r>
                        <a:rPr lang="en-US" altLang="en-US" sz="1600" dirty="0" smtClean="0">
                          <a:latin typeface="Comic Sans MS" panose="030F0702030302020204" pitchFamily="66" charset="0"/>
                        </a:rPr>
                        <a:t> infections and moderately effective against hookworm</a:t>
                      </a:r>
                      <a:endParaRPr lang="en-US" sz="1600" b="0" dirty="0">
                        <a:solidFill>
                          <a:srgbClr val="002060"/>
                        </a:solidFill>
                        <a:latin typeface="Comic Sans MS" panose="030F0702030302020204" pitchFamily="66" charset="0"/>
                      </a:endParaRPr>
                    </a:p>
                  </a:txBody>
                  <a:tcPr/>
                </a:tc>
              </a:tr>
              <a:tr h="649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600" dirty="0" err="1" smtClean="0">
                          <a:latin typeface="Comic Sans MS" panose="030F0702030302020204" pitchFamily="66" charset="0"/>
                        </a:rPr>
                        <a:t>Piperazine</a:t>
                      </a:r>
                      <a:endParaRPr lang="en-US" altLang="en-US" sz="1600" dirty="0" smtClean="0">
                        <a:latin typeface="Comic Sans MS" panose="030F0702030302020204" pitchFamily="66" charset="0"/>
                      </a:endParaRPr>
                    </a:p>
                    <a:p>
                      <a:endParaRPr lang="en-US" sz="1600" b="0" dirty="0">
                        <a:solidFill>
                          <a:srgbClr val="002060"/>
                        </a:solidFill>
                        <a:latin typeface="Comic Sans MS" panose="030F0702030302020204" pitchFamily="66" charset="0"/>
                      </a:endParaRPr>
                    </a:p>
                  </a:txBody>
                  <a:tcPr/>
                </a:tc>
                <a:tc>
                  <a:txBody>
                    <a:bodyPr/>
                    <a:lstStyle/>
                    <a:p>
                      <a:r>
                        <a:rPr lang="en-US" altLang="en-US" sz="1600" dirty="0" smtClean="0">
                          <a:latin typeface="Comic Sans MS" panose="030F0702030302020204" pitchFamily="66" charset="0"/>
                        </a:rPr>
                        <a:t>Ascariasis only</a:t>
                      </a:r>
                      <a:endParaRPr lang="en-US" sz="1600" b="0" dirty="0">
                        <a:solidFill>
                          <a:srgbClr val="002060"/>
                        </a:solidFill>
                        <a:latin typeface="Comic Sans MS" panose="030F0702030302020204" pitchFamily="66" charset="0"/>
                      </a:endParaRPr>
                    </a:p>
                  </a:txBody>
                  <a:tcPr/>
                </a:tc>
              </a:tr>
              <a:tr h="376581">
                <a:tc>
                  <a:txBody>
                    <a:bodyPr/>
                    <a:lstStyle/>
                    <a:p>
                      <a:r>
                        <a:rPr lang="en-US" altLang="en-US" sz="1600" dirty="0" err="1" smtClean="0">
                          <a:latin typeface="Comic Sans MS" panose="030F0702030302020204" pitchFamily="66" charset="0"/>
                        </a:rPr>
                        <a:t>Niclosamide</a:t>
                      </a:r>
                      <a:endParaRPr lang="en-US" sz="1600" b="0" dirty="0">
                        <a:solidFill>
                          <a:srgbClr val="002060"/>
                        </a:solidFill>
                        <a:latin typeface="Comic Sans MS" panose="030F0702030302020204" pitchFamily="66" charset="0"/>
                      </a:endParaRPr>
                    </a:p>
                  </a:txBody>
                  <a:tcPr/>
                </a:tc>
                <a:tc>
                  <a:txBody>
                    <a:bodyPr/>
                    <a:lstStyle/>
                    <a:p>
                      <a:r>
                        <a:rPr lang="en-US" altLang="en-US" sz="1600" dirty="0" smtClean="0">
                          <a:latin typeface="Comic Sans MS" panose="030F0702030302020204" pitchFamily="66" charset="0"/>
                        </a:rPr>
                        <a:t>tapeworm infections (adult worm but not ova)</a:t>
                      </a:r>
                      <a:endParaRPr lang="en-US" sz="1600" b="0" dirty="0">
                        <a:solidFill>
                          <a:srgbClr val="002060"/>
                        </a:solidFill>
                        <a:latin typeface="Comic Sans MS" panose="030F0702030302020204" pitchFamily="66" charset="0"/>
                      </a:endParaRPr>
                    </a:p>
                  </a:txBody>
                  <a:tcPr/>
                </a:tc>
              </a:tr>
              <a:tr h="3100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600" dirty="0" err="1" smtClean="0">
                          <a:latin typeface="Comic Sans MS" panose="030F0702030302020204" pitchFamily="66" charset="0"/>
                        </a:rPr>
                        <a:t>Diethylcarbamazine</a:t>
                      </a:r>
                      <a:r>
                        <a:rPr lang="en-US" altLang="en-US" sz="1600" dirty="0" smtClean="0">
                          <a:latin typeface="Comic Sans MS" panose="030F0702030302020204" pitchFamily="66" charset="0"/>
                        </a:rPr>
                        <a:t> Citrate</a:t>
                      </a:r>
                      <a:endParaRPr lang="en-US" altLang="en-US" sz="1600" b="0" dirty="0" smtClean="0">
                        <a:solidFill>
                          <a:srgbClr val="002060"/>
                        </a:solidFill>
                        <a:latin typeface="Comic Sans MS" panose="030F0702030302020204" pitchFamily="66" charset="0"/>
                      </a:endParaRPr>
                    </a:p>
                  </a:txBody>
                  <a:tcPr/>
                </a:tc>
                <a:tc>
                  <a:txBody>
                    <a:bodyPr/>
                    <a:lstStyle/>
                    <a:p>
                      <a:pPr algn="l" eaLnBrk="1" hangingPunct="1">
                        <a:buFontTx/>
                        <a:buNone/>
                      </a:pPr>
                      <a:r>
                        <a:rPr lang="en-US" altLang="en-US" sz="1600" dirty="0" smtClean="0">
                          <a:latin typeface="Comic Sans MS" panose="030F0702030302020204" pitchFamily="66" charset="0"/>
                        </a:rPr>
                        <a:t>for </a:t>
                      </a:r>
                      <a:r>
                        <a:rPr lang="en-US" altLang="en-US" sz="1600" dirty="0" err="1" smtClean="0">
                          <a:latin typeface="Comic Sans MS" panose="030F0702030302020204" pitchFamily="66" charset="0"/>
                        </a:rPr>
                        <a:t>filariasis</a:t>
                      </a:r>
                      <a:r>
                        <a:rPr lang="en-US" altLang="en-US" sz="1600" dirty="0" smtClean="0">
                          <a:latin typeface="Comic Sans MS" panose="030F0702030302020204" pitchFamily="66" charset="0"/>
                        </a:rPr>
                        <a:t>, Loa </a:t>
                      </a:r>
                      <a:r>
                        <a:rPr lang="en-US" altLang="en-US" sz="1600" dirty="0" err="1" smtClean="0">
                          <a:latin typeface="Comic Sans MS" panose="030F0702030302020204" pitchFamily="66" charset="0"/>
                        </a:rPr>
                        <a:t>loa</a:t>
                      </a:r>
                      <a:r>
                        <a:rPr lang="en-US" altLang="en-US" sz="1600" dirty="0" smtClean="0">
                          <a:latin typeface="Comic Sans MS" panose="030F0702030302020204" pitchFamily="66" charset="0"/>
                        </a:rPr>
                        <a:t> &amp; tropical </a:t>
                      </a:r>
                      <a:r>
                        <a:rPr lang="en-US" altLang="en-US" sz="1600" dirty="0" err="1" smtClean="0">
                          <a:latin typeface="Comic Sans MS" panose="030F0702030302020204" pitchFamily="66" charset="0"/>
                        </a:rPr>
                        <a:t>eosinophillia</a:t>
                      </a:r>
                      <a:endParaRPr lang="en-US" sz="1600" b="0" dirty="0">
                        <a:solidFill>
                          <a:srgbClr val="002060"/>
                        </a:solidFill>
                        <a:latin typeface="Comic Sans MS" panose="030F0702030302020204" pitchFamily="66" charset="0"/>
                      </a:endParaRPr>
                    </a:p>
                  </a:txBody>
                  <a:tcPr/>
                </a:tc>
              </a:tr>
              <a:tr h="376581">
                <a:tc>
                  <a:txBody>
                    <a:bodyPr/>
                    <a:lstStyle/>
                    <a:p>
                      <a:pPr algn="l" eaLnBrk="1" hangingPunct="1">
                        <a:buFontTx/>
                        <a:buNone/>
                      </a:pPr>
                      <a:r>
                        <a:rPr lang="en-US" altLang="en-US" sz="1600" dirty="0" smtClean="0">
                          <a:latin typeface="Comic Sans MS" panose="030F0702030302020204" pitchFamily="66" charset="0"/>
                        </a:rPr>
                        <a:t>Doxycycline</a:t>
                      </a:r>
                      <a:endParaRPr lang="en-US" altLang="en-US" sz="1600" b="0" dirty="0">
                        <a:solidFill>
                          <a:srgbClr val="002060"/>
                        </a:solidFill>
                        <a:latin typeface="Comic Sans MS" panose="030F0702030302020204" pitchFamily="66" charset="0"/>
                      </a:endParaRPr>
                    </a:p>
                  </a:txBody>
                  <a:tcPr/>
                </a:tc>
                <a:tc>
                  <a:txBody>
                    <a:bodyPr/>
                    <a:lstStyle/>
                    <a:p>
                      <a:r>
                        <a:rPr lang="en-US" altLang="en-US" sz="1600" dirty="0" err="1" smtClean="0">
                          <a:latin typeface="Comic Sans MS" panose="030F0702030302020204" pitchFamily="66" charset="0"/>
                        </a:rPr>
                        <a:t>Wuchereria</a:t>
                      </a:r>
                      <a:r>
                        <a:rPr lang="en-US" altLang="en-US" sz="1600" dirty="0" smtClean="0">
                          <a:latin typeface="Comic Sans MS" panose="030F0702030302020204" pitchFamily="66" charset="0"/>
                        </a:rPr>
                        <a:t> </a:t>
                      </a:r>
                      <a:r>
                        <a:rPr lang="en-US" altLang="en-US" sz="1600" dirty="0" err="1" smtClean="0">
                          <a:latin typeface="Comic Sans MS" panose="030F0702030302020204" pitchFamily="66" charset="0"/>
                        </a:rPr>
                        <a:t>bancrofti</a:t>
                      </a:r>
                      <a:r>
                        <a:rPr lang="en-US" altLang="en-US" sz="1600" dirty="0" smtClean="0">
                          <a:latin typeface="Comic Sans MS" panose="030F0702030302020204" pitchFamily="66" charset="0"/>
                        </a:rPr>
                        <a:t> </a:t>
                      </a:r>
                      <a:endParaRPr lang="en-US" sz="1600" b="0" dirty="0">
                        <a:solidFill>
                          <a:srgbClr val="002060"/>
                        </a:solidFill>
                        <a:latin typeface="Comic Sans MS" panose="030F0702030302020204" pitchFamily="66" charset="0"/>
                      </a:endParaRPr>
                    </a:p>
                  </a:txBody>
                  <a:tcPr/>
                </a:tc>
              </a:tr>
              <a:tr h="649989">
                <a:tc>
                  <a:txBody>
                    <a:bodyPr/>
                    <a:lstStyle/>
                    <a:p>
                      <a:pPr marL="0" indent="0">
                        <a:lnSpc>
                          <a:spcPct val="90000"/>
                        </a:lnSpc>
                        <a:buFont typeface="Wingdings" panose="05000000000000000000" pitchFamily="2" charset="2"/>
                        <a:buNone/>
                        <a:defRPr/>
                      </a:pPr>
                      <a:r>
                        <a:rPr lang="en-US" altLang="en-US" sz="1600" dirty="0" err="1" smtClean="0">
                          <a:latin typeface="Comic Sans MS" panose="030F0702030302020204" pitchFamily="66" charset="0"/>
                        </a:rPr>
                        <a:t>Ivermectin</a:t>
                      </a:r>
                      <a:endParaRPr lang="en-US" altLang="en-US" sz="1600" b="0" dirty="0" smtClean="0">
                        <a:solidFill>
                          <a:srgbClr val="002060"/>
                        </a:solidFill>
                        <a:latin typeface="Comic Sans MS" panose="030F0702030302020204" pitchFamily="66" charset="0"/>
                      </a:endParaRPr>
                    </a:p>
                  </a:txBody>
                  <a:tcPr/>
                </a:tc>
                <a:tc>
                  <a:txBody>
                    <a:bodyPr/>
                    <a:lstStyle/>
                    <a:p>
                      <a:pPr algn="l">
                        <a:buFontTx/>
                        <a:buNone/>
                      </a:pPr>
                      <a:r>
                        <a:rPr lang="en-US" altLang="en-US" sz="1600" dirty="0" smtClean="0">
                          <a:latin typeface="Comic Sans MS" panose="030F0702030302020204" pitchFamily="66" charset="0"/>
                        </a:rPr>
                        <a:t>onchocerciasis (river blindness) and for </a:t>
                      </a:r>
                      <a:r>
                        <a:rPr lang="en-US" altLang="en-US" sz="1600" dirty="0" err="1" smtClean="0">
                          <a:latin typeface="Comic Sans MS" panose="030F0702030302020204" pitchFamily="66" charset="0"/>
                        </a:rPr>
                        <a:t>strongyloidiasis</a:t>
                      </a:r>
                      <a:r>
                        <a:rPr lang="en-US" altLang="en-US" sz="1600" dirty="0" smtClean="0">
                          <a:latin typeface="Comic Sans MS" panose="030F0702030302020204" pitchFamily="66" charset="0"/>
                        </a:rPr>
                        <a:t> (flaccid paralysis )</a:t>
                      </a:r>
                      <a:endParaRPr lang="en-US" sz="1600" b="0" dirty="0">
                        <a:solidFill>
                          <a:srgbClr val="002060"/>
                        </a:solidFill>
                        <a:latin typeface="Comic Sans MS" panose="030F0702030302020204" pitchFamily="66" charset="0"/>
                      </a:endParaRPr>
                    </a:p>
                  </a:txBody>
                  <a:tcPr/>
                </a:tc>
              </a:tr>
              <a:tr h="649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600" dirty="0" err="1" smtClean="0">
                          <a:latin typeface="Comic Sans MS" panose="030F0702030302020204" pitchFamily="66" charset="0"/>
                        </a:rPr>
                        <a:t>Bithionol</a:t>
                      </a:r>
                      <a:endParaRPr lang="en-US" altLang="en-US" sz="1600" dirty="0" smtClean="0">
                        <a:latin typeface="Comic Sans MS" panose="030F0702030302020204" pitchFamily="66" charset="0"/>
                      </a:endParaRPr>
                    </a:p>
                    <a:p>
                      <a:endParaRPr lang="en-US" sz="1600" b="0" dirty="0">
                        <a:solidFill>
                          <a:srgbClr val="002060"/>
                        </a:solidFill>
                        <a:latin typeface="Comic Sans MS" panose="030F0702030302020204" pitchFamily="66" charset="0"/>
                      </a:endParaRPr>
                    </a:p>
                  </a:txBody>
                  <a:tcPr/>
                </a:tc>
                <a:tc>
                  <a:txBody>
                    <a:bodyPr/>
                    <a:lstStyle/>
                    <a:p>
                      <a:r>
                        <a:rPr lang="en-US" altLang="en-US" sz="1600" dirty="0" smtClean="0">
                          <a:latin typeface="Comic Sans MS" panose="030F0702030302020204" pitchFamily="66" charset="0"/>
                        </a:rPr>
                        <a:t>sheep liver fluke (</a:t>
                      </a:r>
                      <a:r>
                        <a:rPr lang="en-US" altLang="en-US" sz="1600" dirty="0" err="1" smtClean="0">
                          <a:latin typeface="Comic Sans MS" panose="030F0702030302020204" pitchFamily="66" charset="0"/>
                        </a:rPr>
                        <a:t>Fasciola</a:t>
                      </a:r>
                      <a:r>
                        <a:rPr lang="en-US" altLang="en-US" sz="1600" dirty="0" smtClean="0">
                          <a:latin typeface="Comic Sans MS" panose="030F0702030302020204" pitchFamily="66" charset="0"/>
                        </a:rPr>
                        <a:t> hepatica) and lung fluke (</a:t>
                      </a:r>
                      <a:r>
                        <a:rPr lang="en-US" altLang="en-US" sz="1600" dirty="0" err="1" smtClean="0">
                          <a:latin typeface="Comic Sans MS" panose="030F0702030302020204" pitchFamily="66" charset="0"/>
                        </a:rPr>
                        <a:t>Paragonimus</a:t>
                      </a:r>
                      <a:r>
                        <a:rPr lang="en-US" altLang="en-US" sz="1600" dirty="0" smtClean="0">
                          <a:latin typeface="Comic Sans MS" panose="030F0702030302020204" pitchFamily="66" charset="0"/>
                        </a:rPr>
                        <a:t> </a:t>
                      </a:r>
                      <a:r>
                        <a:rPr lang="en-US" altLang="en-US" sz="1600" dirty="0" err="1" smtClean="0">
                          <a:latin typeface="Comic Sans MS" panose="030F0702030302020204" pitchFamily="66" charset="0"/>
                        </a:rPr>
                        <a:t>westermani</a:t>
                      </a:r>
                      <a:r>
                        <a:rPr lang="en-US" altLang="en-US" sz="1600" dirty="0" smtClean="0">
                          <a:latin typeface="Comic Sans MS" panose="030F0702030302020204" pitchFamily="66" charset="0"/>
                        </a:rPr>
                        <a:t> </a:t>
                      </a:r>
                      <a:endParaRPr lang="en-US" sz="1600" b="0" dirty="0">
                        <a:solidFill>
                          <a:srgbClr val="002060"/>
                        </a:solidFill>
                        <a:latin typeface="Comic Sans MS" panose="030F0702030302020204" pitchFamily="66" charset="0"/>
                      </a:endParaRPr>
                    </a:p>
                  </a:txBody>
                  <a:tcPr/>
                </a:tc>
              </a:tr>
              <a:tr h="8428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600" dirty="0" err="1" smtClean="0">
                          <a:latin typeface="Comic Sans MS" panose="030F0702030302020204" pitchFamily="66" charset="0"/>
                        </a:rPr>
                        <a:t>Praziquantel</a:t>
                      </a:r>
                      <a:endParaRPr lang="en-US" altLang="en-US" sz="1600" dirty="0" smtClean="0">
                        <a:latin typeface="Comic Sans MS" panose="030F0702030302020204" pitchFamily="66" charset="0"/>
                      </a:endParaRPr>
                    </a:p>
                    <a:p>
                      <a:endParaRPr lang="en-US" sz="1600" b="0" dirty="0">
                        <a:solidFill>
                          <a:srgbClr val="002060"/>
                        </a:solidFill>
                        <a:latin typeface="Comic Sans MS" panose="030F0702030302020204" pitchFamily="66" charset="0"/>
                      </a:endParaRPr>
                    </a:p>
                  </a:txBody>
                  <a:tcPr/>
                </a:tc>
                <a:tc>
                  <a:txBody>
                    <a:bodyPr/>
                    <a:lstStyle/>
                    <a:p>
                      <a:r>
                        <a:rPr lang="en-US" altLang="en-US" sz="1600" dirty="0" err="1" smtClean="0">
                          <a:latin typeface="Comic Sans MS" panose="030F0702030302020204" pitchFamily="66" charset="0"/>
                        </a:rPr>
                        <a:t>schistosome</a:t>
                      </a:r>
                      <a:r>
                        <a:rPr lang="en-US" altLang="en-US" sz="1600" dirty="0" smtClean="0">
                          <a:latin typeface="Comic Sans MS" panose="030F0702030302020204" pitchFamily="66" charset="0"/>
                        </a:rPr>
                        <a:t> infections of all species &amp; most other trematode &amp; </a:t>
                      </a:r>
                      <a:r>
                        <a:rPr lang="en-US" altLang="en-US" sz="1600" dirty="0" err="1" smtClean="0">
                          <a:latin typeface="Comic Sans MS" panose="030F0702030302020204" pitchFamily="66" charset="0"/>
                        </a:rPr>
                        <a:t>cestode</a:t>
                      </a:r>
                      <a:r>
                        <a:rPr lang="en-US" altLang="en-US" sz="1600" dirty="0" smtClean="0">
                          <a:latin typeface="Comic Sans MS" panose="030F0702030302020204" pitchFamily="66" charset="0"/>
                        </a:rPr>
                        <a:t> infections, including </a:t>
                      </a:r>
                      <a:r>
                        <a:rPr lang="en-US" altLang="en-US" sz="1600" dirty="0" err="1" smtClean="0">
                          <a:latin typeface="Comic Sans MS" panose="030F0702030302020204" pitchFamily="66" charset="0"/>
                        </a:rPr>
                        <a:t>cysticercosis</a:t>
                      </a:r>
                      <a:endParaRPr lang="en-US" sz="1600" b="0" dirty="0">
                        <a:solidFill>
                          <a:srgbClr val="002060"/>
                        </a:solidFill>
                        <a:latin typeface="Comic Sans MS" panose="030F0702030302020204" pitchFamily="66" charset="0"/>
                      </a:endParaRPr>
                    </a:p>
                  </a:txBody>
                  <a:tcPr/>
                </a:tc>
              </a:tr>
              <a:tr h="5563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600" dirty="0" err="1" smtClean="0">
                          <a:latin typeface="Comic Sans MS" panose="030F0702030302020204" pitchFamily="66" charset="0"/>
                        </a:rPr>
                        <a:t>Metrifonate</a:t>
                      </a:r>
                      <a:endParaRPr lang="en-US" altLang="en-US" sz="1600" dirty="0" smtClean="0">
                        <a:latin typeface="Comic Sans MS" panose="030F0702030302020204" pitchFamily="66" charset="0"/>
                      </a:endParaRPr>
                    </a:p>
                    <a:p>
                      <a:endParaRPr lang="en-US" sz="1600" b="0" dirty="0">
                        <a:solidFill>
                          <a:srgbClr val="002060"/>
                        </a:solidFill>
                        <a:latin typeface="Comic Sans MS" panose="030F0702030302020204" pitchFamily="66" charset="0"/>
                      </a:endParaRPr>
                    </a:p>
                  </a:txBody>
                  <a:tcPr/>
                </a:tc>
                <a:tc>
                  <a:txBody>
                    <a:bodyPr/>
                    <a:lstStyle/>
                    <a:p>
                      <a:pPr algn="l" eaLnBrk="1" hangingPunct="1">
                        <a:lnSpc>
                          <a:spcPct val="90000"/>
                        </a:lnSpc>
                        <a:buFontTx/>
                        <a:buNone/>
                      </a:pPr>
                      <a:r>
                        <a:rPr lang="en-US" altLang="en-US" sz="1600" dirty="0" smtClean="0">
                          <a:latin typeface="Comic Sans MS" panose="030F0702030302020204" pitchFamily="66" charset="0"/>
                        </a:rPr>
                        <a:t>Schistosoma </a:t>
                      </a:r>
                      <a:r>
                        <a:rPr lang="en-US" altLang="en-US" sz="1600" dirty="0" err="1" smtClean="0">
                          <a:latin typeface="Comic Sans MS" panose="030F0702030302020204" pitchFamily="66" charset="0"/>
                        </a:rPr>
                        <a:t>haematobium</a:t>
                      </a:r>
                      <a:r>
                        <a:rPr lang="en-US" altLang="en-US" sz="1600" dirty="0" smtClean="0">
                          <a:latin typeface="Comic Sans MS" panose="030F0702030302020204" pitchFamily="66" charset="0"/>
                        </a:rPr>
                        <a:t> </a:t>
                      </a:r>
                      <a:r>
                        <a:rPr lang="en-US" altLang="en-US" sz="1600" dirty="0" err="1" smtClean="0">
                          <a:latin typeface="Comic Sans MS" panose="030F0702030302020204" pitchFamily="66" charset="0"/>
                        </a:rPr>
                        <a:t>infections.Not</a:t>
                      </a:r>
                      <a:r>
                        <a:rPr lang="en-US" altLang="en-US" sz="1600" dirty="0" smtClean="0">
                          <a:latin typeface="Comic Sans MS" panose="030F0702030302020204" pitchFamily="66" charset="0"/>
                        </a:rPr>
                        <a:t> active against S </a:t>
                      </a:r>
                      <a:r>
                        <a:rPr lang="en-US" altLang="en-US" sz="1600" dirty="0" err="1" smtClean="0">
                          <a:latin typeface="Comic Sans MS" panose="030F0702030302020204" pitchFamily="66" charset="0"/>
                        </a:rPr>
                        <a:t>mansoni</a:t>
                      </a:r>
                      <a:r>
                        <a:rPr lang="en-US" altLang="en-US" sz="1600" dirty="0" smtClean="0">
                          <a:latin typeface="Comic Sans MS" panose="030F0702030302020204" pitchFamily="66" charset="0"/>
                        </a:rPr>
                        <a:t> or S </a:t>
                      </a:r>
                      <a:r>
                        <a:rPr lang="en-US" altLang="en-US" sz="1600" dirty="0" err="1" smtClean="0">
                          <a:latin typeface="Comic Sans MS" panose="030F0702030302020204" pitchFamily="66" charset="0"/>
                        </a:rPr>
                        <a:t>japonicum</a:t>
                      </a:r>
                      <a:endParaRPr lang="en-US" sz="1600" b="0" dirty="0">
                        <a:solidFill>
                          <a:srgbClr val="002060"/>
                        </a:solidFill>
                        <a:latin typeface="Comic Sans MS" panose="030F0702030302020204" pitchFamily="66" charset="0"/>
                      </a:endParaRPr>
                    </a:p>
                  </a:txBody>
                  <a:tcPr/>
                </a:tc>
              </a:tr>
              <a:tr h="5563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600" dirty="0" err="1" smtClean="0">
                          <a:latin typeface="Comic Sans MS" panose="030F0702030302020204" pitchFamily="66" charset="0"/>
                        </a:rPr>
                        <a:t>Oxamniquine</a:t>
                      </a:r>
                      <a:endParaRPr lang="en-US" altLang="en-US" sz="1600" dirty="0" smtClean="0">
                        <a:latin typeface="Comic Sans MS" panose="030F0702030302020204" pitchFamily="66" charset="0"/>
                      </a:endParaRPr>
                    </a:p>
                    <a:p>
                      <a:endParaRPr lang="en-US" sz="1600" b="0" dirty="0">
                        <a:solidFill>
                          <a:srgbClr val="002060"/>
                        </a:solidFill>
                        <a:latin typeface="Comic Sans MS" panose="030F0702030302020204" pitchFamily="66" charset="0"/>
                      </a:endParaRPr>
                    </a:p>
                  </a:txBody>
                  <a:tcPr/>
                </a:tc>
                <a:tc>
                  <a:txBody>
                    <a:bodyPr/>
                    <a:lstStyle/>
                    <a:p>
                      <a:pPr algn="l" eaLnBrk="1" hangingPunct="1">
                        <a:lnSpc>
                          <a:spcPct val="80000"/>
                        </a:lnSpc>
                        <a:buFontTx/>
                        <a:buNone/>
                      </a:pPr>
                      <a:r>
                        <a:rPr lang="en-US" altLang="en-US" sz="1600" dirty="0" smtClean="0">
                          <a:latin typeface="Comic Sans MS" panose="030F0702030302020204" pitchFamily="66" charset="0"/>
                        </a:rPr>
                        <a:t>S </a:t>
                      </a:r>
                      <a:r>
                        <a:rPr lang="en-US" altLang="en-US" sz="1600" dirty="0" err="1" smtClean="0">
                          <a:latin typeface="Comic Sans MS" panose="030F0702030302020204" pitchFamily="66" charset="0"/>
                        </a:rPr>
                        <a:t>mansoni</a:t>
                      </a:r>
                      <a:r>
                        <a:rPr lang="en-US" altLang="en-US" sz="1600" dirty="0" smtClean="0">
                          <a:latin typeface="Comic Sans MS" panose="030F0702030302020204" pitchFamily="66" charset="0"/>
                        </a:rPr>
                        <a:t> infections. Not effective against S </a:t>
                      </a:r>
                      <a:r>
                        <a:rPr lang="en-US" altLang="en-US" sz="1600" dirty="0" err="1" smtClean="0">
                          <a:latin typeface="Comic Sans MS" panose="030F0702030302020204" pitchFamily="66" charset="0"/>
                        </a:rPr>
                        <a:t>haematobium</a:t>
                      </a:r>
                      <a:r>
                        <a:rPr lang="en-US" altLang="en-US" sz="1600" dirty="0" smtClean="0">
                          <a:latin typeface="Comic Sans MS" panose="030F0702030302020204" pitchFamily="66" charset="0"/>
                        </a:rPr>
                        <a:t> or S </a:t>
                      </a:r>
                      <a:r>
                        <a:rPr lang="en-US" altLang="en-US" sz="1600" dirty="0" err="1" smtClean="0">
                          <a:latin typeface="Comic Sans MS" panose="030F0702030302020204" pitchFamily="66" charset="0"/>
                        </a:rPr>
                        <a:t>japonicum</a:t>
                      </a:r>
                      <a:endParaRPr lang="en-US" sz="1600" b="0" dirty="0">
                        <a:solidFill>
                          <a:srgbClr val="002060"/>
                        </a:solidFill>
                        <a:latin typeface="Comic Sans MS" panose="030F0702030302020204" pitchFamily="66" charset="0"/>
                      </a:endParaRPr>
                    </a:p>
                  </a:txBody>
                  <a:tcPr/>
                </a:tc>
              </a:tr>
            </a:tbl>
          </a:graphicData>
        </a:graphic>
      </p:graphicFrame>
      <p:sp>
        <p:nvSpPr>
          <p:cNvPr id="3" name="Flowchart: Process 2"/>
          <p:cNvSpPr/>
          <p:nvPr/>
        </p:nvSpPr>
        <p:spPr>
          <a:xfrm>
            <a:off x="7354957" y="0"/>
            <a:ext cx="4837043" cy="397565"/>
          </a:xfrm>
          <a:prstGeom prst="flowChartProcess">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Check this out AFTER finishing the rest of slides </a:t>
            </a:r>
            <a:endParaRPr lang="en-US" dirty="0"/>
          </a:p>
        </p:txBody>
      </p:sp>
    </p:spTree>
    <p:extLst>
      <p:ext uri="{BB962C8B-B14F-4D97-AF65-F5344CB8AC3E}">
        <p14:creationId xmlns:p14="http://schemas.microsoft.com/office/powerpoint/2010/main" val="2022698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4294967295"/>
          </p:nvPr>
        </p:nvSpPr>
        <p:spPr>
          <a:xfrm>
            <a:off x="1752600" y="152400"/>
            <a:ext cx="8915400" cy="6705600"/>
          </a:xfrm>
        </p:spPr>
        <p:txBody>
          <a:bodyPr>
            <a:normAutofit lnSpcReduction="10000"/>
          </a:bodyPr>
          <a:lstStyle/>
          <a:p>
            <a:pPr algn="l" eaLnBrk="1" hangingPunct="1">
              <a:lnSpc>
                <a:spcPct val="90000"/>
              </a:lnSpc>
              <a:buFontTx/>
              <a:buNone/>
            </a:pPr>
            <a:r>
              <a:rPr lang="ar-JO" altLang="en-US" sz="2700" b="1" dirty="0"/>
              <a:t>    </a:t>
            </a:r>
            <a:r>
              <a:rPr lang="en-US" altLang="en-US" sz="2700" b="1" dirty="0"/>
              <a:t> </a:t>
            </a:r>
            <a:r>
              <a:rPr lang="en-US" altLang="en-US" sz="3600" b="1" dirty="0" err="1">
                <a:solidFill>
                  <a:srgbClr val="FF0000"/>
                </a:solidFill>
              </a:rPr>
              <a:t>Mebendazole</a:t>
            </a:r>
            <a:endParaRPr lang="en-US" altLang="en-US" sz="3600" b="1" dirty="0">
              <a:solidFill>
                <a:srgbClr val="FF0000"/>
              </a:solidFill>
            </a:endParaRPr>
          </a:p>
          <a:p>
            <a:pPr algn="l" eaLnBrk="1" hangingPunct="1">
              <a:lnSpc>
                <a:spcPct val="90000"/>
              </a:lnSpc>
              <a:buFontTx/>
              <a:buNone/>
            </a:pPr>
            <a:r>
              <a:rPr lang="en-US" altLang="en-US" sz="2600" dirty="0"/>
              <a:t>has wider spectrum and is more safe than </a:t>
            </a:r>
            <a:r>
              <a:rPr lang="en-US" altLang="en-US" sz="2600" dirty="0" err="1"/>
              <a:t>albendazole</a:t>
            </a:r>
            <a:endParaRPr lang="en-US" altLang="en-US" sz="2600" dirty="0"/>
          </a:p>
          <a:p>
            <a:pPr algn="l" eaLnBrk="1" hangingPunct="1">
              <a:lnSpc>
                <a:spcPct val="90000"/>
              </a:lnSpc>
              <a:buFontTx/>
              <a:buNone/>
            </a:pPr>
            <a:r>
              <a:rPr lang="en-US" altLang="en-US" sz="2600" dirty="0"/>
              <a:t>Mechanism of action:</a:t>
            </a:r>
          </a:p>
          <a:p>
            <a:pPr algn="l" eaLnBrk="1" hangingPunct="1">
              <a:lnSpc>
                <a:spcPct val="90000"/>
              </a:lnSpc>
              <a:buFontTx/>
              <a:buNone/>
            </a:pPr>
            <a:r>
              <a:rPr lang="en-US" altLang="en-US" sz="2600" dirty="0"/>
              <a:t>inhibits microtubule synthesis, irreversibly impairs glucose uptake. Intestinal parasites are immobilized &amp; die slowly. </a:t>
            </a:r>
          </a:p>
          <a:p>
            <a:pPr algn="l" eaLnBrk="1" hangingPunct="1">
              <a:lnSpc>
                <a:spcPct val="90000"/>
              </a:lnSpc>
              <a:buFontTx/>
              <a:buNone/>
            </a:pPr>
            <a:r>
              <a:rPr lang="en-US" altLang="en-US" sz="2600" b="1" dirty="0">
                <a:solidFill>
                  <a:srgbClr val="FF0000"/>
                </a:solidFill>
              </a:rPr>
              <a:t>kills hook worm, pin worm , ascariasis and </a:t>
            </a:r>
            <a:r>
              <a:rPr lang="en-US" altLang="en-US" sz="2600" b="1" dirty="0" err="1">
                <a:solidFill>
                  <a:srgbClr val="FF0000"/>
                </a:solidFill>
              </a:rPr>
              <a:t>trichuriasis</a:t>
            </a:r>
            <a:r>
              <a:rPr lang="en-US" altLang="en-US" sz="2600" b="1" dirty="0">
                <a:solidFill>
                  <a:srgbClr val="FF0000"/>
                </a:solidFill>
              </a:rPr>
              <a:t>.</a:t>
            </a:r>
          </a:p>
          <a:p>
            <a:pPr algn="l" eaLnBrk="1" hangingPunct="1">
              <a:lnSpc>
                <a:spcPct val="90000"/>
              </a:lnSpc>
              <a:buFontTx/>
              <a:buNone/>
            </a:pPr>
            <a:r>
              <a:rPr lang="en-US" altLang="en-US" sz="2600" dirty="0"/>
              <a:t>Less than 10% of drug is absorbed </a:t>
            </a:r>
          </a:p>
          <a:p>
            <a:pPr algn="l" eaLnBrk="1" hangingPunct="1">
              <a:lnSpc>
                <a:spcPct val="90000"/>
              </a:lnSpc>
              <a:buFontTx/>
              <a:buNone/>
            </a:pPr>
            <a:r>
              <a:rPr lang="en-US" altLang="en-US" sz="2600" dirty="0"/>
              <a:t>Absorption increases with fatty </a:t>
            </a:r>
            <a:r>
              <a:rPr lang="en-US" altLang="en-US" sz="2600" dirty="0" err="1"/>
              <a:t>meal.converted</a:t>
            </a:r>
            <a:r>
              <a:rPr lang="en-US" altLang="en-US" sz="2600" dirty="0"/>
              <a:t> to inactive metabolites rapidly in liver. half life of 2-6 hours</a:t>
            </a:r>
          </a:p>
          <a:p>
            <a:pPr algn="l" eaLnBrk="1" hangingPunct="1">
              <a:lnSpc>
                <a:spcPct val="80000"/>
              </a:lnSpc>
              <a:buFontTx/>
              <a:buNone/>
            </a:pPr>
            <a:r>
              <a:rPr lang="en-US" altLang="en-US" sz="2600" dirty="0"/>
              <a:t>Given orally before or after meals, tablets should be chewed before swallowing.</a:t>
            </a:r>
            <a:r>
              <a:rPr lang="en-US" altLang="en-US" sz="2600" b="1" dirty="0"/>
              <a:t> </a:t>
            </a:r>
          </a:p>
          <a:p>
            <a:pPr algn="l" eaLnBrk="1" hangingPunct="1">
              <a:lnSpc>
                <a:spcPct val="80000"/>
              </a:lnSpc>
              <a:buFontTx/>
              <a:buNone/>
            </a:pPr>
            <a:r>
              <a:rPr lang="en-US" altLang="en-US" sz="2600" b="1" dirty="0"/>
              <a:t>Adverse effects and precautions:</a:t>
            </a:r>
          </a:p>
          <a:p>
            <a:pPr algn="l" eaLnBrk="1" hangingPunct="1">
              <a:lnSpc>
                <a:spcPct val="80000"/>
              </a:lnSpc>
              <a:buFontTx/>
              <a:buNone/>
            </a:pPr>
            <a:r>
              <a:rPr lang="en-US" altLang="en-US" sz="2600" dirty="0"/>
              <a:t>short term therapy. Mild GI disturbance.</a:t>
            </a:r>
          </a:p>
          <a:p>
            <a:pPr algn="l" eaLnBrk="1" hangingPunct="1">
              <a:lnSpc>
                <a:spcPct val="80000"/>
              </a:lnSpc>
              <a:buFontTx/>
              <a:buNone/>
            </a:pPr>
            <a:r>
              <a:rPr lang="en-US" altLang="en-US" sz="2600" dirty="0"/>
              <a:t>high dose Hypersensitivity reactions, agranulocytosis (rare) , alopecia ,elevation of liver enzymes .</a:t>
            </a:r>
          </a:p>
          <a:p>
            <a:pPr algn="l" eaLnBrk="1" hangingPunct="1">
              <a:lnSpc>
                <a:spcPct val="80000"/>
              </a:lnSpc>
              <a:buFontTx/>
              <a:buNone/>
            </a:pPr>
            <a:r>
              <a:rPr lang="en-US" altLang="en-US" sz="2600" dirty="0"/>
              <a:t>  13         caution under 2ys of age may cause convulsion.</a:t>
            </a:r>
          </a:p>
          <a:p>
            <a:pPr algn="l" eaLnBrk="1" hangingPunct="1">
              <a:lnSpc>
                <a:spcPct val="90000"/>
              </a:lnSpc>
              <a:buFontTx/>
              <a:buNone/>
            </a:pPr>
            <a:endParaRPr lang="en-US" altLang="en-US" sz="2700" dirty="0"/>
          </a:p>
          <a:p>
            <a:pPr algn="l" eaLnBrk="1" hangingPunct="1">
              <a:lnSpc>
                <a:spcPct val="90000"/>
              </a:lnSpc>
            </a:pPr>
            <a:endParaRPr lang="en-US" altLang="en-US" sz="2700" dirty="0"/>
          </a:p>
        </p:txBody>
      </p:sp>
    </p:spTree>
    <p:extLst>
      <p:ext uri="{BB962C8B-B14F-4D97-AF65-F5344CB8AC3E}">
        <p14:creationId xmlns:p14="http://schemas.microsoft.com/office/powerpoint/2010/main" val="1608160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4294967295"/>
          </p:nvPr>
        </p:nvSpPr>
        <p:spPr>
          <a:xfrm>
            <a:off x="1752600" y="228600"/>
            <a:ext cx="8915400" cy="6324600"/>
          </a:xfrm>
        </p:spPr>
        <p:txBody>
          <a:bodyPr/>
          <a:lstStyle/>
          <a:p>
            <a:pPr algn="l" eaLnBrk="1" hangingPunct="1">
              <a:lnSpc>
                <a:spcPct val="80000"/>
              </a:lnSpc>
              <a:buFontTx/>
              <a:buNone/>
            </a:pPr>
            <a:r>
              <a:rPr lang="en-US" altLang="en-US" sz="3600" b="1" dirty="0" err="1">
                <a:solidFill>
                  <a:srgbClr val="FF3300"/>
                </a:solidFill>
              </a:rPr>
              <a:t>Pyrantel</a:t>
            </a:r>
            <a:r>
              <a:rPr lang="en-US" altLang="en-US" sz="3600" b="1" dirty="0">
                <a:solidFill>
                  <a:srgbClr val="FF3300"/>
                </a:solidFill>
              </a:rPr>
              <a:t> </a:t>
            </a:r>
            <a:r>
              <a:rPr lang="en-US" altLang="en-US" sz="3600" b="1" dirty="0" err="1">
                <a:solidFill>
                  <a:srgbClr val="FF3300"/>
                </a:solidFill>
              </a:rPr>
              <a:t>Pamoate</a:t>
            </a:r>
            <a:endParaRPr lang="en-US" altLang="en-US" sz="3600" b="1" dirty="0">
              <a:solidFill>
                <a:srgbClr val="FF3300"/>
              </a:solidFill>
            </a:endParaRPr>
          </a:p>
          <a:p>
            <a:pPr algn="l" eaLnBrk="1" hangingPunct="1">
              <a:buFontTx/>
              <a:buNone/>
            </a:pPr>
            <a:r>
              <a:rPr lang="en-US" altLang="en-US" sz="2600" dirty="0"/>
              <a:t>Broad-spectrum </a:t>
            </a:r>
            <a:r>
              <a:rPr lang="en-US" altLang="en-US" sz="2600" dirty="0" err="1"/>
              <a:t>antihelminthic</a:t>
            </a:r>
            <a:r>
              <a:rPr lang="en-US" altLang="en-US" sz="2600" dirty="0"/>
              <a:t>, highly effective for </a:t>
            </a:r>
            <a:r>
              <a:rPr lang="en-US" altLang="en-US" sz="2600" b="1" dirty="0"/>
              <a:t>pinworm, </a:t>
            </a:r>
            <a:r>
              <a:rPr lang="en-US" altLang="en-US" sz="2600" b="1" dirty="0" err="1"/>
              <a:t>ascaris</a:t>
            </a:r>
            <a:r>
              <a:rPr lang="en-US" altLang="en-US" sz="2600" dirty="0"/>
              <a:t> &amp; </a:t>
            </a:r>
            <a:r>
              <a:rPr lang="en-US" altLang="en-US" sz="2600" b="1" i="1" dirty="0" err="1"/>
              <a:t>Trichostrongylus</a:t>
            </a:r>
            <a:r>
              <a:rPr lang="en-US" altLang="en-US" sz="2600" i="1" dirty="0"/>
              <a:t> </a:t>
            </a:r>
            <a:r>
              <a:rPr lang="en-US" altLang="en-US" sz="2600" b="1" i="1" dirty="0" err="1"/>
              <a:t>orientalis</a:t>
            </a:r>
            <a:r>
              <a:rPr lang="en-US" altLang="en-US" sz="2600" dirty="0"/>
              <a:t> infections and moderately effective against </a:t>
            </a:r>
            <a:r>
              <a:rPr lang="en-US" altLang="en-US" sz="2600" b="1" dirty="0"/>
              <a:t>hookworm</a:t>
            </a:r>
            <a:r>
              <a:rPr lang="en-US" altLang="en-US" sz="2600" dirty="0"/>
              <a:t>. </a:t>
            </a:r>
          </a:p>
          <a:p>
            <a:pPr algn="l" eaLnBrk="1" hangingPunct="1">
              <a:buFontTx/>
              <a:buNone/>
            </a:pPr>
            <a:r>
              <a:rPr lang="en-US" altLang="en-US" sz="2600" b="1" dirty="0">
                <a:solidFill>
                  <a:srgbClr val="FF3300"/>
                </a:solidFill>
              </a:rPr>
              <a:t>A neuromuscular blocker</a:t>
            </a:r>
            <a:r>
              <a:rPr lang="en-US" altLang="en-US" sz="2600" dirty="0"/>
              <a:t>, causes paralysis of worms, which is followed by expulsion.</a:t>
            </a:r>
          </a:p>
          <a:p>
            <a:pPr algn="l" eaLnBrk="1" hangingPunct="1">
              <a:buFontTx/>
              <a:buNone/>
            </a:pPr>
            <a:r>
              <a:rPr lang="en-US" altLang="en-US" sz="2600" dirty="0"/>
              <a:t>Effective in intestinal tract, not</a:t>
            </a:r>
            <a:r>
              <a:rPr lang="en-US" altLang="en-US" sz="2600" b="1" dirty="0"/>
              <a:t> in the tissues or the ova</a:t>
            </a:r>
          </a:p>
          <a:p>
            <a:pPr algn="l" eaLnBrk="1" hangingPunct="1">
              <a:buFontTx/>
              <a:buNone/>
            </a:pPr>
            <a:r>
              <a:rPr lang="en-US" altLang="en-US" sz="2600" dirty="0"/>
              <a:t>Given orally once with or without food. </a:t>
            </a:r>
          </a:p>
          <a:p>
            <a:pPr algn="l" eaLnBrk="1" hangingPunct="1">
              <a:buFontTx/>
              <a:buNone/>
            </a:pPr>
            <a:r>
              <a:rPr lang="en-US" altLang="en-US" sz="2600" dirty="0"/>
              <a:t>For </a:t>
            </a:r>
            <a:r>
              <a:rPr lang="en-US" altLang="en-US" sz="2600" b="1" dirty="0"/>
              <a:t>pinworm</a:t>
            </a:r>
            <a:r>
              <a:rPr lang="en-US" altLang="en-US" sz="2600" dirty="0"/>
              <a:t>, the dose is repeated in 2 weeks. </a:t>
            </a:r>
          </a:p>
          <a:p>
            <a:pPr algn="l" eaLnBrk="1" hangingPunct="1">
              <a:buFontTx/>
              <a:buNone/>
            </a:pPr>
            <a:r>
              <a:rPr lang="en-US" altLang="en-US" sz="2600" dirty="0"/>
              <a:t>For </a:t>
            </a:r>
            <a:r>
              <a:rPr lang="en-US" altLang="en-US" sz="2600" b="1" dirty="0"/>
              <a:t>ascariasis</a:t>
            </a:r>
            <a:r>
              <a:rPr lang="en-US" altLang="en-US" sz="2600" dirty="0"/>
              <a:t>, a single dose be repeated if eggs are found 2 weeks after treatment. </a:t>
            </a:r>
          </a:p>
          <a:p>
            <a:pPr algn="l" eaLnBrk="1" hangingPunct="1">
              <a:buFontTx/>
              <a:buNone/>
            </a:pPr>
            <a:r>
              <a:rPr lang="en-US" altLang="en-US" sz="2600" dirty="0"/>
              <a:t>For</a:t>
            </a:r>
            <a:r>
              <a:rPr lang="en-US" altLang="en-US" sz="2600" b="1" dirty="0"/>
              <a:t> hookworm</a:t>
            </a:r>
            <a:r>
              <a:rPr lang="en-US" altLang="en-US" sz="2600" dirty="0"/>
              <a:t>, a single dose is effective against light infections. In heavy infections, a 3-day course. </a:t>
            </a:r>
          </a:p>
          <a:p>
            <a:pPr algn="l" eaLnBrk="1" hangingPunct="1">
              <a:buFontTx/>
              <a:buNone/>
            </a:pPr>
            <a:r>
              <a:rPr lang="en-US" altLang="en-US" sz="2600" dirty="0"/>
              <a:t>        A course of treatment can be repeated in 2 weeks</a:t>
            </a:r>
            <a:r>
              <a:rPr lang="en-US" altLang="en-US" dirty="0"/>
              <a:t>.</a:t>
            </a:r>
          </a:p>
        </p:txBody>
      </p:sp>
      <p:sp>
        <p:nvSpPr>
          <p:cNvPr id="15363" name="Slide Number Placeholder 3"/>
          <p:cNvSpPr>
            <a:spLocks noGrp="1"/>
          </p:cNvSpPr>
          <p:nvPr>
            <p:ph type="sldNum" sz="quarter" idx="12"/>
          </p:nvPr>
        </p:nvSpPr>
        <p:spPr>
          <a:xfrm>
            <a:off x="1981200" y="6324601"/>
            <a:ext cx="2133600" cy="396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00A37F1-EFC4-4481-983A-DFBB9169086C}" type="slidenum">
              <a:rPr lang="ar-SA" altLang="en-US" sz="2400" b="1"/>
              <a:pPr eaLnBrk="1" hangingPunct="1"/>
              <a:t>7</a:t>
            </a:fld>
            <a:endParaRPr lang="en-US" altLang="en-US" sz="2400" b="1"/>
          </a:p>
        </p:txBody>
      </p:sp>
    </p:spTree>
    <p:extLst>
      <p:ext uri="{BB962C8B-B14F-4D97-AF65-F5344CB8AC3E}">
        <p14:creationId xmlns:p14="http://schemas.microsoft.com/office/powerpoint/2010/main" val="871002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4294967295"/>
          </p:nvPr>
        </p:nvSpPr>
        <p:spPr>
          <a:xfrm>
            <a:off x="1828800" y="609600"/>
            <a:ext cx="8839200" cy="6096000"/>
          </a:xfrm>
        </p:spPr>
        <p:txBody>
          <a:bodyPr/>
          <a:lstStyle/>
          <a:p>
            <a:pPr algn="l" eaLnBrk="1" hangingPunct="1">
              <a:lnSpc>
                <a:spcPct val="80000"/>
              </a:lnSpc>
              <a:buFontTx/>
              <a:buNone/>
            </a:pPr>
            <a:r>
              <a:rPr lang="en-US" altLang="en-US" sz="3600" b="1" dirty="0" err="1">
                <a:solidFill>
                  <a:srgbClr val="FF3300"/>
                </a:solidFill>
              </a:rPr>
              <a:t>Piperazine</a:t>
            </a:r>
            <a:endParaRPr lang="en-US" altLang="en-US" sz="3600" b="1" dirty="0">
              <a:solidFill>
                <a:srgbClr val="FF3300"/>
              </a:solidFill>
            </a:endParaRPr>
          </a:p>
          <a:p>
            <a:pPr algn="l" eaLnBrk="1" hangingPunct="1">
              <a:buFontTx/>
              <a:buNone/>
            </a:pPr>
            <a:r>
              <a:rPr lang="en-US" altLang="en-US" sz="2400" dirty="0"/>
              <a:t>Only recommended for the treatment of ascariasis.</a:t>
            </a:r>
          </a:p>
          <a:p>
            <a:pPr algn="l" eaLnBrk="1" hangingPunct="1">
              <a:buFontTx/>
              <a:buNone/>
            </a:pPr>
            <a:r>
              <a:rPr lang="en-US" altLang="en-US" sz="2600" dirty="0"/>
              <a:t>Causes paralysis of </a:t>
            </a:r>
            <a:r>
              <a:rPr lang="en-US" altLang="en-US" sz="2600" dirty="0" err="1"/>
              <a:t>ascaris</a:t>
            </a:r>
            <a:r>
              <a:rPr lang="en-US" altLang="en-US" sz="2600" dirty="0"/>
              <a:t> by blocking </a:t>
            </a:r>
            <a:r>
              <a:rPr lang="en-US" altLang="en-US" sz="2600" dirty="0" err="1"/>
              <a:t>ACh</a:t>
            </a:r>
            <a:r>
              <a:rPr lang="en-US" altLang="en-US" sz="2600" dirty="0"/>
              <a:t> at the </a:t>
            </a:r>
            <a:r>
              <a:rPr lang="en-US" altLang="en-US" sz="2600" dirty="0" err="1"/>
              <a:t>myoneural</a:t>
            </a:r>
            <a:r>
              <a:rPr lang="en-US" altLang="en-US" sz="2600" dirty="0"/>
              <a:t> junction. </a:t>
            </a:r>
          </a:p>
          <a:p>
            <a:pPr algn="l" eaLnBrk="1" hangingPunct="1">
              <a:buFontTx/>
              <a:buNone/>
            </a:pPr>
            <a:r>
              <a:rPr lang="en-US" altLang="en-US" sz="2600" dirty="0"/>
              <a:t>live worms are expelled by normal peristalsis.</a:t>
            </a:r>
          </a:p>
          <a:p>
            <a:pPr algn="l" eaLnBrk="1" hangingPunct="1">
              <a:buFontTx/>
              <a:buNone/>
            </a:pPr>
            <a:r>
              <a:rPr lang="en-US" altLang="en-US" sz="2400" dirty="0"/>
              <a:t>readily absorbed orally and excreted unchanged in urine.</a:t>
            </a:r>
          </a:p>
          <a:p>
            <a:pPr algn="l" eaLnBrk="1" hangingPunct="1">
              <a:buFontTx/>
              <a:buNone/>
            </a:pPr>
            <a:r>
              <a:rPr lang="en-US" altLang="en-US" sz="2600" dirty="0"/>
              <a:t>Given orally once daily for 2 days. </a:t>
            </a:r>
          </a:p>
          <a:p>
            <a:pPr algn="l" eaLnBrk="1" hangingPunct="1">
              <a:buFontTx/>
              <a:buNone/>
            </a:pPr>
            <a:r>
              <a:rPr lang="en-US" altLang="en-US" sz="2600" dirty="0"/>
              <a:t>For heavy infections treatment is repeated after 1 wk.</a:t>
            </a:r>
          </a:p>
          <a:p>
            <a:pPr algn="l" eaLnBrk="1" hangingPunct="1">
              <a:buFontTx/>
              <a:buNone/>
            </a:pPr>
            <a:r>
              <a:rPr lang="en-US" altLang="en-US" sz="2600" b="1" dirty="0"/>
              <a:t>Adverse effects:</a:t>
            </a:r>
            <a:r>
              <a:rPr lang="en-US" altLang="en-US" sz="2600" dirty="0"/>
              <a:t> generally mild (5–30%)</a:t>
            </a:r>
          </a:p>
          <a:p>
            <a:pPr algn="l" eaLnBrk="1" hangingPunct="1">
              <a:buFontTx/>
              <a:buNone/>
            </a:pPr>
            <a:r>
              <a:rPr lang="en-US" altLang="en-US" sz="2600" dirty="0"/>
              <a:t>nausea, vomiting, diarrhea, abdominal pain, dizziness, &amp; headache. </a:t>
            </a:r>
          </a:p>
          <a:p>
            <a:pPr algn="l" eaLnBrk="1" hangingPunct="1">
              <a:buFontTx/>
              <a:buNone/>
            </a:pPr>
            <a:r>
              <a:rPr lang="en-US" altLang="en-US" sz="2600" dirty="0"/>
              <a:t>Neurotoxicity &amp; allergic reactions are rare. </a:t>
            </a:r>
          </a:p>
        </p:txBody>
      </p:sp>
      <p:sp>
        <p:nvSpPr>
          <p:cNvPr id="1638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F342921-826D-41F6-9D7B-E1CFCB62E329}" type="slidenum">
              <a:rPr lang="ar-SA" altLang="en-US" sz="2400" b="1"/>
              <a:pPr eaLnBrk="1" hangingPunct="1"/>
              <a:t>8</a:t>
            </a:fld>
            <a:endParaRPr lang="en-US" altLang="en-US" sz="2400" b="1"/>
          </a:p>
        </p:txBody>
      </p:sp>
    </p:spTree>
    <p:extLst>
      <p:ext uri="{BB962C8B-B14F-4D97-AF65-F5344CB8AC3E}">
        <p14:creationId xmlns:p14="http://schemas.microsoft.com/office/powerpoint/2010/main" val="291652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4294967295"/>
          </p:nvPr>
        </p:nvSpPr>
        <p:spPr>
          <a:xfrm>
            <a:off x="1981200" y="1"/>
            <a:ext cx="8686800" cy="6659563"/>
          </a:xfrm>
        </p:spPr>
        <p:txBody>
          <a:bodyPr/>
          <a:lstStyle/>
          <a:p>
            <a:pPr algn="l" eaLnBrk="1" hangingPunct="1">
              <a:lnSpc>
                <a:spcPct val="80000"/>
              </a:lnSpc>
              <a:buFontTx/>
              <a:buNone/>
            </a:pPr>
            <a:r>
              <a:rPr lang="en-US" altLang="en-US" sz="3600" b="1" dirty="0" err="1">
                <a:solidFill>
                  <a:srgbClr val="FF3300"/>
                </a:solidFill>
              </a:rPr>
              <a:t>Niclosamide</a:t>
            </a:r>
            <a:endParaRPr lang="en-US" altLang="en-US" sz="3600" b="1" dirty="0">
              <a:solidFill>
                <a:srgbClr val="FF3300"/>
              </a:solidFill>
            </a:endParaRPr>
          </a:p>
          <a:p>
            <a:pPr algn="l" eaLnBrk="1" hangingPunct="1">
              <a:buFontTx/>
              <a:buNone/>
            </a:pPr>
            <a:r>
              <a:rPr lang="en-US" altLang="en-US" dirty="0"/>
              <a:t>Used for the treatment of most tapeworm infections. </a:t>
            </a:r>
          </a:p>
          <a:p>
            <a:pPr algn="l" eaLnBrk="1" hangingPunct="1">
              <a:buFontTx/>
              <a:buNone/>
            </a:pPr>
            <a:r>
              <a:rPr lang="en-US" altLang="en-US" dirty="0" err="1"/>
              <a:t>Niclosamide</a:t>
            </a:r>
            <a:r>
              <a:rPr lang="en-US" altLang="en-US" dirty="0"/>
              <a:t> is a </a:t>
            </a:r>
            <a:r>
              <a:rPr lang="en-US" altLang="en-US" b="1" dirty="0" err="1"/>
              <a:t>salicylamide</a:t>
            </a:r>
            <a:r>
              <a:rPr lang="en-US" altLang="en-US" b="1" dirty="0"/>
              <a:t> derivative</a:t>
            </a:r>
            <a:r>
              <a:rPr lang="en-US" altLang="en-US" dirty="0"/>
              <a:t>. </a:t>
            </a:r>
          </a:p>
          <a:p>
            <a:pPr algn="l" eaLnBrk="1" hangingPunct="1">
              <a:buFontTx/>
              <a:buNone/>
            </a:pPr>
            <a:r>
              <a:rPr lang="en-US" altLang="en-US" dirty="0"/>
              <a:t>Minimally absorbed from the GIT.</a:t>
            </a:r>
          </a:p>
          <a:p>
            <a:pPr algn="l" eaLnBrk="1" hangingPunct="1">
              <a:buFontTx/>
              <a:buNone/>
            </a:pPr>
            <a:r>
              <a:rPr lang="en-US" altLang="en-US" dirty="0"/>
              <a:t>Adult worms (but not ova) are rapidly killed, due to inhibition of oxidative phosphorylation or stimulation of ATPase activity.</a:t>
            </a:r>
          </a:p>
          <a:p>
            <a:pPr algn="l" eaLnBrk="1" hangingPunct="1">
              <a:buFontTx/>
              <a:buNone/>
            </a:pPr>
            <a:r>
              <a:rPr lang="en-US" altLang="en-US" b="1" dirty="0"/>
              <a:t>Clinical Uses</a:t>
            </a:r>
          </a:p>
          <a:p>
            <a:pPr algn="l" eaLnBrk="1" hangingPunct="1">
              <a:buFontTx/>
              <a:buNone/>
            </a:pPr>
            <a:r>
              <a:rPr lang="en-US" altLang="en-US" dirty="0"/>
              <a:t>2 g once, given in the morning on an empty stomach. </a:t>
            </a:r>
          </a:p>
          <a:p>
            <a:pPr algn="l" eaLnBrk="1" hangingPunct="1">
              <a:buFontTx/>
              <a:buNone/>
            </a:pPr>
            <a:r>
              <a:rPr lang="en-US" altLang="en-US" dirty="0"/>
              <a:t>The tablets must be chewed thoroughly and then </a:t>
            </a:r>
            <a:endParaRPr lang="ar-JO" altLang="en-US" dirty="0"/>
          </a:p>
          <a:p>
            <a:pPr algn="l" rtl="0" eaLnBrk="1" hangingPunct="1">
              <a:buFontTx/>
              <a:buNone/>
            </a:pPr>
            <a:r>
              <a:rPr lang="en-US" altLang="en-US" dirty="0"/>
              <a:t>swallowed with water. Purgative </a:t>
            </a:r>
            <a:r>
              <a:rPr lang="en-US" altLang="en-US" dirty="0" smtClean="0"/>
              <a:t>needed</a:t>
            </a:r>
            <a:r>
              <a:rPr lang="ar-JO" altLang="en-US" dirty="0" smtClean="0"/>
              <a:t>(</a:t>
            </a:r>
            <a:r>
              <a:rPr lang="ar-JO" altLang="en-US" dirty="0" err="1" smtClean="0"/>
              <a:t>بحتاج</a:t>
            </a:r>
            <a:r>
              <a:rPr lang="ar-JO" altLang="en-US" dirty="0" smtClean="0"/>
              <a:t> مُسهِّل )</a:t>
            </a:r>
            <a:r>
              <a:rPr lang="en-US" altLang="en-US" dirty="0" smtClean="0"/>
              <a:t>.</a:t>
            </a:r>
            <a:endParaRPr lang="en-US" altLang="en-US" dirty="0"/>
          </a:p>
          <a:p>
            <a:pPr algn="l" eaLnBrk="1" hangingPunct="1">
              <a:buFontTx/>
              <a:buNone/>
            </a:pPr>
            <a:r>
              <a:rPr lang="en-US" altLang="en-US" b="1" dirty="0"/>
              <a:t>Adverse effects:</a:t>
            </a:r>
          </a:p>
          <a:p>
            <a:pPr algn="l" eaLnBrk="1" hangingPunct="1">
              <a:buFontTx/>
              <a:buNone/>
            </a:pPr>
            <a:r>
              <a:rPr lang="en-US" altLang="en-US" dirty="0"/>
              <a:t>      Mild ,infrequent and transitory GI disturbance</a:t>
            </a:r>
          </a:p>
          <a:p>
            <a:pPr algn="l" rtl="0" eaLnBrk="1" hangingPunct="1">
              <a:lnSpc>
                <a:spcPct val="80000"/>
              </a:lnSpc>
              <a:buFontTx/>
              <a:buNone/>
            </a:pPr>
            <a:endParaRPr lang="en-US" altLang="en-US" b="1" dirty="0"/>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EDD4B0D-8E71-4AE6-A2BF-989428806210}" type="slidenum">
              <a:rPr lang="ar-SA" altLang="en-US" sz="2400" b="1"/>
              <a:pPr eaLnBrk="1" hangingPunct="1"/>
              <a:t>9</a:t>
            </a:fld>
            <a:endParaRPr lang="en-US" altLang="en-US" sz="2400" b="1"/>
          </a:p>
        </p:txBody>
      </p:sp>
    </p:spTree>
    <p:extLst>
      <p:ext uri="{BB962C8B-B14F-4D97-AF65-F5344CB8AC3E}">
        <p14:creationId xmlns:p14="http://schemas.microsoft.com/office/powerpoint/2010/main" val="467613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1386</Words>
  <Application>Microsoft Office PowerPoint</Application>
  <PresentationFormat>Widescreen</PresentationFormat>
  <Paragraphs>201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Comic Sans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Lina Mansour</dc:creator>
  <cp:lastModifiedBy>Lina Mansour</cp:lastModifiedBy>
  <cp:revision>8</cp:revision>
  <dcterms:created xsi:type="dcterms:W3CDTF">2016-04-30T20:05:16Z</dcterms:created>
  <dcterms:modified xsi:type="dcterms:W3CDTF">2016-04-30T21:00:45Z</dcterms:modified>
</cp:coreProperties>
</file>