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0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7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1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10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55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340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99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3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1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0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7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732B-D6E5-4C0D-83DF-FAF7D70448A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F7F681-D193-480D-B8E7-5AD777370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2770" y="1875622"/>
            <a:ext cx="8915399" cy="2262781"/>
          </a:xfrm>
        </p:spPr>
        <p:txBody>
          <a:bodyPr/>
          <a:lstStyle/>
          <a:p>
            <a:r>
              <a:rPr lang="en-US" dirty="0" smtClean="0"/>
              <a:t>Pituitary Gland.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207" y="558009"/>
            <a:ext cx="5801927" cy="730964"/>
          </a:xfrm>
        </p:spPr>
        <p:txBody>
          <a:bodyPr>
            <a:normAutofit/>
          </a:bodyPr>
          <a:lstStyle/>
          <a:p>
            <a:r>
              <a:rPr lang="en-US" dirty="0" smtClean="0"/>
              <a:t>Growth Hormone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614" y="1555214"/>
            <a:ext cx="8915400" cy="530278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Somatomedins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Fats and energy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Amino acids and proteins (anabolism &amp; catabolism)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Bone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421" y="1178805"/>
            <a:ext cx="4824493" cy="5569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44" y="2963538"/>
            <a:ext cx="3699141" cy="20709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3614" y="5662671"/>
            <a:ext cx="524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The abnormal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71" y="2008308"/>
            <a:ext cx="5476512" cy="4312753"/>
          </a:xfrm>
        </p:spPr>
      </p:pic>
    </p:spTree>
    <p:extLst>
      <p:ext uri="{BB962C8B-B14F-4D97-AF65-F5344CB8AC3E}">
        <p14:creationId xmlns:p14="http://schemas.microsoft.com/office/powerpoint/2010/main" val="11530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604" y="771181"/>
            <a:ext cx="6323540" cy="5652015"/>
          </a:xfrm>
        </p:spPr>
      </p:pic>
    </p:spTree>
    <p:extLst>
      <p:ext uri="{BB962C8B-B14F-4D97-AF65-F5344CB8AC3E}">
        <p14:creationId xmlns:p14="http://schemas.microsoft.com/office/powerpoint/2010/main" val="41023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086" y="920765"/>
            <a:ext cx="8911687" cy="1280890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Let’s move on into the posterior pituitary</a:t>
            </a:r>
            <a:r>
              <a:rPr lang="en-US" sz="2800" b="1" dirty="0" smtClean="0"/>
              <a:t>:</a:t>
            </a:r>
            <a:endParaRPr lang="en-US" sz="28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909" y="1561210"/>
            <a:ext cx="6224091" cy="5173443"/>
          </a:xfrm>
        </p:spPr>
      </p:pic>
    </p:spTree>
    <p:extLst>
      <p:ext uri="{BB962C8B-B14F-4D97-AF65-F5344CB8AC3E}">
        <p14:creationId xmlns:p14="http://schemas.microsoft.com/office/powerpoint/2010/main" val="33963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77" y="1028223"/>
            <a:ext cx="6575470" cy="53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Secretion of two hormones: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ADH: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Function on the kidney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And the function on the vascular smooth muscle</a:t>
            </a:r>
            <a:br>
              <a:rPr lang="en-US" sz="2400" dirty="0" smtClean="0"/>
            </a:br>
            <a:endParaRPr lang="en-US" sz="2400" dirty="0" smtClean="0"/>
          </a:p>
          <a:p>
            <a:pPr marL="400050">
              <a:buFont typeface="+mj-lt"/>
              <a:buAutoNum type="arabicPeriod"/>
            </a:pPr>
            <a:r>
              <a:rPr lang="en-US" sz="2400" dirty="0" smtClean="0"/>
              <a:t>Oxytocin: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Contraction of the pregnant uterus 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Milk ejection by the breasts </a:t>
            </a:r>
          </a:p>
        </p:txBody>
      </p:sp>
    </p:spTree>
    <p:extLst>
      <p:ext uri="{BB962C8B-B14F-4D97-AF65-F5344CB8AC3E}">
        <p14:creationId xmlns:p14="http://schemas.microsoft.com/office/powerpoint/2010/main" val="4410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Clinical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901" y="1681908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u="sng" dirty="0" err="1" smtClean="0"/>
              <a:t>Panhypopituitarism</a:t>
            </a:r>
            <a:r>
              <a:rPr lang="en-US" sz="2400" dirty="0" smtClean="0"/>
              <a:t>: decreased secretion of all of the pituitary gland hormones.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u="sng" dirty="0" smtClean="0"/>
              <a:t>Gigantism</a:t>
            </a:r>
            <a:r>
              <a:rPr lang="en-US" sz="2400" dirty="0" smtClean="0"/>
              <a:t>: before puberty, diabetes, probably tumor so it might kill you.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u="sng" dirty="0" smtClean="0"/>
              <a:t>Acromegaly</a:t>
            </a:r>
            <a:r>
              <a:rPr lang="en-US" sz="2400" dirty="0" smtClean="0"/>
              <a:t>: after puberty, bones of the face and hands. </a:t>
            </a:r>
            <a:r>
              <a:rPr lang="en-US" sz="2400" dirty="0"/>
              <a:t>S</a:t>
            </a:r>
            <a:r>
              <a:rPr lang="en-US" sz="2400" dirty="0" smtClean="0"/>
              <a:t>oft tissues.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the African </a:t>
            </a:r>
            <a:r>
              <a:rPr lang="en-US" sz="2400" dirty="0" smtClean="0"/>
              <a:t>pygmy and </a:t>
            </a:r>
            <a:r>
              <a:rPr lang="en-US" sz="2400" dirty="0"/>
              <a:t>the </a:t>
            </a:r>
            <a:r>
              <a:rPr lang="en-US" sz="2400" dirty="0" err="1"/>
              <a:t>Lévi</a:t>
            </a:r>
            <a:r>
              <a:rPr lang="en-US" sz="2400" dirty="0"/>
              <a:t>-Lorain </a:t>
            </a:r>
            <a:r>
              <a:rPr lang="en-US" sz="2400" dirty="0" smtClean="0"/>
              <a:t>dwarf</a:t>
            </a:r>
          </a:p>
        </p:txBody>
      </p:sp>
    </p:spTree>
    <p:extLst>
      <p:ext uri="{BB962C8B-B14F-4D97-AF65-F5344CB8AC3E}">
        <p14:creationId xmlns:p14="http://schemas.microsoft.com/office/powerpoint/2010/main" val="8278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650" y="890367"/>
            <a:ext cx="6506992" cy="5575405"/>
          </a:xfrm>
        </p:spPr>
      </p:pic>
      <p:sp>
        <p:nvSpPr>
          <p:cNvPr id="5" name="TextBox 4"/>
          <p:cNvSpPr txBox="1"/>
          <p:nvPr/>
        </p:nvSpPr>
        <p:spPr>
          <a:xfrm>
            <a:off x="5088299" y="143219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Overview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15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27" y="1189824"/>
            <a:ext cx="9204718" cy="5406432"/>
          </a:xfrm>
        </p:spPr>
      </p:pic>
      <p:sp>
        <p:nvSpPr>
          <p:cNvPr id="5" name="TextBox 4"/>
          <p:cNvSpPr txBox="1"/>
          <p:nvPr/>
        </p:nvSpPr>
        <p:spPr>
          <a:xfrm>
            <a:off x="4424419" y="297455"/>
            <a:ext cx="4384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Quick Embryology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3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080" y="1079654"/>
            <a:ext cx="9093329" cy="5210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4399" y="242371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Quick Anatomy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14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751" y="2053636"/>
            <a:ext cx="8847524" cy="4609492"/>
          </a:xfrm>
        </p:spPr>
      </p:pic>
      <p:sp>
        <p:nvSpPr>
          <p:cNvPr id="5" name="TextBox 4"/>
          <p:cNvSpPr txBox="1"/>
          <p:nvPr/>
        </p:nvSpPr>
        <p:spPr>
          <a:xfrm>
            <a:off x="1972019" y="771180"/>
            <a:ext cx="8482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u="sng" dirty="0" smtClean="0"/>
              <a:t>Superior </a:t>
            </a:r>
            <a:r>
              <a:rPr lang="en-US" u="sng" dirty="0" err="1" smtClean="0"/>
              <a:t>hypophysial</a:t>
            </a:r>
            <a:r>
              <a:rPr lang="en-US" u="sng" dirty="0" smtClean="0"/>
              <a:t> artery</a:t>
            </a:r>
            <a:r>
              <a:rPr lang="en-US" dirty="0" smtClean="0"/>
              <a:t>: Infundibulum stalk, median eminence, and adenohypophysis. (hypothalamic-</a:t>
            </a:r>
            <a:r>
              <a:rPr lang="en-US" dirty="0" err="1" smtClean="0"/>
              <a:t>hypophyseal</a:t>
            </a:r>
            <a:r>
              <a:rPr lang="en-US" dirty="0"/>
              <a:t> </a:t>
            </a:r>
            <a:r>
              <a:rPr lang="en-US" dirty="0" smtClean="0"/>
              <a:t>portal system).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u="sng" dirty="0" smtClean="0"/>
              <a:t>Inferior</a:t>
            </a:r>
            <a:r>
              <a:rPr lang="en-US" u="sng" dirty="0" smtClean="0"/>
              <a:t> </a:t>
            </a:r>
            <a:r>
              <a:rPr lang="en-US" u="sng" dirty="0" err="1" smtClean="0"/>
              <a:t>hypophysial</a:t>
            </a:r>
            <a:r>
              <a:rPr lang="en-US" u="sng" dirty="0" smtClean="0"/>
              <a:t> artery</a:t>
            </a:r>
            <a:r>
              <a:rPr lang="en-US" dirty="0" smtClean="0"/>
              <a:t>: neurohypophysis.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781" y="535976"/>
            <a:ext cx="6413721" cy="752998"/>
          </a:xfrm>
        </p:spPr>
        <p:txBody>
          <a:bodyPr>
            <a:noAutofit/>
          </a:bodyPr>
          <a:lstStyle/>
          <a:p>
            <a:r>
              <a:rPr lang="en-US" dirty="0" smtClean="0"/>
              <a:t>Physiology and Histology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6770" y="1498294"/>
            <a:ext cx="6348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Let’s start with the Anterior Pituitary: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57610" y="2319317"/>
            <a:ext cx="64779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/>
              <a:t>Six hormones get released; which are: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Growth Hormone (GH)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Prolactin (PRL)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err="1" smtClean="0"/>
              <a:t>Adrenocorticotropin</a:t>
            </a:r>
            <a:r>
              <a:rPr lang="en-US" sz="2000" dirty="0" smtClean="0"/>
              <a:t> Hormone (ACTH)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Thyroid-Stimulating Hormone (TSH)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Luteinizing Hormone (LH)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Follicle-Stimulating Hormone (FSH)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82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698" y="149509"/>
            <a:ext cx="9565102" cy="6598321"/>
          </a:xfrm>
        </p:spPr>
      </p:pic>
    </p:spTree>
    <p:extLst>
      <p:ext uri="{BB962C8B-B14F-4D97-AF65-F5344CB8AC3E}">
        <p14:creationId xmlns:p14="http://schemas.microsoft.com/office/powerpoint/2010/main" val="25361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4470" y="1274284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But from what cells?</a:t>
            </a:r>
            <a:endParaRPr lang="en-US" sz="28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18870" y="2313541"/>
            <a:ext cx="55632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Chromophils</a:t>
            </a:r>
            <a:r>
              <a:rPr lang="en-US" sz="2000" dirty="0"/>
              <a:t>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Acidophils</a:t>
            </a:r>
            <a:r>
              <a:rPr lang="en-US" sz="2000" dirty="0" smtClean="0"/>
              <a:t> (pink):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Somatotrophs</a:t>
            </a:r>
            <a:r>
              <a:rPr lang="en-US" sz="2000" dirty="0" smtClean="0"/>
              <a:t>: GH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Lactotrophs</a:t>
            </a:r>
            <a:r>
              <a:rPr lang="en-US" sz="2000" dirty="0" smtClean="0"/>
              <a:t>: PRL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Basophils (blue):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Gonadotrophs</a:t>
            </a:r>
            <a:r>
              <a:rPr lang="en-US" sz="2000" dirty="0" smtClean="0"/>
              <a:t>: FSH, LH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Thyrotophs</a:t>
            </a:r>
            <a:r>
              <a:rPr lang="en-US" sz="2000" dirty="0" smtClean="0"/>
              <a:t>: TSH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Corticotrophs</a:t>
            </a:r>
            <a:r>
              <a:rPr lang="en-US" sz="2000" dirty="0" smtClean="0"/>
              <a:t>: ACTH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Chromophobes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7625" y="528810"/>
            <a:ext cx="4006177" cy="5838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Hypothalamus Job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978" y="1270594"/>
            <a:ext cx="6575470" cy="5323000"/>
          </a:xfrm>
        </p:spPr>
      </p:pic>
    </p:spTree>
    <p:extLst>
      <p:ext uri="{BB962C8B-B14F-4D97-AF65-F5344CB8AC3E}">
        <p14:creationId xmlns:p14="http://schemas.microsoft.com/office/powerpoint/2010/main" val="26653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2009</TotalTime>
  <Words>114</Words>
  <Application>Microsoft Office PowerPoint</Application>
  <PresentationFormat>Widescreen</PresentationFormat>
  <Paragraphs>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Courier New</vt:lpstr>
      <vt:lpstr>Wingdings</vt:lpstr>
      <vt:lpstr>Wingdings 3</vt:lpstr>
      <vt:lpstr>Wisp</vt:lpstr>
      <vt:lpstr>Pituitary Gland.</vt:lpstr>
      <vt:lpstr>PowerPoint Presentation</vt:lpstr>
      <vt:lpstr>PowerPoint Presentation</vt:lpstr>
      <vt:lpstr>PowerPoint Presentation</vt:lpstr>
      <vt:lpstr>PowerPoint Presentation</vt:lpstr>
      <vt:lpstr>Physiology and Histology</vt:lpstr>
      <vt:lpstr>PowerPoint Presentation</vt:lpstr>
      <vt:lpstr>PowerPoint Presentation</vt:lpstr>
      <vt:lpstr>Hypothalamus Job</vt:lpstr>
      <vt:lpstr>Growth Hormone Effects</vt:lpstr>
      <vt:lpstr>PowerPoint Presentation</vt:lpstr>
      <vt:lpstr>PowerPoint Presentation</vt:lpstr>
      <vt:lpstr>Let’s move on into the posterior pituitary:</vt:lpstr>
      <vt:lpstr>PowerPoint Presentation</vt:lpstr>
      <vt:lpstr>PowerPoint Presentation</vt:lpstr>
      <vt:lpstr>Some Clinical Cases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Pituitary Gland.</dc:title>
  <dc:creator>Wahib Zehlawi</dc:creator>
  <cp:lastModifiedBy>Wahib Zehlawi</cp:lastModifiedBy>
  <cp:revision>27</cp:revision>
  <dcterms:created xsi:type="dcterms:W3CDTF">2016-07-16T19:53:36Z</dcterms:created>
  <dcterms:modified xsi:type="dcterms:W3CDTF">2016-07-18T05:23:12Z</dcterms:modified>
</cp:coreProperties>
</file>