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9"/>
  </p:notesMasterIdLst>
  <p:sldIdLst>
    <p:sldId id="289" r:id="rId3"/>
    <p:sldId id="259" r:id="rId4"/>
    <p:sldId id="260" r:id="rId5"/>
    <p:sldId id="265" r:id="rId6"/>
    <p:sldId id="267" r:id="rId7"/>
    <p:sldId id="268" r:id="rId8"/>
    <p:sldId id="264" r:id="rId9"/>
    <p:sldId id="266" r:id="rId10"/>
    <p:sldId id="280" r:id="rId11"/>
    <p:sldId id="261" r:id="rId12"/>
    <p:sldId id="262" r:id="rId13"/>
    <p:sldId id="263" r:id="rId14"/>
    <p:sldId id="270" r:id="rId15"/>
    <p:sldId id="273" r:id="rId16"/>
    <p:sldId id="274" r:id="rId17"/>
    <p:sldId id="275" r:id="rId18"/>
    <p:sldId id="276" r:id="rId19"/>
    <p:sldId id="279" r:id="rId20"/>
    <p:sldId id="278" r:id="rId21"/>
    <p:sldId id="286" r:id="rId22"/>
    <p:sldId id="284" r:id="rId23"/>
    <p:sldId id="285" r:id="rId24"/>
    <p:sldId id="281" r:id="rId25"/>
    <p:sldId id="282" r:id="rId26"/>
    <p:sldId id="287"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30151-53A9-49B5-8BB6-2BA876DAC029}" type="datetimeFigureOut">
              <a:rPr lang="en-US" smtClean="0"/>
              <a:t>12/3/2016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FFEA6C-F908-4B03-82AB-722C37F764F0}" type="slidenum">
              <a:rPr lang="en-US" smtClean="0"/>
              <a:t>‹#›</a:t>
            </a:fld>
            <a:endParaRPr lang="en-US"/>
          </a:p>
        </p:txBody>
      </p:sp>
    </p:spTree>
    <p:extLst>
      <p:ext uri="{BB962C8B-B14F-4D97-AF65-F5344CB8AC3E}">
        <p14:creationId xmlns:p14="http://schemas.microsoft.com/office/powerpoint/2010/main" val="655834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solidFill>
                <a:srgbClr val="1C1C1C"/>
              </a:solidFill>
            </a:endParaRPr>
          </a:p>
        </p:txBody>
      </p:sp>
      <p:sp>
        <p:nvSpPr>
          <p:cNvPr id="19" name="Footer Placeholder 18"/>
          <p:cNvSpPr>
            <a:spLocks noGrp="1"/>
          </p:cNvSpPr>
          <p:nvPr>
            <p:ph type="ftr" sz="quarter" idx="11"/>
          </p:nvPr>
        </p:nvSpPr>
        <p:spPr/>
        <p:txBody>
          <a:bodyPr/>
          <a:lstStyle/>
          <a:p>
            <a:endParaRPr lang="en-US" altLang="en-US">
              <a:solidFill>
                <a:srgbClr val="1C1C1C"/>
              </a:solidFill>
            </a:endParaRPr>
          </a:p>
        </p:txBody>
      </p:sp>
      <p:sp>
        <p:nvSpPr>
          <p:cNvPr id="27" name="Slide Number Placeholder 26"/>
          <p:cNvSpPr>
            <a:spLocks noGrp="1"/>
          </p:cNvSpPr>
          <p:nvPr>
            <p:ph type="sldNum" sz="quarter" idx="12"/>
          </p:nvPr>
        </p:nvSpPr>
        <p:spPr/>
        <p:txBody>
          <a:bodyPr/>
          <a:lstStyle/>
          <a:p>
            <a:fld id="{88C83E8C-D412-46FD-92FE-E06095C16CE0}" type="slidenum">
              <a:rPr lang="en-US" altLang="en-US" smtClean="0">
                <a:solidFill>
                  <a:srgbClr val="1C1C1C"/>
                </a:solidFill>
              </a:rPr>
              <a:pPr/>
              <a:t>‹#›</a:t>
            </a:fld>
            <a:endParaRPr lang="en-US" altLang="en-US">
              <a:solidFill>
                <a:srgbClr val="1C1C1C"/>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502AC030-83C9-4554-8874-58ED3E12A538}"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F62BE865-3078-4A09-8453-2CD88E889A59}" type="slidenum">
              <a:rPr lang="en-US" altLang="en-US" smtClean="0">
                <a:solidFill>
                  <a:srgbClr val="000000"/>
                </a:solidFill>
              </a:rPr>
              <a:pPr/>
              <a:t>‹#›</a:t>
            </a:fld>
            <a:endParaRPr lang="en-US" altLang="en-US">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B9BEE7EF-4B27-4D92-B7F6-65D72AA8C80B}"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B21FED92-E763-4E8D-A48E-ABD3D0D5B270}"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F1859800-BD64-4019-8F27-C588B66BCD45}"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A5E0D36B-0AB4-4932-91F4-D21A4C613031}"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80B30783-B299-4418-86B0-9A362BC4CDE8}"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D8058946-6626-4A4A-BA0F-988E85CC2317}" type="slidenum">
              <a:rPr lang="en-US" altLang="en-US" smtClean="0">
                <a:solidFill>
                  <a:srgbClr val="000000"/>
                </a:solidFill>
              </a:rPr>
              <a:pPr/>
              <a:t>‹#›</a:t>
            </a:fld>
            <a:endParaRPr lang="en-US" altLang="en-US">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74796AB2-8E2D-49F9-BF91-2F064826EB7C}"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D4735B4E-F445-4C3A-AE00-C742FF697B5B}" type="slidenum">
              <a:rPr lang="en-US" altLang="en-US" smtClean="0">
                <a:solidFill>
                  <a:srgbClr val="000000"/>
                </a:solidFill>
              </a:rPr>
              <a:pPr/>
              <a:t>‹#›</a:t>
            </a:fld>
            <a:endParaRPr lang="en-US"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990600"/>
            <a:ext cx="8229600" cy="1600200"/>
          </a:xfrm>
        </p:spPr>
        <p:txBody>
          <a:bodyPr>
            <a:normAutofit fontScale="90000"/>
          </a:bodyPr>
          <a:lstStyle/>
          <a:p>
            <a:pPr algn="ctr"/>
            <a:r>
              <a:rPr lang="en-US" altLang="ar-JO" sz="3600" dirty="0" smtClean="0">
                <a:solidFill>
                  <a:schemeClr val="tx2"/>
                </a:solidFill>
                <a:latin typeface="Arial" pitchFamily="34" charset="0"/>
                <a:cs typeface="Arial" pitchFamily="34" charset="0"/>
              </a:rPr>
              <a:t>Medical Microbiology</a:t>
            </a:r>
            <a:br>
              <a:rPr lang="en-US" altLang="ar-JO" sz="3600" dirty="0" smtClean="0">
                <a:solidFill>
                  <a:schemeClr val="tx2"/>
                </a:solidFill>
                <a:latin typeface="Arial" pitchFamily="34" charset="0"/>
                <a:cs typeface="Arial" pitchFamily="34" charset="0"/>
              </a:rPr>
            </a:br>
            <a:r>
              <a:rPr lang="en-US" altLang="ar-JO" sz="3600" dirty="0" smtClean="0">
                <a:solidFill>
                  <a:schemeClr val="tx2"/>
                </a:solidFill>
                <a:latin typeface="Arial" pitchFamily="34" charset="0"/>
                <a:cs typeface="Arial" pitchFamily="34" charset="0"/>
              </a:rPr>
              <a:t> </a:t>
            </a:r>
            <a:r>
              <a:rPr lang="en-US" altLang="ar-JO" sz="3600" u="sng" dirty="0" smtClean="0">
                <a:solidFill>
                  <a:schemeClr val="tx2"/>
                </a:solidFill>
                <a:latin typeface="Arial" pitchFamily="34" charset="0"/>
                <a:cs typeface="Arial" pitchFamily="34" charset="0"/>
              </a:rPr>
              <a:t>Respiratory System - Pneumonia</a:t>
            </a:r>
            <a:r>
              <a:rPr lang="en-US" altLang="ar-JO" sz="3600" dirty="0" smtClean="0">
                <a:solidFill>
                  <a:schemeClr val="tx2"/>
                </a:solidFill>
                <a:latin typeface="Arial" pitchFamily="34" charset="0"/>
                <a:cs typeface="Arial" pitchFamily="34" charset="0"/>
              </a:rPr>
              <a:t/>
            </a:r>
            <a:br>
              <a:rPr lang="en-US" altLang="ar-JO" sz="3600" dirty="0" smtClean="0">
                <a:solidFill>
                  <a:schemeClr val="tx2"/>
                </a:solidFill>
                <a:latin typeface="Arial" pitchFamily="34" charset="0"/>
                <a:cs typeface="Arial" pitchFamily="34" charset="0"/>
              </a:rPr>
            </a:br>
            <a:r>
              <a:rPr lang="en-US" altLang="ar-JO" sz="3600" dirty="0" smtClean="0">
                <a:solidFill>
                  <a:schemeClr val="tx2"/>
                </a:solidFill>
                <a:latin typeface="Arial" pitchFamily="34" charset="0"/>
                <a:cs typeface="Arial" pitchFamily="34" charset="0"/>
              </a:rPr>
              <a:t>Staphylococcal Pneumonia</a:t>
            </a:r>
            <a:endParaRPr lang="ar-JO" altLang="ar-JO" sz="3600" dirty="0" smtClean="0">
              <a:solidFill>
                <a:schemeClr val="tx2"/>
              </a:solidFill>
              <a:latin typeface="Arial" pitchFamily="34" charset="0"/>
              <a:cs typeface="Arial" pitchFamily="34" charset="0"/>
            </a:endParaRPr>
          </a:p>
        </p:txBody>
      </p:sp>
      <p:sp>
        <p:nvSpPr>
          <p:cNvPr id="15363" name="Content Placeholder 2"/>
          <p:cNvSpPr>
            <a:spLocks noGrp="1"/>
          </p:cNvSpPr>
          <p:nvPr>
            <p:ph idx="1"/>
          </p:nvPr>
        </p:nvSpPr>
        <p:spPr>
          <a:xfrm>
            <a:off x="457200" y="3200400"/>
            <a:ext cx="8229600" cy="3124200"/>
          </a:xfrm>
        </p:spPr>
        <p:txBody>
          <a:bodyPr>
            <a:normAutofit/>
          </a:bodyPr>
          <a:lstStyle/>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Dr. Sameer Naji, MB, BCh, PhD (UK)</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Dean Assistant</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Head of Basic Medical Sciences Dept. </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Faculty of Medicine</a:t>
            </a:r>
          </a:p>
          <a:p>
            <a:pPr marL="0" indent="0" algn="ctr">
              <a:buFont typeface="Wingdings 2" pitchFamily="18" charset="2"/>
              <a:buNone/>
            </a:pPr>
            <a:r>
              <a:rPr lang="en-US" altLang="ar-JO" sz="2800" dirty="0" smtClean="0">
                <a:solidFill>
                  <a:schemeClr val="tx2"/>
                </a:solidFill>
                <a:latin typeface="Arial" pitchFamily="34" charset="0"/>
                <a:cs typeface="Arial" pitchFamily="34" charset="0"/>
              </a:rPr>
              <a:t>The Hashemite University</a:t>
            </a:r>
            <a:endParaRPr lang="ar-JO" altLang="ar-JO" sz="28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3661679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219200"/>
            <a:ext cx="7772400" cy="609600"/>
          </a:xfrm>
        </p:spPr>
        <p:txBody>
          <a:bodyPr>
            <a:normAutofit fontScale="90000"/>
          </a:bodyPr>
          <a:lstStyle/>
          <a:p>
            <a:r>
              <a:rPr lang="en-US" sz="3600" dirty="0">
                <a:ea typeface="Calibri"/>
                <a:cs typeface="Arial"/>
              </a:rPr>
              <a:t/>
            </a:r>
            <a:br>
              <a:rPr lang="en-US" sz="3600" dirty="0">
                <a:ea typeface="Calibri"/>
                <a:cs typeface="Arial"/>
              </a:rPr>
            </a:br>
            <a:r>
              <a:rPr lang="en-US" sz="3600" dirty="0">
                <a:latin typeface="Arial"/>
                <a:ea typeface="Calibri"/>
                <a:cs typeface="Arial"/>
              </a:rPr>
              <a:t>Risk Factors for pneumonia</a:t>
            </a:r>
            <a:endParaRPr lang="en-US" sz="3600" dirty="0"/>
          </a:p>
        </p:txBody>
      </p:sp>
      <p:sp>
        <p:nvSpPr>
          <p:cNvPr id="3" name="Content Placeholder 2"/>
          <p:cNvSpPr>
            <a:spLocks noGrp="1"/>
          </p:cNvSpPr>
          <p:nvPr>
            <p:ph sz="half" idx="1"/>
          </p:nvPr>
        </p:nvSpPr>
        <p:spPr>
          <a:xfrm>
            <a:off x="457200" y="1295400"/>
            <a:ext cx="8229600" cy="5059525"/>
          </a:xfrm>
        </p:spPr>
        <p:txBody>
          <a:bodyPr>
            <a:normAutofit/>
          </a:bodyPr>
          <a:lstStyle/>
          <a:p>
            <a:pPr marL="0" indent="0">
              <a:lnSpc>
                <a:spcPct val="115000"/>
              </a:lnSpc>
              <a:buNone/>
            </a:pPr>
            <a:r>
              <a:rPr lang="en-US" sz="2800" dirty="0">
                <a:latin typeface="Arial"/>
                <a:ea typeface="Calibri"/>
                <a:cs typeface="Arial"/>
              </a:rPr>
              <a:t> </a:t>
            </a:r>
            <a:endParaRPr lang="en-US" sz="2800" dirty="0" smtClean="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smtClean="0">
                <a:latin typeface="Arial"/>
                <a:ea typeface="Calibri"/>
                <a:cs typeface="Arial"/>
              </a:rPr>
              <a:t>age</a:t>
            </a:r>
            <a:endParaRPr lang="en-US" dirty="0" smtClean="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smtClean="0">
                <a:latin typeface="Arial"/>
                <a:ea typeface="Calibri"/>
                <a:cs typeface="Arial"/>
              </a:rPr>
              <a:t>alcoholism</a:t>
            </a:r>
            <a:endParaRPr lang="en-US" dirty="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a:latin typeface="Arial"/>
                <a:ea typeface="Calibri"/>
                <a:cs typeface="Arial"/>
              </a:rPr>
              <a:t>smoking</a:t>
            </a:r>
            <a:endParaRPr lang="en-US" dirty="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a:latin typeface="Arial"/>
                <a:ea typeface="Calibri"/>
                <a:cs typeface="Arial"/>
              </a:rPr>
              <a:t>asthma</a:t>
            </a:r>
            <a:endParaRPr lang="en-US" dirty="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a:latin typeface="Arial"/>
                <a:ea typeface="Calibri"/>
                <a:cs typeface="Arial"/>
              </a:rPr>
              <a:t>immunosuppression</a:t>
            </a:r>
            <a:endParaRPr lang="en-US" dirty="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a:latin typeface="Arial"/>
                <a:ea typeface="Calibri"/>
                <a:cs typeface="Arial"/>
              </a:rPr>
              <a:t>institutionalization</a:t>
            </a:r>
            <a:endParaRPr lang="en-US" dirty="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a:latin typeface="Arial"/>
                <a:ea typeface="Calibri"/>
                <a:cs typeface="Arial"/>
              </a:rPr>
              <a:t>COPD</a:t>
            </a:r>
            <a:endParaRPr lang="en-US" dirty="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a:latin typeface="Arial"/>
                <a:ea typeface="Calibri"/>
                <a:cs typeface="Arial"/>
              </a:rPr>
              <a:t>PVD</a:t>
            </a:r>
            <a:endParaRPr lang="en-US" dirty="0">
              <a:latin typeface="Calibri"/>
              <a:ea typeface="Calibri"/>
              <a:cs typeface="Arial"/>
            </a:endParaRPr>
          </a:p>
          <a:p>
            <a:pPr marL="742950" lvl="1" indent="-285750">
              <a:lnSpc>
                <a:spcPct val="115000"/>
              </a:lnSpc>
              <a:spcAft>
                <a:spcPts val="0"/>
              </a:spcAft>
              <a:buFont typeface="Wingdings"/>
              <a:buChar char=""/>
              <a:tabLst>
                <a:tab pos="914400" algn="l"/>
              </a:tabLst>
            </a:pPr>
            <a:r>
              <a:rPr lang="en-US" dirty="0">
                <a:latin typeface="Arial"/>
                <a:ea typeface="Calibri"/>
                <a:cs typeface="Arial"/>
              </a:rPr>
              <a:t>Dementia</a:t>
            </a:r>
            <a:endParaRPr lang="en-US" dirty="0">
              <a:effectLst/>
              <a:latin typeface="Calibri"/>
              <a:ea typeface="Calibri"/>
              <a:cs typeface="Arial"/>
            </a:endParaRPr>
          </a:p>
        </p:txBody>
      </p:sp>
    </p:spTree>
    <p:extLst>
      <p:ext uri="{BB962C8B-B14F-4D97-AF65-F5344CB8AC3E}">
        <p14:creationId xmlns:p14="http://schemas.microsoft.com/office/powerpoint/2010/main" val="3290538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8229600" cy="4983325"/>
          </a:xfrm>
        </p:spPr>
        <p:txBody>
          <a:bodyPr/>
          <a:lstStyle/>
          <a:p>
            <a:pPr marL="342900" lvl="0" indent="-342900" fontAlgn="base">
              <a:spcAft>
                <a:spcPct val="0"/>
              </a:spcAft>
              <a:buClr>
                <a:srgbClr val="3333CC"/>
              </a:buClr>
              <a:buSzPct val="60000"/>
              <a:buFont typeface="Wingdings" pitchFamily="2" charset="2"/>
              <a:buChar char="n"/>
            </a:pPr>
            <a:r>
              <a:rPr lang="en-US" altLang="en-US" sz="3200" kern="0" dirty="0">
                <a:solidFill>
                  <a:srgbClr val="000000"/>
                </a:solidFill>
                <a:latin typeface="Tahoma"/>
              </a:rPr>
              <a:t>Risk Factors for Mortality</a:t>
            </a:r>
          </a:p>
          <a:p>
            <a:pPr marL="742950" lvl="1" indent="-285750" fontAlgn="base">
              <a:spcAft>
                <a:spcPct val="0"/>
              </a:spcAft>
              <a:buClr>
                <a:srgbClr val="FF0000"/>
              </a:buClr>
              <a:buSzPct val="55000"/>
              <a:buFont typeface="Wingdings" pitchFamily="2" charset="2"/>
              <a:buChar char="n"/>
            </a:pPr>
            <a:r>
              <a:rPr lang="en-US" altLang="en-US" sz="2800" kern="0" dirty="0">
                <a:solidFill>
                  <a:srgbClr val="000000"/>
                </a:solidFill>
                <a:latin typeface="Tahoma"/>
              </a:rPr>
              <a:t>age</a:t>
            </a:r>
          </a:p>
          <a:p>
            <a:pPr marL="742950" lvl="1" indent="-285750" fontAlgn="base">
              <a:spcAft>
                <a:spcPct val="0"/>
              </a:spcAft>
              <a:buClr>
                <a:srgbClr val="FF0000"/>
              </a:buClr>
              <a:buSzPct val="55000"/>
              <a:buFont typeface="Wingdings" pitchFamily="2" charset="2"/>
              <a:buChar char="n"/>
            </a:pPr>
            <a:r>
              <a:rPr lang="en-US" altLang="en-US" sz="2800" kern="0" dirty="0">
                <a:solidFill>
                  <a:srgbClr val="000000"/>
                </a:solidFill>
                <a:latin typeface="Tahoma"/>
              </a:rPr>
              <a:t>bacteremia (for </a:t>
            </a:r>
            <a:r>
              <a:rPr lang="en-US" altLang="en-US" sz="2800" i="1" kern="0" dirty="0">
                <a:solidFill>
                  <a:srgbClr val="000000"/>
                </a:solidFill>
                <a:latin typeface="Tahoma"/>
              </a:rPr>
              <a:t>S. pneumoniae)</a:t>
            </a:r>
            <a:endParaRPr lang="en-US" altLang="en-US" sz="2800" kern="0" dirty="0">
              <a:solidFill>
                <a:srgbClr val="000000"/>
              </a:solidFill>
              <a:latin typeface="Tahoma"/>
            </a:endParaRPr>
          </a:p>
          <a:p>
            <a:pPr marL="742950" lvl="1" indent="-285750" fontAlgn="base">
              <a:spcAft>
                <a:spcPct val="0"/>
              </a:spcAft>
              <a:buClr>
                <a:srgbClr val="FF0000"/>
              </a:buClr>
              <a:buSzPct val="55000"/>
              <a:buFont typeface="Wingdings" pitchFamily="2" charset="2"/>
              <a:buChar char="n"/>
            </a:pPr>
            <a:r>
              <a:rPr lang="en-US" altLang="en-US" sz="2800" kern="0" dirty="0">
                <a:solidFill>
                  <a:srgbClr val="000000"/>
                </a:solidFill>
                <a:latin typeface="Tahoma"/>
              </a:rPr>
              <a:t>extent of radiographic changes</a:t>
            </a:r>
          </a:p>
          <a:p>
            <a:pPr marL="742950" lvl="1" indent="-285750" fontAlgn="base">
              <a:spcAft>
                <a:spcPct val="0"/>
              </a:spcAft>
              <a:buClr>
                <a:srgbClr val="FF0000"/>
              </a:buClr>
              <a:buSzPct val="55000"/>
              <a:buFont typeface="Wingdings" pitchFamily="2" charset="2"/>
              <a:buChar char="n"/>
            </a:pPr>
            <a:r>
              <a:rPr lang="en-US" altLang="en-US" sz="2800" kern="0" dirty="0">
                <a:solidFill>
                  <a:srgbClr val="000000"/>
                </a:solidFill>
                <a:latin typeface="Tahoma"/>
              </a:rPr>
              <a:t>degree of immunosuppression</a:t>
            </a:r>
          </a:p>
          <a:p>
            <a:pPr marL="742950" lvl="1" indent="-285750" fontAlgn="base">
              <a:spcAft>
                <a:spcPct val="0"/>
              </a:spcAft>
              <a:buClr>
                <a:srgbClr val="FF0000"/>
              </a:buClr>
              <a:buSzPct val="55000"/>
              <a:buFont typeface="Wingdings" pitchFamily="2" charset="2"/>
              <a:buChar char="n"/>
            </a:pPr>
            <a:r>
              <a:rPr lang="en-US" altLang="en-US" sz="2800" kern="0" dirty="0">
                <a:solidFill>
                  <a:srgbClr val="000000"/>
                </a:solidFill>
                <a:latin typeface="Tahoma"/>
              </a:rPr>
              <a:t>amount of alcohol</a:t>
            </a:r>
          </a:p>
          <a:p>
            <a:endParaRPr lang="en-US" dirty="0"/>
          </a:p>
        </p:txBody>
      </p:sp>
    </p:spTree>
    <p:extLst>
      <p:ext uri="{BB962C8B-B14F-4D97-AF65-F5344CB8AC3E}">
        <p14:creationId xmlns:p14="http://schemas.microsoft.com/office/powerpoint/2010/main" val="693820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609600"/>
          </a:xfrm>
        </p:spPr>
        <p:txBody>
          <a:bodyPr>
            <a:noAutofit/>
          </a:bodyPr>
          <a:lstStyle/>
          <a:p>
            <a:r>
              <a:rPr lang="en-US" sz="2800" dirty="0">
                <a:latin typeface="Arial" panose="020B0604020202020204" pitchFamily="34" charset="0"/>
                <a:cs typeface="Arial" panose="020B0604020202020204" pitchFamily="34" charset="0"/>
              </a:rPr>
              <a:t>Clinical manifestations</a:t>
            </a:r>
          </a:p>
        </p:txBody>
      </p:sp>
      <p:sp>
        <p:nvSpPr>
          <p:cNvPr id="3" name="Content Placeholder 2"/>
          <p:cNvSpPr>
            <a:spLocks noGrp="1"/>
          </p:cNvSpPr>
          <p:nvPr>
            <p:ph sz="half" idx="1"/>
          </p:nvPr>
        </p:nvSpPr>
        <p:spPr>
          <a:xfrm>
            <a:off x="457200" y="1447800"/>
            <a:ext cx="8229600" cy="5181600"/>
          </a:xfrm>
        </p:spPr>
        <p:txBody>
          <a:bodyPr>
            <a:normAutofit fontScale="85000" lnSpcReduction="10000"/>
          </a:bodyPr>
          <a:lstStyle/>
          <a:p>
            <a:pPr>
              <a:buFont typeface="Wingdings" panose="05000000000000000000" pitchFamily="2" charset="2"/>
              <a:buChar char="§"/>
            </a:pPr>
            <a:r>
              <a:rPr lang="en-US" dirty="0"/>
              <a:t>Shaking chills</a:t>
            </a:r>
          </a:p>
          <a:p>
            <a:pPr>
              <a:buFont typeface="Wingdings" panose="05000000000000000000" pitchFamily="2" charset="2"/>
              <a:buChar char="§"/>
            </a:pPr>
            <a:r>
              <a:rPr lang="en-US" dirty="0"/>
              <a:t>Rapidly rising fever ( 39.5 to 40.5 degree)</a:t>
            </a:r>
          </a:p>
          <a:p>
            <a:pPr>
              <a:buFont typeface="Wingdings" panose="05000000000000000000" pitchFamily="2" charset="2"/>
              <a:buChar char="§"/>
            </a:pPr>
            <a:r>
              <a:rPr lang="en-US" dirty="0"/>
              <a:t>Stabbing chest pain aggravated by respiration and coughing</a:t>
            </a:r>
          </a:p>
          <a:p>
            <a:pPr>
              <a:buFont typeface="Wingdings" panose="05000000000000000000" pitchFamily="2" charset="2"/>
              <a:buChar char="§"/>
            </a:pPr>
            <a:r>
              <a:rPr lang="en-US" dirty="0"/>
              <a:t>Tachypnea, nasal flaring</a:t>
            </a:r>
          </a:p>
          <a:p>
            <a:pPr>
              <a:buFont typeface="Wingdings" panose="05000000000000000000" pitchFamily="2" charset="2"/>
              <a:buChar char="§"/>
            </a:pPr>
            <a:r>
              <a:rPr lang="en-US" dirty="0"/>
              <a:t>Patient is very ill and lies on the affected side to decrease pain</a:t>
            </a:r>
          </a:p>
          <a:p>
            <a:pPr>
              <a:buFont typeface="Wingdings" panose="05000000000000000000" pitchFamily="2" charset="2"/>
              <a:buChar char="§"/>
            </a:pPr>
            <a:r>
              <a:rPr lang="en-US" dirty="0"/>
              <a:t>Use of accessory muscles of respiration e.g. abdomen and </a:t>
            </a:r>
            <a:r>
              <a:rPr lang="en-US" dirty="0" err="1"/>
              <a:t>intercostals</a:t>
            </a:r>
            <a:r>
              <a:rPr lang="en-US" dirty="0"/>
              <a:t> muscles</a:t>
            </a:r>
          </a:p>
          <a:p>
            <a:pPr>
              <a:buFont typeface="Wingdings" panose="05000000000000000000" pitchFamily="2" charset="2"/>
              <a:buChar char="§"/>
            </a:pPr>
            <a:r>
              <a:rPr lang="en-US" dirty="0"/>
              <a:t>Cough with purulent, blood tinged, rusty sputum</a:t>
            </a:r>
          </a:p>
          <a:p>
            <a:pPr>
              <a:buFont typeface="Wingdings" panose="05000000000000000000" pitchFamily="2" charset="2"/>
              <a:buChar char="§"/>
            </a:pPr>
            <a:r>
              <a:rPr lang="en-US" dirty="0"/>
              <a:t>Shortness of breath</a:t>
            </a:r>
          </a:p>
          <a:p>
            <a:pPr>
              <a:buFont typeface="Wingdings" panose="05000000000000000000" pitchFamily="2" charset="2"/>
              <a:buChar char="§"/>
            </a:pPr>
            <a:r>
              <a:rPr lang="en-US" dirty="0"/>
              <a:t>Flushed cheeks</a:t>
            </a:r>
          </a:p>
          <a:p>
            <a:pPr>
              <a:buFont typeface="Wingdings" panose="05000000000000000000" pitchFamily="2" charset="2"/>
              <a:buChar char="§"/>
            </a:pPr>
            <a:r>
              <a:rPr lang="en-US" dirty="0"/>
              <a:t>Loss of appetite, low energy, and fatigue</a:t>
            </a:r>
          </a:p>
          <a:p>
            <a:pPr>
              <a:buFont typeface="Wingdings" panose="05000000000000000000" pitchFamily="2" charset="2"/>
              <a:buChar char="§"/>
            </a:pPr>
            <a:r>
              <a:rPr lang="en-US" dirty="0"/>
              <a:t>Cyanosed lips and nail beds </a:t>
            </a:r>
            <a:endParaRPr lang="en-US" dirty="0" smtClean="0"/>
          </a:p>
          <a:p>
            <a:pPr>
              <a:buFont typeface="Wingdings" panose="05000000000000000000" pitchFamily="2" charset="2"/>
              <a:buChar char="§"/>
            </a:pPr>
            <a:r>
              <a:rPr lang="en-US" dirty="0"/>
              <a:t>Diarrhea (Legionella)</a:t>
            </a:r>
          </a:p>
          <a:p>
            <a:pPr>
              <a:buFont typeface="Wingdings" panose="05000000000000000000" pitchFamily="2" charset="2"/>
              <a:buChar char="§"/>
            </a:pPr>
            <a:r>
              <a:rPr lang="en-US" dirty="0"/>
              <a:t>URI, sinusitis (Mycoplasma)</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1686203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90600"/>
            <a:ext cx="7543800" cy="609600"/>
          </a:xfrm>
        </p:spPr>
        <p:txBody>
          <a:bodyPr>
            <a:normAutofit/>
          </a:bodyPr>
          <a:lstStyle/>
          <a:p>
            <a:r>
              <a:rPr lang="en-US" sz="2800" dirty="0" smtClean="0">
                <a:latin typeface="Arial" panose="020B0604020202020204" pitchFamily="34" charset="0"/>
                <a:cs typeface="Arial" panose="020B0604020202020204" pitchFamily="34" charset="0"/>
              </a:rPr>
              <a:t>Diagnostic Tests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838200" y="1828800"/>
            <a:ext cx="7848600" cy="4526125"/>
          </a:xfrm>
        </p:spPr>
        <p:txBody>
          <a:bodyPr/>
          <a:lstStyle/>
          <a:p>
            <a:pPr>
              <a:buFont typeface="Wingdings" panose="05000000000000000000" pitchFamily="2" charset="2"/>
              <a:buChar char="§"/>
            </a:pPr>
            <a:r>
              <a:rPr lang="en-US" dirty="0">
                <a:latin typeface="Arial" panose="020B0604020202020204" pitchFamily="34" charset="0"/>
                <a:cs typeface="Arial" panose="020B0604020202020204" pitchFamily="34" charset="0"/>
              </a:rPr>
              <a:t>History taking</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Physical examination</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Chest x-ray</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Blood test</a:t>
            </a:r>
          </a:p>
          <a:p>
            <a:pPr>
              <a:buFont typeface="Wingdings" panose="05000000000000000000" pitchFamily="2" charset="2"/>
              <a:buChar char="§"/>
            </a:pPr>
            <a:r>
              <a:rPr lang="en-US" dirty="0" smtClean="0">
                <a:latin typeface="Arial" panose="020B0604020202020204" pitchFamily="34" charset="0"/>
                <a:cs typeface="Arial" panose="020B0604020202020204" pitchFamily="34" charset="0"/>
              </a:rPr>
              <a:t>Gram Stain and Sputum culture</a:t>
            </a:r>
          </a:p>
          <a:p>
            <a:pPr>
              <a:buFont typeface="Wingdings" panose="05000000000000000000" pitchFamily="2" charset="2"/>
              <a:buChar char="§"/>
            </a:pPr>
            <a:r>
              <a:rPr lang="en-US" dirty="0" smtClean="0">
                <a:latin typeface="Arial" panose="020B0604020202020204" pitchFamily="34" charset="0"/>
                <a:cs typeface="Arial" panose="020B0604020202020204" pitchFamily="34" charset="0"/>
              </a:rPr>
              <a:t>Blood Culture</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Antigen Tests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06770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772400" cy="533400"/>
          </a:xfrm>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 </a:t>
            </a:r>
            <a:r>
              <a:rPr lang="en-US" dirty="0"/>
              <a:t/>
            </a:r>
            <a:br>
              <a:rPr lang="en-US" dirty="0"/>
            </a:br>
            <a:r>
              <a:rPr lang="en-US" sz="3600" dirty="0">
                <a:solidFill>
                  <a:srgbClr val="04617B"/>
                </a:solidFill>
              </a:rPr>
              <a:t>Gram's Stain and Culture of Sputum</a:t>
            </a:r>
            <a:endParaRPr lang="en-US" dirty="0"/>
          </a:p>
        </p:txBody>
      </p:sp>
      <p:sp>
        <p:nvSpPr>
          <p:cNvPr id="3" name="Content Placeholder 2"/>
          <p:cNvSpPr>
            <a:spLocks noGrp="1"/>
          </p:cNvSpPr>
          <p:nvPr>
            <p:ph sz="half" idx="1"/>
          </p:nvPr>
        </p:nvSpPr>
        <p:spPr>
          <a:xfrm>
            <a:off x="457200" y="1524000"/>
            <a:ext cx="8229600" cy="5029200"/>
          </a:xfrm>
        </p:spPr>
        <p:txBody>
          <a:bodyPr>
            <a:normAutofit fontScale="92500" lnSpcReduction="20000"/>
          </a:bodyPr>
          <a:lstStyle/>
          <a:p>
            <a:pPr>
              <a:buFont typeface="Wingdings" panose="05000000000000000000" pitchFamily="2" charset="2"/>
              <a:buChar char="§"/>
            </a:pPr>
            <a:r>
              <a:rPr lang="en-US" dirty="0">
                <a:latin typeface="Arial" panose="020B0604020202020204" pitchFamily="34" charset="0"/>
                <a:cs typeface="Arial" panose="020B0604020202020204" pitchFamily="34" charset="0"/>
              </a:rPr>
              <a:t>a sputum sample must have &gt;25 </a:t>
            </a:r>
            <a:r>
              <a:rPr lang="en-US" dirty="0" smtClean="0">
                <a:latin typeface="Arial" panose="020B0604020202020204" pitchFamily="34" charset="0"/>
                <a:cs typeface="Arial" panose="020B0604020202020204" pitchFamily="34" charset="0"/>
              </a:rPr>
              <a:t>neutrophils </a:t>
            </a:r>
            <a:r>
              <a:rPr lang="en-US" dirty="0">
                <a:latin typeface="Arial" panose="020B0604020202020204" pitchFamily="34" charset="0"/>
                <a:cs typeface="Arial" panose="020B0604020202020204" pitchFamily="34" charset="0"/>
              </a:rPr>
              <a:t>and &lt;10 squamous epithelial cells per low-power field</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sensitivity / specificity of the sputum Gram's stain and culture are highly </a:t>
            </a:r>
            <a:r>
              <a:rPr lang="en-US" dirty="0" smtClean="0">
                <a:latin typeface="Arial" panose="020B0604020202020204" pitchFamily="34" charset="0"/>
                <a:cs typeface="Arial" panose="020B0604020202020204" pitchFamily="34" charset="0"/>
              </a:rPr>
              <a:t>variable</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dirty="0">
                <a:latin typeface="Arial" panose="020B0604020202020204" pitchFamily="34" charset="0"/>
                <a:cs typeface="Arial" panose="020B0604020202020204" pitchFamily="34" charset="0"/>
              </a:rPr>
              <a:t>in cases of proven </a:t>
            </a:r>
            <a:r>
              <a:rPr lang="en-US" dirty="0" err="1">
                <a:latin typeface="Arial" panose="020B0604020202020204" pitchFamily="34" charset="0"/>
                <a:cs typeface="Arial" panose="020B0604020202020204" pitchFamily="34" charset="0"/>
              </a:rPr>
              <a:t>bacteremic</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pneumococci, </a:t>
            </a:r>
            <a:r>
              <a:rPr lang="en-US" dirty="0">
                <a:latin typeface="Arial" panose="020B0604020202020204" pitchFamily="34" charset="0"/>
                <a:cs typeface="Arial" panose="020B0604020202020204" pitchFamily="34" charset="0"/>
              </a:rPr>
              <a:t>the yield of  positive cultures from sputum samples is 50%</a:t>
            </a:r>
          </a:p>
          <a:p>
            <a:pPr>
              <a:buFont typeface="Wingdings" panose="05000000000000000000" pitchFamily="2" charset="2"/>
              <a:buChar char="§"/>
            </a:pPr>
            <a:r>
              <a:rPr lang="en-US" dirty="0" smtClean="0">
                <a:latin typeface="Arial" panose="020B0604020202020204" pitchFamily="34" charset="0"/>
                <a:cs typeface="Arial" panose="020B0604020202020204" pitchFamily="34" charset="0"/>
              </a:rPr>
              <a:t>Some </a:t>
            </a:r>
            <a:r>
              <a:rPr lang="en-US" dirty="0">
                <a:latin typeface="Arial" panose="020B0604020202020204" pitchFamily="34" charset="0"/>
                <a:cs typeface="Arial" panose="020B0604020202020204" pitchFamily="34" charset="0"/>
              </a:rPr>
              <a:t>patients, particularly elderly individuals, may not be able to produce an appropriate expectorated sputum sample. </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The inability to produce sputum can be a consequence of dehydration, and the correction of this condition may result in increased sputum production and a more obvious infiltrate on radiography</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For patients admitted to the ICU and intubated, a deep-suction aspirate or BAL (Bronchoalveolar </a:t>
            </a:r>
            <a:r>
              <a:rPr lang="en-US" dirty="0" smtClean="0">
                <a:latin typeface="Arial" panose="020B0604020202020204" pitchFamily="34" charset="0"/>
                <a:cs typeface="Arial" panose="020B0604020202020204" pitchFamily="34" charset="0"/>
              </a:rPr>
              <a:t>lavage sample)</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94611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924800" cy="515112"/>
          </a:xfrm>
        </p:spPr>
        <p:txBody>
          <a:bodyPr>
            <a:noAutofit/>
          </a:bodyPr>
          <a:lstStyle/>
          <a:p>
            <a:r>
              <a:rPr lang="en-US" sz="3200" dirty="0" smtClean="0"/>
              <a:t>Blood Culture</a:t>
            </a:r>
            <a:endParaRPr lang="en-US" sz="3200" dirty="0"/>
          </a:p>
        </p:txBody>
      </p:sp>
      <p:sp>
        <p:nvSpPr>
          <p:cNvPr id="3" name="Content Placeholder 2"/>
          <p:cNvSpPr>
            <a:spLocks noGrp="1"/>
          </p:cNvSpPr>
          <p:nvPr>
            <p:ph sz="half" idx="1"/>
          </p:nvPr>
        </p:nvSpPr>
        <p:spPr>
          <a:xfrm>
            <a:off x="381000" y="1524000"/>
            <a:ext cx="8382000" cy="4953000"/>
          </a:xfrm>
        </p:spPr>
        <p:txBody>
          <a:bodyPr>
            <a:noAutofit/>
          </a:bodyPr>
          <a:lstStyle/>
          <a:p>
            <a:pPr>
              <a:buFont typeface="Wingdings" panose="05000000000000000000" pitchFamily="2" charset="2"/>
              <a:buChar char="q"/>
            </a:pPr>
            <a:r>
              <a:rPr lang="en-US" sz="2300" dirty="0" smtClean="0">
                <a:latin typeface="Arial" panose="020B0604020202020204" pitchFamily="34" charset="0"/>
                <a:cs typeface="Arial" panose="020B0604020202020204" pitchFamily="34" charset="0"/>
              </a:rPr>
              <a:t>The yield from blood cultures, even those obtained before antibiotic therapy, is disappointingly low. Only ~5–14% of cultures of blood from patients hospitalized with CAP are positive</a:t>
            </a:r>
          </a:p>
          <a:p>
            <a:pPr>
              <a:buFont typeface="Wingdings" panose="05000000000000000000" pitchFamily="2" charset="2"/>
              <a:buChar char="q"/>
            </a:pPr>
            <a:r>
              <a:rPr lang="en-US" sz="2300" dirty="0" smtClean="0">
                <a:latin typeface="Arial" panose="020B0604020202020204" pitchFamily="34" charset="0"/>
                <a:cs typeface="Arial" panose="020B0604020202020204" pitchFamily="34" charset="0"/>
              </a:rPr>
              <a:t>The most frequently isolated pathogen is </a:t>
            </a:r>
            <a:r>
              <a:rPr lang="en-US" sz="2300" i="1" dirty="0" smtClean="0">
                <a:latin typeface="Arial" panose="020B0604020202020204" pitchFamily="34" charset="0"/>
                <a:cs typeface="Arial" panose="020B0604020202020204" pitchFamily="34" charset="0"/>
              </a:rPr>
              <a:t>S. Pneumoniae</a:t>
            </a:r>
          </a:p>
          <a:p>
            <a:pPr>
              <a:buFont typeface="Wingdings" panose="05000000000000000000" pitchFamily="2" charset="2"/>
              <a:buChar char="q"/>
            </a:pPr>
            <a:r>
              <a:rPr lang="en-US" sz="2300" dirty="0" smtClean="0">
                <a:latin typeface="Arial" panose="020B0604020202020204" pitchFamily="34" charset="0"/>
                <a:cs typeface="Arial" panose="020B0604020202020204" pitchFamily="34" charset="0"/>
              </a:rPr>
              <a:t>Since recommended empirical regimens all provide pneumococcal coverage, a blood culture positive for this pathogen has little effect on clinical outcome, susceptibility data may allow a switch from a broader-spectrum regimen to penicillin in appropriate cases</a:t>
            </a:r>
          </a:p>
          <a:p>
            <a:pPr>
              <a:buFont typeface="Wingdings" panose="05000000000000000000" pitchFamily="2" charset="2"/>
              <a:buChar char="q"/>
            </a:pPr>
            <a:r>
              <a:rPr lang="en-US" sz="2300" dirty="0" smtClean="0">
                <a:latin typeface="Arial" panose="020B0604020202020204" pitchFamily="34" charset="0"/>
                <a:cs typeface="Arial" panose="020B0604020202020204" pitchFamily="34" charset="0"/>
              </a:rPr>
              <a:t>Because of  1) the low yield and 2) the lack of significant impact on outcome, blood cultures are no longer considered de rigueur Necessary) for all hospitalized CAP patients</a:t>
            </a: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6597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8229600" cy="4983325"/>
          </a:xfrm>
        </p:spPr>
        <p:txBody>
          <a:bodyPr/>
          <a:lstStyle/>
          <a:p>
            <a:pPr>
              <a:buFont typeface="Wingdings" panose="05000000000000000000" pitchFamily="2" charset="2"/>
              <a:buChar char="q"/>
            </a:pPr>
            <a:r>
              <a:rPr lang="en-US" sz="2800" dirty="0">
                <a:latin typeface="Arial" panose="020B0604020202020204" pitchFamily="34" charset="0"/>
                <a:cs typeface="Arial" panose="020B0604020202020204" pitchFamily="34" charset="0"/>
              </a:rPr>
              <a:t>should have blood cultured : </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 neutropenia </a:t>
            </a:r>
            <a:r>
              <a:rPr lang="en-US" sz="2800" dirty="0">
                <a:latin typeface="Arial" panose="020B0604020202020204" pitchFamily="34" charset="0"/>
                <a:cs typeface="Arial" panose="020B0604020202020204" pitchFamily="34" charset="0"/>
              </a:rPr>
              <a:t>secondary to pneumonia</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Asplenia</a:t>
            </a:r>
            <a:endParaRPr lang="en-US" sz="2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 complement </a:t>
            </a:r>
            <a:r>
              <a:rPr lang="en-US" sz="2800" dirty="0">
                <a:latin typeface="Arial" panose="020B0604020202020204" pitchFamily="34" charset="0"/>
                <a:cs typeface="Arial" panose="020B0604020202020204" pitchFamily="34" charset="0"/>
              </a:rPr>
              <a:t>deficiencies</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 chronic </a:t>
            </a:r>
            <a:r>
              <a:rPr lang="en-US" sz="2800" dirty="0">
                <a:latin typeface="Arial" panose="020B0604020202020204" pitchFamily="34" charset="0"/>
                <a:cs typeface="Arial" panose="020B0604020202020204" pitchFamily="34" charset="0"/>
              </a:rPr>
              <a:t>liver disease</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 severe </a:t>
            </a:r>
            <a:r>
              <a:rPr lang="en-US" sz="2800" dirty="0">
                <a:latin typeface="Arial" panose="020B0604020202020204" pitchFamily="34" charset="0"/>
                <a:cs typeface="Arial" panose="020B0604020202020204" pitchFamily="34" charset="0"/>
              </a:rPr>
              <a:t>CAP</a:t>
            </a:r>
          </a:p>
          <a:p>
            <a:endParaRPr lang="en-US" dirty="0"/>
          </a:p>
        </p:txBody>
      </p:sp>
    </p:spTree>
    <p:extLst>
      <p:ext uri="{BB962C8B-B14F-4D97-AF65-F5344CB8AC3E}">
        <p14:creationId xmlns:p14="http://schemas.microsoft.com/office/powerpoint/2010/main" val="2816192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848600" cy="533400"/>
          </a:xfrm>
        </p:spPr>
        <p:txBody>
          <a:bodyPr>
            <a:noAutofit/>
          </a:bodyPr>
          <a:lstStyle/>
          <a:p>
            <a:r>
              <a:rPr lang="en-US" sz="3200" dirty="0">
                <a:latin typeface="Arial" panose="020B0604020202020204" pitchFamily="34" charset="0"/>
                <a:cs typeface="Arial" panose="020B0604020202020204" pitchFamily="34" charset="0"/>
              </a:rPr>
              <a:t>Antigen Tests</a:t>
            </a:r>
          </a:p>
        </p:txBody>
      </p:sp>
      <p:sp>
        <p:nvSpPr>
          <p:cNvPr id="3" name="Content Placeholder 2"/>
          <p:cNvSpPr>
            <a:spLocks noGrp="1"/>
          </p:cNvSpPr>
          <p:nvPr>
            <p:ph sz="half" idx="1"/>
          </p:nvPr>
        </p:nvSpPr>
        <p:spPr>
          <a:xfrm>
            <a:off x="304800" y="1143000"/>
            <a:ext cx="8534400" cy="5562600"/>
          </a:xfrm>
        </p:spPr>
        <p:txBody>
          <a:bodyPr>
            <a:noAutofit/>
          </a:bodyPr>
          <a:lstStyle/>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Two commercially available tests detect </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pneumococcal </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certain Legionella antigens in urine</a:t>
            </a:r>
          </a:p>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The test for </a:t>
            </a:r>
            <a:r>
              <a:rPr lang="en-US" sz="2200" i="1" dirty="0">
                <a:latin typeface="Arial" panose="020B0604020202020204" pitchFamily="34" charset="0"/>
                <a:cs typeface="Arial" panose="020B0604020202020204" pitchFamily="34" charset="0"/>
              </a:rPr>
              <a:t>Legionella pneumophila </a:t>
            </a:r>
            <a:r>
              <a:rPr lang="en-US" sz="2200" dirty="0">
                <a:latin typeface="Arial" panose="020B0604020202020204" pitchFamily="34" charset="0"/>
                <a:cs typeface="Arial" panose="020B0604020202020204" pitchFamily="34" charset="0"/>
              </a:rPr>
              <a:t>detects only serogroup 1, but this serogroup accounts for most CAP cases of Legionnaires</a:t>
            </a:r>
            <a:r>
              <a:rPr lang="en-US" sz="2200" dirty="0" smtClean="0">
                <a:latin typeface="Arial" panose="020B0604020202020204" pitchFamily="34" charset="0"/>
                <a:cs typeface="Arial" panose="020B0604020202020204" pitchFamily="34" charset="0"/>
              </a:rPr>
              <a:t>'</a:t>
            </a:r>
          </a:p>
          <a:p>
            <a:pPr>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sensitivity and specificity of the Legionella urine antigen test are as high as 90% and 99%</a:t>
            </a:r>
          </a:p>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The pneumococcal urine antigen test is also quite sensitive and specific 80% and &gt;90</a:t>
            </a:r>
            <a:r>
              <a:rPr lang="en-US" sz="2200" dirty="0" smtClean="0">
                <a:latin typeface="Arial" panose="020B0604020202020204" pitchFamily="34" charset="0"/>
                <a:cs typeface="Arial" panose="020B0604020202020204" pitchFamily="34" charset="0"/>
              </a:rPr>
              <a:t>%. False-positive </a:t>
            </a:r>
            <a:r>
              <a:rPr lang="en-US" sz="2200" dirty="0">
                <a:latin typeface="Arial" panose="020B0604020202020204" pitchFamily="34" charset="0"/>
                <a:cs typeface="Arial" panose="020B0604020202020204" pitchFamily="34" charset="0"/>
              </a:rPr>
              <a:t>results can be obtained with samples from colonized children</a:t>
            </a:r>
            <a:r>
              <a:rPr lang="en-US" sz="2200" dirty="0" smtClean="0">
                <a:latin typeface="Arial" panose="020B0604020202020204" pitchFamily="34" charset="0"/>
                <a:cs typeface="Arial" panose="020B0604020202020204" pitchFamily="34" charset="0"/>
              </a:rPr>
              <a:t>, but </a:t>
            </a:r>
            <a:r>
              <a:rPr lang="en-US" sz="2200" dirty="0">
                <a:latin typeface="Arial" panose="020B0604020202020204" pitchFamily="34" charset="0"/>
                <a:cs typeface="Arial" panose="020B0604020202020204" pitchFamily="34" charset="0"/>
              </a:rPr>
              <a:t>the test is reliable</a:t>
            </a:r>
          </a:p>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Both tests can detect antigen even after the initiation of appropriate antibiotic therapy and after weeks of illness</a:t>
            </a:r>
          </a:p>
          <a:p>
            <a:pPr>
              <a:buFont typeface="Wingdings" panose="05000000000000000000" pitchFamily="2" charset="2"/>
              <a:buChar char="q"/>
            </a:pPr>
            <a:r>
              <a:rPr lang="en-US" sz="2200" dirty="0">
                <a:latin typeface="Arial" panose="020B0604020202020204" pitchFamily="34" charset="0"/>
                <a:cs typeface="Arial" panose="020B0604020202020204" pitchFamily="34" charset="0"/>
              </a:rPr>
              <a:t>Other antigen tests include a rapid test for influenza virus and direct fluorescent antibody tests for influenza virus and </a:t>
            </a:r>
            <a:r>
              <a:rPr lang="en-US" sz="2200" dirty="0" smtClean="0">
                <a:latin typeface="Arial" panose="020B0604020202020204" pitchFamily="34" charset="0"/>
                <a:cs typeface="Arial" panose="020B0604020202020204" pitchFamily="34" charset="0"/>
              </a:rPr>
              <a:t>RSV, the </a:t>
            </a:r>
            <a:r>
              <a:rPr lang="en-US" sz="2200" dirty="0">
                <a:latin typeface="Arial" panose="020B0604020202020204" pitchFamily="34" charset="0"/>
                <a:cs typeface="Arial" panose="020B0604020202020204" pitchFamily="34" charset="0"/>
              </a:rPr>
              <a:t>test for RSV is only poorly sensitive</a:t>
            </a:r>
          </a:p>
          <a:p>
            <a:endParaRPr lang="en-US" sz="2200" dirty="0"/>
          </a:p>
        </p:txBody>
      </p:sp>
    </p:spTree>
    <p:extLst>
      <p:ext uri="{BB962C8B-B14F-4D97-AF65-F5344CB8AC3E}">
        <p14:creationId xmlns:p14="http://schemas.microsoft.com/office/powerpoint/2010/main" val="1020077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7924800" cy="743712"/>
          </a:xfrm>
        </p:spPr>
        <p:txBody>
          <a:bodyPr>
            <a:normAutofit/>
          </a:bodyPr>
          <a:lstStyle/>
          <a:p>
            <a:r>
              <a:rPr lang="en-US" sz="3200" dirty="0">
                <a:latin typeface="Arial" panose="020B0604020202020204" pitchFamily="34" charset="0"/>
                <a:cs typeface="Arial" panose="020B0604020202020204" pitchFamily="34" charset="0"/>
              </a:rPr>
              <a:t>Polymerase Chain Reaction</a:t>
            </a:r>
          </a:p>
        </p:txBody>
      </p:sp>
      <p:sp>
        <p:nvSpPr>
          <p:cNvPr id="3" name="Content Placeholder 2"/>
          <p:cNvSpPr>
            <a:spLocks noGrp="1"/>
          </p:cNvSpPr>
          <p:nvPr>
            <p:ph sz="half" idx="1"/>
          </p:nvPr>
        </p:nvSpPr>
        <p:spPr>
          <a:xfrm>
            <a:off x="457200" y="1752600"/>
            <a:ext cx="8229600" cy="4434840"/>
          </a:xfrm>
        </p:spPr>
        <p:txBody>
          <a:bodyPr>
            <a:normAutofit/>
          </a:bodyPr>
          <a:lstStyle/>
          <a:p>
            <a:pPr>
              <a:buFont typeface="Wingdings" panose="05000000000000000000" pitchFamily="2" charset="2"/>
              <a:buChar char="q"/>
            </a:pPr>
            <a:r>
              <a:rPr lang="en-US" sz="2400" dirty="0">
                <a:latin typeface="Arial" panose="020B0604020202020204" pitchFamily="34" charset="0"/>
                <a:cs typeface="Arial" panose="020B0604020202020204" pitchFamily="34" charset="0"/>
              </a:rPr>
              <a:t>PCR tests are available for a number of pathogens, including :</a:t>
            </a:r>
          </a:p>
          <a:p>
            <a:r>
              <a:rPr lang="en-US" sz="2400" i="1" dirty="0">
                <a:latin typeface="Arial" panose="020B0604020202020204" pitchFamily="34" charset="0"/>
                <a:cs typeface="Arial" panose="020B0604020202020204" pitchFamily="34" charset="0"/>
              </a:rPr>
              <a:t>L. Pneumophila</a:t>
            </a:r>
          </a:p>
          <a:p>
            <a:r>
              <a:rPr lang="en-US" sz="2400" dirty="0">
                <a:latin typeface="Arial" panose="020B0604020202020204" pitchFamily="34" charset="0"/>
                <a:cs typeface="Arial" panose="020B0604020202020204" pitchFamily="34" charset="0"/>
              </a:rPr>
              <a:t>Mycobacteria</a:t>
            </a:r>
          </a:p>
          <a:p>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multiplex PCR can detect the nucleic acid of </a:t>
            </a:r>
          </a:p>
          <a:p>
            <a:r>
              <a:rPr lang="en-US" sz="2400" dirty="0">
                <a:latin typeface="Arial" panose="020B0604020202020204" pitchFamily="34" charset="0"/>
                <a:cs typeface="Arial" panose="020B0604020202020204" pitchFamily="34" charset="0"/>
              </a:rPr>
              <a:t>Legionella spp.</a:t>
            </a:r>
          </a:p>
          <a:p>
            <a:r>
              <a:rPr lang="en-US" sz="2400" i="1" dirty="0">
                <a:latin typeface="Arial" panose="020B0604020202020204" pitchFamily="34" charset="0"/>
                <a:cs typeface="Arial" panose="020B0604020202020204" pitchFamily="34" charset="0"/>
              </a:rPr>
              <a:t>M. Pneumoniae</a:t>
            </a:r>
          </a:p>
          <a:p>
            <a:r>
              <a:rPr lang="en-US" sz="2400" i="1" dirty="0">
                <a:latin typeface="Arial" panose="020B0604020202020204" pitchFamily="34" charset="0"/>
                <a:cs typeface="Arial" panose="020B0604020202020204" pitchFamily="34" charset="0"/>
              </a:rPr>
              <a:t>C. pneumoniae</a:t>
            </a:r>
          </a:p>
          <a:p>
            <a:endParaRPr lang="en-US" dirty="0"/>
          </a:p>
        </p:txBody>
      </p:sp>
    </p:spTree>
    <p:extLst>
      <p:ext uri="{BB962C8B-B14F-4D97-AF65-F5344CB8AC3E}">
        <p14:creationId xmlns:p14="http://schemas.microsoft.com/office/powerpoint/2010/main" val="3719894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772400" cy="609600"/>
          </a:xfrm>
        </p:spPr>
        <p:txBody>
          <a:bodyPr>
            <a:normAutofit/>
          </a:bodyPr>
          <a:lstStyle/>
          <a:p>
            <a:r>
              <a:rPr lang="en-US" sz="3200" dirty="0">
                <a:latin typeface="Arial" panose="020B0604020202020204" pitchFamily="34" charset="0"/>
                <a:cs typeface="Arial" panose="020B0604020202020204" pitchFamily="34" charset="0"/>
              </a:rPr>
              <a:t>STAPHYLOCOCCAL PNEUMONIA</a:t>
            </a:r>
          </a:p>
        </p:txBody>
      </p:sp>
      <p:sp>
        <p:nvSpPr>
          <p:cNvPr id="3" name="Content Placeholder 2"/>
          <p:cNvSpPr>
            <a:spLocks noGrp="1"/>
          </p:cNvSpPr>
          <p:nvPr>
            <p:ph sz="half" idx="1"/>
          </p:nvPr>
        </p:nvSpPr>
        <p:spPr>
          <a:xfrm>
            <a:off x="533400" y="1676400"/>
            <a:ext cx="8229600" cy="4800600"/>
          </a:xfrm>
        </p:spPr>
        <p:txBody>
          <a:bodyPr>
            <a:normAutofit/>
          </a:bodyPr>
          <a:lstStyle/>
          <a:p>
            <a:pPr>
              <a:lnSpc>
                <a:spcPct val="115000"/>
              </a:lnSpc>
              <a:spcAft>
                <a:spcPts val="0"/>
              </a:spcAft>
              <a:buFont typeface="Wingdings" panose="05000000000000000000" pitchFamily="2" charset="2"/>
              <a:buChar char="q"/>
            </a:pPr>
            <a:r>
              <a:rPr lang="en-US" sz="2800" dirty="0">
                <a:solidFill>
                  <a:srgbClr val="0000FF"/>
                </a:solidFill>
                <a:latin typeface="Arial"/>
                <a:ea typeface="Times New Roman"/>
                <a:cs typeface="Arial"/>
              </a:rPr>
              <a:t>Definition</a:t>
            </a:r>
          </a:p>
          <a:p>
            <a:pPr>
              <a:lnSpc>
                <a:spcPct val="115000"/>
              </a:lnSpc>
              <a:spcAft>
                <a:spcPts val="0"/>
              </a:spcAft>
              <a:buFont typeface="Wingdings" panose="05000000000000000000" pitchFamily="2" charset="2"/>
              <a:buChar char="§"/>
            </a:pPr>
            <a:r>
              <a:rPr lang="en-US" sz="2400" dirty="0" smtClean="0">
                <a:solidFill>
                  <a:srgbClr val="222222"/>
                </a:solidFill>
                <a:latin typeface="Arial"/>
                <a:ea typeface="Times New Roman"/>
                <a:cs typeface="Arial"/>
              </a:rPr>
              <a:t>Pneumonia </a:t>
            </a:r>
            <a:r>
              <a:rPr lang="en-US" sz="2400" dirty="0">
                <a:solidFill>
                  <a:srgbClr val="222222"/>
                </a:solidFill>
                <a:latin typeface="Arial"/>
                <a:ea typeface="Times New Roman"/>
                <a:cs typeface="Arial"/>
              </a:rPr>
              <a:t>caused by </a:t>
            </a:r>
            <a:r>
              <a:rPr lang="en-US" sz="2400" i="1" dirty="0" smtClean="0">
                <a:solidFill>
                  <a:srgbClr val="222222"/>
                </a:solidFill>
                <a:latin typeface="Arial"/>
                <a:ea typeface="Times New Roman"/>
                <a:cs typeface="Arial"/>
              </a:rPr>
              <a:t>Staphylococcus aureus</a:t>
            </a:r>
            <a:r>
              <a:rPr lang="en-US" sz="2400" dirty="0" smtClean="0">
                <a:solidFill>
                  <a:srgbClr val="222222"/>
                </a:solidFill>
                <a:latin typeface="Arial"/>
                <a:ea typeface="Times New Roman"/>
                <a:cs typeface="Arial"/>
              </a:rPr>
              <a:t>, serious </a:t>
            </a:r>
            <a:r>
              <a:rPr lang="en-US" sz="2400" dirty="0">
                <a:solidFill>
                  <a:srgbClr val="222222"/>
                </a:solidFill>
                <a:latin typeface="Arial"/>
                <a:ea typeface="Times New Roman"/>
                <a:cs typeface="Arial"/>
              </a:rPr>
              <a:t>and rapidly progressive </a:t>
            </a:r>
            <a:r>
              <a:rPr lang="en-US" sz="2400" dirty="0" smtClean="0">
                <a:solidFill>
                  <a:srgbClr val="222222"/>
                </a:solidFill>
                <a:latin typeface="Arial"/>
                <a:ea typeface="Times New Roman"/>
                <a:cs typeface="Arial"/>
              </a:rPr>
              <a:t>infection, </a:t>
            </a:r>
            <a:r>
              <a:rPr lang="en-US" sz="2400" dirty="0" smtClean="0">
                <a:solidFill>
                  <a:srgbClr val="222222"/>
                </a:solidFill>
                <a:latin typeface="Arial"/>
                <a:ea typeface="Times New Roman"/>
              </a:rPr>
              <a:t>less </a:t>
            </a:r>
            <a:r>
              <a:rPr lang="en-US" sz="2400" dirty="0">
                <a:solidFill>
                  <a:srgbClr val="222222"/>
                </a:solidFill>
                <a:latin typeface="Arial"/>
                <a:ea typeface="Times New Roman"/>
              </a:rPr>
              <a:t>frequent than viral or pneumococcal </a:t>
            </a:r>
            <a:r>
              <a:rPr lang="en-US" sz="2400" dirty="0" smtClean="0">
                <a:solidFill>
                  <a:srgbClr val="222222"/>
                </a:solidFill>
                <a:latin typeface="Arial"/>
                <a:ea typeface="Times New Roman"/>
              </a:rPr>
              <a:t>pneumonia</a:t>
            </a:r>
          </a:p>
          <a:p>
            <a:pPr>
              <a:lnSpc>
                <a:spcPct val="115000"/>
              </a:lnSpc>
              <a:buFont typeface="Wingdings" panose="05000000000000000000" pitchFamily="2" charset="2"/>
              <a:buChar char="§"/>
            </a:pPr>
            <a:r>
              <a:rPr lang="en-US" sz="2400" dirty="0">
                <a:solidFill>
                  <a:srgbClr val="222222"/>
                </a:solidFill>
                <a:latin typeface="Arial"/>
                <a:ea typeface="Times New Roman"/>
              </a:rPr>
              <a:t>Staphylococcal pneumonia appears to be increasing in frequency and is a particularly important problem in early infancy when the disease tends to be specially severe and may prove fatal. Only early recognition and prompt treatment can reduce the high mortality rate in this age group</a:t>
            </a:r>
            <a:endParaRPr lang="en-US" sz="2400" dirty="0" smtClean="0">
              <a:solidFill>
                <a:srgbClr val="222222"/>
              </a:solidFill>
              <a:latin typeface="Arial"/>
              <a:ea typeface="Times New Roman"/>
            </a:endParaRPr>
          </a:p>
          <a:p>
            <a:pPr marL="0" indent="0">
              <a:lnSpc>
                <a:spcPct val="115000"/>
              </a:lnSpc>
              <a:spcAft>
                <a:spcPts val="0"/>
              </a:spcAft>
              <a:buNone/>
            </a:pPr>
            <a:endParaRPr lang="en-US" sz="1500" dirty="0" smtClean="0">
              <a:solidFill>
                <a:srgbClr val="222222"/>
              </a:solidFill>
              <a:latin typeface="Arial"/>
              <a:ea typeface="Times New Roman"/>
            </a:endParaRPr>
          </a:p>
          <a:p>
            <a:endParaRPr lang="en-US" sz="2400" dirty="0">
              <a:solidFill>
                <a:srgbClr val="222222"/>
              </a:solidFill>
              <a:latin typeface="Arial"/>
            </a:endParaRPr>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392741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04088"/>
            <a:ext cx="7696200" cy="743712"/>
          </a:xfrm>
        </p:spPr>
        <p:txBody>
          <a:bodyPr>
            <a:normAutofit/>
          </a:bodyPr>
          <a:lstStyle/>
          <a:p>
            <a:r>
              <a:rPr lang="en-US" sz="3600" dirty="0" smtClean="0"/>
              <a:t>Definition of Pneumonia</a:t>
            </a:r>
            <a:endParaRPr lang="en-US" sz="3600" dirty="0"/>
          </a:p>
        </p:txBody>
      </p:sp>
      <p:sp>
        <p:nvSpPr>
          <p:cNvPr id="3" name="Content Placeholder 2"/>
          <p:cNvSpPr>
            <a:spLocks noGrp="1"/>
          </p:cNvSpPr>
          <p:nvPr>
            <p:ph sz="half" idx="1"/>
          </p:nvPr>
        </p:nvSpPr>
        <p:spPr>
          <a:xfrm>
            <a:off x="685800" y="1676400"/>
            <a:ext cx="7696200" cy="4572000"/>
          </a:xfrm>
        </p:spPr>
        <p:txBody>
          <a:bodyPr>
            <a:normAutofit fontScale="92500" lnSpcReduction="10000"/>
          </a:bodyPr>
          <a:lstStyle/>
          <a:p>
            <a:r>
              <a:rPr lang="en-US" dirty="0">
                <a:latin typeface="Arial" panose="020B0604020202020204" pitchFamily="34" charset="0"/>
                <a:cs typeface="Arial" panose="020B0604020202020204" pitchFamily="34" charset="0"/>
              </a:rPr>
              <a:t>An acute infection of the pulmonary </a:t>
            </a:r>
            <a:r>
              <a:rPr lang="en-US" dirty="0" smtClean="0">
                <a:latin typeface="Arial" panose="020B0604020202020204" pitchFamily="34" charset="0"/>
                <a:cs typeface="Arial" panose="020B0604020202020204" pitchFamily="34" charset="0"/>
              </a:rPr>
              <a:t>parenchyma that </a:t>
            </a:r>
            <a:r>
              <a:rPr lang="en-US" dirty="0">
                <a:latin typeface="Arial" panose="020B0604020202020204" pitchFamily="34" charset="0"/>
                <a:cs typeface="Arial" panose="020B0604020202020204" pitchFamily="34" charset="0"/>
              </a:rPr>
              <a:t>is caused by bacteria, viruses, fungi, or parasites. It is characterized primarily by </a:t>
            </a:r>
            <a:r>
              <a:rPr lang="en-US" dirty="0" smtClean="0">
                <a:latin typeface="Arial" panose="020B0604020202020204" pitchFamily="34" charset="0"/>
                <a:cs typeface="Arial" panose="020B0604020202020204" pitchFamily="34" charset="0"/>
              </a:rPr>
              <a:t>inflammation of the microscopic air </a:t>
            </a:r>
            <a:r>
              <a:rPr lang="en-US" dirty="0">
                <a:latin typeface="Arial" panose="020B0604020202020204" pitchFamily="34" charset="0"/>
                <a:cs typeface="Arial" panose="020B0604020202020204" pitchFamily="34" charset="0"/>
              </a:rPr>
              <a:t>sacs </a:t>
            </a:r>
            <a:r>
              <a:rPr lang="en-US" dirty="0" smtClean="0">
                <a:latin typeface="Arial" panose="020B0604020202020204" pitchFamily="34" charset="0"/>
                <a:cs typeface="Arial" panose="020B0604020202020204" pitchFamily="34" charset="0"/>
              </a:rPr>
              <a:t>(alveoli). </a:t>
            </a:r>
            <a:r>
              <a:rPr lang="en-US" dirty="0">
                <a:latin typeface="Arial" panose="020B0604020202020204" pitchFamily="34" charset="0"/>
                <a:cs typeface="Arial" panose="020B0604020202020204" pitchFamily="34" charset="0"/>
              </a:rPr>
              <a:t>The air sacs may fill with fluid or pus (purulent material), causing cough with </a:t>
            </a:r>
            <a:r>
              <a:rPr lang="en-US" dirty="0" smtClean="0">
                <a:latin typeface="Arial" panose="020B0604020202020204" pitchFamily="34" charset="0"/>
                <a:cs typeface="Arial" panose="020B0604020202020204" pitchFamily="34" charset="0"/>
              </a:rPr>
              <a:t>phlegm (sputum) </a:t>
            </a:r>
            <a:r>
              <a:rPr lang="en-US" dirty="0">
                <a:latin typeface="Arial" panose="020B0604020202020204" pitchFamily="34" charset="0"/>
                <a:cs typeface="Arial" panose="020B0604020202020204" pitchFamily="34" charset="0"/>
              </a:rPr>
              <a:t>or pus, fever, chills, and difficulty </a:t>
            </a:r>
            <a:r>
              <a:rPr lang="en-US" dirty="0" smtClean="0">
                <a:latin typeface="Arial" panose="020B0604020202020204" pitchFamily="34" charset="0"/>
                <a:cs typeface="Arial" panose="020B0604020202020204" pitchFamily="34" charset="0"/>
              </a:rPr>
              <a:t>breathing, </a:t>
            </a:r>
            <a:r>
              <a:rPr lang="en-US" dirty="0">
                <a:latin typeface="Arial" panose="020B0604020202020204" pitchFamily="34" charset="0"/>
                <a:cs typeface="Arial" panose="020B0604020202020204" pitchFamily="34" charset="0"/>
              </a:rPr>
              <a:t>accompanied by an acute infiltrate on CXR or auscultatory findings consistent with </a:t>
            </a:r>
            <a:r>
              <a:rPr lang="en-US" dirty="0" smtClean="0">
                <a:latin typeface="Arial" panose="020B0604020202020204" pitchFamily="34" charset="0"/>
                <a:cs typeface="Arial" panose="020B0604020202020204" pitchFamily="34" charset="0"/>
              </a:rPr>
              <a:t>pneumonia</a:t>
            </a:r>
          </a:p>
          <a:p>
            <a:r>
              <a:rPr lang="en-US" dirty="0">
                <a:latin typeface="Arial" panose="020B0604020202020204" pitchFamily="34" charset="0"/>
                <a:cs typeface="Arial" panose="020B0604020202020204" pitchFamily="34" charset="0"/>
              </a:rPr>
              <a:t>Pneumonia can range in seriousness from mild to life-threatening. It is most serious for infants and young children, people older than age 65, and people with health problems or weakened immune systems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1082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90600"/>
            <a:ext cx="8229600" cy="5364325"/>
          </a:xfrm>
        </p:spPr>
        <p:txBody>
          <a:bodyPr>
            <a:normAutofit fontScale="92500"/>
          </a:bodyPr>
          <a:lstStyle/>
          <a:p>
            <a:pPr>
              <a:lnSpc>
                <a:spcPct val="115000"/>
              </a:lnSpc>
              <a:spcAft>
                <a:spcPts val="0"/>
              </a:spcAft>
              <a:buFont typeface="Wingdings" panose="05000000000000000000" pitchFamily="2" charset="2"/>
              <a:buChar char="q"/>
            </a:pPr>
            <a:r>
              <a:rPr lang="en-US" dirty="0" smtClean="0">
                <a:solidFill>
                  <a:srgbClr val="0000FF"/>
                </a:solidFill>
                <a:latin typeface="Arial"/>
                <a:ea typeface="Times New Roman"/>
                <a:cs typeface="Arial"/>
              </a:rPr>
              <a:t>Epidemiology </a:t>
            </a:r>
            <a:endParaRPr lang="en-US" dirty="0">
              <a:latin typeface="Calibri"/>
              <a:ea typeface="Calibri"/>
              <a:cs typeface="Arial"/>
            </a:endParaRPr>
          </a:p>
          <a:p>
            <a:pPr>
              <a:lnSpc>
                <a:spcPct val="115000"/>
              </a:lnSpc>
              <a:spcAft>
                <a:spcPts val="0"/>
              </a:spcAft>
            </a:pPr>
            <a:r>
              <a:rPr lang="en-US" sz="2400" dirty="0">
                <a:solidFill>
                  <a:srgbClr val="222222"/>
                </a:solidFill>
                <a:latin typeface="Arial"/>
                <a:ea typeface="Times New Roman"/>
                <a:cs typeface="Arial"/>
              </a:rPr>
              <a:t>preceded by a viral upper respiratory tract infection.</a:t>
            </a:r>
            <a:endParaRPr lang="en-US" sz="2000" dirty="0">
              <a:latin typeface="Calibri"/>
              <a:ea typeface="Calibri"/>
              <a:cs typeface="Arial"/>
            </a:endParaRPr>
          </a:p>
          <a:p>
            <a:pPr>
              <a:lnSpc>
                <a:spcPct val="115000"/>
              </a:lnSpc>
              <a:spcAft>
                <a:spcPts val="0"/>
              </a:spcAft>
            </a:pPr>
            <a:r>
              <a:rPr lang="en-US" sz="2400" dirty="0">
                <a:solidFill>
                  <a:srgbClr val="222222"/>
                </a:solidFill>
                <a:latin typeface="Arial"/>
                <a:ea typeface="Times New Roman"/>
                <a:cs typeface="Arial"/>
              </a:rPr>
              <a:t>30% of all patients are younger than 3 months</a:t>
            </a:r>
            <a:endParaRPr lang="en-US" sz="2000" dirty="0">
              <a:latin typeface="Calibri"/>
              <a:ea typeface="Calibri"/>
              <a:cs typeface="Arial"/>
            </a:endParaRPr>
          </a:p>
          <a:p>
            <a:pPr>
              <a:lnSpc>
                <a:spcPct val="115000"/>
              </a:lnSpc>
              <a:spcAft>
                <a:spcPts val="0"/>
              </a:spcAft>
            </a:pPr>
            <a:r>
              <a:rPr lang="en-US" sz="2400" dirty="0">
                <a:solidFill>
                  <a:srgbClr val="222222"/>
                </a:solidFill>
                <a:latin typeface="Arial"/>
                <a:ea typeface="Times New Roman"/>
                <a:cs typeface="Arial"/>
              </a:rPr>
              <a:t>70% are younger than 1 yr.</a:t>
            </a:r>
            <a:endParaRPr lang="en-US" sz="2000" dirty="0">
              <a:latin typeface="Calibri"/>
              <a:ea typeface="Calibri"/>
              <a:cs typeface="Arial"/>
            </a:endParaRPr>
          </a:p>
          <a:p>
            <a:pPr>
              <a:lnSpc>
                <a:spcPct val="115000"/>
              </a:lnSpc>
              <a:spcAft>
                <a:spcPts val="0"/>
              </a:spcAft>
            </a:pPr>
            <a:r>
              <a:rPr lang="en-US" sz="2400" dirty="0">
                <a:solidFill>
                  <a:srgbClr val="222222"/>
                </a:solidFill>
                <a:latin typeface="Arial"/>
                <a:ea typeface="Times New Roman"/>
                <a:cs typeface="Arial"/>
              </a:rPr>
              <a:t>Boys are affected more commonly than girls</a:t>
            </a:r>
            <a:r>
              <a:rPr lang="en-US" sz="2400" dirty="0" smtClean="0">
                <a:solidFill>
                  <a:srgbClr val="222222"/>
                </a:solidFill>
                <a:latin typeface="Arial"/>
                <a:ea typeface="Times New Roman"/>
                <a:cs typeface="Arial"/>
              </a:rPr>
              <a:t>.</a:t>
            </a:r>
          </a:p>
          <a:p>
            <a:pPr>
              <a:lnSpc>
                <a:spcPct val="115000"/>
              </a:lnSpc>
              <a:spcAft>
                <a:spcPts val="0"/>
              </a:spcAft>
              <a:buFont typeface="Wingdings" panose="05000000000000000000" pitchFamily="2" charset="2"/>
              <a:buChar char="q"/>
            </a:pPr>
            <a:r>
              <a:rPr lang="en-US" dirty="0">
                <a:solidFill>
                  <a:srgbClr val="0000FF"/>
                </a:solidFill>
                <a:latin typeface="Arial"/>
                <a:ea typeface="Times New Roman"/>
                <a:cs typeface="Arial"/>
              </a:rPr>
              <a:t>Pneumonia due to </a:t>
            </a:r>
            <a:r>
              <a:rPr lang="en-US" i="1" dirty="0">
                <a:solidFill>
                  <a:srgbClr val="0000FF"/>
                </a:solidFill>
                <a:latin typeface="Arial"/>
                <a:ea typeface="Times New Roman"/>
                <a:cs typeface="Arial"/>
              </a:rPr>
              <a:t>S. aureus </a:t>
            </a:r>
            <a:r>
              <a:rPr lang="en-US" sz="2200" dirty="0">
                <a:latin typeface="Arial" panose="020B0604020202020204" pitchFamily="34" charset="0"/>
                <a:ea typeface="Times New Roman"/>
                <a:cs typeface="Arial" panose="020B0604020202020204" pitchFamily="34" charset="0"/>
              </a:rPr>
              <a:t>may be</a:t>
            </a:r>
            <a:endParaRPr lang="en-US" sz="2200" dirty="0">
              <a:latin typeface="Arial" panose="020B0604020202020204" pitchFamily="34" charset="0"/>
              <a:ea typeface="Calibri"/>
              <a:cs typeface="Arial" panose="020B0604020202020204" pitchFamily="34" charset="0"/>
            </a:endParaRPr>
          </a:p>
          <a:p>
            <a:r>
              <a:rPr lang="en-US" sz="2400" dirty="0">
                <a:latin typeface="Arial" panose="020B0604020202020204" pitchFamily="34" charset="0"/>
                <a:ea typeface="Times New Roman"/>
                <a:cs typeface="Arial" panose="020B0604020202020204" pitchFamily="34" charset="0"/>
              </a:rPr>
              <a:t>primary (</a:t>
            </a:r>
            <a:r>
              <a:rPr lang="en-US" sz="2400" dirty="0" err="1">
                <a:latin typeface="Arial" panose="020B0604020202020204" pitchFamily="34" charset="0"/>
                <a:ea typeface="Times New Roman"/>
                <a:cs typeface="Arial" panose="020B0604020202020204" pitchFamily="34" charset="0"/>
              </a:rPr>
              <a:t>hematogenous</a:t>
            </a:r>
            <a:r>
              <a:rPr lang="en-US" sz="2400" dirty="0">
                <a:latin typeface="Arial" panose="020B0604020202020204" pitchFamily="34" charset="0"/>
                <a:ea typeface="Times New Roman"/>
                <a:cs typeface="Arial" panose="020B0604020202020204" pitchFamily="34" charset="0"/>
              </a:rPr>
              <a:t>) secondary to septic emboli, right-sided endocarditis</a:t>
            </a:r>
            <a:r>
              <a:rPr lang="en-US" sz="2400" dirty="0" smtClean="0">
                <a:latin typeface="Arial" panose="020B0604020202020204" pitchFamily="34" charset="0"/>
                <a:ea typeface="Times New Roman"/>
                <a:cs typeface="Arial" panose="020B0604020202020204" pitchFamily="34" charset="0"/>
              </a:rPr>
              <a:t>, or </a:t>
            </a:r>
            <a:r>
              <a:rPr lang="en-US" sz="2400" dirty="0">
                <a:latin typeface="Arial" panose="020B0604020202020204" pitchFamily="34" charset="0"/>
                <a:ea typeface="Times New Roman"/>
                <a:cs typeface="Arial" panose="020B0604020202020204" pitchFamily="34" charset="0"/>
              </a:rPr>
              <a:t>the presence of intravascular </a:t>
            </a:r>
            <a:r>
              <a:rPr lang="en-US" sz="2400" dirty="0" smtClean="0">
                <a:latin typeface="Arial" panose="020B0604020202020204" pitchFamily="34" charset="0"/>
                <a:ea typeface="Times New Roman"/>
                <a:cs typeface="Arial" panose="020B0604020202020204" pitchFamily="34" charset="0"/>
              </a:rPr>
              <a:t>devices, or</a:t>
            </a:r>
          </a:p>
          <a:p>
            <a:r>
              <a:rPr lang="en-US" sz="2400" dirty="0">
                <a:solidFill>
                  <a:srgbClr val="222222"/>
                </a:solidFill>
                <a:latin typeface="Arial"/>
                <a:ea typeface="Times New Roman"/>
              </a:rPr>
              <a:t>secondary after a viral infection such as </a:t>
            </a:r>
            <a:r>
              <a:rPr lang="en-US" sz="2400" dirty="0" smtClean="0">
                <a:solidFill>
                  <a:srgbClr val="222222"/>
                </a:solidFill>
                <a:latin typeface="Arial"/>
                <a:ea typeface="Times New Roman"/>
              </a:rPr>
              <a:t>influenza</a:t>
            </a:r>
          </a:p>
          <a:p>
            <a:pPr>
              <a:lnSpc>
                <a:spcPct val="115000"/>
              </a:lnSpc>
              <a:spcAft>
                <a:spcPts val="0"/>
              </a:spcAft>
            </a:pPr>
            <a:r>
              <a:rPr lang="en-US" sz="2400" dirty="0" smtClean="0">
                <a:solidFill>
                  <a:srgbClr val="222222"/>
                </a:solidFill>
                <a:latin typeface="Arial"/>
                <a:ea typeface="Times New Roman"/>
                <a:cs typeface="Arial"/>
              </a:rPr>
              <a:t>Inhalation pneumonia is caused by alterations of </a:t>
            </a:r>
            <a:r>
              <a:rPr lang="en-US" sz="2400" dirty="0" err="1" smtClean="0">
                <a:solidFill>
                  <a:srgbClr val="222222"/>
                </a:solidFill>
                <a:latin typeface="Arial"/>
                <a:ea typeface="Times New Roman"/>
                <a:cs typeface="Arial"/>
              </a:rPr>
              <a:t>mucociliary</a:t>
            </a:r>
            <a:r>
              <a:rPr lang="en-US" sz="2400" dirty="0" smtClean="0">
                <a:solidFill>
                  <a:srgbClr val="222222"/>
                </a:solidFill>
                <a:latin typeface="Arial"/>
                <a:ea typeface="Times New Roman"/>
                <a:cs typeface="Arial"/>
              </a:rPr>
              <a:t> clearance, leukocyte </a:t>
            </a:r>
            <a:r>
              <a:rPr lang="en-US" sz="2400" dirty="0" smtClean="0">
                <a:solidFill>
                  <a:srgbClr val="222222"/>
                </a:solidFill>
                <a:latin typeface="Arial"/>
                <a:ea typeface="Times New Roman"/>
              </a:rPr>
              <a:t>dysfunction, or bacterial adherence initiated by a viral infection</a:t>
            </a:r>
            <a:endParaRPr lang="en-US" sz="2200" dirty="0" smtClean="0">
              <a:latin typeface="Arial" panose="020B0604020202020204" pitchFamily="34" charset="0"/>
              <a:ea typeface="Times New Roman"/>
              <a:cs typeface="Arial" panose="020B0604020202020204" pitchFamily="34" charset="0"/>
            </a:endParaRPr>
          </a:p>
          <a:p>
            <a:endParaRPr lang="en-US" sz="2200" dirty="0">
              <a:latin typeface="Arial" panose="020B0604020202020204" pitchFamily="34" charset="0"/>
              <a:ea typeface="Calibri"/>
              <a:cs typeface="Arial" panose="020B0604020202020204" pitchFamily="34" charset="0"/>
            </a:endParaRPr>
          </a:p>
          <a:p>
            <a:endParaRPr lang="en-US" dirty="0"/>
          </a:p>
        </p:txBody>
      </p:sp>
    </p:spTree>
    <p:extLst>
      <p:ext uri="{BB962C8B-B14F-4D97-AF65-F5344CB8AC3E}">
        <p14:creationId xmlns:p14="http://schemas.microsoft.com/office/powerpoint/2010/main" val="2002393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153400" cy="609600"/>
          </a:xfrm>
        </p:spPr>
        <p:txBody>
          <a:bodyPr>
            <a:normAutofit/>
          </a:bodyPr>
          <a:lstStyle/>
          <a:p>
            <a:pPr marL="274320" indent="-274320">
              <a:lnSpc>
                <a:spcPct val="115000"/>
              </a:lnSpc>
              <a:spcBef>
                <a:spcPct val="20000"/>
              </a:spcBef>
              <a:buClr>
                <a:schemeClr val="accent3"/>
              </a:buClr>
              <a:buSzPct val="95000"/>
              <a:buFont typeface="Wingdings" panose="05000000000000000000" pitchFamily="2" charset="2"/>
              <a:buChar char="q"/>
            </a:pPr>
            <a:r>
              <a:rPr lang="en-US" sz="2800" dirty="0">
                <a:solidFill>
                  <a:srgbClr val="0000FF"/>
                </a:solidFill>
                <a:latin typeface="Arial"/>
                <a:ea typeface="Times New Roman"/>
                <a:cs typeface="Arial"/>
              </a:rPr>
              <a:t>Pathogenesis </a:t>
            </a:r>
          </a:p>
        </p:txBody>
      </p:sp>
      <p:sp>
        <p:nvSpPr>
          <p:cNvPr id="3" name="Content Placeholder 2"/>
          <p:cNvSpPr>
            <a:spLocks noGrp="1"/>
          </p:cNvSpPr>
          <p:nvPr>
            <p:ph sz="half" idx="1"/>
          </p:nvPr>
        </p:nvSpPr>
        <p:spPr>
          <a:xfrm>
            <a:off x="304800" y="1447800"/>
            <a:ext cx="8534400" cy="4678525"/>
          </a:xfrm>
        </p:spPr>
        <p:txBody>
          <a:bodyPr>
            <a:normAutofit fontScale="92500" lnSpcReduction="10000"/>
          </a:bodyPr>
          <a:lstStyle/>
          <a:p>
            <a:r>
              <a:rPr lang="en-US" dirty="0" smtClean="0">
                <a:latin typeface="Arial" panose="020B0604020202020204" pitchFamily="34" charset="0"/>
                <a:cs typeface="Arial" panose="020B0604020202020204" pitchFamily="34" charset="0"/>
              </a:rPr>
              <a:t>it causes </a:t>
            </a:r>
            <a:r>
              <a:rPr lang="en-US" dirty="0">
                <a:latin typeface="Arial" panose="020B0604020202020204" pitchFamily="34" charset="0"/>
                <a:cs typeface="Arial" panose="020B0604020202020204" pitchFamily="34" charset="0"/>
              </a:rPr>
              <a:t>confluent bronchopneumonia</a:t>
            </a:r>
          </a:p>
          <a:p>
            <a:r>
              <a:rPr lang="en-US" dirty="0">
                <a:latin typeface="Arial" panose="020B0604020202020204" pitchFamily="34" charset="0"/>
                <a:cs typeface="Arial" panose="020B0604020202020204" pitchFamily="34" charset="0"/>
              </a:rPr>
              <a:t>often unilateral or more prominent on one side than the other</a:t>
            </a:r>
          </a:p>
          <a:p>
            <a:r>
              <a:rPr lang="en-US" dirty="0">
                <a:latin typeface="Arial" panose="020B0604020202020204" pitchFamily="34" charset="0"/>
                <a:cs typeface="Arial" panose="020B0604020202020204" pitchFamily="34" charset="0"/>
              </a:rPr>
              <a:t>extensive areas of hemorrhagic necrosis and irregular areas of cavitation.</a:t>
            </a:r>
          </a:p>
          <a:p>
            <a:r>
              <a:rPr lang="en-US" dirty="0">
                <a:latin typeface="Arial" panose="020B0604020202020204" pitchFamily="34" charset="0"/>
                <a:cs typeface="Arial" panose="020B0604020202020204" pitchFamily="34" charset="0"/>
              </a:rPr>
              <a:t>The pleural surface is covered by a thick layer of exudate.</a:t>
            </a:r>
          </a:p>
          <a:p>
            <a:r>
              <a:rPr lang="en-US" dirty="0">
                <a:latin typeface="Arial" panose="020B0604020202020204" pitchFamily="34" charset="0"/>
                <a:cs typeface="Arial" panose="020B0604020202020204" pitchFamily="34" charset="0"/>
              </a:rPr>
              <a:t>Numerous abscesses occur, containing clusters of staphylococci, leukocytes</a:t>
            </a:r>
            <a:r>
              <a:rPr lang="en-US" dirty="0" smtClean="0">
                <a:latin typeface="Arial" panose="020B0604020202020204" pitchFamily="34" charset="0"/>
                <a:cs typeface="Arial" panose="020B0604020202020204" pitchFamily="34" charset="0"/>
              </a:rPr>
              <a:t>, erythrocytes</a:t>
            </a:r>
            <a:r>
              <a:rPr lang="en-US" dirty="0">
                <a:latin typeface="Arial" panose="020B0604020202020204" pitchFamily="34" charset="0"/>
                <a:cs typeface="Arial" panose="020B0604020202020204" pitchFamily="34" charset="0"/>
              </a:rPr>
              <a:t>, and necrotic debris.</a:t>
            </a:r>
          </a:p>
          <a:p>
            <a:r>
              <a:rPr lang="en-US" dirty="0">
                <a:latin typeface="Arial" panose="020B0604020202020204" pitchFamily="34" charset="0"/>
                <a:cs typeface="Arial" panose="020B0604020202020204" pitchFamily="34" charset="0"/>
              </a:rPr>
              <a:t>Rupture of a small </a:t>
            </a:r>
            <a:r>
              <a:rPr lang="en-US" dirty="0" err="1">
                <a:latin typeface="Arial" panose="020B0604020202020204" pitchFamily="34" charset="0"/>
                <a:cs typeface="Arial" panose="020B0604020202020204" pitchFamily="34" charset="0"/>
              </a:rPr>
              <a:t>subpleural</a:t>
            </a:r>
            <a:r>
              <a:rPr lang="en-US" dirty="0">
                <a:latin typeface="Arial" panose="020B0604020202020204" pitchFamily="34" charset="0"/>
                <a:cs typeface="Arial" panose="020B0604020202020204" pitchFamily="34" charset="0"/>
              </a:rPr>
              <a:t> abscess may result in </a:t>
            </a:r>
            <a:r>
              <a:rPr lang="en-US" dirty="0" err="1">
                <a:latin typeface="Arial" panose="020B0604020202020204" pitchFamily="34" charset="0"/>
                <a:cs typeface="Arial" panose="020B0604020202020204" pitchFamily="34" charset="0"/>
              </a:rPr>
              <a:t>pyopneumothorax</a:t>
            </a:r>
            <a:r>
              <a:rPr lang="en-US" dirty="0">
                <a:latin typeface="Arial" panose="020B0604020202020204" pitchFamily="34" charset="0"/>
                <a:cs typeface="Arial" panose="020B0604020202020204" pitchFamily="34" charset="0"/>
              </a:rPr>
              <a:t>, which may </a:t>
            </a:r>
            <a:r>
              <a:rPr lang="en-US" dirty="0" smtClean="0">
                <a:latin typeface="Arial" panose="020B0604020202020204" pitchFamily="34" charset="0"/>
                <a:cs typeface="Arial" panose="020B0604020202020204" pitchFamily="34" charset="0"/>
              </a:rPr>
              <a:t>erode into </a:t>
            </a:r>
            <a:r>
              <a:rPr lang="en-US" dirty="0">
                <a:latin typeface="Arial" panose="020B0604020202020204" pitchFamily="34" charset="0"/>
                <a:cs typeface="Arial" panose="020B0604020202020204" pitchFamily="34" charset="0"/>
              </a:rPr>
              <a:t>a bronchus, producing a bronchopleural fistula.</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360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57200"/>
          </a:xfrm>
        </p:spPr>
        <p:txBody>
          <a:bodyPr>
            <a:noAutofit/>
          </a:bodyPr>
          <a:lstStyle/>
          <a:p>
            <a:pPr marL="274320" indent="-274320">
              <a:lnSpc>
                <a:spcPct val="115000"/>
              </a:lnSpc>
              <a:spcBef>
                <a:spcPct val="20000"/>
              </a:spcBef>
              <a:buClr>
                <a:schemeClr val="accent3"/>
              </a:buClr>
              <a:buSzPct val="95000"/>
              <a:buFont typeface="Wingdings" panose="05000000000000000000" pitchFamily="2" charset="2"/>
              <a:buChar char="q"/>
            </a:pPr>
            <a:r>
              <a:rPr lang="en-US" sz="2800" dirty="0">
                <a:solidFill>
                  <a:srgbClr val="0000FF"/>
                </a:solidFill>
                <a:latin typeface="Arial"/>
                <a:ea typeface="Times New Roman"/>
                <a:cs typeface="Arial"/>
              </a:rPr>
              <a:t>Clinical Manifestations</a:t>
            </a:r>
          </a:p>
        </p:txBody>
      </p:sp>
      <p:sp>
        <p:nvSpPr>
          <p:cNvPr id="3" name="Content Placeholder 2"/>
          <p:cNvSpPr>
            <a:spLocks noGrp="1"/>
          </p:cNvSpPr>
          <p:nvPr>
            <p:ph sz="half" idx="1"/>
          </p:nvPr>
        </p:nvSpPr>
        <p:spPr>
          <a:xfrm>
            <a:off x="457200" y="1447800"/>
            <a:ext cx="8229600" cy="4907125"/>
          </a:xfrm>
        </p:spPr>
        <p:txBody>
          <a:bodyPr>
            <a:normAutofit fontScale="92500" lnSpcReduction="20000"/>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Infants younger than 1 </a:t>
            </a:r>
            <a:r>
              <a:rPr lang="en-US" dirty="0" smtClean="0">
                <a:latin typeface="Arial" panose="020B0604020202020204" pitchFamily="34" charset="0"/>
                <a:cs typeface="Arial" panose="020B0604020202020204" pitchFamily="34" charset="0"/>
              </a:rPr>
              <a:t>year </a:t>
            </a:r>
            <a:r>
              <a:rPr lang="en-US" dirty="0">
                <a:latin typeface="Arial" panose="020B0604020202020204" pitchFamily="34" charset="0"/>
                <a:cs typeface="Arial" panose="020B0604020202020204" pitchFamily="34" charset="0"/>
              </a:rPr>
              <a:t>are commonly affected</a:t>
            </a:r>
          </a:p>
          <a:p>
            <a:r>
              <a:rPr lang="en-US" dirty="0">
                <a:latin typeface="Arial" panose="020B0604020202020204" pitchFamily="34" charset="0"/>
                <a:cs typeface="Arial" panose="020B0604020202020204" pitchFamily="34" charset="0"/>
              </a:rPr>
              <a:t>history of an upper respiratory tract infection for several days to 1 wk.</a:t>
            </a:r>
          </a:p>
          <a:p>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rapid progression of symptoms is characteristic.</a:t>
            </a:r>
          </a:p>
          <a:p>
            <a:r>
              <a:rPr lang="en-US" dirty="0" smtClean="0">
                <a:latin typeface="Arial" panose="020B0604020202020204" pitchFamily="34" charset="0"/>
                <a:cs typeface="Arial" panose="020B0604020202020204" pitchFamily="34" charset="0"/>
              </a:rPr>
              <a:t>onset </a:t>
            </a:r>
            <a:r>
              <a:rPr lang="en-US" dirty="0">
                <a:latin typeface="Arial" panose="020B0604020202020204" pitchFamily="34" charset="0"/>
                <a:cs typeface="Arial" panose="020B0604020202020204" pitchFamily="34" charset="0"/>
              </a:rPr>
              <a:t>with high fever, cough, and evidence of respiratory distress.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Signs and symptoms</a:t>
            </a:r>
          </a:p>
          <a:p>
            <a:r>
              <a:rPr lang="en-US" dirty="0">
                <a:latin typeface="Arial" panose="020B0604020202020204" pitchFamily="34" charset="0"/>
                <a:cs typeface="Arial" panose="020B0604020202020204" pitchFamily="34" charset="0"/>
              </a:rPr>
              <a:t>tachypnea</a:t>
            </a:r>
            <a:r>
              <a:rPr lang="en-US" dirty="0" smtClean="0">
                <a:latin typeface="Arial" panose="020B0604020202020204" pitchFamily="34" charset="0"/>
                <a:cs typeface="Arial" panose="020B0604020202020204" pitchFamily="34" charset="0"/>
              </a:rPr>
              <a:t>, grunting </a:t>
            </a:r>
            <a:r>
              <a:rPr lang="en-US" dirty="0">
                <a:latin typeface="Arial" panose="020B0604020202020204" pitchFamily="34" charset="0"/>
                <a:cs typeface="Arial" panose="020B0604020202020204" pitchFamily="34" charset="0"/>
              </a:rPr>
              <a:t>respirations</a:t>
            </a:r>
            <a:r>
              <a:rPr lang="en-US" dirty="0" smtClean="0">
                <a:latin typeface="Arial" panose="020B0604020202020204" pitchFamily="34" charset="0"/>
                <a:cs typeface="Arial" panose="020B0604020202020204" pitchFamily="34" charset="0"/>
              </a:rPr>
              <a:t>, sternal </a:t>
            </a:r>
            <a:r>
              <a:rPr lang="en-US" dirty="0">
                <a:latin typeface="Arial" panose="020B0604020202020204" pitchFamily="34" charset="0"/>
                <a:cs typeface="Arial" panose="020B0604020202020204" pitchFamily="34" charset="0"/>
              </a:rPr>
              <a:t>and subcostal retractions</a:t>
            </a:r>
            <a:r>
              <a:rPr lang="en-US" dirty="0" smtClean="0">
                <a:latin typeface="Arial" panose="020B0604020202020204" pitchFamily="34" charset="0"/>
                <a:cs typeface="Arial" panose="020B0604020202020204" pitchFamily="34" charset="0"/>
              </a:rPr>
              <a:t>, nasal </a:t>
            </a:r>
            <a:r>
              <a:rPr lang="en-US" dirty="0">
                <a:latin typeface="Arial" panose="020B0604020202020204" pitchFamily="34" charset="0"/>
                <a:cs typeface="Arial" panose="020B0604020202020204" pitchFamily="34" charset="0"/>
              </a:rPr>
              <a:t>flaring</a:t>
            </a:r>
            <a:r>
              <a:rPr lang="en-US" dirty="0" smtClean="0">
                <a:latin typeface="Arial" panose="020B0604020202020204" pitchFamily="34" charset="0"/>
                <a:cs typeface="Arial" panose="020B0604020202020204" pitchFamily="34" charset="0"/>
              </a:rPr>
              <a:t>, cyanosis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anxiety</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lethargic , irritable and toxic.</a:t>
            </a:r>
          </a:p>
          <a:p>
            <a:r>
              <a:rPr lang="en-US" dirty="0">
                <a:latin typeface="Arial" panose="020B0604020202020204" pitchFamily="34" charset="0"/>
                <a:cs typeface="Arial" panose="020B0604020202020204" pitchFamily="34" charset="0"/>
              </a:rPr>
              <a:t>may develop severe dyspnea and a </a:t>
            </a:r>
            <a:r>
              <a:rPr lang="en-US" dirty="0" err="1">
                <a:latin typeface="Arial" panose="020B0604020202020204" pitchFamily="34" charset="0"/>
                <a:cs typeface="Arial" panose="020B0604020202020204" pitchFamily="34" charset="0"/>
              </a:rPr>
              <a:t>shocklike</a:t>
            </a:r>
            <a:r>
              <a:rPr lang="en-US" dirty="0">
                <a:latin typeface="Arial" panose="020B0604020202020204" pitchFamily="34" charset="0"/>
                <a:cs typeface="Arial" panose="020B0604020202020204" pitchFamily="34" charset="0"/>
              </a:rPr>
              <a:t> state.</a:t>
            </a:r>
          </a:p>
          <a:p>
            <a:r>
              <a:rPr lang="en-US" dirty="0">
                <a:latin typeface="Arial" panose="020B0604020202020204" pitchFamily="34" charset="0"/>
                <a:cs typeface="Arial" panose="020B0604020202020204" pitchFamily="34" charset="0"/>
              </a:rPr>
              <a:t>gastrointestinal disturbances, = vomiting, anorexia, diarrhea, and abdominal </a:t>
            </a:r>
            <a:r>
              <a:rPr lang="en-US" dirty="0" smtClean="0">
                <a:latin typeface="Arial" panose="020B0604020202020204" pitchFamily="34" charset="0"/>
                <a:cs typeface="Arial" panose="020B0604020202020204" pitchFamily="34" charset="0"/>
              </a:rPr>
              <a:t>distention secondary </a:t>
            </a:r>
            <a:r>
              <a:rPr lang="en-US" dirty="0">
                <a:latin typeface="Arial" panose="020B0604020202020204" pitchFamily="34" charset="0"/>
                <a:cs typeface="Arial" panose="020B0604020202020204" pitchFamily="34" charset="0"/>
              </a:rPr>
              <a:t>to a paralytic ileus.</a:t>
            </a:r>
          </a:p>
          <a:p>
            <a:endParaRPr lang="en-US" dirty="0"/>
          </a:p>
        </p:txBody>
      </p:sp>
    </p:spTree>
    <p:extLst>
      <p:ext uri="{BB962C8B-B14F-4D97-AF65-F5344CB8AC3E}">
        <p14:creationId xmlns:p14="http://schemas.microsoft.com/office/powerpoint/2010/main" val="367618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848600" cy="609600"/>
          </a:xfrm>
        </p:spPr>
        <p:txBody>
          <a:bodyPr>
            <a:normAutofit/>
          </a:bodyPr>
          <a:lstStyle/>
          <a:p>
            <a:r>
              <a:rPr lang="en-US" sz="2800" dirty="0">
                <a:solidFill>
                  <a:srgbClr val="0000FF"/>
                </a:solidFill>
                <a:latin typeface="Arial"/>
                <a:ea typeface="Times New Roman"/>
                <a:cs typeface="Arial"/>
              </a:rPr>
              <a:t>Diagnosis</a:t>
            </a:r>
          </a:p>
        </p:txBody>
      </p:sp>
      <p:sp>
        <p:nvSpPr>
          <p:cNvPr id="3" name="Content Placeholder 2"/>
          <p:cNvSpPr>
            <a:spLocks noGrp="1"/>
          </p:cNvSpPr>
          <p:nvPr>
            <p:ph sz="half" idx="1"/>
          </p:nvPr>
        </p:nvSpPr>
        <p:spPr>
          <a:xfrm>
            <a:off x="457200" y="1524000"/>
            <a:ext cx="8229600" cy="4876800"/>
          </a:xfrm>
        </p:spPr>
        <p:txBody>
          <a:bodyPr>
            <a:normAutofit fontScale="92500"/>
          </a:bodyPr>
          <a:lstStyle/>
          <a:p>
            <a:r>
              <a:rPr lang="en-US" sz="2400" dirty="0">
                <a:latin typeface="Arial" panose="020B0604020202020204" pitchFamily="34" charset="0"/>
                <a:cs typeface="Arial" panose="020B0604020202020204" pitchFamily="34" charset="0"/>
              </a:rPr>
              <a:t>Recognizing early staphylococcal pneumonia in infants is often difficult.</a:t>
            </a:r>
          </a:p>
          <a:p>
            <a:r>
              <a:rPr lang="en-US" sz="2400" dirty="0">
                <a:latin typeface="Arial" panose="020B0604020202020204" pitchFamily="34" charset="0"/>
                <a:cs typeface="Arial" panose="020B0604020202020204" pitchFamily="34" charset="0"/>
              </a:rPr>
              <a:t>Abrupt onset and rapid progression of symptoms of pneumonia in infants should </a:t>
            </a:r>
            <a:r>
              <a:rPr lang="en-US" sz="2400" dirty="0" smtClean="0">
                <a:latin typeface="Arial" panose="020B0604020202020204" pitchFamily="34" charset="0"/>
                <a:cs typeface="Arial" panose="020B0604020202020204" pitchFamily="34" charset="0"/>
              </a:rPr>
              <a:t>be considered </a:t>
            </a:r>
            <a:r>
              <a:rPr lang="en-US" sz="2400" dirty="0">
                <a:latin typeface="Arial" panose="020B0604020202020204" pitchFamily="34" charset="0"/>
                <a:cs typeface="Arial" panose="020B0604020202020204" pitchFamily="34" charset="0"/>
              </a:rPr>
              <a:t>to be due to staphylococci until proved otherwise.</a:t>
            </a:r>
          </a:p>
          <a:p>
            <a:r>
              <a:rPr lang="en-US" sz="2400" dirty="0">
                <a:latin typeface="Arial" panose="020B0604020202020204" pitchFamily="34" charset="0"/>
                <a:cs typeface="Arial" panose="020B0604020202020204" pitchFamily="34" charset="0"/>
              </a:rPr>
              <a:t>A history of </a:t>
            </a:r>
            <a:r>
              <a:rPr lang="en-US" sz="2400" dirty="0" err="1">
                <a:latin typeface="Arial" panose="020B0604020202020204" pitchFamily="34" charset="0"/>
                <a:cs typeface="Arial" panose="020B0604020202020204" pitchFamily="34" charset="0"/>
              </a:rPr>
              <a:t>furunculosis</a:t>
            </a:r>
            <a:r>
              <a:rPr lang="en-US" sz="2400" dirty="0">
                <a:latin typeface="Arial" panose="020B0604020202020204" pitchFamily="34" charset="0"/>
                <a:cs typeface="Arial" panose="020B0604020202020204" pitchFamily="34" charset="0"/>
              </a:rPr>
              <a:t>, a recent hospital admission, or maternal breast abscess </a:t>
            </a:r>
            <a:r>
              <a:rPr lang="en-US" sz="2400" dirty="0" smtClean="0">
                <a:latin typeface="Arial" panose="020B0604020202020204" pitchFamily="34" charset="0"/>
                <a:cs typeface="Arial" panose="020B0604020202020204" pitchFamily="34" charset="0"/>
              </a:rPr>
              <a:t>should also </a:t>
            </a:r>
            <a:r>
              <a:rPr lang="en-US" sz="2400" dirty="0">
                <a:latin typeface="Arial" panose="020B0604020202020204" pitchFamily="34" charset="0"/>
                <a:cs typeface="Arial" panose="020B0604020202020204" pitchFamily="34" charset="0"/>
              </a:rPr>
              <a:t>alert physicians to the possibility of this diagnosis.</a:t>
            </a:r>
          </a:p>
          <a:p>
            <a:r>
              <a:rPr lang="en-US" sz="2400" dirty="0">
                <a:latin typeface="Arial" panose="020B0604020202020204" pitchFamily="34" charset="0"/>
                <a:cs typeface="Arial" panose="020B0604020202020204" pitchFamily="34" charset="0"/>
              </a:rPr>
              <a:t>Other bacterial pneumonias that cause empyema or </a:t>
            </a:r>
            <a:r>
              <a:rPr lang="en-US" sz="2400" dirty="0" err="1">
                <a:latin typeface="Arial" panose="020B0604020202020204" pitchFamily="34" charset="0"/>
                <a:cs typeface="Arial" panose="020B0604020202020204" pitchFamily="34" charset="0"/>
              </a:rPr>
              <a:t>pneumatoceles</a:t>
            </a:r>
            <a:r>
              <a:rPr lang="en-US" sz="2400" dirty="0">
                <a:latin typeface="Arial" panose="020B0604020202020204" pitchFamily="34" charset="0"/>
                <a:cs typeface="Arial" panose="020B0604020202020204" pitchFamily="34" charset="0"/>
              </a:rPr>
              <a:t> and thus may </a:t>
            </a:r>
            <a:r>
              <a:rPr lang="en-US" sz="2400" dirty="0" smtClean="0">
                <a:latin typeface="Arial" panose="020B0604020202020204" pitchFamily="34" charset="0"/>
                <a:cs typeface="Arial" panose="020B0604020202020204" pitchFamily="34" charset="0"/>
              </a:rPr>
              <a:t>be confused </a:t>
            </a:r>
            <a:r>
              <a:rPr lang="en-US" sz="2400" dirty="0">
                <a:latin typeface="Arial" panose="020B0604020202020204" pitchFamily="34" charset="0"/>
                <a:cs typeface="Arial" panose="020B0604020202020204" pitchFamily="34" charset="0"/>
              </a:rPr>
              <a:t>with staphylococcal disease include S. pneumoniae, group A Streptococcus,</a:t>
            </a:r>
          </a:p>
          <a:p>
            <a:r>
              <a:rPr lang="en-US" sz="2400" dirty="0" err="1">
                <a:latin typeface="Arial" panose="020B0604020202020204" pitchFamily="34" charset="0"/>
                <a:cs typeface="Arial" panose="020B0604020202020204" pitchFamily="34" charset="0"/>
              </a:rPr>
              <a:t>Klebsiella</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H. influenzae </a:t>
            </a:r>
            <a:r>
              <a:rPr lang="en-US" sz="2400" dirty="0">
                <a:latin typeface="Arial" panose="020B0604020202020204" pitchFamily="34" charset="0"/>
                <a:cs typeface="Arial" panose="020B0604020202020204" pitchFamily="34" charset="0"/>
              </a:rPr>
              <a:t>(both type b and </a:t>
            </a:r>
            <a:r>
              <a:rPr lang="en-US" sz="2400" dirty="0" err="1">
                <a:latin typeface="Arial" panose="020B0604020202020204" pitchFamily="34" charset="0"/>
                <a:cs typeface="Arial" panose="020B0604020202020204" pitchFamily="34" charset="0"/>
              </a:rPr>
              <a:t>nontypable</a:t>
            </a:r>
            <a:r>
              <a:rPr lang="en-US" sz="2400" dirty="0">
                <a:latin typeface="Arial" panose="020B0604020202020204" pitchFamily="34" charset="0"/>
                <a:cs typeface="Arial" panose="020B0604020202020204" pitchFamily="34" charset="0"/>
              </a:rPr>
              <a:t>), and primary </a:t>
            </a:r>
            <a:r>
              <a:rPr lang="en-US" sz="2400" dirty="0" smtClean="0">
                <a:latin typeface="Arial" panose="020B0604020202020204" pitchFamily="34" charset="0"/>
                <a:cs typeface="Arial" panose="020B0604020202020204" pitchFamily="34" charset="0"/>
              </a:rPr>
              <a:t>tuberculous pneumonia </a:t>
            </a:r>
            <a:r>
              <a:rPr lang="en-US" sz="2400" dirty="0">
                <a:latin typeface="Arial" panose="020B0604020202020204" pitchFamily="34" charset="0"/>
                <a:cs typeface="Arial" panose="020B0604020202020204" pitchFamily="34" charset="0"/>
              </a:rPr>
              <a:t>with cavitation.</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2578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848600" cy="533400"/>
          </a:xfrm>
        </p:spPr>
        <p:txBody>
          <a:bodyPr>
            <a:normAutofit/>
          </a:bodyPr>
          <a:lstStyle/>
          <a:p>
            <a:r>
              <a:rPr lang="en-US" sz="2600" dirty="0">
                <a:solidFill>
                  <a:srgbClr val="0000FF"/>
                </a:solidFill>
                <a:latin typeface="Arial"/>
                <a:ea typeface="Times New Roman"/>
                <a:cs typeface="Arial"/>
              </a:rPr>
              <a:t>LABORATORY FINDINGS</a:t>
            </a:r>
          </a:p>
        </p:txBody>
      </p:sp>
      <p:sp>
        <p:nvSpPr>
          <p:cNvPr id="3" name="Content Placeholder 2"/>
          <p:cNvSpPr>
            <a:spLocks noGrp="1"/>
          </p:cNvSpPr>
          <p:nvPr>
            <p:ph sz="half" idx="1"/>
          </p:nvPr>
        </p:nvSpPr>
        <p:spPr>
          <a:xfrm>
            <a:off x="457200" y="1600200"/>
            <a:ext cx="8229600" cy="4754725"/>
          </a:xfrm>
        </p:spPr>
        <p:txBody>
          <a:bodyPr>
            <a:normAutofit fontScale="92500"/>
          </a:bodyPr>
          <a:lstStyle/>
          <a:p>
            <a:r>
              <a:rPr lang="en-US" dirty="0" smtClean="0">
                <a:latin typeface="Arial" panose="020B0604020202020204" pitchFamily="34" charset="0"/>
                <a:cs typeface="Arial" panose="020B0604020202020204" pitchFamily="34" charset="0"/>
              </a:rPr>
              <a:t>Leukocytosis, increase </a:t>
            </a:r>
            <a:r>
              <a:rPr lang="en-US" dirty="0">
                <a:latin typeface="Arial" panose="020B0604020202020204" pitchFamily="34" charset="0"/>
                <a:cs typeface="Arial" panose="020B0604020202020204" pitchFamily="34" charset="0"/>
              </a:rPr>
              <a:t>primarily among the (WBCs) </a:t>
            </a:r>
            <a:r>
              <a:rPr lang="en-US" dirty="0" err="1" smtClean="0">
                <a:latin typeface="Arial" panose="020B0604020202020204" pitchFamily="34" charset="0"/>
                <a:cs typeface="Arial" panose="020B0604020202020204" pitchFamily="34" charset="0"/>
              </a:rPr>
              <a:t>polymorphonuclear</a:t>
            </a:r>
            <a:r>
              <a:rPr lang="en-US" dirty="0" smtClean="0">
                <a:latin typeface="Arial" panose="020B0604020202020204" pitchFamily="34" charset="0"/>
                <a:cs typeface="Arial" panose="020B0604020202020204" pitchFamily="34" charset="0"/>
              </a:rPr>
              <a:t> cells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Mild to moderate anemia is common.</a:t>
            </a:r>
          </a:p>
          <a:p>
            <a:r>
              <a:rPr lang="en-US" dirty="0" smtClean="0">
                <a:latin typeface="Arial" panose="020B0604020202020204" pitchFamily="34" charset="0"/>
                <a:cs typeface="Arial" panose="020B0604020202020204" pitchFamily="34" charset="0"/>
              </a:rPr>
              <a:t>cultures </a:t>
            </a:r>
            <a:r>
              <a:rPr lang="en-US" dirty="0">
                <a:latin typeface="Arial" panose="020B0604020202020204" pitchFamily="34" charset="0"/>
                <a:cs typeface="Arial" panose="020B0604020202020204" pitchFamily="34" charset="0"/>
              </a:rPr>
              <a:t>-obtained by tracheal aspiration or pleural tap</a:t>
            </a:r>
          </a:p>
          <a:p>
            <a:r>
              <a:rPr lang="en-US" dirty="0" smtClean="0">
                <a:latin typeface="Arial" panose="020B0604020202020204" pitchFamily="34" charset="0"/>
                <a:cs typeface="Arial" panose="020B0604020202020204" pitchFamily="34" charset="0"/>
              </a:rPr>
              <a:t>Gram stain reveals gram-positive cocci in clusters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finding of staphylococci in the nasopharynx is of no diagnostic </a:t>
            </a:r>
            <a:r>
              <a:rPr lang="en-US" dirty="0" smtClean="0">
                <a:latin typeface="Arial" panose="020B0604020202020204" pitchFamily="34" charset="0"/>
                <a:cs typeface="Arial" panose="020B0604020202020204" pitchFamily="34" charset="0"/>
              </a:rPr>
              <a:t>value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blood cultures may be </a:t>
            </a:r>
            <a:r>
              <a:rPr lang="en-US" dirty="0" smtClean="0">
                <a:latin typeface="Arial" panose="020B0604020202020204" pitchFamily="34" charset="0"/>
                <a:cs typeface="Arial" panose="020B0604020202020204" pitchFamily="34" charset="0"/>
              </a:rPr>
              <a:t>positive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Pleural fluid reveals an exudate with </a:t>
            </a:r>
            <a:r>
              <a:rPr lang="en-US" dirty="0" err="1">
                <a:latin typeface="Arial" panose="020B0604020202020204" pitchFamily="34" charset="0"/>
                <a:cs typeface="Arial" panose="020B0604020202020204" pitchFamily="34" charset="0"/>
              </a:rPr>
              <a:t>polymorphonuclear</a:t>
            </a:r>
            <a:r>
              <a:rPr lang="en-US" dirty="0">
                <a:latin typeface="Arial" panose="020B0604020202020204" pitchFamily="34" charset="0"/>
                <a:cs typeface="Arial" panose="020B0604020202020204" pitchFamily="34" charset="0"/>
              </a:rPr>
              <a:t> cell counts of </a:t>
            </a:r>
            <a:r>
              <a:rPr lang="en-US" dirty="0" smtClean="0">
                <a:latin typeface="Arial" panose="020B0604020202020204" pitchFamily="34" charset="0"/>
                <a:cs typeface="Arial" panose="020B0604020202020204" pitchFamily="34" charset="0"/>
              </a:rPr>
              <a:t>300-100,000/mm3 </a:t>
            </a:r>
            <a:r>
              <a:rPr lang="en-US" dirty="0">
                <a:latin typeface="Arial" panose="020B0604020202020204" pitchFamily="34" charset="0"/>
                <a:cs typeface="Arial" panose="020B0604020202020204" pitchFamily="34" charset="0"/>
              </a:rPr>
              <a:t>, protein above 2.5 g/</a:t>
            </a:r>
            <a:r>
              <a:rPr lang="en-US" dirty="0" err="1">
                <a:latin typeface="Arial" panose="020B0604020202020204" pitchFamily="34" charset="0"/>
                <a:cs typeface="Arial" panose="020B0604020202020204" pitchFamily="34" charset="0"/>
              </a:rPr>
              <a:t>dL</a:t>
            </a:r>
            <a:r>
              <a:rPr lang="en-US" dirty="0">
                <a:latin typeface="Arial" panose="020B0604020202020204" pitchFamily="34" charset="0"/>
                <a:cs typeface="Arial" panose="020B0604020202020204" pitchFamily="34" charset="0"/>
              </a:rPr>
              <a:t>, and a low glucose concentration.</a:t>
            </a:r>
          </a:p>
          <a:p>
            <a:endParaRPr lang="en-US" dirty="0"/>
          </a:p>
        </p:txBody>
      </p:sp>
    </p:spTree>
    <p:extLst>
      <p:ext uri="{BB962C8B-B14F-4D97-AF65-F5344CB8AC3E}">
        <p14:creationId xmlns:p14="http://schemas.microsoft.com/office/powerpoint/2010/main" val="2711884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457200"/>
          </a:xfrm>
        </p:spPr>
        <p:txBody>
          <a:bodyPr>
            <a:noAutofit/>
          </a:bodyPr>
          <a:lstStyle/>
          <a:p>
            <a:r>
              <a:rPr lang="en-US" sz="3200" dirty="0">
                <a:solidFill>
                  <a:srgbClr val="0000FF"/>
                </a:solidFill>
                <a:latin typeface="Arial"/>
                <a:ea typeface="Times New Roman"/>
                <a:cs typeface="Arial"/>
              </a:rPr>
              <a:t>Treatment</a:t>
            </a:r>
          </a:p>
        </p:txBody>
      </p:sp>
      <p:sp>
        <p:nvSpPr>
          <p:cNvPr id="3" name="Content Placeholder 2"/>
          <p:cNvSpPr>
            <a:spLocks noGrp="1"/>
          </p:cNvSpPr>
          <p:nvPr>
            <p:ph sz="half" idx="1"/>
          </p:nvPr>
        </p:nvSpPr>
        <p:spPr>
          <a:xfrm>
            <a:off x="381000" y="1447800"/>
            <a:ext cx="8382000" cy="5105400"/>
          </a:xfrm>
        </p:spPr>
        <p:txBody>
          <a:bodyPr>
            <a:normAutofit fontScale="85000" lnSpcReduction="10000"/>
          </a:bodyPr>
          <a:lstStyle/>
          <a:p>
            <a:r>
              <a:rPr lang="en-US" dirty="0" smtClean="0">
                <a:latin typeface="Arial" panose="020B0604020202020204" pitchFamily="34" charset="0"/>
                <a:cs typeface="Arial" panose="020B0604020202020204" pitchFamily="34" charset="0"/>
              </a:rPr>
              <a:t>Antibiotics, a </a:t>
            </a:r>
            <a:r>
              <a:rPr lang="en-US" dirty="0">
                <a:latin typeface="Arial" panose="020B0604020202020204" pitchFamily="34" charset="0"/>
                <a:cs typeface="Arial" panose="020B0604020202020204" pitchFamily="34" charset="0"/>
              </a:rPr>
              <a:t>semisynthetic, penicillinase-resistant penicillin should be administered intravenously immediately after cultures are obtained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Cloxacillin</a:t>
            </a:r>
            <a:r>
              <a:rPr lang="en-US" dirty="0">
                <a:latin typeface="Arial" panose="020B0604020202020204" pitchFamily="34" charset="0"/>
                <a:cs typeface="Arial" panose="020B0604020202020204" pitchFamily="34" charset="0"/>
              </a:rPr>
              <a:t>, 100 mg/kg/24 </a:t>
            </a:r>
            <a:r>
              <a:rPr lang="en-US" dirty="0" err="1" smtClean="0">
                <a:latin typeface="Arial" panose="020B0604020202020204" pitchFamily="34" charset="0"/>
                <a:cs typeface="Arial" panose="020B0604020202020204" pitchFamily="34" charset="0"/>
              </a:rPr>
              <a:t>hrs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for 4 to 6 weeks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initially IV and when tolerates oral change to tablets. Infant can be given tablet  after making it powder mix with honey)</a:t>
            </a:r>
          </a:p>
          <a:p>
            <a:r>
              <a:rPr lang="en-US" dirty="0" smtClean="0">
                <a:latin typeface="Arial" panose="020B0604020202020204" pitchFamily="34" charset="0"/>
                <a:cs typeface="Arial" panose="020B0604020202020204" pitchFamily="34" charset="0"/>
              </a:rPr>
              <a:t>drainage </a:t>
            </a:r>
            <a:r>
              <a:rPr lang="en-US" dirty="0">
                <a:latin typeface="Arial" panose="020B0604020202020204" pitchFamily="34" charset="0"/>
                <a:cs typeface="Arial" panose="020B0604020202020204" pitchFamily="34" charset="0"/>
              </a:rPr>
              <a:t>of collections of </a:t>
            </a:r>
            <a:r>
              <a:rPr lang="en-US" dirty="0" smtClean="0">
                <a:latin typeface="Arial" panose="020B0604020202020204" pitchFamily="34" charset="0"/>
                <a:cs typeface="Arial" panose="020B0604020202020204" pitchFamily="34" charset="0"/>
              </a:rPr>
              <a:t>pus </a:t>
            </a:r>
          </a:p>
          <a:p>
            <a:r>
              <a:rPr lang="en-US" dirty="0" smtClean="0">
                <a:latin typeface="Arial" panose="020B0604020202020204" pitchFamily="34" charset="0"/>
                <a:cs typeface="Arial" panose="020B0604020202020204" pitchFamily="34" charset="0"/>
              </a:rPr>
              <a:t>should </a:t>
            </a:r>
            <a:r>
              <a:rPr lang="en-US" dirty="0">
                <a:latin typeface="Arial" panose="020B0604020202020204" pitchFamily="34" charset="0"/>
                <a:cs typeface="Arial" panose="020B0604020202020204" pitchFamily="34" charset="0"/>
              </a:rPr>
              <a:t>be given oxygen and placed in a </a:t>
            </a:r>
            <a:r>
              <a:rPr lang="en-US" dirty="0" err="1">
                <a:latin typeface="Arial" panose="020B0604020202020204" pitchFamily="34" charset="0"/>
                <a:cs typeface="Arial" panose="020B0604020202020204" pitchFamily="34" charset="0"/>
              </a:rPr>
              <a:t>semireclining</a:t>
            </a:r>
            <a:r>
              <a:rPr lang="en-US" dirty="0">
                <a:latin typeface="Arial" panose="020B0604020202020204" pitchFamily="34" charset="0"/>
                <a:cs typeface="Arial" panose="020B0604020202020204" pitchFamily="34" charset="0"/>
              </a:rPr>
              <a:t> position to relieve cyanosis </a:t>
            </a:r>
            <a:r>
              <a:rPr lang="en-US" dirty="0" smtClean="0">
                <a:latin typeface="Arial" panose="020B0604020202020204" pitchFamily="34" charset="0"/>
                <a:cs typeface="Arial" panose="020B0604020202020204" pitchFamily="34" charset="0"/>
              </a:rPr>
              <a:t>and anxiety</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intravenous hydration and nutrition</a:t>
            </a:r>
          </a:p>
          <a:p>
            <a:r>
              <a:rPr lang="en-US" dirty="0">
                <a:latin typeface="Arial" panose="020B0604020202020204" pitchFamily="34" charset="0"/>
                <a:cs typeface="Arial" panose="020B0604020202020204" pitchFamily="34" charset="0"/>
              </a:rPr>
              <a:t>Assisted ventilation may be </a:t>
            </a:r>
            <a:r>
              <a:rPr lang="en-US" dirty="0" smtClean="0">
                <a:latin typeface="Arial" panose="020B0604020202020204" pitchFamily="34" charset="0"/>
                <a:cs typeface="Arial" panose="020B0604020202020204" pitchFamily="34" charset="0"/>
              </a:rPr>
              <a:t>needed </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Pleural </a:t>
            </a:r>
            <a:r>
              <a:rPr lang="en-US" dirty="0">
                <a:latin typeface="Arial" panose="020B0604020202020204" pitchFamily="34" charset="0"/>
                <a:cs typeface="Arial" panose="020B0604020202020204" pitchFamily="34" charset="0"/>
              </a:rPr>
              <a:t>tap even if only a small empyema is present, in order to reduce the chance </a:t>
            </a:r>
            <a:r>
              <a:rPr lang="en-US" dirty="0" smtClean="0">
                <a:latin typeface="Arial" panose="020B0604020202020204" pitchFamily="34" charset="0"/>
                <a:cs typeface="Arial" panose="020B0604020202020204" pitchFamily="34" charset="0"/>
              </a:rPr>
              <a:t>of bronchopleural </a:t>
            </a:r>
            <a:r>
              <a:rPr lang="en-US" dirty="0">
                <a:latin typeface="Arial" panose="020B0604020202020204" pitchFamily="34" charset="0"/>
                <a:cs typeface="Arial" panose="020B0604020202020204" pitchFamily="34" charset="0"/>
              </a:rPr>
              <a:t>fistula</a:t>
            </a:r>
          </a:p>
          <a:p>
            <a:r>
              <a:rPr lang="en-US" dirty="0">
                <a:latin typeface="Arial" panose="020B0604020202020204" pitchFamily="34" charset="0"/>
                <a:cs typeface="Arial" panose="020B0604020202020204" pitchFamily="34" charset="0"/>
              </a:rPr>
              <a:t>Generally, pus </a:t>
            </a:r>
            <a:r>
              <a:rPr lang="en-US" dirty="0" err="1">
                <a:latin typeface="Arial" panose="020B0604020202020204" pitchFamily="34" charset="0"/>
                <a:cs typeface="Arial" panose="020B0604020202020204" pitchFamily="34" charset="0"/>
              </a:rPr>
              <a:t>reaccumulates</a:t>
            </a:r>
            <a:r>
              <a:rPr lang="en-US" dirty="0">
                <a:latin typeface="Arial" panose="020B0604020202020204" pitchFamily="34" charset="0"/>
                <a:cs typeface="Arial" panose="020B0604020202020204" pitchFamily="34" charset="0"/>
              </a:rPr>
              <a:t> so rapidly and becomes so viscous or </a:t>
            </a:r>
            <a:r>
              <a:rPr lang="en-US" dirty="0" err="1">
                <a:latin typeface="Arial" panose="020B0604020202020204" pitchFamily="34" charset="0"/>
                <a:cs typeface="Arial" panose="020B0604020202020204" pitchFamily="34" charset="0"/>
              </a:rPr>
              <a:t>loculated</a:t>
            </a:r>
            <a:r>
              <a:rPr lang="en-US" dirty="0">
                <a:latin typeface="Arial" panose="020B0604020202020204" pitchFamily="34" charset="0"/>
                <a:cs typeface="Arial" panose="020B0604020202020204" pitchFamily="34" charset="0"/>
              </a:rPr>
              <a:t> that </a:t>
            </a:r>
            <a:r>
              <a:rPr lang="en-US" dirty="0" smtClean="0">
                <a:latin typeface="Arial" panose="020B0604020202020204" pitchFamily="34" charset="0"/>
                <a:cs typeface="Arial" panose="020B0604020202020204" pitchFamily="34" charset="0"/>
              </a:rPr>
              <a:t>closed drainage </a:t>
            </a:r>
            <a:r>
              <a:rPr lang="en-US" dirty="0">
                <a:latin typeface="Arial" panose="020B0604020202020204" pitchFamily="34" charset="0"/>
                <a:cs typeface="Arial" panose="020B0604020202020204" pitchFamily="34" charset="0"/>
              </a:rPr>
              <a:t>with a chest tube of the largest possible caliber is </a:t>
            </a:r>
            <a:r>
              <a:rPr lang="en-US" dirty="0" smtClean="0">
                <a:latin typeface="Arial" panose="020B0604020202020204" pitchFamily="34" charset="0"/>
                <a:cs typeface="Arial" panose="020B0604020202020204" pitchFamily="34" charset="0"/>
              </a:rPr>
              <a:t>required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6714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924800" cy="533400"/>
          </a:xfrm>
        </p:spPr>
        <p:txBody>
          <a:bodyPr>
            <a:normAutofit/>
          </a:bodyPr>
          <a:lstStyle/>
          <a:p>
            <a:r>
              <a:rPr lang="en-US" sz="2800" dirty="0">
                <a:solidFill>
                  <a:srgbClr val="0000FF"/>
                </a:solidFill>
                <a:latin typeface="Arial"/>
                <a:ea typeface="Times New Roman"/>
                <a:cs typeface="Arial"/>
              </a:rPr>
              <a:t>Complications</a:t>
            </a:r>
          </a:p>
        </p:txBody>
      </p:sp>
      <p:sp>
        <p:nvSpPr>
          <p:cNvPr id="3" name="Content Placeholder 2"/>
          <p:cNvSpPr>
            <a:spLocks noGrp="1"/>
          </p:cNvSpPr>
          <p:nvPr>
            <p:ph sz="half" idx="1"/>
          </p:nvPr>
        </p:nvSpPr>
        <p:spPr>
          <a:xfrm>
            <a:off x="457200" y="1295400"/>
            <a:ext cx="8229600" cy="5334000"/>
          </a:xfrm>
        </p:spPr>
        <p:txBody>
          <a:bodyPr>
            <a:normAutofit fontScale="25000" lnSpcReduction="20000"/>
          </a:bodyPr>
          <a:lstStyle/>
          <a:p>
            <a:r>
              <a:rPr lang="en-US" sz="9200" dirty="0" smtClean="0">
                <a:latin typeface="Arial" panose="020B0604020202020204" pitchFamily="34" charset="0"/>
                <a:cs typeface="Arial" panose="020B0604020202020204" pitchFamily="34" charset="0"/>
              </a:rPr>
              <a:t>empyema</a:t>
            </a:r>
            <a:r>
              <a:rPr lang="en-US" sz="9200" dirty="0">
                <a:latin typeface="Arial" panose="020B0604020202020204" pitchFamily="34" charset="0"/>
                <a:cs typeface="Arial" panose="020B0604020202020204" pitchFamily="34" charset="0"/>
              </a:rPr>
              <a:t>,</a:t>
            </a:r>
          </a:p>
          <a:p>
            <a:r>
              <a:rPr lang="en-US" sz="9200" dirty="0" err="1">
                <a:latin typeface="Arial" panose="020B0604020202020204" pitchFamily="34" charset="0"/>
                <a:cs typeface="Arial" panose="020B0604020202020204" pitchFamily="34" charset="0"/>
              </a:rPr>
              <a:t>pyopneumothorax</a:t>
            </a:r>
            <a:r>
              <a:rPr lang="en-US" sz="9200" dirty="0">
                <a:latin typeface="Arial" panose="020B0604020202020204" pitchFamily="34" charset="0"/>
                <a:cs typeface="Arial" panose="020B0604020202020204" pitchFamily="34" charset="0"/>
              </a:rPr>
              <a:t>,</a:t>
            </a:r>
          </a:p>
          <a:p>
            <a:r>
              <a:rPr lang="en-US" sz="9200" dirty="0" err="1">
                <a:latin typeface="Arial" panose="020B0604020202020204" pitchFamily="34" charset="0"/>
                <a:cs typeface="Arial" panose="020B0604020202020204" pitchFamily="34" charset="0"/>
              </a:rPr>
              <a:t>pneumatoceles</a:t>
            </a:r>
            <a:endParaRPr lang="en-US" sz="9200" dirty="0">
              <a:latin typeface="Arial" panose="020B0604020202020204" pitchFamily="34" charset="0"/>
              <a:cs typeface="Arial" panose="020B0604020202020204" pitchFamily="34" charset="0"/>
            </a:endParaRPr>
          </a:p>
          <a:p>
            <a:pPr marL="0" indent="0">
              <a:buNone/>
            </a:pPr>
            <a:r>
              <a:rPr lang="en-US" sz="9200" dirty="0" smtClean="0">
                <a:latin typeface="Arial" panose="020B0604020202020204" pitchFamily="34" charset="0"/>
                <a:cs typeface="Arial" panose="020B0604020202020204" pitchFamily="34" charset="0"/>
              </a:rPr>
              <a:t>   they </a:t>
            </a:r>
            <a:r>
              <a:rPr lang="en-US" sz="9200" dirty="0">
                <a:latin typeface="Arial" panose="020B0604020202020204" pitchFamily="34" charset="0"/>
                <a:cs typeface="Arial" panose="020B0604020202020204" pitchFamily="34" charset="0"/>
              </a:rPr>
              <a:t>are considered part of the natural course of the illness </a:t>
            </a:r>
            <a:r>
              <a:rPr lang="en-US" sz="9200" dirty="0" smtClean="0">
                <a:latin typeface="Arial" panose="020B0604020202020204" pitchFamily="34" charset="0"/>
                <a:cs typeface="Arial" panose="020B0604020202020204" pitchFamily="34" charset="0"/>
              </a:rPr>
              <a:t>  </a:t>
            </a:r>
          </a:p>
          <a:p>
            <a:pPr marL="0" indent="0">
              <a:buNone/>
            </a:pPr>
            <a:r>
              <a:rPr lang="en-US" sz="9200" dirty="0">
                <a:latin typeface="Arial" panose="020B0604020202020204" pitchFamily="34" charset="0"/>
                <a:cs typeface="Arial" panose="020B0604020202020204" pitchFamily="34" charset="0"/>
              </a:rPr>
              <a:t> </a:t>
            </a:r>
            <a:r>
              <a:rPr lang="en-US" sz="9200" dirty="0" smtClean="0">
                <a:latin typeface="Arial" panose="020B0604020202020204" pitchFamily="34" charset="0"/>
                <a:cs typeface="Arial" panose="020B0604020202020204" pitchFamily="34" charset="0"/>
              </a:rPr>
              <a:t>  and </a:t>
            </a:r>
            <a:r>
              <a:rPr lang="en-US" sz="9200" dirty="0">
                <a:latin typeface="Arial" panose="020B0604020202020204" pitchFamily="34" charset="0"/>
                <a:cs typeface="Arial" panose="020B0604020202020204" pitchFamily="34" charset="0"/>
              </a:rPr>
              <a:t>not </a:t>
            </a:r>
            <a:r>
              <a:rPr lang="en-US" sz="9200" dirty="0" smtClean="0">
                <a:latin typeface="Arial" panose="020B0604020202020204" pitchFamily="34" charset="0"/>
                <a:cs typeface="Arial" panose="020B0604020202020204" pitchFamily="34" charset="0"/>
              </a:rPr>
              <a:t>complications</a:t>
            </a:r>
            <a:r>
              <a:rPr lang="en-US" sz="9200" dirty="0">
                <a:latin typeface="Arial" panose="020B0604020202020204" pitchFamily="34" charset="0"/>
                <a:cs typeface="Arial" panose="020B0604020202020204" pitchFamily="34" charset="0"/>
              </a:rPr>
              <a:t>.</a:t>
            </a:r>
          </a:p>
          <a:p>
            <a:r>
              <a:rPr lang="en-US" sz="9200" dirty="0" smtClean="0">
                <a:latin typeface="Arial" panose="020B0604020202020204" pitchFamily="34" charset="0"/>
                <a:cs typeface="Arial" panose="020B0604020202020204" pitchFamily="34" charset="0"/>
              </a:rPr>
              <a:t>Septic </a:t>
            </a:r>
            <a:r>
              <a:rPr lang="en-US" sz="9200" dirty="0">
                <a:latin typeface="Arial" panose="020B0604020202020204" pitchFamily="34" charset="0"/>
                <a:cs typeface="Arial" panose="020B0604020202020204" pitchFamily="34" charset="0"/>
              </a:rPr>
              <a:t>lesions outside the respiratory tract = pericarditis, meningitis, oste</a:t>
            </a:r>
            <a:r>
              <a:rPr lang="en-US" sz="9600" dirty="0">
                <a:latin typeface="Arial" panose="020B0604020202020204" pitchFamily="34" charset="0"/>
                <a:cs typeface="Arial" panose="020B0604020202020204" pitchFamily="34" charset="0"/>
              </a:rPr>
              <a:t>omyelitis, </a:t>
            </a:r>
            <a:r>
              <a:rPr lang="en-US" sz="9600" dirty="0" smtClean="0">
                <a:latin typeface="Arial" panose="020B0604020202020204" pitchFamily="34" charset="0"/>
                <a:cs typeface="Arial" panose="020B0604020202020204" pitchFamily="34" charset="0"/>
              </a:rPr>
              <a:t>and metastatic </a:t>
            </a:r>
            <a:r>
              <a:rPr lang="en-US" sz="9600" dirty="0">
                <a:latin typeface="Arial" panose="020B0604020202020204" pitchFamily="34" charset="0"/>
                <a:cs typeface="Arial" panose="020B0604020202020204" pitchFamily="34" charset="0"/>
              </a:rPr>
              <a:t>abscesses in soft tissue</a:t>
            </a:r>
          </a:p>
          <a:p>
            <a:endParaRPr lang="en-US" sz="7200" dirty="0">
              <a:latin typeface="Arial" panose="020B0604020202020204" pitchFamily="34" charset="0"/>
              <a:cs typeface="Arial" panose="020B0604020202020204" pitchFamily="34" charset="0"/>
            </a:endParaRPr>
          </a:p>
          <a:p>
            <a:pPr marL="0" indent="0">
              <a:buNone/>
            </a:pPr>
            <a:r>
              <a:rPr lang="en-US" sz="11200" dirty="0" smtClean="0">
                <a:latin typeface="Arial" panose="020B0604020202020204" pitchFamily="34" charset="0"/>
                <a:cs typeface="Arial" panose="020B0604020202020204" pitchFamily="34" charset="0"/>
              </a:rPr>
              <a:t>  </a:t>
            </a:r>
            <a:r>
              <a:rPr lang="en-US" sz="11200" dirty="0">
                <a:solidFill>
                  <a:srgbClr val="0000FF"/>
                </a:solidFill>
                <a:latin typeface="Arial"/>
                <a:ea typeface="Times New Roman"/>
                <a:cs typeface="Arial"/>
              </a:rPr>
              <a:t>Prognosis </a:t>
            </a:r>
          </a:p>
          <a:p>
            <a:r>
              <a:rPr lang="en-US" sz="9200" dirty="0" smtClean="0">
                <a:latin typeface="Arial" panose="020B0604020202020204" pitchFamily="34" charset="0"/>
                <a:cs typeface="Arial" panose="020B0604020202020204" pitchFamily="34" charset="0"/>
              </a:rPr>
              <a:t>mortality </a:t>
            </a:r>
            <a:r>
              <a:rPr lang="en-US" sz="9200" dirty="0">
                <a:latin typeface="Arial" panose="020B0604020202020204" pitchFamily="34" charset="0"/>
                <a:cs typeface="Arial" panose="020B0604020202020204" pitchFamily="34" charset="0"/>
              </a:rPr>
              <a:t>still ranges from 10-30</a:t>
            </a:r>
            <a:r>
              <a:rPr lang="en-US" sz="9200" dirty="0" smtClean="0">
                <a:latin typeface="Arial" panose="020B0604020202020204" pitchFamily="34" charset="0"/>
                <a:cs typeface="Arial" panose="020B0604020202020204" pitchFamily="34" charset="0"/>
              </a:rPr>
              <a:t>%, Factors :</a:t>
            </a:r>
            <a:endParaRPr lang="en-US" sz="9200" dirty="0">
              <a:latin typeface="Arial" panose="020B0604020202020204" pitchFamily="34" charset="0"/>
              <a:cs typeface="Arial" panose="020B0604020202020204" pitchFamily="34" charset="0"/>
            </a:endParaRPr>
          </a:p>
          <a:p>
            <a:r>
              <a:rPr lang="en-US" sz="9200" dirty="0">
                <a:latin typeface="Arial" panose="020B0604020202020204" pitchFamily="34" charset="0"/>
                <a:cs typeface="Arial" panose="020B0604020202020204" pitchFamily="34" charset="0"/>
              </a:rPr>
              <a:t>the length of illness before hospitalization</a:t>
            </a:r>
          </a:p>
          <a:p>
            <a:r>
              <a:rPr lang="en-US" sz="9200" dirty="0">
                <a:latin typeface="Arial" panose="020B0604020202020204" pitchFamily="34" charset="0"/>
                <a:cs typeface="Arial" panose="020B0604020202020204" pitchFamily="34" charset="0"/>
              </a:rPr>
              <a:t>age of the patient,</a:t>
            </a:r>
          </a:p>
          <a:p>
            <a:r>
              <a:rPr lang="en-US" sz="9200" dirty="0">
                <a:latin typeface="Arial" panose="020B0604020202020204" pitchFamily="34" charset="0"/>
                <a:cs typeface="Arial" panose="020B0604020202020204" pitchFamily="34" charset="0"/>
              </a:rPr>
              <a:t>adequacy of therapy,</a:t>
            </a:r>
          </a:p>
          <a:p>
            <a:r>
              <a:rPr lang="en-US" sz="9200" dirty="0">
                <a:latin typeface="Arial" panose="020B0604020202020204" pitchFamily="34" charset="0"/>
                <a:cs typeface="Arial" panose="020B0604020202020204" pitchFamily="34" charset="0"/>
              </a:rPr>
              <a:t>the presence of other illness or </a:t>
            </a:r>
            <a:r>
              <a:rPr lang="en-US" sz="9200" dirty="0" smtClean="0">
                <a:latin typeface="Arial" panose="020B0604020202020204" pitchFamily="34" charset="0"/>
                <a:cs typeface="Arial" panose="020B0604020202020204" pitchFamily="34" charset="0"/>
              </a:rPr>
              <a:t>complications </a:t>
            </a:r>
            <a:endParaRPr lang="en-US" sz="9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1816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591312"/>
          </a:xfrm>
        </p:spPr>
        <p:txBody>
          <a:bodyPr>
            <a:normAutofit fontScale="90000"/>
          </a:bodyPr>
          <a:lstStyle/>
          <a:p>
            <a:r>
              <a:rPr lang="en-US" sz="3600" dirty="0"/>
              <a:t>Classification</a:t>
            </a:r>
          </a:p>
        </p:txBody>
      </p:sp>
      <p:sp>
        <p:nvSpPr>
          <p:cNvPr id="3" name="Content Placeholder 2"/>
          <p:cNvSpPr>
            <a:spLocks noGrp="1"/>
          </p:cNvSpPr>
          <p:nvPr>
            <p:ph sz="half" idx="1"/>
          </p:nvPr>
        </p:nvSpPr>
        <p:spPr>
          <a:xfrm>
            <a:off x="457200" y="1295400"/>
            <a:ext cx="8229600" cy="5257800"/>
          </a:xfrm>
        </p:spPr>
        <p:txBody>
          <a:bodyPr>
            <a:normAutofit lnSpcReduction="10000"/>
          </a:bodyPr>
          <a:lstStyle/>
          <a:p>
            <a:pPr>
              <a:buFont typeface="Wingdings" panose="05000000000000000000" pitchFamily="2" charset="2"/>
              <a:buChar char="q"/>
            </a:pPr>
            <a:r>
              <a:rPr lang="en-US" sz="2200" dirty="0" smtClean="0">
                <a:solidFill>
                  <a:srgbClr val="C00000"/>
                </a:solidFill>
                <a:latin typeface="Arial" panose="020B0604020202020204" pitchFamily="34" charset="0"/>
                <a:cs typeface="Arial" panose="020B0604020202020204" pitchFamily="34" charset="0"/>
              </a:rPr>
              <a:t> I</a:t>
            </a:r>
            <a:r>
              <a:rPr lang="en-US" sz="2200" dirty="0">
                <a:solidFill>
                  <a:srgbClr val="C00000"/>
                </a:solidFill>
                <a:latin typeface="Arial" panose="020B0604020202020204" pitchFamily="34" charset="0"/>
                <a:cs typeface="Arial" panose="020B0604020202020204" pitchFamily="34" charset="0"/>
              </a:rPr>
              <a:t>.	Etiology </a:t>
            </a:r>
            <a:endParaRPr lang="en-US" sz="2200" dirty="0" smtClean="0">
              <a:solidFill>
                <a:srgbClr val="C00000"/>
              </a:solidFill>
              <a:latin typeface="Arial" panose="020B0604020202020204" pitchFamily="34" charset="0"/>
              <a:cs typeface="Arial" panose="020B0604020202020204" pitchFamily="34" charset="0"/>
            </a:endParaRPr>
          </a:p>
          <a:p>
            <a:pPr>
              <a:buFont typeface="Wingdings 2" pitchFamily="18" charset="2"/>
              <a:buNone/>
              <a:tabLst>
                <a:tab pos="354013" algn="l"/>
              </a:tabLst>
            </a:pPr>
            <a:r>
              <a:rPr lang="en-US" altLang="en-US" sz="2200" dirty="0" smtClean="0">
                <a:latin typeface="Arial" panose="020B0604020202020204" pitchFamily="34" charset="0"/>
                <a:cs typeface="Arial" panose="020B0604020202020204" pitchFamily="34" charset="0"/>
              </a:rPr>
              <a:t>	</a:t>
            </a:r>
            <a:r>
              <a:rPr lang="en-US" altLang="en-US" sz="2200" dirty="0" smtClean="0">
                <a:solidFill>
                  <a:srgbClr val="0070C0"/>
                </a:solidFill>
                <a:latin typeface="Arial" panose="020B0604020202020204" pitchFamily="34" charset="0"/>
                <a:cs typeface="Arial" panose="020B0604020202020204" pitchFamily="34" charset="0"/>
              </a:rPr>
              <a:t> A. Bacterial Causes:</a:t>
            </a:r>
            <a:endParaRPr lang="en-US" altLang="en-US" sz="2200" dirty="0">
              <a:solidFill>
                <a:srgbClr val="0070C0"/>
              </a:solidFill>
              <a:latin typeface="Arial" panose="020B0604020202020204" pitchFamily="34" charset="0"/>
              <a:cs typeface="Arial" panose="020B0604020202020204" pitchFamily="34" charset="0"/>
            </a:endParaRPr>
          </a:p>
          <a:p>
            <a:pPr marL="0" indent="0">
              <a:buNone/>
            </a:pP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    Gram-positive </a:t>
            </a:r>
            <a:r>
              <a:rPr lang="en-US" altLang="en-US" sz="2200" dirty="0">
                <a:latin typeface="Arial" panose="020B0604020202020204" pitchFamily="34" charset="0"/>
                <a:cs typeface="Arial" panose="020B0604020202020204" pitchFamily="34" charset="0"/>
              </a:rPr>
              <a:t>organisms</a:t>
            </a:r>
          </a:p>
          <a:p>
            <a:pPr lvl="1">
              <a:buFont typeface="Wingdings" panose="05000000000000000000" pitchFamily="2" charset="2"/>
              <a:buChar char="§"/>
            </a:pPr>
            <a:r>
              <a:rPr lang="en-US" altLang="en-US" sz="2200" i="1" dirty="0" smtClean="0">
                <a:latin typeface="Arial" panose="020B0604020202020204" pitchFamily="34" charset="0"/>
                <a:cs typeface="Arial" panose="020B0604020202020204" pitchFamily="34" charset="0"/>
              </a:rPr>
              <a:t> Streptococcus</a:t>
            </a:r>
            <a:endParaRPr lang="en-US" altLang="en-US" sz="2200" i="1"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altLang="en-US" sz="2200" i="1" dirty="0" smtClean="0">
                <a:latin typeface="Arial" panose="020B0604020202020204" pitchFamily="34" charset="0"/>
                <a:cs typeface="Arial" panose="020B0604020202020204" pitchFamily="34" charset="0"/>
              </a:rPr>
              <a:t> Staphylococcus</a:t>
            </a:r>
          </a:p>
          <a:p>
            <a:pPr marL="0" lvl="1" indent="0">
              <a:buNone/>
              <a:tabLst>
                <a:tab pos="265113" algn="l"/>
              </a:tabLst>
            </a:pPr>
            <a:r>
              <a:rPr lang="en-US" altLang="en-US" sz="2200" dirty="0" smtClean="0">
                <a:latin typeface="Arial" panose="020B0604020202020204" pitchFamily="34" charset="0"/>
                <a:cs typeface="Arial" panose="020B0604020202020204" pitchFamily="34" charset="0"/>
              </a:rPr>
              <a:t>     Gram-negative </a:t>
            </a:r>
            <a:r>
              <a:rPr lang="en-US" altLang="en-US" sz="2200" dirty="0">
                <a:latin typeface="Arial" panose="020B0604020202020204" pitchFamily="34" charset="0"/>
                <a:cs typeface="Arial" panose="020B0604020202020204" pitchFamily="34" charset="0"/>
              </a:rPr>
              <a:t>organisms</a:t>
            </a:r>
          </a:p>
          <a:p>
            <a:pPr marL="446088" lvl="1" indent="-3175">
              <a:buFont typeface="Wingdings" panose="05000000000000000000" pitchFamily="2" charset="2"/>
              <a:buChar char="§"/>
            </a:pPr>
            <a:r>
              <a:rPr lang="en-US" altLang="en-US" sz="2200" i="1" dirty="0">
                <a:latin typeface="Arial" panose="020B0604020202020204" pitchFamily="34" charset="0"/>
                <a:cs typeface="Arial" panose="020B0604020202020204" pitchFamily="34" charset="0"/>
              </a:rPr>
              <a:t> </a:t>
            </a:r>
            <a:r>
              <a:rPr lang="en-US" altLang="en-US" sz="2200" i="1" dirty="0" smtClean="0">
                <a:latin typeface="Arial" panose="020B0604020202020204" pitchFamily="34" charset="0"/>
                <a:cs typeface="Arial" panose="020B0604020202020204" pitchFamily="34" charset="0"/>
              </a:rPr>
              <a:t>  Haemophilus </a:t>
            </a:r>
            <a:r>
              <a:rPr lang="en-US" altLang="en-US" sz="2200" i="1" dirty="0">
                <a:latin typeface="Arial" panose="020B0604020202020204" pitchFamily="34" charset="0"/>
                <a:cs typeface="Arial" panose="020B0604020202020204" pitchFamily="34" charset="0"/>
              </a:rPr>
              <a:t>influenzae</a:t>
            </a:r>
          </a:p>
          <a:p>
            <a:pPr marL="785813" lvl="1" indent="-342900">
              <a:buFont typeface="Wingdings" panose="05000000000000000000" pitchFamily="2" charset="2"/>
              <a:buChar char="§"/>
            </a:pPr>
            <a:r>
              <a:rPr lang="en-US" altLang="en-US" sz="2200" i="1" dirty="0" err="1" smtClean="0">
                <a:latin typeface="Arial" panose="020B0604020202020204" pitchFamily="34" charset="0"/>
                <a:cs typeface="Arial" panose="020B0604020202020204" pitchFamily="34" charset="0"/>
              </a:rPr>
              <a:t>Klebsiella</a:t>
            </a:r>
            <a:endParaRPr lang="en-US" altLang="en-US" sz="2200" i="1" dirty="0">
              <a:latin typeface="Arial" panose="020B0604020202020204" pitchFamily="34" charset="0"/>
              <a:cs typeface="Arial" panose="020B0604020202020204" pitchFamily="34" charset="0"/>
            </a:endParaRPr>
          </a:p>
          <a:p>
            <a:pPr marL="785813" lvl="1" indent="-342900">
              <a:buFont typeface="Wingdings" panose="05000000000000000000" pitchFamily="2" charset="2"/>
              <a:buChar char="§"/>
            </a:pPr>
            <a:r>
              <a:rPr lang="en-US" altLang="en-US" sz="2200" i="1" dirty="0">
                <a:latin typeface="Arial" panose="020B0604020202020204" pitchFamily="34" charset="0"/>
                <a:cs typeface="Arial" panose="020B0604020202020204" pitchFamily="34" charset="0"/>
              </a:rPr>
              <a:t>Pseudomonas aeruginosa</a:t>
            </a:r>
          </a:p>
          <a:p>
            <a:pPr marL="785813" lvl="1" indent="-342900">
              <a:buFont typeface="Wingdings" panose="05000000000000000000" pitchFamily="2" charset="2"/>
              <a:buChar char="§"/>
            </a:pPr>
            <a:r>
              <a:rPr lang="en-US" altLang="en-US" sz="2200" i="1" dirty="0">
                <a:latin typeface="Arial" panose="020B0604020202020204" pitchFamily="34" charset="0"/>
                <a:cs typeface="Arial" panose="020B0604020202020204" pitchFamily="34" charset="0"/>
              </a:rPr>
              <a:t>Moraxella </a:t>
            </a:r>
            <a:r>
              <a:rPr lang="en-US" altLang="en-US" sz="2200" i="1" dirty="0" err="1">
                <a:latin typeface="Arial" panose="020B0604020202020204" pitchFamily="34" charset="0"/>
                <a:cs typeface="Arial" panose="020B0604020202020204" pitchFamily="34" charset="0"/>
              </a:rPr>
              <a:t>catarrhalis</a:t>
            </a:r>
            <a:r>
              <a:rPr lang="en-US" altLang="en-US" sz="2200" i="1" dirty="0">
                <a:latin typeface="Arial" panose="020B0604020202020204" pitchFamily="34" charset="0"/>
                <a:cs typeface="Arial" panose="020B0604020202020204" pitchFamily="34" charset="0"/>
              </a:rPr>
              <a:t>  </a:t>
            </a:r>
          </a:p>
          <a:p>
            <a:pPr marL="785813" lvl="1" indent="-342900">
              <a:buFont typeface="Wingdings" panose="05000000000000000000" pitchFamily="2" charset="2"/>
              <a:buChar char="§"/>
            </a:pPr>
            <a:r>
              <a:rPr lang="en-US" altLang="en-US" sz="2200" i="1" dirty="0">
                <a:latin typeface="Arial" panose="020B0604020202020204" pitchFamily="34" charset="0"/>
                <a:cs typeface="Arial" panose="020B0604020202020204" pitchFamily="34" charset="0"/>
              </a:rPr>
              <a:t>Escherichia coli</a:t>
            </a:r>
          </a:p>
          <a:p>
            <a:pPr marL="785813" lvl="1" indent="-342900">
              <a:buFont typeface="Wingdings" panose="05000000000000000000" pitchFamily="2" charset="2"/>
              <a:buChar char="§"/>
            </a:pPr>
            <a:r>
              <a:rPr lang="en-US" altLang="en-US" sz="2200" i="1" dirty="0" err="1">
                <a:latin typeface="Arial" panose="020B0604020202020204" pitchFamily="34" charset="0"/>
                <a:cs typeface="Arial" panose="020B0604020202020204" pitchFamily="34" charset="0"/>
              </a:rPr>
              <a:t>Serratia</a:t>
            </a:r>
            <a:r>
              <a:rPr lang="en-US" altLang="en-US" sz="2200" i="1" dirty="0">
                <a:latin typeface="Arial" panose="020B0604020202020204" pitchFamily="34" charset="0"/>
                <a:cs typeface="Arial" panose="020B0604020202020204" pitchFamily="34" charset="0"/>
              </a:rPr>
              <a:t> species</a:t>
            </a:r>
          </a:p>
          <a:p>
            <a:pPr marL="785813" lvl="1" indent="-342900">
              <a:buFont typeface="Wingdings" panose="05000000000000000000" pitchFamily="2" charset="2"/>
              <a:buChar char="§"/>
            </a:pPr>
            <a:r>
              <a:rPr lang="en-US" altLang="en-US" sz="2200" i="1" dirty="0">
                <a:latin typeface="Arial" panose="020B0604020202020204" pitchFamily="34" charset="0"/>
                <a:cs typeface="Arial" panose="020B0604020202020204" pitchFamily="34" charset="0"/>
              </a:rPr>
              <a:t>Enterobacter </a:t>
            </a:r>
            <a:r>
              <a:rPr lang="en-US" altLang="en-US" sz="2200" i="1" dirty="0" smtClean="0">
                <a:latin typeface="Arial" panose="020B0604020202020204" pitchFamily="34" charset="0"/>
                <a:cs typeface="Arial" panose="020B0604020202020204" pitchFamily="34" charset="0"/>
              </a:rPr>
              <a:t>species</a:t>
            </a:r>
          </a:p>
          <a:p>
            <a:pPr marL="785813" lvl="1" indent="-342900">
              <a:buFont typeface="Wingdings" panose="05000000000000000000" pitchFamily="2" charset="2"/>
              <a:buChar char="§"/>
            </a:pPr>
            <a:r>
              <a:rPr lang="en-US" altLang="en-US" sz="2200" i="1" dirty="0" smtClean="0">
                <a:latin typeface="Arial" panose="020B0604020202020204" pitchFamily="34" charset="0"/>
                <a:cs typeface="Arial" panose="020B0604020202020204" pitchFamily="34" charset="0"/>
              </a:rPr>
              <a:t>Acinetobacter species</a:t>
            </a:r>
          </a:p>
          <a:p>
            <a:pPr marL="785813" lvl="1" indent="-342900">
              <a:buFont typeface="Wingdings" panose="05000000000000000000" pitchFamily="2" charset="2"/>
              <a:buChar char="§"/>
            </a:pPr>
            <a:endParaRPr lang="en-US" altLang="en-US" i="1" dirty="0">
              <a:latin typeface="Arial" panose="020B0604020202020204" pitchFamily="34" charset="0"/>
              <a:cs typeface="Arial" panose="020B0604020202020204" pitchFamily="34" charset="0"/>
            </a:endParaRPr>
          </a:p>
          <a:p>
            <a:pPr marL="0" lvl="1" indent="0">
              <a:buNone/>
            </a:pPr>
            <a:endParaRPr lang="en-US" altLang="en-US" i="1"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374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914400"/>
            <a:ext cx="7696200" cy="5440525"/>
          </a:xfrm>
        </p:spPr>
        <p:txBody>
          <a:bodyPr>
            <a:normAutofit/>
          </a:bodyPr>
          <a:lstStyle/>
          <a:p>
            <a:pPr marL="273050" indent="-273050">
              <a:buFont typeface="Wingdings 2" pitchFamily="18" charset="2"/>
              <a:buNone/>
              <a:tabLst>
                <a:tab pos="354013" algn="l"/>
              </a:tabLst>
            </a:pPr>
            <a:r>
              <a:rPr lang="en-US" altLang="en-US" sz="2400" dirty="0" smtClean="0"/>
              <a:t>  </a:t>
            </a:r>
            <a:r>
              <a:rPr lang="en-US" altLang="en-US" sz="2400" dirty="0" smtClean="0">
                <a:solidFill>
                  <a:srgbClr val="0070C0"/>
                </a:solidFill>
                <a:latin typeface="Arial" panose="020B0604020202020204" pitchFamily="34" charset="0"/>
                <a:cs typeface="Arial" panose="020B0604020202020204" pitchFamily="34" charset="0"/>
              </a:rPr>
              <a:t>B.  Atypical organisms</a:t>
            </a:r>
          </a:p>
          <a:p>
            <a:pPr marL="606425" indent="-342900">
              <a:buFont typeface="Wingdings" panose="05000000000000000000" pitchFamily="2" charset="2"/>
              <a:buChar char="§"/>
            </a:pPr>
            <a:r>
              <a:rPr lang="en-US" altLang="en-US" sz="2400" i="1" dirty="0" smtClean="0">
                <a:latin typeface="Arial" panose="020B0604020202020204" pitchFamily="34" charset="0"/>
                <a:cs typeface="Arial" panose="020B0604020202020204" pitchFamily="34" charset="0"/>
              </a:rPr>
              <a:t> Mycoplasma </a:t>
            </a:r>
            <a:r>
              <a:rPr lang="en-US" altLang="en-US" sz="2400" i="1" dirty="0">
                <a:latin typeface="Arial" panose="020B0604020202020204" pitchFamily="34" charset="0"/>
                <a:cs typeface="Arial" panose="020B0604020202020204" pitchFamily="34" charset="0"/>
              </a:rPr>
              <a:t>pneumoniae</a:t>
            </a:r>
          </a:p>
          <a:p>
            <a:pPr marL="606425" indent="-342900">
              <a:buFont typeface="Wingdings" panose="05000000000000000000" pitchFamily="2" charset="2"/>
              <a:buChar char="§"/>
            </a:pPr>
            <a:r>
              <a:rPr lang="en-US" altLang="en-US" sz="2400" i="1" dirty="0" smtClean="0">
                <a:latin typeface="Arial" panose="020B0604020202020204" pitchFamily="34" charset="0"/>
                <a:cs typeface="Arial" panose="020B0604020202020204" pitchFamily="34" charset="0"/>
              </a:rPr>
              <a:t> Legionella </a:t>
            </a:r>
            <a:r>
              <a:rPr lang="en-US" altLang="en-US" sz="2400" i="1" dirty="0">
                <a:latin typeface="Arial" panose="020B0604020202020204" pitchFamily="34" charset="0"/>
                <a:cs typeface="Arial" panose="020B0604020202020204" pitchFamily="34" charset="0"/>
              </a:rPr>
              <a:t>pneumophila</a:t>
            </a:r>
          </a:p>
          <a:p>
            <a:pPr marL="606425" indent="-342900">
              <a:buFont typeface="Wingdings" panose="05000000000000000000" pitchFamily="2" charset="2"/>
              <a:buChar char="§"/>
            </a:pPr>
            <a:r>
              <a:rPr lang="en-US" altLang="en-US" sz="2400" i="1" dirty="0" smtClean="0">
                <a:latin typeface="Arial" panose="020B0604020202020204" pitchFamily="34" charset="0"/>
                <a:cs typeface="Arial" panose="020B0604020202020204" pitchFamily="34" charset="0"/>
              </a:rPr>
              <a:t> Chlamydia </a:t>
            </a:r>
            <a:r>
              <a:rPr lang="en-US" altLang="en-US" sz="2400" i="1" dirty="0" err="1">
                <a:latin typeface="Arial" panose="020B0604020202020204" pitchFamily="34" charset="0"/>
                <a:cs typeface="Arial" panose="020B0604020202020204" pitchFamily="34" charset="0"/>
              </a:rPr>
              <a:t>psittaci</a:t>
            </a:r>
            <a:endParaRPr lang="en-US" altLang="en-US" sz="2400" i="1" dirty="0">
              <a:latin typeface="Arial" panose="020B0604020202020204" pitchFamily="34" charset="0"/>
              <a:cs typeface="Arial" panose="020B0604020202020204" pitchFamily="34" charset="0"/>
            </a:endParaRPr>
          </a:p>
          <a:p>
            <a:pPr marL="606425" indent="-342900">
              <a:buFont typeface="Wingdings" panose="05000000000000000000" pitchFamily="2" charset="2"/>
              <a:buChar char="§"/>
            </a:pPr>
            <a:r>
              <a:rPr lang="en-US" altLang="en-US" sz="2400" i="1" dirty="0" smtClean="0">
                <a:latin typeface="Arial" panose="020B0604020202020204" pitchFamily="34" charset="0"/>
                <a:cs typeface="Arial" panose="020B0604020202020204" pitchFamily="34" charset="0"/>
              </a:rPr>
              <a:t> Chlamydia </a:t>
            </a:r>
            <a:r>
              <a:rPr lang="en-US" altLang="en-US" sz="2400" i="1" dirty="0">
                <a:latin typeface="Arial" panose="020B0604020202020204" pitchFamily="34" charset="0"/>
                <a:cs typeface="Arial" panose="020B0604020202020204" pitchFamily="34" charset="0"/>
              </a:rPr>
              <a:t>pneumoniae</a:t>
            </a:r>
          </a:p>
          <a:p>
            <a:pPr>
              <a:buFont typeface="Wingdings 2" pitchFamily="18" charset="2"/>
              <a:buNone/>
            </a:pPr>
            <a:r>
              <a:rPr lang="en-US" altLang="en-US" sz="2400" dirty="0" smtClean="0">
                <a:latin typeface="Arial" panose="020B0604020202020204" pitchFamily="34" charset="0"/>
                <a:cs typeface="Arial" panose="020B0604020202020204" pitchFamily="34" charset="0"/>
              </a:rPr>
              <a:t>  </a:t>
            </a:r>
            <a:r>
              <a:rPr lang="en-US" altLang="en-US" sz="2400" dirty="0" smtClean="0">
                <a:solidFill>
                  <a:srgbClr val="0070C0"/>
                </a:solidFill>
                <a:latin typeface="Arial" panose="020B0604020202020204" pitchFamily="34" charset="0"/>
                <a:cs typeface="Arial" panose="020B0604020202020204" pitchFamily="34" charset="0"/>
              </a:rPr>
              <a:t>C.  Anaerobic </a:t>
            </a:r>
            <a:r>
              <a:rPr lang="en-US" altLang="en-US" sz="2400" dirty="0">
                <a:solidFill>
                  <a:srgbClr val="0070C0"/>
                </a:solidFill>
                <a:latin typeface="Arial" panose="020B0604020202020204" pitchFamily="34" charset="0"/>
                <a:cs typeface="Arial" panose="020B0604020202020204" pitchFamily="34" charset="0"/>
              </a:rPr>
              <a:t>bacterial infections</a:t>
            </a:r>
          </a:p>
          <a:p>
            <a:pPr marL="639763" indent="-374650">
              <a:buFont typeface="Wingdings" panose="05000000000000000000" pitchFamily="2" charset="2"/>
              <a:buChar char="§"/>
            </a:pPr>
            <a:r>
              <a:rPr lang="en-US" altLang="en-US" sz="2400" i="1" dirty="0" err="1">
                <a:latin typeface="Arial" panose="020B0604020202020204" pitchFamily="34" charset="0"/>
                <a:cs typeface="Arial" panose="020B0604020202020204" pitchFamily="34" charset="0"/>
              </a:rPr>
              <a:t>Peptostreptococcus</a:t>
            </a:r>
            <a:r>
              <a:rPr lang="en-US" altLang="en-US" sz="2400" i="1"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species</a:t>
            </a:r>
          </a:p>
          <a:p>
            <a:pPr marL="639763" indent="-374650">
              <a:buFont typeface="Wingdings" panose="05000000000000000000" pitchFamily="2" charset="2"/>
              <a:buChar char="§"/>
            </a:pPr>
            <a:r>
              <a:rPr lang="en-US" altLang="en-US" sz="2400" i="1" dirty="0" err="1">
                <a:latin typeface="Arial" panose="020B0604020202020204" pitchFamily="34" charset="0"/>
                <a:cs typeface="Arial" panose="020B0604020202020204" pitchFamily="34" charset="0"/>
              </a:rPr>
              <a:t>Bacteroides</a:t>
            </a:r>
            <a:r>
              <a:rPr lang="en-US" altLang="en-US" sz="2400" i="1" dirty="0">
                <a:latin typeface="Arial" panose="020B0604020202020204" pitchFamily="34" charset="0"/>
                <a:cs typeface="Arial" panose="020B0604020202020204" pitchFamily="34" charset="0"/>
              </a:rPr>
              <a:t> </a:t>
            </a:r>
            <a:r>
              <a:rPr lang="en-US" altLang="en-US" sz="2400" i="1" dirty="0" err="1">
                <a:latin typeface="Arial" panose="020B0604020202020204" pitchFamily="34" charset="0"/>
                <a:cs typeface="Arial" panose="020B0604020202020204" pitchFamily="34" charset="0"/>
              </a:rPr>
              <a:t>melaninogenicus</a:t>
            </a:r>
            <a:endParaRPr lang="en-US" altLang="en-US" sz="2400" i="1" dirty="0">
              <a:latin typeface="Arial" panose="020B0604020202020204" pitchFamily="34" charset="0"/>
              <a:cs typeface="Arial" panose="020B0604020202020204" pitchFamily="34" charset="0"/>
            </a:endParaRPr>
          </a:p>
          <a:p>
            <a:pPr marL="639763" indent="-374650">
              <a:buFont typeface="Wingdings" panose="05000000000000000000" pitchFamily="2" charset="2"/>
              <a:buChar char="§"/>
            </a:pPr>
            <a:r>
              <a:rPr lang="en-US" altLang="en-US" sz="2400" i="1" dirty="0">
                <a:latin typeface="Arial" panose="020B0604020202020204" pitchFamily="34" charset="0"/>
                <a:cs typeface="Arial" panose="020B0604020202020204" pitchFamily="34" charset="0"/>
              </a:rPr>
              <a:t>Fusobacterium </a:t>
            </a:r>
            <a:r>
              <a:rPr lang="en-US" altLang="en-US" sz="2400" i="1" dirty="0" err="1">
                <a:latin typeface="Arial" panose="020B0604020202020204" pitchFamily="34" charset="0"/>
                <a:cs typeface="Arial" panose="020B0604020202020204" pitchFamily="34" charset="0"/>
              </a:rPr>
              <a:t>necrophorum</a:t>
            </a:r>
            <a:endParaRPr lang="en-US" altLang="en-US" sz="2400" i="1" dirty="0">
              <a:latin typeface="Arial" panose="020B0604020202020204" pitchFamily="34" charset="0"/>
              <a:cs typeface="Arial" panose="020B0604020202020204" pitchFamily="34" charset="0"/>
            </a:endParaRPr>
          </a:p>
          <a:p>
            <a:pPr marL="639763" indent="-374650">
              <a:buFont typeface="Wingdings" panose="05000000000000000000" pitchFamily="2" charset="2"/>
              <a:buChar char="§"/>
            </a:pPr>
            <a:r>
              <a:rPr lang="en-US" altLang="en-US" sz="2400" i="1" dirty="0" err="1">
                <a:latin typeface="Arial" panose="020B0604020202020204" pitchFamily="34" charset="0"/>
                <a:cs typeface="Arial" panose="020B0604020202020204" pitchFamily="34" charset="0"/>
              </a:rPr>
              <a:t>Bacteroides</a:t>
            </a:r>
            <a:r>
              <a:rPr lang="en-US" altLang="en-US" sz="2400" i="1" dirty="0">
                <a:latin typeface="Arial" panose="020B0604020202020204" pitchFamily="34" charset="0"/>
                <a:cs typeface="Arial" panose="020B0604020202020204" pitchFamily="34" charset="0"/>
              </a:rPr>
              <a:t> </a:t>
            </a:r>
            <a:r>
              <a:rPr lang="en-US" altLang="en-US" sz="2400" i="1" dirty="0" err="1">
                <a:latin typeface="Arial" panose="020B0604020202020204" pitchFamily="34" charset="0"/>
                <a:cs typeface="Arial" panose="020B0604020202020204" pitchFamily="34" charset="0"/>
              </a:rPr>
              <a:t>asaccharolyticus</a:t>
            </a:r>
            <a:endParaRPr lang="en-US" altLang="en-US" sz="2400" i="1" dirty="0">
              <a:latin typeface="Arial" panose="020B0604020202020204" pitchFamily="34" charset="0"/>
              <a:cs typeface="Arial" panose="020B0604020202020204" pitchFamily="34" charset="0"/>
            </a:endParaRPr>
          </a:p>
          <a:p>
            <a:pPr marL="639763" indent="-374650">
              <a:buFont typeface="Wingdings" panose="05000000000000000000" pitchFamily="2" charset="2"/>
              <a:buChar char="§"/>
            </a:pPr>
            <a:r>
              <a:rPr lang="en-US" altLang="en-US" sz="2400" i="1" dirty="0" err="1">
                <a:latin typeface="Arial" panose="020B0604020202020204" pitchFamily="34" charset="0"/>
                <a:cs typeface="Arial" panose="020B0604020202020204" pitchFamily="34" charset="0"/>
              </a:rPr>
              <a:t>Porphyromonas</a:t>
            </a:r>
            <a:r>
              <a:rPr lang="en-US" altLang="en-US" sz="2400" i="1" dirty="0">
                <a:latin typeface="Arial" panose="020B0604020202020204" pitchFamily="34" charset="0"/>
                <a:cs typeface="Arial" panose="020B0604020202020204" pitchFamily="34" charset="0"/>
              </a:rPr>
              <a:t> </a:t>
            </a:r>
            <a:r>
              <a:rPr lang="en-US" altLang="en-US" sz="2400" i="1" dirty="0" err="1">
                <a:latin typeface="Arial" panose="020B0604020202020204" pitchFamily="34" charset="0"/>
                <a:cs typeface="Arial" panose="020B0604020202020204" pitchFamily="34" charset="0"/>
              </a:rPr>
              <a:t>endodontalis</a:t>
            </a:r>
            <a:endParaRPr lang="en-US" altLang="en-US" sz="2400" i="1" dirty="0">
              <a:latin typeface="Arial" panose="020B0604020202020204" pitchFamily="34" charset="0"/>
              <a:cs typeface="Arial" panose="020B0604020202020204" pitchFamily="34" charset="0"/>
            </a:endParaRPr>
          </a:p>
          <a:p>
            <a:pPr marL="639763" indent="-374650">
              <a:buFont typeface="Wingdings" panose="05000000000000000000" pitchFamily="2" charset="2"/>
              <a:buChar char="§"/>
            </a:pPr>
            <a:r>
              <a:rPr lang="en-US" altLang="en-US" sz="2400" i="1" dirty="0" err="1">
                <a:latin typeface="Arial" panose="020B0604020202020204" pitchFamily="34" charset="0"/>
                <a:cs typeface="Arial" panose="020B0604020202020204" pitchFamily="34" charset="0"/>
              </a:rPr>
              <a:t>Porphyromonas</a:t>
            </a:r>
            <a:r>
              <a:rPr lang="en-US" altLang="en-US" sz="2400" i="1" dirty="0">
                <a:latin typeface="Arial" panose="020B0604020202020204" pitchFamily="34" charset="0"/>
                <a:cs typeface="Arial" panose="020B0604020202020204" pitchFamily="34" charset="0"/>
              </a:rPr>
              <a:t> </a:t>
            </a:r>
            <a:r>
              <a:rPr lang="en-US" altLang="en-US" sz="2400" i="1" dirty="0" err="1">
                <a:latin typeface="Arial" panose="020B0604020202020204" pitchFamily="34" charset="0"/>
                <a:cs typeface="Arial" panose="020B0604020202020204" pitchFamily="34" charset="0"/>
              </a:rPr>
              <a:t>gingivalis</a:t>
            </a:r>
            <a:endParaRPr lang="en-US" altLang="en-US" sz="2400" i="1"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893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95400"/>
            <a:ext cx="8077200" cy="5059525"/>
          </a:xfrm>
        </p:spPr>
        <p:txBody>
          <a:bodyPr/>
          <a:lstStyle/>
          <a:p>
            <a:pPr>
              <a:buFont typeface="Wingdings 2" pitchFamily="18" charset="2"/>
              <a:buNone/>
            </a:pPr>
            <a:r>
              <a:rPr lang="en-US" altLang="en-US" dirty="0" smtClean="0"/>
              <a:t>  </a:t>
            </a:r>
            <a:r>
              <a:rPr lang="en-US" altLang="en-US" sz="2400" dirty="0" smtClean="0">
                <a:solidFill>
                  <a:srgbClr val="0070C0"/>
                </a:solidFill>
                <a:latin typeface="Arial" panose="020B0604020202020204" pitchFamily="34" charset="0"/>
                <a:cs typeface="Arial" panose="020B0604020202020204" pitchFamily="34" charset="0"/>
              </a:rPr>
              <a:t>D.  Viral </a:t>
            </a:r>
            <a:r>
              <a:rPr lang="en-US" altLang="en-US" sz="2400" dirty="0">
                <a:solidFill>
                  <a:srgbClr val="0070C0"/>
                </a:solidFill>
                <a:latin typeface="Arial" panose="020B0604020202020204" pitchFamily="34" charset="0"/>
                <a:cs typeface="Arial" panose="020B0604020202020204" pitchFamily="34" charset="0"/>
              </a:rPr>
              <a:t>causes</a:t>
            </a:r>
          </a:p>
          <a:p>
            <a:pPr marL="633413" indent="-368300">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Influenza virus</a:t>
            </a:r>
            <a:endParaRPr lang="en-US" altLang="en-US" sz="2400" dirty="0">
              <a:latin typeface="Arial" panose="020B0604020202020204" pitchFamily="34" charset="0"/>
              <a:cs typeface="Arial" panose="020B0604020202020204" pitchFamily="34" charset="0"/>
            </a:endParaRPr>
          </a:p>
          <a:p>
            <a:pPr marL="633413" indent="-368300">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Para-influenza virus</a:t>
            </a:r>
            <a:endParaRPr lang="en-US" altLang="en-US" sz="2400" dirty="0">
              <a:latin typeface="Arial" panose="020B0604020202020204" pitchFamily="34" charset="0"/>
              <a:cs typeface="Arial" panose="020B0604020202020204" pitchFamily="34" charset="0"/>
            </a:endParaRPr>
          </a:p>
          <a:p>
            <a:pPr marL="633413" indent="-368300">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Respiratory syncytial virus</a:t>
            </a:r>
          </a:p>
          <a:p>
            <a:pPr marL="633413" indent="-368300">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Corona virus (SARS)</a:t>
            </a:r>
            <a:endParaRPr lang="en-US" altLang="en-US" sz="2400" dirty="0">
              <a:latin typeface="Arial" panose="020B0604020202020204" pitchFamily="34" charset="0"/>
              <a:cs typeface="Arial" panose="020B0604020202020204" pitchFamily="34" charset="0"/>
            </a:endParaRPr>
          </a:p>
          <a:p>
            <a:pPr marL="633413" indent="-368300">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MERS</a:t>
            </a:r>
          </a:p>
          <a:p>
            <a:pPr marL="633413" indent="-368300">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Human metapneumovirus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761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19200"/>
            <a:ext cx="8077200" cy="5135725"/>
          </a:xfrm>
        </p:spPr>
        <p:txBody>
          <a:bodyPr/>
          <a:lstStyle/>
          <a:p>
            <a:pPr marL="0" indent="0">
              <a:buNone/>
            </a:pPr>
            <a:r>
              <a:rPr lang="en-US" dirty="0" smtClean="0"/>
              <a:t>  </a:t>
            </a:r>
            <a:r>
              <a:rPr lang="en-US" sz="2400" dirty="0" smtClean="0">
                <a:solidFill>
                  <a:srgbClr val="0070C0"/>
                </a:solidFill>
                <a:latin typeface="Arial" panose="020B0604020202020204" pitchFamily="34" charset="0"/>
                <a:cs typeface="Arial" panose="020B0604020202020204" pitchFamily="34" charset="0"/>
              </a:rPr>
              <a:t>E.  Other </a:t>
            </a:r>
            <a:r>
              <a:rPr lang="en-US" sz="2400" dirty="0">
                <a:solidFill>
                  <a:srgbClr val="0070C0"/>
                </a:solidFill>
                <a:latin typeface="Arial" panose="020B0604020202020204" pitchFamily="34" charset="0"/>
                <a:cs typeface="Arial" panose="020B0604020202020204" pitchFamily="34" charset="0"/>
              </a:rPr>
              <a:t>causes</a:t>
            </a:r>
          </a:p>
          <a:p>
            <a:pPr marL="633413" indent="-354013">
              <a:buFont typeface="Wingdings" panose="05000000000000000000" pitchFamily="2" charset="2"/>
              <a:buChar char="§"/>
            </a:pPr>
            <a:r>
              <a:rPr lang="en-US" sz="2400" dirty="0" err="1">
                <a:latin typeface="Arial" panose="020B0604020202020204" pitchFamily="34" charset="0"/>
                <a:cs typeface="Arial" panose="020B0604020202020204" pitchFamily="34" charset="0"/>
              </a:rPr>
              <a:t>Rickettsial</a:t>
            </a:r>
            <a:r>
              <a:rPr lang="en-US" sz="2400" dirty="0">
                <a:latin typeface="Arial" panose="020B0604020202020204" pitchFamily="34" charset="0"/>
                <a:cs typeface="Arial" panose="020B0604020202020204" pitchFamily="34" charset="0"/>
              </a:rPr>
              <a:t> infections</a:t>
            </a:r>
          </a:p>
          <a:p>
            <a:pPr marL="633413" indent="-354013">
              <a:buFont typeface="Wingdings" panose="05000000000000000000" pitchFamily="2" charset="2"/>
              <a:buChar char="§"/>
            </a:pPr>
            <a:r>
              <a:rPr lang="en-US" sz="2400" dirty="0">
                <a:latin typeface="Arial" panose="020B0604020202020204" pitchFamily="34" charset="0"/>
                <a:cs typeface="Arial" panose="020B0604020202020204" pitchFamily="34" charset="0"/>
              </a:rPr>
              <a:t>Varicella</a:t>
            </a:r>
          </a:p>
          <a:p>
            <a:pPr marL="633413" indent="-354013">
              <a:buFont typeface="Wingdings" panose="05000000000000000000" pitchFamily="2" charset="2"/>
              <a:buChar char="§"/>
            </a:pPr>
            <a:r>
              <a:rPr lang="en-US" sz="2400" dirty="0">
                <a:latin typeface="Arial" panose="020B0604020202020204" pitchFamily="34" charset="0"/>
                <a:cs typeface="Arial" panose="020B0604020202020204" pitchFamily="34" charset="0"/>
              </a:rPr>
              <a:t>Rubella</a:t>
            </a:r>
          </a:p>
          <a:p>
            <a:pPr marL="633413" indent="-354013">
              <a:buFont typeface="Wingdings" panose="05000000000000000000" pitchFamily="2" charset="2"/>
              <a:buChar char="§"/>
            </a:pPr>
            <a:r>
              <a:rPr lang="en-US" sz="2400" dirty="0">
                <a:latin typeface="Arial" panose="020B0604020202020204" pitchFamily="34" charset="0"/>
                <a:cs typeface="Arial" panose="020B0604020202020204" pitchFamily="34" charset="0"/>
              </a:rPr>
              <a:t>Aspiration pneumonitis</a:t>
            </a:r>
          </a:p>
          <a:p>
            <a:pPr marL="633413" indent="-354013">
              <a:buFont typeface="Wingdings" panose="05000000000000000000" pitchFamily="2" charset="2"/>
              <a:buChar char="§"/>
            </a:pPr>
            <a:r>
              <a:rPr lang="en-US" sz="2400" dirty="0">
                <a:latin typeface="Arial" panose="020B0604020202020204" pitchFamily="34" charset="0"/>
                <a:cs typeface="Arial" panose="020B0604020202020204" pitchFamily="34" charset="0"/>
              </a:rPr>
              <a:t>Lipoid pneumonitis</a:t>
            </a:r>
          </a:p>
          <a:p>
            <a:pPr marL="633413" indent="-354013">
              <a:buFont typeface="Wingdings" panose="05000000000000000000" pitchFamily="2" charset="2"/>
              <a:buChar char="§"/>
            </a:pPr>
            <a:r>
              <a:rPr lang="en-US" sz="2400" i="1" dirty="0">
                <a:latin typeface="Arial" panose="020B0604020202020204" pitchFamily="34" charset="0"/>
                <a:cs typeface="Arial" panose="020B0604020202020204" pitchFamily="34" charset="0"/>
              </a:rPr>
              <a:t>Pneumocystis </a:t>
            </a:r>
            <a:r>
              <a:rPr lang="en-US" sz="2400" i="1" dirty="0" smtClean="0">
                <a:latin typeface="Arial" panose="020B0604020202020204" pitchFamily="34" charset="0"/>
                <a:cs typeface="Arial" panose="020B0604020202020204" pitchFamily="34" charset="0"/>
              </a:rPr>
              <a:t>Jeruvici (</a:t>
            </a:r>
            <a:r>
              <a:rPr lang="en-US" sz="2400" i="1" dirty="0" err="1" smtClean="0">
                <a:latin typeface="Arial" panose="020B0604020202020204" pitchFamily="34" charset="0"/>
                <a:cs typeface="Arial" panose="020B0604020202020204" pitchFamily="34" charset="0"/>
              </a:rPr>
              <a:t>carinii</a:t>
            </a:r>
            <a:r>
              <a:rPr lang="en-US" sz="2400" i="1" dirty="0" smtClean="0">
                <a:latin typeface="Arial" panose="020B0604020202020204" pitchFamily="34" charset="0"/>
                <a:cs typeface="Arial" panose="020B0604020202020204" pitchFamily="34" charset="0"/>
              </a:rPr>
              <a:t>)</a:t>
            </a:r>
          </a:p>
          <a:p>
            <a:pPr marL="633413" indent="-354013">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Cytomegalovirus</a:t>
            </a:r>
            <a:endParaRPr lang="en-US" sz="2400" dirty="0">
              <a:latin typeface="Arial" panose="020B0604020202020204" pitchFamily="34" charset="0"/>
              <a:cs typeface="Arial" panose="020B0604020202020204" pitchFamily="34" charset="0"/>
            </a:endParaRPr>
          </a:p>
          <a:p>
            <a:pPr marL="633413" indent="-354013">
              <a:buFont typeface="Wingdings" panose="05000000000000000000" pitchFamily="2" charset="2"/>
              <a:buChar char="§"/>
            </a:pPr>
            <a:r>
              <a:rPr lang="en-US" sz="2400" dirty="0">
                <a:latin typeface="Arial" panose="020B0604020202020204" pitchFamily="34" charset="0"/>
                <a:cs typeface="Arial" panose="020B0604020202020204" pitchFamily="34" charset="0"/>
              </a:rPr>
              <a:t>Tuberculosis</a:t>
            </a:r>
          </a:p>
          <a:p>
            <a:pPr marL="633413" indent="-354013">
              <a:buFont typeface="Wingdings" panose="05000000000000000000" pitchFamily="2" charset="2"/>
              <a:buChar char="§"/>
            </a:pPr>
            <a:r>
              <a:rPr lang="en-US" sz="2400" dirty="0">
                <a:latin typeface="Arial" panose="020B0604020202020204" pitchFamily="34" charset="0"/>
                <a:cs typeface="Arial" panose="020B0604020202020204" pitchFamily="34" charset="0"/>
              </a:rPr>
              <a:t>Fungal infections</a:t>
            </a:r>
          </a:p>
        </p:txBody>
      </p:sp>
    </p:spTree>
    <p:extLst>
      <p:ext uri="{BB962C8B-B14F-4D97-AF65-F5344CB8AC3E}">
        <p14:creationId xmlns:p14="http://schemas.microsoft.com/office/powerpoint/2010/main" val="292691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90600"/>
            <a:ext cx="8229600" cy="5364325"/>
          </a:xfrm>
        </p:spPr>
        <p:txBody>
          <a:bodyPr>
            <a:normAutofit/>
          </a:bodyPr>
          <a:lstStyle/>
          <a:p>
            <a:pPr lvl="0">
              <a:buClr>
                <a:srgbClr val="0BD0D9"/>
              </a:buClr>
              <a:buFont typeface="Wingdings" panose="05000000000000000000" pitchFamily="2" charset="2"/>
              <a:buChar char="q"/>
            </a:pPr>
            <a:r>
              <a:rPr lang="en-US" sz="2400" dirty="0">
                <a:solidFill>
                  <a:srgbClr val="C00000"/>
                </a:solidFill>
                <a:latin typeface="Arial" panose="020B0604020202020204" pitchFamily="34" charset="0"/>
                <a:cs typeface="Arial" panose="020B0604020202020204" pitchFamily="34" charset="0"/>
              </a:rPr>
              <a:t>II.	</a:t>
            </a:r>
            <a:r>
              <a:rPr lang="en-US" sz="2400" dirty="0" smtClean="0">
                <a:solidFill>
                  <a:srgbClr val="C00000"/>
                </a:solidFill>
                <a:latin typeface="Arial" panose="020B0604020202020204" pitchFamily="34" charset="0"/>
                <a:cs typeface="Arial" panose="020B0604020202020204" pitchFamily="34" charset="0"/>
              </a:rPr>
              <a:t>Variants </a:t>
            </a:r>
          </a:p>
          <a:p>
            <a:pPr marL="0" lvl="0" indent="0">
              <a:buClr>
                <a:srgbClr val="0BD0D9"/>
              </a:buClr>
              <a:buNone/>
            </a:pPr>
            <a:r>
              <a:rPr lang="en-US" sz="2200" dirty="0" smtClean="0">
                <a:solidFill>
                  <a:prstClr val="black"/>
                </a:solidFill>
                <a:latin typeface="Arial" panose="020B0604020202020204" pitchFamily="34" charset="0"/>
                <a:cs typeface="Arial" panose="020B0604020202020204" pitchFamily="34" charset="0"/>
              </a:rPr>
              <a:t>•  Community-acquired pneumonia (CAP)</a:t>
            </a:r>
          </a:p>
          <a:p>
            <a:pPr marL="0" indent="0">
              <a:buClr>
                <a:srgbClr val="0BD0D9"/>
              </a:buClr>
              <a:buNone/>
            </a:pPr>
            <a:r>
              <a:rPr lang="en-US" sz="2200" dirty="0" smtClean="0">
                <a:solidFill>
                  <a:prstClr val="black"/>
                </a:solidFill>
                <a:latin typeface="Arial" panose="020B0604020202020204" pitchFamily="34" charset="0"/>
                <a:cs typeface="Arial" panose="020B0604020202020204" pitchFamily="34" charset="0"/>
              </a:rPr>
              <a:t>•  </a:t>
            </a:r>
            <a:r>
              <a:rPr lang="en-US" sz="2200" dirty="0">
                <a:solidFill>
                  <a:prstClr val="black"/>
                </a:solidFill>
                <a:latin typeface="Arial" panose="020B0604020202020204" pitchFamily="34" charset="0"/>
                <a:cs typeface="Arial" panose="020B0604020202020204" pitchFamily="34" charset="0"/>
              </a:rPr>
              <a:t>Nursing home–acquired pneumonia</a:t>
            </a:r>
          </a:p>
          <a:p>
            <a:pPr marL="0" indent="0">
              <a:buClr>
                <a:srgbClr val="0BD0D9"/>
              </a:buClr>
              <a:buNone/>
            </a:pPr>
            <a:r>
              <a:rPr lang="en-US" sz="2200" dirty="0" smtClean="0">
                <a:solidFill>
                  <a:prstClr val="black"/>
                </a:solidFill>
                <a:latin typeface="Arial" panose="020B0604020202020204" pitchFamily="34" charset="0"/>
                <a:cs typeface="Arial" panose="020B0604020202020204" pitchFamily="34" charset="0"/>
              </a:rPr>
              <a:t>•  </a:t>
            </a:r>
            <a:r>
              <a:rPr lang="en-US" sz="2200" dirty="0">
                <a:solidFill>
                  <a:prstClr val="black"/>
                </a:solidFill>
                <a:latin typeface="Arial" panose="020B0604020202020204" pitchFamily="34" charset="0"/>
                <a:cs typeface="Arial" panose="020B0604020202020204" pitchFamily="34" charset="0"/>
              </a:rPr>
              <a:t>Nosocomial pneumonia (Hospital-acquired </a:t>
            </a:r>
            <a:r>
              <a:rPr lang="en-US" sz="2200" dirty="0" smtClean="0">
                <a:solidFill>
                  <a:prstClr val="black"/>
                </a:solidFill>
                <a:latin typeface="Arial" panose="020B0604020202020204" pitchFamily="34" charset="0"/>
                <a:cs typeface="Arial" panose="020B0604020202020204" pitchFamily="34" charset="0"/>
              </a:rPr>
              <a:t>pneumonia)</a:t>
            </a:r>
            <a:endParaRPr lang="en-US" sz="2200" dirty="0">
              <a:solidFill>
                <a:prstClr val="black"/>
              </a:solidFill>
              <a:latin typeface="Arial" panose="020B0604020202020204" pitchFamily="34" charset="0"/>
              <a:cs typeface="Arial" panose="020B0604020202020204" pitchFamily="34" charset="0"/>
            </a:endParaRPr>
          </a:p>
          <a:p>
            <a:pPr marL="0" indent="0">
              <a:buClr>
                <a:srgbClr val="0BD0D9"/>
              </a:buClr>
              <a:buNone/>
            </a:pPr>
            <a:r>
              <a:rPr lang="en-US" sz="2200" dirty="0" smtClean="0">
                <a:solidFill>
                  <a:prstClr val="black"/>
                </a:solidFill>
                <a:latin typeface="Arial" panose="020B0604020202020204" pitchFamily="34" charset="0"/>
                <a:cs typeface="Arial" panose="020B0604020202020204" pitchFamily="34" charset="0"/>
              </a:rPr>
              <a:t>when </a:t>
            </a:r>
            <a:r>
              <a:rPr lang="en-US" sz="2200" dirty="0">
                <a:solidFill>
                  <a:prstClr val="black"/>
                </a:solidFill>
                <a:latin typeface="Arial" panose="020B0604020202020204" pitchFamily="34" charset="0"/>
                <a:cs typeface="Arial" panose="020B0604020202020204" pitchFamily="34" charset="0"/>
              </a:rPr>
              <a:t>patient was </a:t>
            </a:r>
            <a:r>
              <a:rPr lang="en-US" sz="2200" dirty="0" smtClean="0">
                <a:solidFill>
                  <a:prstClr val="black"/>
                </a:solidFill>
                <a:latin typeface="Arial" panose="020B0604020202020204" pitchFamily="34" charset="0"/>
                <a:cs typeface="Arial" panose="020B0604020202020204" pitchFamily="34" charset="0"/>
              </a:rPr>
              <a:t>  hospitalized </a:t>
            </a:r>
            <a:r>
              <a:rPr lang="en-US" sz="2200" dirty="0">
                <a:solidFill>
                  <a:prstClr val="black"/>
                </a:solidFill>
                <a:latin typeface="Arial" panose="020B0604020202020204" pitchFamily="34" charset="0"/>
                <a:cs typeface="Arial" panose="020B0604020202020204" pitchFamily="34" charset="0"/>
              </a:rPr>
              <a:t>with any another diagnosis, and after 48 hours in the hospital (not earlier!) pneumonia was diagnosed, or pneumonia after artificial lung ventilation (Ventilator-associated </a:t>
            </a:r>
            <a:r>
              <a:rPr lang="en-US" sz="2200" dirty="0" smtClean="0">
                <a:solidFill>
                  <a:prstClr val="black"/>
                </a:solidFill>
                <a:latin typeface="Arial" panose="020B0604020202020204" pitchFamily="34" charset="0"/>
                <a:cs typeface="Arial" panose="020B0604020202020204" pitchFamily="34" charset="0"/>
              </a:rPr>
              <a:t>pneumonia)</a:t>
            </a:r>
            <a:endParaRPr lang="en-US" sz="2200" dirty="0">
              <a:solidFill>
                <a:prstClr val="black"/>
              </a:solidFill>
              <a:latin typeface="Arial" panose="020B0604020202020204" pitchFamily="34" charset="0"/>
              <a:cs typeface="Arial" panose="020B0604020202020204" pitchFamily="34" charset="0"/>
            </a:endParaRPr>
          </a:p>
          <a:p>
            <a:pPr marL="0" lvl="0" indent="0">
              <a:buClr>
                <a:srgbClr val="0BD0D9"/>
              </a:buClr>
              <a:buNone/>
            </a:pPr>
            <a:r>
              <a:rPr lang="en-US" sz="2200" dirty="0" smtClean="0">
                <a:solidFill>
                  <a:prstClr val="black"/>
                </a:solidFill>
                <a:latin typeface="Arial" panose="020B0604020202020204" pitchFamily="34" charset="0"/>
                <a:cs typeface="Arial" panose="020B0604020202020204" pitchFamily="34" charset="0"/>
              </a:rPr>
              <a:t>•  Pneumonia </a:t>
            </a:r>
            <a:r>
              <a:rPr lang="en-US" sz="2200" dirty="0">
                <a:solidFill>
                  <a:prstClr val="black"/>
                </a:solidFill>
                <a:latin typeface="Arial" panose="020B0604020202020204" pitchFamily="34" charset="0"/>
                <a:cs typeface="Arial" panose="020B0604020202020204" pitchFamily="34" charset="0"/>
              </a:rPr>
              <a:t>due to aspiration. It results from the aspiration of gastric contents in addition to aspiration of upper respiratory flora in secretions. </a:t>
            </a:r>
          </a:p>
          <a:p>
            <a:pPr marL="0" lvl="0" indent="0">
              <a:buClr>
                <a:srgbClr val="0BD0D9"/>
              </a:buClr>
              <a:buNone/>
            </a:pPr>
            <a:r>
              <a:rPr lang="en-US" sz="2200" dirty="0" smtClean="0">
                <a:solidFill>
                  <a:prstClr val="black"/>
                </a:solidFill>
                <a:latin typeface="Arial" panose="020B0604020202020204" pitchFamily="34" charset="0"/>
                <a:cs typeface="Arial" panose="020B0604020202020204" pitchFamily="34" charset="0"/>
              </a:rPr>
              <a:t>•  Pneumonia </a:t>
            </a:r>
            <a:r>
              <a:rPr lang="en-US" sz="2200" dirty="0">
                <a:solidFill>
                  <a:prstClr val="black"/>
                </a:solidFill>
                <a:latin typeface="Arial" panose="020B0604020202020204" pitchFamily="34" charset="0"/>
                <a:cs typeface="Arial" panose="020B0604020202020204" pitchFamily="34" charset="0"/>
              </a:rPr>
              <a:t>in immunocompromised host – patients with AIDS or </a:t>
            </a:r>
            <a:r>
              <a:rPr lang="en-US" sz="2200" dirty="0" err="1">
                <a:solidFill>
                  <a:prstClr val="black"/>
                </a:solidFill>
                <a:latin typeface="Arial" panose="020B0604020202020204" pitchFamily="34" charset="0"/>
                <a:cs typeface="Arial" panose="020B0604020202020204" pitchFamily="34" charset="0"/>
              </a:rPr>
              <a:t>immunodeficit</a:t>
            </a:r>
            <a:r>
              <a:rPr lang="en-US" sz="2200" dirty="0">
                <a:solidFill>
                  <a:prstClr val="black"/>
                </a:solidFill>
                <a:latin typeface="Arial" panose="020B0604020202020204" pitchFamily="34" charset="0"/>
                <a:cs typeface="Arial" panose="020B0604020202020204" pitchFamily="34" charset="0"/>
              </a:rPr>
              <a:t> of other origin. Causes of pneumonia – viruses, fungi of </a:t>
            </a:r>
            <a:r>
              <a:rPr lang="en-US" sz="2200" dirty="0" err="1">
                <a:solidFill>
                  <a:prstClr val="black"/>
                </a:solidFill>
                <a:latin typeface="Arial" panose="020B0604020202020204" pitchFamily="34" charset="0"/>
                <a:cs typeface="Arial" panose="020B0604020202020204" pitchFamily="34" charset="0"/>
              </a:rPr>
              <a:t>saprofites</a:t>
            </a:r>
            <a:r>
              <a:rPr lang="en-US" sz="2200" dirty="0">
                <a:solidFill>
                  <a:prstClr val="black"/>
                </a:solidFill>
                <a:latin typeface="Arial" panose="020B0604020202020204" pitchFamily="34" charset="0"/>
                <a:cs typeface="Arial" panose="020B0604020202020204" pitchFamily="34" charset="0"/>
              </a:rPr>
              <a:t> (E</a:t>
            </a:r>
            <a:r>
              <a:rPr lang="en-US" sz="2200" dirty="0" smtClean="0">
                <a:solidFill>
                  <a:prstClr val="black"/>
                </a:solidFill>
                <a:latin typeface="Arial" panose="020B0604020202020204" pitchFamily="34" charset="0"/>
                <a:cs typeface="Arial" panose="020B0604020202020204" pitchFamily="34" charset="0"/>
              </a:rPr>
              <a:t>. coli </a:t>
            </a:r>
            <a:r>
              <a:rPr lang="en-US" sz="2200" dirty="0">
                <a:solidFill>
                  <a:prstClr val="black"/>
                </a:solidFill>
                <a:latin typeface="Arial" panose="020B0604020202020204" pitchFamily="34" charset="0"/>
                <a:cs typeface="Arial" panose="020B0604020202020204" pitchFamily="34" charset="0"/>
              </a:rPr>
              <a:t>etc.)</a:t>
            </a:r>
          </a:p>
          <a:p>
            <a:endParaRPr lang="en-US" dirty="0"/>
          </a:p>
        </p:txBody>
      </p:sp>
    </p:spTree>
    <p:extLst>
      <p:ext uri="{BB962C8B-B14F-4D97-AF65-F5344CB8AC3E}">
        <p14:creationId xmlns:p14="http://schemas.microsoft.com/office/powerpoint/2010/main" val="590791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8229600" cy="5059525"/>
          </a:xfrm>
        </p:spPr>
        <p:txBody>
          <a:bodyPr/>
          <a:lstStyle/>
          <a:p>
            <a:endParaRPr lang="en-US" dirty="0"/>
          </a:p>
        </p:txBody>
      </p:sp>
      <p:pic>
        <p:nvPicPr>
          <p:cNvPr id="10" name="Picture 5" descr="photo album012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217464"/>
            <a:ext cx="10515600" cy="8447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9313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704088"/>
            <a:ext cx="7848600" cy="896112"/>
          </a:xfrm>
        </p:spPr>
        <p:txBody>
          <a:bodyPr>
            <a:normAutofit fontScale="90000"/>
          </a:bodyPr>
          <a:lstStyle/>
          <a:p>
            <a:pPr eaLnBrk="1" hangingPunct="1">
              <a:defRPr/>
            </a:pPr>
            <a:r>
              <a:rPr lang="en-US" altLang="en-US" sz="3200" dirty="0" smtClean="0"/>
              <a:t>Pneumonia: infecting organisms in approximate descending order of frequency</a:t>
            </a:r>
            <a:endParaRPr lang="ru-RU" altLang="en-US" sz="3200" dirty="0" smtClean="0"/>
          </a:p>
        </p:txBody>
      </p:sp>
      <p:sp>
        <p:nvSpPr>
          <p:cNvPr id="17411" name="Rectangle 3"/>
          <p:cNvSpPr>
            <a:spLocks noGrp="1" noChangeArrowheads="1"/>
          </p:cNvSpPr>
          <p:nvPr>
            <p:ph type="body" sz="half" idx="1"/>
          </p:nvPr>
        </p:nvSpPr>
        <p:spPr>
          <a:xfrm>
            <a:off x="457200" y="1600200"/>
            <a:ext cx="4033838" cy="5105400"/>
          </a:xfrm>
        </p:spPr>
        <p:txBody>
          <a:bodyPr>
            <a:normAutofit fontScale="92500" lnSpcReduction="10000"/>
          </a:bodyPr>
          <a:lstStyle/>
          <a:p>
            <a:pPr eaLnBrk="1" hangingPunct="1">
              <a:lnSpc>
                <a:spcPct val="80000"/>
              </a:lnSpc>
            </a:pPr>
            <a:r>
              <a:rPr lang="en-US" altLang="en-US" sz="2000" b="1" dirty="0" smtClean="0"/>
              <a:t>Community acquired</a:t>
            </a:r>
            <a:endParaRPr lang="en-US" altLang="en-US" sz="2000" i="1" dirty="0" smtClean="0"/>
          </a:p>
          <a:p>
            <a:pPr eaLnBrk="1" hangingPunct="1">
              <a:lnSpc>
                <a:spcPct val="80000"/>
              </a:lnSpc>
            </a:pPr>
            <a:r>
              <a:rPr lang="en-US" altLang="en-US" sz="2000" i="1" dirty="0" smtClean="0"/>
              <a:t>Streptococcus pneumoniae</a:t>
            </a:r>
          </a:p>
          <a:p>
            <a:pPr eaLnBrk="1" hangingPunct="1">
              <a:lnSpc>
                <a:spcPct val="80000"/>
              </a:lnSpc>
            </a:pPr>
            <a:r>
              <a:rPr lang="en-US" altLang="en-US" sz="2000" i="1" dirty="0" smtClean="0"/>
              <a:t>Mycoplasma pneumoniae</a:t>
            </a:r>
          </a:p>
          <a:p>
            <a:pPr eaLnBrk="1" hangingPunct="1">
              <a:lnSpc>
                <a:spcPct val="80000"/>
              </a:lnSpc>
            </a:pPr>
            <a:r>
              <a:rPr lang="en-US" altLang="en-US" sz="2000" i="1" dirty="0" smtClean="0"/>
              <a:t>Influenza virus A</a:t>
            </a:r>
          </a:p>
          <a:p>
            <a:pPr eaLnBrk="1" hangingPunct="1">
              <a:lnSpc>
                <a:spcPct val="80000"/>
              </a:lnSpc>
            </a:pPr>
            <a:r>
              <a:rPr lang="en-US" altLang="en-US" sz="2000" i="1" dirty="0" smtClean="0"/>
              <a:t>Haemophilus influenzae</a:t>
            </a:r>
          </a:p>
          <a:p>
            <a:pPr eaLnBrk="1" hangingPunct="1">
              <a:lnSpc>
                <a:spcPct val="80000"/>
              </a:lnSpc>
            </a:pPr>
            <a:r>
              <a:rPr lang="en-US" altLang="en-US" sz="2000" i="1" dirty="0" smtClean="0"/>
              <a:t>Legionella pneumophila</a:t>
            </a:r>
          </a:p>
          <a:p>
            <a:pPr eaLnBrk="1" hangingPunct="1">
              <a:lnSpc>
                <a:spcPct val="80000"/>
              </a:lnSpc>
            </a:pPr>
            <a:r>
              <a:rPr lang="en-US" altLang="en-US" sz="2000" i="1" dirty="0" smtClean="0"/>
              <a:t>Staphylococcus aureus</a:t>
            </a:r>
          </a:p>
          <a:p>
            <a:pPr eaLnBrk="1" hangingPunct="1">
              <a:lnSpc>
                <a:spcPct val="80000"/>
              </a:lnSpc>
            </a:pPr>
            <a:r>
              <a:rPr lang="en-US" altLang="en-US" sz="2000" i="1" dirty="0" err="1" smtClean="0"/>
              <a:t>Coxiella</a:t>
            </a:r>
            <a:r>
              <a:rPr lang="en-US" altLang="en-US" sz="2000" i="1" dirty="0" smtClean="0"/>
              <a:t> </a:t>
            </a:r>
            <a:r>
              <a:rPr lang="en-US" altLang="en-US" sz="2000" i="1" dirty="0" err="1" smtClean="0"/>
              <a:t>burneti</a:t>
            </a:r>
            <a:endParaRPr lang="en-US" altLang="en-US" sz="2000" i="1" dirty="0" smtClean="0"/>
          </a:p>
          <a:p>
            <a:pPr eaLnBrk="1" hangingPunct="1">
              <a:lnSpc>
                <a:spcPct val="80000"/>
              </a:lnSpc>
            </a:pPr>
            <a:r>
              <a:rPr lang="en-US" altLang="en-US" sz="2000" i="1" dirty="0" smtClean="0"/>
              <a:t>Chlamydia </a:t>
            </a:r>
            <a:r>
              <a:rPr lang="en-US" altLang="en-US" sz="2000" i="1" dirty="0" err="1" smtClean="0"/>
              <a:t>psittaci</a:t>
            </a:r>
            <a:endParaRPr lang="en-US" altLang="en-US" sz="2000" b="1" dirty="0" smtClean="0"/>
          </a:p>
          <a:p>
            <a:pPr eaLnBrk="1" hangingPunct="1">
              <a:lnSpc>
                <a:spcPct val="80000"/>
              </a:lnSpc>
            </a:pPr>
            <a:r>
              <a:rPr lang="en-US" altLang="en-US" sz="2000" b="1" dirty="0" smtClean="0"/>
              <a:t>Hospital acquired</a:t>
            </a:r>
            <a:endParaRPr lang="en-US" altLang="en-US" sz="2000" i="1" dirty="0" smtClean="0"/>
          </a:p>
          <a:p>
            <a:pPr eaLnBrk="1" hangingPunct="1">
              <a:lnSpc>
                <a:spcPct val="80000"/>
              </a:lnSpc>
            </a:pPr>
            <a:r>
              <a:rPr lang="en-US" altLang="en-US" sz="2000" i="1" dirty="0" smtClean="0"/>
              <a:t>Gram-negative bacilli</a:t>
            </a:r>
          </a:p>
          <a:p>
            <a:pPr>
              <a:lnSpc>
                <a:spcPct val="80000"/>
              </a:lnSpc>
            </a:pPr>
            <a:r>
              <a:rPr lang="en-US" altLang="en-US" sz="2000" i="1" dirty="0" smtClean="0"/>
              <a:t>Staphylococcus </a:t>
            </a:r>
            <a:r>
              <a:rPr lang="en-US" altLang="en-US" sz="2000" i="1" dirty="0"/>
              <a:t>aureus </a:t>
            </a:r>
            <a:r>
              <a:rPr lang="en-US" altLang="en-US" sz="2000" dirty="0"/>
              <a:t>(+MRSA)</a:t>
            </a:r>
            <a:endParaRPr lang="en-US" altLang="en-US" sz="2000" dirty="0" smtClean="0"/>
          </a:p>
          <a:p>
            <a:pPr eaLnBrk="1" hangingPunct="1">
              <a:lnSpc>
                <a:spcPct val="80000"/>
              </a:lnSpc>
            </a:pPr>
            <a:r>
              <a:rPr lang="en-US" altLang="en-US" sz="2000" i="1" dirty="0" smtClean="0"/>
              <a:t>Streptococcus pneumoniae</a:t>
            </a:r>
          </a:p>
          <a:p>
            <a:pPr eaLnBrk="1" hangingPunct="1">
              <a:lnSpc>
                <a:spcPct val="80000"/>
              </a:lnSpc>
            </a:pPr>
            <a:r>
              <a:rPr lang="en-US" altLang="en-US" sz="2000" i="1" dirty="0" smtClean="0"/>
              <a:t>Legionella pneumophila</a:t>
            </a:r>
          </a:p>
          <a:p>
            <a:pPr eaLnBrk="1" hangingPunct="1">
              <a:lnSpc>
                <a:spcPct val="80000"/>
              </a:lnSpc>
            </a:pPr>
            <a:r>
              <a:rPr lang="en-US" altLang="en-US" sz="2000" i="1" dirty="0" smtClean="0"/>
              <a:t>Haemophilus influenzae</a:t>
            </a:r>
          </a:p>
          <a:p>
            <a:pPr>
              <a:lnSpc>
                <a:spcPct val="80000"/>
              </a:lnSpc>
            </a:pPr>
            <a:r>
              <a:rPr lang="en-US" altLang="en-US" sz="2000" i="1" dirty="0" smtClean="0"/>
              <a:t>Pseudomonas </a:t>
            </a:r>
            <a:r>
              <a:rPr lang="en-US" altLang="en-US" sz="2000" dirty="0" err="1" smtClean="0"/>
              <a:t>spp</a:t>
            </a:r>
            <a:endParaRPr lang="en-US" altLang="en-US" sz="2000" dirty="0" smtClean="0"/>
          </a:p>
          <a:p>
            <a:pPr>
              <a:lnSpc>
                <a:spcPct val="90000"/>
              </a:lnSpc>
            </a:pPr>
            <a:r>
              <a:rPr lang="en-US" altLang="en-US" sz="2000" dirty="0" smtClean="0"/>
              <a:t>Acinetobacter species</a:t>
            </a:r>
          </a:p>
          <a:p>
            <a:pPr>
              <a:lnSpc>
                <a:spcPct val="90000"/>
              </a:lnSpc>
            </a:pPr>
            <a:r>
              <a:rPr lang="en-US" altLang="en-US" sz="2000" dirty="0" err="1" smtClean="0"/>
              <a:t>Klebsiella</a:t>
            </a:r>
            <a:r>
              <a:rPr lang="en-US" altLang="en-US" sz="2000" dirty="0" smtClean="0"/>
              <a:t> </a:t>
            </a:r>
            <a:r>
              <a:rPr lang="en-US" altLang="en-US" sz="2000" dirty="0"/>
              <a:t>pneumoniae</a:t>
            </a:r>
          </a:p>
          <a:p>
            <a:pPr>
              <a:lnSpc>
                <a:spcPct val="90000"/>
              </a:lnSpc>
            </a:pPr>
            <a:r>
              <a:rPr lang="en-US" altLang="en-US" sz="2000" dirty="0" err="1"/>
              <a:t>Serratia</a:t>
            </a:r>
            <a:r>
              <a:rPr lang="en-US" altLang="en-US" sz="2000" dirty="0"/>
              <a:t> </a:t>
            </a:r>
            <a:r>
              <a:rPr lang="en-US" altLang="en-US" sz="2000" dirty="0" err="1"/>
              <a:t>marcescens</a:t>
            </a:r>
            <a:endParaRPr lang="en-US" altLang="en-US" sz="2000" dirty="0"/>
          </a:p>
          <a:p>
            <a:pPr>
              <a:lnSpc>
                <a:spcPct val="80000"/>
              </a:lnSpc>
            </a:pPr>
            <a:endParaRPr lang="en-US" altLang="en-US" sz="2000" b="1" dirty="0" smtClean="0"/>
          </a:p>
        </p:txBody>
      </p:sp>
      <p:sp>
        <p:nvSpPr>
          <p:cNvPr id="17412" name="Rectangle 4"/>
          <p:cNvSpPr>
            <a:spLocks noGrp="1" noChangeArrowheads="1"/>
          </p:cNvSpPr>
          <p:nvPr>
            <p:ph type="body" sz="half" idx="2"/>
          </p:nvPr>
        </p:nvSpPr>
        <p:spPr>
          <a:xfrm>
            <a:off x="4652963" y="1600200"/>
            <a:ext cx="4033837" cy="5029200"/>
          </a:xfrm>
        </p:spPr>
        <p:txBody>
          <a:bodyPr>
            <a:normAutofit/>
          </a:bodyPr>
          <a:lstStyle/>
          <a:p>
            <a:pPr eaLnBrk="1" hangingPunct="1">
              <a:lnSpc>
                <a:spcPct val="90000"/>
              </a:lnSpc>
            </a:pPr>
            <a:r>
              <a:rPr lang="en-US" altLang="en-US" sz="2000" b="1" dirty="0" smtClean="0"/>
              <a:t>Immunocompromised patients</a:t>
            </a:r>
            <a:endParaRPr lang="en-US" altLang="en-US" sz="2000" i="1" dirty="0" smtClean="0"/>
          </a:p>
          <a:p>
            <a:pPr eaLnBrk="1" hangingPunct="1">
              <a:lnSpc>
                <a:spcPct val="90000"/>
              </a:lnSpc>
            </a:pPr>
            <a:r>
              <a:rPr lang="en-US" altLang="en-US" sz="2000" i="1" dirty="0" smtClean="0"/>
              <a:t>Pneumocystis </a:t>
            </a:r>
            <a:r>
              <a:rPr lang="en-US" altLang="en-US" sz="2000" i="1" dirty="0" err="1" smtClean="0"/>
              <a:t>carinii</a:t>
            </a:r>
            <a:endParaRPr lang="en-US" altLang="en-US" sz="2000" i="1" dirty="0" smtClean="0"/>
          </a:p>
          <a:p>
            <a:pPr eaLnBrk="1" hangingPunct="1">
              <a:lnSpc>
                <a:spcPct val="90000"/>
              </a:lnSpc>
            </a:pPr>
            <a:r>
              <a:rPr lang="en-US" altLang="en-US" sz="2000" i="1" dirty="0" smtClean="0"/>
              <a:t>Cytomegalovirus</a:t>
            </a:r>
          </a:p>
          <a:p>
            <a:pPr eaLnBrk="1" hangingPunct="1">
              <a:lnSpc>
                <a:spcPct val="90000"/>
              </a:lnSpc>
            </a:pPr>
            <a:r>
              <a:rPr lang="en-US" altLang="en-US" sz="2000" i="1" dirty="0" smtClean="0"/>
              <a:t>Mycobacterium </a:t>
            </a:r>
            <a:r>
              <a:rPr lang="en-US" altLang="en-US" sz="2000" i="1" dirty="0" err="1" smtClean="0"/>
              <a:t>avium-intracellulare</a:t>
            </a:r>
            <a:endParaRPr lang="en-US" altLang="en-US" sz="2000" i="1" dirty="0" smtClean="0"/>
          </a:p>
          <a:p>
            <a:pPr eaLnBrk="1" hangingPunct="1">
              <a:lnSpc>
                <a:spcPct val="90000"/>
              </a:lnSpc>
            </a:pPr>
            <a:r>
              <a:rPr lang="en-US" altLang="en-US" sz="2000" i="1" dirty="0" smtClean="0"/>
              <a:t>Mycobacterium tuberculosis</a:t>
            </a:r>
          </a:p>
          <a:p>
            <a:pPr eaLnBrk="1" hangingPunct="1">
              <a:lnSpc>
                <a:spcPct val="90000"/>
              </a:lnSpc>
            </a:pPr>
            <a:r>
              <a:rPr lang="en-US" altLang="en-US" sz="2000" i="1" dirty="0" smtClean="0"/>
              <a:t>Streptococcus pneumoniae</a:t>
            </a:r>
          </a:p>
          <a:p>
            <a:pPr eaLnBrk="1" hangingPunct="1">
              <a:lnSpc>
                <a:spcPct val="90000"/>
              </a:lnSpc>
            </a:pPr>
            <a:r>
              <a:rPr lang="en-US" altLang="en-US" sz="2000" i="1" dirty="0" smtClean="0"/>
              <a:t>Haemophilus influenzae</a:t>
            </a:r>
          </a:p>
          <a:p>
            <a:pPr eaLnBrk="1" hangingPunct="1">
              <a:lnSpc>
                <a:spcPct val="90000"/>
              </a:lnSpc>
            </a:pPr>
            <a:r>
              <a:rPr lang="en-US" altLang="en-US" sz="2000" i="1" dirty="0" smtClean="0"/>
              <a:t>Legionella pneumophila</a:t>
            </a:r>
          </a:p>
          <a:p>
            <a:pPr eaLnBrk="1" hangingPunct="1">
              <a:lnSpc>
                <a:spcPct val="90000"/>
              </a:lnSpc>
            </a:pPr>
            <a:r>
              <a:rPr lang="en-US" altLang="en-US" sz="2000" i="1" dirty="0" err="1" smtClean="0"/>
              <a:t>Actinomyces</a:t>
            </a:r>
            <a:r>
              <a:rPr lang="en-US" altLang="en-US" sz="2000" i="1" dirty="0" smtClean="0"/>
              <a:t> </a:t>
            </a:r>
            <a:r>
              <a:rPr lang="en-US" altLang="en-US" sz="2000" i="1" dirty="0" err="1" smtClean="0"/>
              <a:t>israelii</a:t>
            </a:r>
            <a:endParaRPr lang="en-US" altLang="en-US" sz="2000" i="1" dirty="0" smtClean="0"/>
          </a:p>
          <a:p>
            <a:pPr eaLnBrk="1" hangingPunct="1">
              <a:lnSpc>
                <a:spcPct val="90000"/>
              </a:lnSpc>
            </a:pPr>
            <a:r>
              <a:rPr lang="en-US" altLang="en-US" sz="2000" i="1" dirty="0" smtClean="0"/>
              <a:t>Aspergillus fumigatus</a:t>
            </a:r>
          </a:p>
          <a:p>
            <a:pPr eaLnBrk="1" hangingPunct="1">
              <a:lnSpc>
                <a:spcPct val="90000"/>
              </a:lnSpc>
            </a:pPr>
            <a:r>
              <a:rPr lang="en-US" altLang="en-US" sz="2000" i="1" dirty="0" err="1" smtClean="0"/>
              <a:t>Nocardia</a:t>
            </a:r>
            <a:r>
              <a:rPr lang="en-US" altLang="en-US" sz="2000" i="1" dirty="0" smtClean="0"/>
              <a:t> </a:t>
            </a:r>
            <a:r>
              <a:rPr lang="en-US" altLang="en-US" sz="2000" i="1" dirty="0" err="1" smtClean="0"/>
              <a:t>asteroides</a:t>
            </a:r>
            <a:endParaRPr lang="ru-RU" altLang="en-US" sz="2000" i="1" dirty="0" smtClean="0"/>
          </a:p>
          <a:p>
            <a:pPr eaLnBrk="1" hangingPunct="1">
              <a:lnSpc>
                <a:spcPct val="90000"/>
              </a:lnSpc>
            </a:pPr>
            <a:endParaRPr lang="ru-RU" altLang="en-US" sz="2000" dirty="0" smtClean="0"/>
          </a:p>
        </p:txBody>
      </p:sp>
    </p:spTree>
    <p:extLst>
      <p:ext uri="{BB962C8B-B14F-4D97-AF65-F5344CB8AC3E}">
        <p14:creationId xmlns:p14="http://schemas.microsoft.com/office/powerpoint/2010/main" val="171945319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1576</Words>
  <Application>Microsoft Office PowerPoint</Application>
  <PresentationFormat>On-screen Show (4:3)</PresentationFormat>
  <Paragraphs>235</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Flow</vt:lpstr>
      <vt:lpstr>Medical Microbiology  Respiratory System - Pneumonia Staphylococcal Pneumonia</vt:lpstr>
      <vt:lpstr>Definition of Pneumonia</vt:lpstr>
      <vt:lpstr>Classification</vt:lpstr>
      <vt:lpstr>PowerPoint Presentation</vt:lpstr>
      <vt:lpstr>PowerPoint Presentation</vt:lpstr>
      <vt:lpstr>PowerPoint Presentation</vt:lpstr>
      <vt:lpstr>PowerPoint Presentation</vt:lpstr>
      <vt:lpstr>PowerPoint Presentation</vt:lpstr>
      <vt:lpstr>Pneumonia: infecting organisms in approximate descending order of frequency</vt:lpstr>
      <vt:lpstr> Risk Factors for pneumonia</vt:lpstr>
      <vt:lpstr>PowerPoint Presentation</vt:lpstr>
      <vt:lpstr>Clinical manifestations</vt:lpstr>
      <vt:lpstr>Diagnostic Tests</vt:lpstr>
      <vt:lpstr>           Gram's Stain and Culture of Sputum</vt:lpstr>
      <vt:lpstr>Blood Culture</vt:lpstr>
      <vt:lpstr>PowerPoint Presentation</vt:lpstr>
      <vt:lpstr>Antigen Tests</vt:lpstr>
      <vt:lpstr>Polymerase Chain Reaction</vt:lpstr>
      <vt:lpstr>STAPHYLOCOCCAL PNEUMONIA</vt:lpstr>
      <vt:lpstr>PowerPoint Presentation</vt:lpstr>
      <vt:lpstr>Pathogenesis </vt:lpstr>
      <vt:lpstr>Clinical Manifestations</vt:lpstr>
      <vt:lpstr>Diagnosis</vt:lpstr>
      <vt:lpstr>LABORATORY FINDINGS</vt:lpstr>
      <vt:lpstr>Treatment</vt:lpstr>
      <vt:lpstr>Complications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Sameer</dc:creator>
  <cp:lastModifiedBy>Sameer</cp:lastModifiedBy>
  <cp:revision>68</cp:revision>
  <dcterms:created xsi:type="dcterms:W3CDTF">2006-08-16T00:00:00Z</dcterms:created>
  <dcterms:modified xsi:type="dcterms:W3CDTF">2016-12-03T18:35:26Z</dcterms:modified>
</cp:coreProperties>
</file>