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23" autoAdjust="0"/>
  </p:normalViewPr>
  <p:slideViewPr>
    <p:cSldViewPr>
      <p:cViewPr varScale="1">
        <p:scale>
          <a:sx n="63" d="100"/>
          <a:sy n="63" d="100"/>
        </p:scale>
        <p:origin x="-1362" y="-108"/>
      </p:cViewPr>
      <p:guideLst>
        <p:guide orient="horz" pos="2160"/>
        <p:guide pos="2880"/>
      </p:guideLst>
    </p:cSldViewPr>
  </p:slideViewPr>
  <p:outlineViewPr>
    <p:cViewPr>
      <p:scale>
        <a:sx n="33" d="100"/>
        <a:sy n="33" d="100"/>
      </p:scale>
      <p:origin x="0" y="915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CBA9B4-2925-432D-9E99-EC3789750343}" type="datetimeFigureOut">
              <a:rPr lang="en-GB" smtClean="0"/>
              <a:t>08/11/2014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0A538-E0E0-4E52-8D93-23B3B24EA0A7}" type="slidenum">
              <a:rPr lang="en-GB" smtClean="0"/>
              <a:t>‹#›</a:t>
            </a:fld>
            <a:endParaRPr lang="en-GB"/>
          </a:p>
        </p:txBody>
      </p:sp>
    </p:spTree>
    <p:extLst>
      <p:ext uri="{BB962C8B-B14F-4D97-AF65-F5344CB8AC3E}">
        <p14:creationId xmlns:p14="http://schemas.microsoft.com/office/powerpoint/2010/main" val="354435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Industrious= children begin to develop a sense of PRIDE in their accomplishments. </a:t>
            </a:r>
            <a:r>
              <a:rPr lang="en-GB" b="1" u="sng" dirty="0" smtClean="0"/>
              <a:t>They initiate projects, see</a:t>
            </a:r>
            <a:r>
              <a:rPr lang="en-GB" b="1" u="sng" baseline="0" dirty="0" smtClean="0"/>
              <a:t> them through to completion a</a:t>
            </a:r>
            <a:r>
              <a:rPr lang="en-GB" b="1" baseline="0" dirty="0" smtClean="0"/>
              <a:t>nd feel good about what they’ve achieved. During this time teachers play an important role. If children are </a:t>
            </a:r>
            <a:r>
              <a:rPr lang="en-GB" b="1" u="sng" baseline="0" dirty="0" smtClean="0"/>
              <a:t>encouraged and positively reinforced </a:t>
            </a:r>
            <a:r>
              <a:rPr lang="en-GB" b="1" baseline="0" dirty="0" smtClean="0"/>
              <a:t>for their initiative, the begin to feel industrious and confident in their ability to achieve goals. </a:t>
            </a:r>
            <a:r>
              <a:rPr lang="en-GB" b="1" u="sng" baseline="0" dirty="0" smtClean="0"/>
              <a:t>If children are restricted from </a:t>
            </a:r>
            <a:r>
              <a:rPr lang="en-GB" b="1" baseline="0" dirty="0" smtClean="0"/>
              <a:t>accomplishing their goals by their caregiver or teachers, they begin to feel inferior, doubting their own abilities.</a:t>
            </a:r>
            <a:endParaRPr lang="en-GB" b="1" dirty="0"/>
          </a:p>
        </p:txBody>
      </p:sp>
      <p:sp>
        <p:nvSpPr>
          <p:cNvPr id="4" name="Slide Number Placeholder 3"/>
          <p:cNvSpPr>
            <a:spLocks noGrp="1"/>
          </p:cNvSpPr>
          <p:nvPr>
            <p:ph type="sldNum" sz="quarter" idx="10"/>
          </p:nvPr>
        </p:nvSpPr>
        <p:spPr/>
        <p:txBody>
          <a:bodyPr/>
          <a:lstStyle/>
          <a:p>
            <a:fld id="{00D0A538-E0E0-4E52-8D93-23B3B24EA0A7}" type="slidenum">
              <a:rPr lang="en-GB" smtClean="0"/>
              <a:t>4</a:t>
            </a:fld>
            <a:endParaRPr lang="en-GB"/>
          </a:p>
        </p:txBody>
      </p:sp>
    </p:spTree>
    <p:extLst>
      <p:ext uri="{BB962C8B-B14F-4D97-AF65-F5344CB8AC3E}">
        <p14:creationId xmlns:p14="http://schemas.microsoft.com/office/powerpoint/2010/main" val="292144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Jean Piaget (1896-1980) was employed at Binet institute in the 1920s where</a:t>
            </a:r>
            <a:r>
              <a:rPr lang="en-GB" b="1" baseline="0" dirty="0" smtClean="0"/>
              <a:t> his job was to develop French versions of questions on English intelligence tests. Piaget ideas surrounding the  SMS are centred on the basis of SCHEMA= are mental representations or ideas about what things are and how we deal with them. Piaget deduced that the first schemas of an infant are to do with movement. Egocentric=they are only able to consider things from their own point of view and imagine everyone share this view, because it is the only one possible .</a:t>
            </a:r>
            <a:endParaRPr lang="en-GB" b="1" dirty="0"/>
          </a:p>
        </p:txBody>
      </p:sp>
      <p:sp>
        <p:nvSpPr>
          <p:cNvPr id="4" name="Slide Number Placeholder 3"/>
          <p:cNvSpPr>
            <a:spLocks noGrp="1"/>
          </p:cNvSpPr>
          <p:nvPr>
            <p:ph type="sldNum" sz="quarter" idx="10"/>
          </p:nvPr>
        </p:nvSpPr>
        <p:spPr/>
        <p:txBody>
          <a:bodyPr/>
          <a:lstStyle/>
          <a:p>
            <a:fld id="{00D0A538-E0E0-4E52-8D93-23B3B24EA0A7}" type="slidenum">
              <a:rPr lang="en-GB" smtClean="0"/>
              <a:t>5</a:t>
            </a:fld>
            <a:endParaRPr lang="en-GB"/>
          </a:p>
        </p:txBody>
      </p:sp>
    </p:spTree>
    <p:extLst>
      <p:ext uri="{BB962C8B-B14F-4D97-AF65-F5344CB8AC3E}">
        <p14:creationId xmlns:p14="http://schemas.microsoft.com/office/powerpoint/2010/main" val="3602424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Abstract reasoning= they can deal not only with the real or concrete but with </a:t>
            </a:r>
            <a:r>
              <a:rPr lang="en-GB" dirty="0" err="1" smtClean="0"/>
              <a:t>possibilties</a:t>
            </a:r>
            <a:r>
              <a:rPr lang="en-GB" dirty="0" smtClean="0"/>
              <a:t>-even with relationships</a:t>
            </a:r>
            <a:r>
              <a:rPr lang="en-GB" baseline="0" dirty="0" smtClean="0"/>
              <a:t> that do not exist but can be imagined.</a:t>
            </a:r>
            <a:endParaRPr lang="en-GB" dirty="0"/>
          </a:p>
        </p:txBody>
      </p:sp>
      <p:sp>
        <p:nvSpPr>
          <p:cNvPr id="4" name="Slide Number Placeholder 3"/>
          <p:cNvSpPr>
            <a:spLocks noGrp="1"/>
          </p:cNvSpPr>
          <p:nvPr>
            <p:ph type="sldNum" sz="quarter" idx="10"/>
          </p:nvPr>
        </p:nvSpPr>
        <p:spPr/>
        <p:txBody>
          <a:bodyPr/>
          <a:lstStyle/>
          <a:p>
            <a:fld id="{00D0A538-E0E0-4E52-8D93-23B3B24EA0A7}" type="slidenum">
              <a:rPr lang="en-GB" smtClean="0"/>
              <a:t>6</a:t>
            </a:fld>
            <a:endParaRPr lang="en-GB"/>
          </a:p>
        </p:txBody>
      </p:sp>
    </p:spTree>
    <p:extLst>
      <p:ext uri="{BB962C8B-B14F-4D97-AF65-F5344CB8AC3E}">
        <p14:creationId xmlns:p14="http://schemas.microsoft.com/office/powerpoint/2010/main" val="3854120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Erikson: the principal task of an adolescent is to form a clear identity consisting of a robust sense of self and an image of one’s future</a:t>
            </a:r>
            <a:r>
              <a:rPr lang="en-GB" b="1" baseline="0" dirty="0" smtClean="0"/>
              <a:t> </a:t>
            </a:r>
            <a:r>
              <a:rPr lang="en-GB" b="1" baseline="0" dirty="0" err="1" smtClean="0"/>
              <a:t>direction.</a:t>
            </a:r>
            <a:r>
              <a:rPr lang="en-GB" b="1" dirty="0" err="1" smtClean="0"/>
              <a:t>G</a:t>
            </a:r>
            <a:r>
              <a:rPr lang="en-GB" b="1" dirty="0" smtClean="0"/>
              <a:t>. Hall, one of the principal founders of developmental psychology in the US, called adolescence</a:t>
            </a:r>
            <a:r>
              <a:rPr lang="en-GB" b="1" baseline="0" dirty="0" smtClean="0"/>
              <a:t> a time of “storm and stress” during which the individual was thrown about by opposites like excitement vs. calm, need for authority vs. the need to rebel against authority. On the whole, it is a period of unusual emotional turbulence.</a:t>
            </a:r>
            <a:endParaRPr lang="en-GB" b="1" dirty="0"/>
          </a:p>
        </p:txBody>
      </p:sp>
      <p:sp>
        <p:nvSpPr>
          <p:cNvPr id="4" name="Slide Number Placeholder 3"/>
          <p:cNvSpPr>
            <a:spLocks noGrp="1"/>
          </p:cNvSpPr>
          <p:nvPr>
            <p:ph type="sldNum" sz="quarter" idx="10"/>
          </p:nvPr>
        </p:nvSpPr>
        <p:spPr/>
        <p:txBody>
          <a:bodyPr/>
          <a:lstStyle/>
          <a:p>
            <a:fld id="{00D0A538-E0E0-4E52-8D93-23B3B24EA0A7}" type="slidenum">
              <a:rPr lang="en-GB" smtClean="0"/>
              <a:t>8</a:t>
            </a:fld>
            <a:endParaRPr lang="en-GB"/>
          </a:p>
        </p:txBody>
      </p:sp>
    </p:spTree>
    <p:extLst>
      <p:ext uri="{BB962C8B-B14F-4D97-AF65-F5344CB8AC3E}">
        <p14:creationId xmlns:p14="http://schemas.microsoft.com/office/powerpoint/2010/main" val="2520220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Omnipotence=feeling of having great or</a:t>
            </a:r>
            <a:r>
              <a:rPr lang="en-GB" baseline="0" dirty="0" smtClean="0"/>
              <a:t> unlimited power. Gender role=the pattern of masculine or feminine behavior of an individual as defined by a particular culture=the image projected by a person that identifies their femaleness or maleness.</a:t>
            </a:r>
            <a:endParaRPr lang="en-GB" dirty="0"/>
          </a:p>
        </p:txBody>
      </p:sp>
      <p:sp>
        <p:nvSpPr>
          <p:cNvPr id="4" name="Slide Number Placeholder 3"/>
          <p:cNvSpPr>
            <a:spLocks noGrp="1"/>
          </p:cNvSpPr>
          <p:nvPr>
            <p:ph type="sldNum" sz="quarter" idx="10"/>
          </p:nvPr>
        </p:nvSpPr>
        <p:spPr/>
        <p:txBody>
          <a:bodyPr/>
          <a:lstStyle/>
          <a:p>
            <a:fld id="{00D0A538-E0E0-4E52-8D93-23B3B24EA0A7}" type="slidenum">
              <a:rPr lang="en-GB" smtClean="0"/>
              <a:t>9</a:t>
            </a:fld>
            <a:endParaRPr lang="en-GB"/>
          </a:p>
        </p:txBody>
      </p:sp>
    </p:spTree>
    <p:extLst>
      <p:ext uri="{BB962C8B-B14F-4D97-AF65-F5344CB8AC3E}">
        <p14:creationId xmlns:p14="http://schemas.microsoft.com/office/powerpoint/2010/main" val="3412930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Title=Special issues in child development</a:t>
            </a:r>
            <a:endParaRPr lang="en-GB" b="1" dirty="0"/>
          </a:p>
        </p:txBody>
      </p:sp>
      <p:sp>
        <p:nvSpPr>
          <p:cNvPr id="4" name="Slide Number Placeholder 3"/>
          <p:cNvSpPr>
            <a:spLocks noGrp="1"/>
          </p:cNvSpPr>
          <p:nvPr>
            <p:ph type="sldNum" sz="quarter" idx="10"/>
          </p:nvPr>
        </p:nvSpPr>
        <p:spPr/>
        <p:txBody>
          <a:bodyPr/>
          <a:lstStyle/>
          <a:p>
            <a:fld id="{00D0A538-E0E0-4E52-8D93-23B3B24EA0A7}" type="slidenum">
              <a:rPr lang="en-GB" smtClean="0"/>
              <a:t>11</a:t>
            </a:fld>
            <a:endParaRPr lang="en-GB"/>
          </a:p>
        </p:txBody>
      </p:sp>
    </p:spTree>
    <p:extLst>
      <p:ext uri="{BB962C8B-B14F-4D97-AF65-F5344CB8AC3E}">
        <p14:creationId xmlns:p14="http://schemas.microsoft.com/office/powerpoint/2010/main" val="3984135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D93C69-2D87-433A-AC7C-3C9C4EE49283}" type="datetimeFigureOut">
              <a:rPr lang="en-GB" smtClean="0"/>
              <a:t>08/11/2014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EAAC27-40C6-4FF2-910F-0F7A01FC073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93C69-2D87-433A-AC7C-3C9C4EE49283}" type="datetimeFigureOut">
              <a:rPr lang="en-GB" smtClean="0"/>
              <a:t>08/11/2014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EAAC27-40C6-4FF2-910F-0F7A01FC073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93C69-2D87-433A-AC7C-3C9C4EE49283}" type="datetimeFigureOut">
              <a:rPr lang="en-GB" smtClean="0"/>
              <a:t>08/11/2014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EAAC27-40C6-4FF2-910F-0F7A01FC073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93C69-2D87-433A-AC7C-3C9C4EE49283}" type="datetimeFigureOut">
              <a:rPr lang="en-GB" smtClean="0"/>
              <a:t>08/11/2014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EAAC27-40C6-4FF2-910F-0F7A01FC073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D93C69-2D87-433A-AC7C-3C9C4EE49283}" type="datetimeFigureOut">
              <a:rPr lang="en-GB" smtClean="0"/>
              <a:t>08/11/2014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EAAC27-40C6-4FF2-910F-0F7A01FC073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D93C69-2D87-433A-AC7C-3C9C4EE49283}" type="datetimeFigureOut">
              <a:rPr lang="en-GB" smtClean="0"/>
              <a:t>08/11/2014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EAAC27-40C6-4FF2-910F-0F7A01FC073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D93C69-2D87-433A-AC7C-3C9C4EE49283}" type="datetimeFigureOut">
              <a:rPr lang="en-GB" smtClean="0"/>
              <a:t>08/11/2014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EAAC27-40C6-4FF2-910F-0F7A01FC073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D93C69-2D87-433A-AC7C-3C9C4EE49283}" type="datetimeFigureOut">
              <a:rPr lang="en-GB" smtClean="0"/>
              <a:t>08/11/2014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EAAC27-40C6-4FF2-910F-0F7A01FC073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D93C69-2D87-433A-AC7C-3C9C4EE49283}" type="datetimeFigureOut">
              <a:rPr lang="en-GB" smtClean="0"/>
              <a:t>08/11/2014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EAAC27-40C6-4FF2-910F-0F7A01FC073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93C69-2D87-433A-AC7C-3C9C4EE49283}" type="datetimeFigureOut">
              <a:rPr lang="en-GB" smtClean="0"/>
              <a:t>08/11/2014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EAAC27-40C6-4FF2-910F-0F7A01FC073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93C69-2D87-433A-AC7C-3C9C4EE49283}" type="datetimeFigureOut">
              <a:rPr lang="en-GB" smtClean="0"/>
              <a:t>08/11/2014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EAAC27-40C6-4FF2-910F-0F7A01FC0736}" type="slidenum">
              <a:rPr lang="en-GB" smtClean="0"/>
              <a:t>‹#›</a:t>
            </a:fld>
            <a:endParaRPr lang="en-GB"/>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5FD93C69-2D87-433A-AC7C-3C9C4EE49283}" type="datetimeFigureOut">
              <a:rPr lang="en-GB" smtClean="0"/>
              <a:t>08/11/2014</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7EEAAC27-40C6-4FF2-910F-0F7A01FC0736}" type="slidenum">
              <a:rPr lang="en-GB" smtClean="0"/>
              <a:t>‹#›</a:t>
            </a:fld>
            <a:endParaRPr lang="en-GB"/>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i="1" dirty="0" smtClean="0"/>
              <a:t>School Age &amp; Adolescence</a:t>
            </a:r>
            <a:endParaRPr lang="en-GB" i="1" dirty="0"/>
          </a:p>
        </p:txBody>
      </p:sp>
      <p:sp>
        <p:nvSpPr>
          <p:cNvPr id="3" name="Subtitle 2"/>
          <p:cNvSpPr>
            <a:spLocks noGrp="1"/>
          </p:cNvSpPr>
          <p:nvPr>
            <p:ph type="subTitle" idx="1"/>
          </p:nvPr>
        </p:nvSpPr>
        <p:spPr>
          <a:xfrm>
            <a:off x="1115616" y="7029400"/>
            <a:ext cx="7117180" cy="861420"/>
          </a:xfrm>
        </p:spPr>
        <p:txBody>
          <a:bodyPr/>
          <a:lstStyle/>
          <a:p>
            <a:endParaRPr lang="en-GB" dirty="0"/>
          </a:p>
        </p:txBody>
      </p:sp>
    </p:spTree>
    <p:extLst>
      <p:ext uri="{BB962C8B-B14F-4D97-AF65-F5344CB8AC3E}">
        <p14:creationId xmlns:p14="http://schemas.microsoft.com/office/powerpoint/2010/main" val="797515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24475"/>
            <a:ext cx="7125113" cy="924475"/>
          </a:xfrm>
        </p:spPr>
        <p:txBody>
          <a:bodyPr/>
          <a:lstStyle/>
          <a:p>
            <a:endParaRPr lang="en-GB"/>
          </a:p>
        </p:txBody>
      </p:sp>
      <p:sp>
        <p:nvSpPr>
          <p:cNvPr id="3" name="Content Placeholder 2"/>
          <p:cNvSpPr>
            <a:spLocks noGrp="1"/>
          </p:cNvSpPr>
          <p:nvPr>
            <p:ph idx="1"/>
          </p:nvPr>
        </p:nvSpPr>
        <p:spPr>
          <a:xfrm>
            <a:off x="1043608" y="1052736"/>
            <a:ext cx="7125112" cy="4051437"/>
          </a:xfrm>
        </p:spPr>
        <p:txBody>
          <a:bodyPr>
            <a:normAutofit fontScale="92500"/>
          </a:bodyPr>
          <a:lstStyle/>
          <a:p>
            <a:r>
              <a:rPr lang="en-GB" b="1" i="1" dirty="0" smtClean="0"/>
              <a:t>III. Late Adolescence (17-20 yr. of age)</a:t>
            </a:r>
          </a:p>
          <a:p>
            <a:r>
              <a:rPr lang="en-GB" b="1" i="1" dirty="0" smtClean="0"/>
              <a:t>A. Development</a:t>
            </a:r>
          </a:p>
          <a:p>
            <a:r>
              <a:rPr lang="en-GB" b="1" i="1" dirty="0" smtClean="0"/>
              <a:t>1. develop </a:t>
            </a:r>
            <a:r>
              <a:rPr lang="en-GB" b="1" i="1" u="sng" dirty="0" smtClean="0"/>
              <a:t>morals, ethics, self-control, </a:t>
            </a:r>
            <a:r>
              <a:rPr lang="en-GB" b="1" i="1" dirty="0" smtClean="0"/>
              <a:t>and realistic appraisal of their own abilities. They become concerned with humanitarian issues and world problems.</a:t>
            </a:r>
          </a:p>
          <a:p>
            <a:r>
              <a:rPr lang="en-GB" b="1" i="1" dirty="0" smtClean="0"/>
              <a:t>2.. Some, develop ability for abstract reasoning.</a:t>
            </a:r>
          </a:p>
          <a:p>
            <a:r>
              <a:rPr lang="en-GB" b="1" i="1" dirty="0" smtClean="0"/>
              <a:t>B. In their effort to form one’s identity, an </a:t>
            </a:r>
            <a:r>
              <a:rPr lang="en-GB" b="1" i="1" u="sng" dirty="0" smtClean="0"/>
              <a:t>identity crisis </a:t>
            </a:r>
            <a:r>
              <a:rPr lang="en-GB" b="1" i="1" dirty="0" smtClean="0"/>
              <a:t> may develop. If the identity crisis not handled effectively, adolescents may experience </a:t>
            </a:r>
            <a:r>
              <a:rPr lang="en-GB" b="1" i="1" u="sng" dirty="0" smtClean="0"/>
              <a:t>role confusion –</a:t>
            </a:r>
            <a:r>
              <a:rPr lang="en-GB" b="1" i="1" dirty="0" smtClean="0"/>
              <a:t> they do not know where they belong in the world, and may display behavioral abnormalities through </a:t>
            </a:r>
            <a:r>
              <a:rPr lang="en-GB" b="1" i="1" u="sng" dirty="0" smtClean="0"/>
              <a:t>criminality </a:t>
            </a:r>
            <a:r>
              <a:rPr lang="en-GB" b="1" i="1" dirty="0" smtClean="0"/>
              <a:t>or an </a:t>
            </a:r>
            <a:r>
              <a:rPr lang="en-GB" b="1" i="1" u="sng" dirty="0" smtClean="0"/>
              <a:t>interest in cult.</a:t>
            </a:r>
            <a:endParaRPr lang="en-GB" b="1" i="1" dirty="0"/>
          </a:p>
        </p:txBody>
      </p:sp>
    </p:spTree>
    <p:extLst>
      <p:ext uri="{BB962C8B-B14F-4D97-AF65-F5344CB8AC3E}">
        <p14:creationId xmlns:p14="http://schemas.microsoft.com/office/powerpoint/2010/main" val="823617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467544"/>
            <a:ext cx="7125113" cy="924475"/>
          </a:xfrm>
        </p:spPr>
        <p:txBody>
          <a:bodyPr/>
          <a:lstStyle/>
          <a:p>
            <a:endParaRPr lang="en-GB" dirty="0"/>
          </a:p>
        </p:txBody>
      </p:sp>
      <p:sp>
        <p:nvSpPr>
          <p:cNvPr id="3" name="Content Placeholder 2"/>
          <p:cNvSpPr>
            <a:spLocks noGrp="1"/>
          </p:cNvSpPr>
          <p:nvPr>
            <p:ph idx="1"/>
          </p:nvPr>
        </p:nvSpPr>
        <p:spPr>
          <a:xfrm>
            <a:off x="971600" y="692696"/>
            <a:ext cx="7125112" cy="4051437"/>
          </a:xfrm>
        </p:spPr>
        <p:txBody>
          <a:bodyPr>
            <a:noAutofit/>
          </a:bodyPr>
          <a:lstStyle/>
          <a:p>
            <a:r>
              <a:rPr lang="en-GB" sz="1600" b="1" i="1" u="sng" dirty="0" smtClean="0">
                <a:solidFill>
                  <a:srgbClr val="002060"/>
                </a:solidFill>
              </a:rPr>
              <a:t>Special Issues in Child development</a:t>
            </a:r>
          </a:p>
          <a:p>
            <a:r>
              <a:rPr lang="en-GB" sz="1600" b="1" i="1" u="sng" dirty="0" smtClean="0"/>
              <a:t>1</a:t>
            </a:r>
            <a:r>
              <a:rPr lang="en-GB" sz="1600" b="1" i="1" u="sng" baseline="30000" dirty="0" smtClean="0"/>
              <a:t>st</a:t>
            </a:r>
            <a:r>
              <a:rPr lang="en-GB" sz="1600" b="1" i="1" dirty="0" smtClean="0"/>
              <a:t> Illness and death in child &amp; Adolescence</a:t>
            </a:r>
          </a:p>
          <a:p>
            <a:pPr marL="0" indent="0">
              <a:buNone/>
            </a:pPr>
            <a:r>
              <a:rPr lang="en-GB" sz="1600" b="1" i="1" dirty="0" smtClean="0"/>
              <a:t>A child’s reaction to illness and death is closely associated with the child’s developmental stage.</a:t>
            </a:r>
          </a:p>
          <a:p>
            <a:pPr>
              <a:buAutoNum type="arabicPeriod"/>
            </a:pPr>
            <a:r>
              <a:rPr lang="en-GB" sz="1600" b="1" i="1" dirty="0" smtClean="0"/>
              <a:t>During the toddler years-hospitalized children fear separation from parents more than they fear harm, pain or death.</a:t>
            </a:r>
          </a:p>
          <a:p>
            <a:pPr>
              <a:buAutoNum type="arabicPeriod"/>
            </a:pPr>
            <a:r>
              <a:rPr lang="en-GB" sz="1600" b="1" i="1" dirty="0" smtClean="0"/>
              <a:t>During preschool years, the child’s greatest fear when hospitalized-is bodily harm.</a:t>
            </a:r>
          </a:p>
          <a:p>
            <a:pPr>
              <a:buAutoNum type="arabicPeriod"/>
            </a:pPr>
            <a:r>
              <a:rPr lang="en-GB" sz="1600" b="1" i="1" dirty="0" smtClean="0"/>
              <a:t>School-age children (7-11yr.) cope well with hospitalization. Thus, this is the best age to perform elective surgery.</a:t>
            </a:r>
          </a:p>
          <a:p>
            <a:pPr>
              <a:buAutoNum type="arabicPeriod"/>
            </a:pPr>
            <a:r>
              <a:rPr lang="en-GB" sz="1600" b="1" i="1" dirty="0" smtClean="0"/>
              <a:t>At age 9 yr. children begin to understand that children can also die and begin to fear their own death.</a:t>
            </a:r>
          </a:p>
          <a:p>
            <a:pPr>
              <a:buAutoNum type="arabicPeriod"/>
            </a:pPr>
            <a:r>
              <a:rPr lang="en-GB" sz="1600" b="1" i="1" dirty="0" smtClean="0"/>
              <a:t>Ill adolescents may challenge the authority of doctors and nurses and resist being different than peers. Both of these factors can result in </a:t>
            </a:r>
            <a:r>
              <a:rPr lang="en-GB" sz="1600" b="1" i="1" u="sng" dirty="0" smtClean="0"/>
              <a:t>noncompliance  with medical advice.</a:t>
            </a:r>
          </a:p>
          <a:p>
            <a:pPr>
              <a:buAutoNum type="arabicPeriod"/>
            </a:pPr>
            <a:r>
              <a:rPr lang="en-GB" sz="1600" b="1" i="1" dirty="0" smtClean="0"/>
              <a:t>A child with </a:t>
            </a:r>
            <a:r>
              <a:rPr lang="en-GB" sz="1600" b="1" i="1" u="sng" dirty="0" smtClean="0"/>
              <a:t>ill sibling </a:t>
            </a:r>
            <a:r>
              <a:rPr lang="en-GB" sz="1600" b="1" i="1" dirty="0" smtClean="0"/>
              <a:t>or parent may respond by  </a:t>
            </a:r>
            <a:r>
              <a:rPr lang="en-GB" sz="1600" b="1" i="1" u="sng" dirty="0" smtClean="0"/>
              <a:t>acting badly</a:t>
            </a:r>
            <a:r>
              <a:rPr lang="en-GB" sz="1600" b="1" i="1" dirty="0" smtClean="0"/>
              <a:t> at school or home.(acting out DM)</a:t>
            </a:r>
            <a:endParaRPr lang="en-GB" sz="1600" b="1" i="1" dirty="0"/>
          </a:p>
        </p:txBody>
      </p:sp>
    </p:spTree>
    <p:extLst>
      <p:ext uri="{BB962C8B-B14F-4D97-AF65-F5344CB8AC3E}">
        <p14:creationId xmlns:p14="http://schemas.microsoft.com/office/powerpoint/2010/main" val="2693588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35496"/>
            <a:ext cx="7125113" cy="924475"/>
          </a:xfrm>
        </p:spPr>
        <p:txBody>
          <a:bodyPr/>
          <a:lstStyle/>
          <a:p>
            <a:endParaRPr lang="en-GB" dirty="0"/>
          </a:p>
        </p:txBody>
      </p:sp>
      <p:sp>
        <p:nvSpPr>
          <p:cNvPr id="3" name="Content Placeholder 2"/>
          <p:cNvSpPr>
            <a:spLocks noGrp="1"/>
          </p:cNvSpPr>
          <p:nvPr>
            <p:ph idx="1"/>
          </p:nvPr>
        </p:nvSpPr>
        <p:spPr>
          <a:xfrm>
            <a:off x="1043608" y="1124744"/>
            <a:ext cx="7125112" cy="4051437"/>
          </a:xfrm>
        </p:spPr>
        <p:txBody>
          <a:bodyPr/>
          <a:lstStyle/>
          <a:p>
            <a:r>
              <a:rPr lang="en-GB" b="1" i="1" dirty="0" smtClean="0"/>
              <a:t>2</a:t>
            </a:r>
            <a:r>
              <a:rPr lang="en-GB" b="1" i="1" baseline="30000" dirty="0" smtClean="0"/>
              <a:t>nd</a:t>
            </a:r>
            <a:r>
              <a:rPr lang="en-GB" b="1" i="1" dirty="0" smtClean="0"/>
              <a:t>. Adopted children </a:t>
            </a:r>
            <a:r>
              <a:rPr lang="en-GB" b="1" i="1" u="sng" dirty="0" smtClean="0"/>
              <a:t>should be told </a:t>
            </a:r>
            <a:r>
              <a:rPr lang="en-GB" b="1" i="1" dirty="0" smtClean="0"/>
              <a:t>by their parents that they are adopted </a:t>
            </a:r>
            <a:r>
              <a:rPr lang="en-GB" b="1" i="1" u="sng" dirty="0" smtClean="0"/>
              <a:t>at the earliest age possible.</a:t>
            </a:r>
          </a:p>
          <a:p>
            <a:r>
              <a:rPr lang="en-GB" b="1" i="1" dirty="0" smtClean="0"/>
              <a:t> Mental retardation: the most common genetic causes of retardation are </a:t>
            </a:r>
            <a:r>
              <a:rPr lang="en-GB" b="1" i="1" u="sng" dirty="0" smtClean="0"/>
              <a:t>Down’s syndrome </a:t>
            </a:r>
            <a:r>
              <a:rPr lang="en-GB" b="1" i="1" dirty="0" smtClean="0"/>
              <a:t> and </a:t>
            </a:r>
            <a:r>
              <a:rPr lang="en-GB" b="1" i="1" u="sng" dirty="0" smtClean="0"/>
              <a:t>Fragile X syndrome.</a:t>
            </a:r>
          </a:p>
          <a:p>
            <a:pPr marL="0" indent="0">
              <a:buNone/>
            </a:pPr>
            <a:r>
              <a:rPr lang="en-GB" b="1" i="1" u="sng" dirty="0" smtClean="0"/>
              <a:t>Mildly (IQ=50-69) </a:t>
            </a:r>
            <a:r>
              <a:rPr lang="en-GB" b="1" i="1" dirty="0" smtClean="0"/>
              <a:t>and </a:t>
            </a:r>
            <a:r>
              <a:rPr lang="en-GB" b="1" i="1" u="sng" dirty="0" smtClean="0"/>
              <a:t>Moderately (IQ=35-49) MR</a:t>
            </a:r>
            <a:r>
              <a:rPr lang="en-GB" b="1" i="1" dirty="0" smtClean="0"/>
              <a:t> children and adolescents commonly know they are handicapped, and because of this they may become</a:t>
            </a:r>
            <a:r>
              <a:rPr lang="en-GB" b="1" i="1" u="sng" dirty="0" smtClean="0"/>
              <a:t> frustrated and socially withdrawn.</a:t>
            </a:r>
            <a:r>
              <a:rPr lang="en-GB" b="1" i="1" dirty="0" smtClean="0"/>
              <a:t> They have poor self-esteem because of difficulty in communicating with peers.</a:t>
            </a:r>
            <a:endParaRPr lang="en-GB" b="1" i="1" u="sng" dirty="0" smtClean="0"/>
          </a:p>
          <a:p>
            <a:endParaRPr lang="en-GB" b="1" i="1" dirty="0"/>
          </a:p>
        </p:txBody>
      </p:sp>
    </p:spTree>
    <p:extLst>
      <p:ext uri="{BB962C8B-B14F-4D97-AF65-F5344CB8AC3E}">
        <p14:creationId xmlns:p14="http://schemas.microsoft.com/office/powerpoint/2010/main" val="3805009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Latency or School Age:7-11yr.</a:t>
            </a:r>
            <a:endParaRPr lang="en-GB" b="1"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57550" y="2966244"/>
            <a:ext cx="2628900" cy="1733550"/>
          </a:xfrm>
        </p:spPr>
      </p:pic>
    </p:spTree>
    <p:extLst>
      <p:ext uri="{BB962C8B-B14F-4D97-AF65-F5344CB8AC3E}">
        <p14:creationId xmlns:p14="http://schemas.microsoft.com/office/powerpoint/2010/main" val="3734083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24475"/>
            <a:ext cx="7125113" cy="924475"/>
          </a:xfrm>
        </p:spPr>
        <p:txBody>
          <a:bodyPr/>
          <a:lstStyle/>
          <a:p>
            <a:endParaRPr lang="en-GB"/>
          </a:p>
        </p:txBody>
      </p:sp>
      <p:sp>
        <p:nvSpPr>
          <p:cNvPr id="3" name="Content Placeholder 2"/>
          <p:cNvSpPr>
            <a:spLocks noGrp="1"/>
          </p:cNvSpPr>
          <p:nvPr>
            <p:ph idx="1"/>
          </p:nvPr>
        </p:nvSpPr>
        <p:spPr>
          <a:xfrm>
            <a:off x="899592" y="1628800"/>
            <a:ext cx="6765072" cy="4051437"/>
          </a:xfrm>
        </p:spPr>
        <p:txBody>
          <a:bodyPr>
            <a:noAutofit/>
          </a:bodyPr>
          <a:lstStyle/>
          <a:p>
            <a:pPr marL="0" indent="0">
              <a:buNone/>
            </a:pPr>
            <a:r>
              <a:rPr lang="en-GB" sz="2000" b="1" i="1" dirty="0" smtClean="0"/>
              <a:t>I. Motor Development</a:t>
            </a:r>
          </a:p>
          <a:p>
            <a:pPr marL="0" indent="0">
              <a:buNone/>
            </a:pPr>
            <a:r>
              <a:rPr lang="en-GB" sz="2000" b="1" i="1" dirty="0" smtClean="0"/>
              <a:t>The normal grade-school child, 7-11 years of age engages in complex motor tasks, e.g., playing football, skip ropes.</a:t>
            </a:r>
          </a:p>
          <a:p>
            <a:pPr marL="0" indent="0">
              <a:buNone/>
            </a:pPr>
            <a:r>
              <a:rPr lang="en-GB" sz="2000" b="1" i="1" dirty="0" smtClean="0"/>
              <a:t>II. Social characteristics  The school age child:</a:t>
            </a:r>
          </a:p>
          <a:p>
            <a:pPr marL="457200" indent="-457200">
              <a:buAutoNum type="arabicPeriod"/>
            </a:pPr>
            <a:r>
              <a:rPr lang="en-GB" sz="2000" b="1" i="1" dirty="0" smtClean="0"/>
              <a:t>Prefers to play with children of the same sex; avoid and is critical of those of the opposite sex.</a:t>
            </a:r>
          </a:p>
          <a:p>
            <a:pPr marL="457200" indent="-457200">
              <a:buAutoNum type="arabicPeriod"/>
            </a:pPr>
            <a:r>
              <a:rPr lang="en-GB" sz="2000" b="1" i="1" dirty="0" smtClean="0"/>
              <a:t>Identifies with the parent of the same sex.</a:t>
            </a:r>
          </a:p>
          <a:p>
            <a:pPr marL="457200" indent="-457200">
              <a:buAutoNum type="arabicPeriod"/>
            </a:pPr>
            <a:r>
              <a:rPr lang="en-GB" sz="2000" b="1" i="1" dirty="0" smtClean="0"/>
              <a:t>Have relationships with adults other than parents(teachers, group leaders).</a:t>
            </a:r>
          </a:p>
          <a:p>
            <a:pPr marL="457200" indent="-457200">
              <a:buAutoNum type="arabicPeriod"/>
            </a:pPr>
            <a:r>
              <a:rPr lang="en-GB" sz="2000" b="1" i="1" dirty="0" smtClean="0"/>
              <a:t> Demonstrate little interest in psychosexual issues.(latent).</a:t>
            </a:r>
          </a:p>
          <a:p>
            <a:pPr marL="457200" indent="-457200">
              <a:buAutoNum type="arabicPeriod"/>
            </a:pPr>
            <a:r>
              <a:rPr lang="en-GB" sz="2000" b="1" i="1" dirty="0" smtClean="0"/>
              <a:t>Has internalized a normal sense of right and wrong (conscience) and understand how to follow rules.</a:t>
            </a:r>
            <a:endParaRPr lang="en-GB" sz="2000" b="1" i="1" dirty="0"/>
          </a:p>
        </p:txBody>
      </p:sp>
    </p:spTree>
    <p:extLst>
      <p:ext uri="{BB962C8B-B14F-4D97-AF65-F5344CB8AC3E}">
        <p14:creationId xmlns:p14="http://schemas.microsoft.com/office/powerpoint/2010/main" val="3842964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395536"/>
            <a:ext cx="7125113" cy="924475"/>
          </a:xfrm>
        </p:spPr>
        <p:txBody>
          <a:bodyPr/>
          <a:lstStyle/>
          <a:p>
            <a:endParaRPr lang="en-GB" dirty="0"/>
          </a:p>
        </p:txBody>
      </p:sp>
      <p:sp>
        <p:nvSpPr>
          <p:cNvPr id="3" name="Content Placeholder 2"/>
          <p:cNvSpPr>
            <a:spLocks noGrp="1"/>
          </p:cNvSpPr>
          <p:nvPr>
            <p:ph idx="1"/>
          </p:nvPr>
        </p:nvSpPr>
        <p:spPr>
          <a:xfrm>
            <a:off x="971600" y="1052736"/>
            <a:ext cx="7125112" cy="4051437"/>
          </a:xfrm>
        </p:spPr>
        <p:txBody>
          <a:bodyPr>
            <a:noAutofit/>
          </a:bodyPr>
          <a:lstStyle/>
          <a:p>
            <a:r>
              <a:rPr lang="en-GB" b="1" i="1" dirty="0" smtClean="0"/>
              <a:t>II. Cognitive characteristics. The school child </a:t>
            </a:r>
          </a:p>
          <a:p>
            <a:r>
              <a:rPr lang="en-GB" b="1" i="1" dirty="0" smtClean="0"/>
              <a:t>1. Is </a:t>
            </a:r>
            <a:r>
              <a:rPr lang="en-GB" b="1" i="1" u="sng" dirty="0" smtClean="0"/>
              <a:t>industrious</a:t>
            </a:r>
            <a:r>
              <a:rPr lang="en-GB" b="1" i="1" dirty="0" smtClean="0"/>
              <a:t> and organized (gather collection of objects-stamps).</a:t>
            </a:r>
          </a:p>
          <a:p>
            <a:r>
              <a:rPr lang="en-GB" b="1" i="1" dirty="0" smtClean="0"/>
              <a:t>2. Has the capacity for</a:t>
            </a:r>
            <a:r>
              <a:rPr lang="en-GB" b="1" i="1" u="sng" dirty="0" smtClean="0"/>
              <a:t> logical thoughts </a:t>
            </a:r>
            <a:r>
              <a:rPr lang="en-GB" b="1" i="1" dirty="0" smtClean="0"/>
              <a:t>and can determine that objects</a:t>
            </a:r>
            <a:r>
              <a:rPr lang="en-GB" sz="1100" b="1" i="1" dirty="0" smtClean="0"/>
              <a:t> </a:t>
            </a:r>
            <a:r>
              <a:rPr lang="en-GB" b="1" i="1" dirty="0" smtClean="0"/>
              <a:t>have</a:t>
            </a:r>
            <a:r>
              <a:rPr lang="en-GB" sz="1100" b="1" i="1" dirty="0" smtClean="0"/>
              <a:t> </a:t>
            </a:r>
            <a:r>
              <a:rPr lang="en-GB" b="1" i="1" dirty="0" smtClean="0"/>
              <a:t>more than one property (an object can be red and metal)</a:t>
            </a:r>
          </a:p>
          <a:p>
            <a:r>
              <a:rPr lang="en-GB" b="1" i="1" dirty="0" smtClean="0"/>
              <a:t>3. Understand the concepts of </a:t>
            </a:r>
            <a:r>
              <a:rPr lang="en-GB" b="1" i="1" u="sng" dirty="0" smtClean="0"/>
              <a:t>conservation and seriation;</a:t>
            </a:r>
            <a:r>
              <a:rPr lang="en-GB" b="1" i="1" dirty="0" smtClean="0"/>
              <a:t> both are necessary for certain types of learning:</a:t>
            </a:r>
          </a:p>
          <a:p>
            <a:r>
              <a:rPr lang="en-GB" b="1" i="1" dirty="0" smtClean="0"/>
              <a:t>A. </a:t>
            </a:r>
            <a:r>
              <a:rPr lang="en-GB" b="1" i="1" u="sng" dirty="0" smtClean="0"/>
              <a:t>Conservation</a:t>
            </a:r>
            <a:r>
              <a:rPr lang="en-GB" b="1" i="1" dirty="0" smtClean="0"/>
              <a:t> involves the understanding that  a quantity of a substance remains the same regardless of the size or shape of the container it is in (two containers may contain the same amount of water even though one is tall, thin tube and one is short, wide bowl)</a:t>
            </a:r>
          </a:p>
          <a:p>
            <a:r>
              <a:rPr lang="en-GB" b="1" i="1" dirty="0" smtClean="0"/>
              <a:t>B. </a:t>
            </a:r>
            <a:r>
              <a:rPr lang="en-GB" b="1" i="1" u="sng" dirty="0" smtClean="0"/>
              <a:t>Seriation</a:t>
            </a:r>
            <a:r>
              <a:rPr lang="en-GB" b="1" i="1" dirty="0" smtClean="0"/>
              <a:t> involves the ability to arrange objects in order with respect to their sizes or other qualities.</a:t>
            </a:r>
            <a:endParaRPr lang="en-GB" b="1" i="1" dirty="0"/>
          </a:p>
        </p:txBody>
      </p:sp>
    </p:spTree>
    <p:extLst>
      <p:ext uri="{BB962C8B-B14F-4D97-AF65-F5344CB8AC3E}">
        <p14:creationId xmlns:p14="http://schemas.microsoft.com/office/powerpoint/2010/main" val="586759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035496"/>
            <a:ext cx="7125113" cy="924475"/>
          </a:xfrm>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2541306"/>
              </p:ext>
            </p:extLst>
          </p:nvPr>
        </p:nvGraphicFramePr>
        <p:xfrm>
          <a:off x="1187624" y="116632"/>
          <a:ext cx="7124700" cy="7140312"/>
        </p:xfrm>
        <a:graphic>
          <a:graphicData uri="http://schemas.openxmlformats.org/drawingml/2006/table">
            <a:tbl>
              <a:tblPr firstRow="1" bandRow="1">
                <a:tableStyleId>{5C22544A-7EE6-4342-B048-85BDC9FD1C3A}</a:tableStyleId>
              </a:tblPr>
              <a:tblGrid>
                <a:gridCol w="2374900"/>
                <a:gridCol w="2374900"/>
                <a:gridCol w="2374900"/>
              </a:tblGrid>
              <a:tr h="648072">
                <a:tc>
                  <a:txBody>
                    <a:bodyPr/>
                    <a:lstStyle/>
                    <a:p>
                      <a:r>
                        <a:rPr lang="en-GB" dirty="0" smtClean="0"/>
                        <a:t>Age Range</a:t>
                      </a:r>
                      <a:endParaRPr lang="en-GB" dirty="0"/>
                    </a:p>
                  </a:txBody>
                  <a:tcPr/>
                </a:tc>
                <a:tc>
                  <a:txBody>
                    <a:bodyPr/>
                    <a:lstStyle/>
                    <a:p>
                      <a:r>
                        <a:rPr lang="en-GB" dirty="0" smtClean="0"/>
                        <a:t>Description of Stage</a:t>
                      </a:r>
                      <a:endParaRPr lang="en-GB" dirty="0"/>
                    </a:p>
                  </a:txBody>
                  <a:tcPr/>
                </a:tc>
                <a:tc>
                  <a:txBody>
                    <a:bodyPr/>
                    <a:lstStyle/>
                    <a:p>
                      <a:r>
                        <a:rPr lang="en-GB" dirty="0" smtClean="0"/>
                        <a:t>Developmental Phenomena</a:t>
                      </a:r>
                      <a:endParaRPr lang="en-GB" dirty="0"/>
                    </a:p>
                  </a:txBody>
                  <a:tcPr/>
                </a:tc>
              </a:tr>
              <a:tr h="370840">
                <a:tc>
                  <a:txBody>
                    <a:bodyPr/>
                    <a:lstStyle/>
                    <a:p>
                      <a:r>
                        <a:rPr lang="en-GB" b="1" dirty="0" smtClean="0"/>
                        <a:t>Birth-2 yr.</a:t>
                      </a:r>
                      <a:endParaRPr lang="en-GB" b="1" dirty="0"/>
                    </a:p>
                  </a:txBody>
                  <a:tcPr/>
                </a:tc>
                <a:tc>
                  <a:txBody>
                    <a:bodyPr/>
                    <a:lstStyle/>
                    <a:p>
                      <a:r>
                        <a:rPr lang="en-GB" b="1" u="sng" dirty="0" smtClean="0"/>
                        <a:t>SENSORIMOTOR</a:t>
                      </a:r>
                    </a:p>
                    <a:p>
                      <a:r>
                        <a:rPr lang="en-GB" b="1" dirty="0" smtClean="0"/>
                        <a:t>Infants know the world only through motor activities and sensory impressions-looking, touching, mouthing, grasping.</a:t>
                      </a:r>
                      <a:endParaRPr lang="en-GB" b="1" dirty="0"/>
                    </a:p>
                  </a:txBody>
                  <a:tcPr/>
                </a:tc>
                <a:tc>
                  <a:txBody>
                    <a:bodyPr/>
                    <a:lstStyle/>
                    <a:p>
                      <a:pPr marL="285750" indent="-285750">
                        <a:buFont typeface="Arial" pitchFamily="34" charset="0"/>
                        <a:buChar char="•"/>
                      </a:pPr>
                      <a:r>
                        <a:rPr lang="en-GB" b="1" u="sng" dirty="0" smtClean="0"/>
                        <a:t>Object Permanence </a:t>
                      </a:r>
                      <a:r>
                        <a:rPr lang="en-GB" b="1" dirty="0" smtClean="0"/>
                        <a:t>by 8-12 months OP develop.</a:t>
                      </a:r>
                    </a:p>
                    <a:p>
                      <a:pPr marL="0" indent="0">
                        <a:buFont typeface="Arial" pitchFamily="34" charset="0"/>
                        <a:buNone/>
                      </a:pPr>
                      <a:r>
                        <a:rPr lang="en-GB" b="1" dirty="0" smtClean="0"/>
                        <a:t>(objects</a:t>
                      </a:r>
                      <a:r>
                        <a:rPr lang="en-GB" b="1" baseline="0" dirty="0" smtClean="0"/>
                        <a:t> continue to exist when they pass from view)</a:t>
                      </a:r>
                      <a:endParaRPr lang="en-GB" b="1" dirty="0" smtClean="0"/>
                    </a:p>
                    <a:p>
                      <a:pPr marL="285750" indent="-285750">
                        <a:buFont typeface="Arial" pitchFamily="34" charset="0"/>
                        <a:buChar char="•"/>
                      </a:pPr>
                      <a:r>
                        <a:rPr lang="en-GB" b="1" u="sng" dirty="0" smtClean="0"/>
                        <a:t>Stranger anxiety</a:t>
                      </a:r>
                      <a:endParaRPr lang="en-GB" b="1" u="sng" dirty="0"/>
                    </a:p>
                  </a:txBody>
                  <a:tcPr/>
                </a:tc>
              </a:tr>
              <a:tr h="370840">
                <a:tc>
                  <a:txBody>
                    <a:bodyPr/>
                    <a:lstStyle/>
                    <a:p>
                      <a:r>
                        <a:rPr lang="en-GB" b="1" dirty="0" smtClean="0"/>
                        <a:t>2-6 or 7years</a:t>
                      </a:r>
                      <a:endParaRPr lang="en-GB" b="1" dirty="0"/>
                    </a:p>
                  </a:txBody>
                  <a:tcPr/>
                </a:tc>
                <a:tc>
                  <a:txBody>
                    <a:bodyPr/>
                    <a:lstStyle/>
                    <a:p>
                      <a:r>
                        <a:rPr lang="en-GB" b="1" u="sng" dirty="0" smtClean="0"/>
                        <a:t>PREOPERATIONAL</a:t>
                      </a:r>
                    </a:p>
                    <a:p>
                      <a:r>
                        <a:rPr lang="en-GB" b="1" i="1" u="none" dirty="0" smtClean="0"/>
                        <a:t>Representing things with words and images; using </a:t>
                      </a:r>
                      <a:r>
                        <a:rPr lang="en-GB" b="1" i="0" u="sng" dirty="0" smtClean="0"/>
                        <a:t>intuitive </a:t>
                      </a:r>
                      <a:r>
                        <a:rPr lang="en-GB" b="1" i="0" u="none" dirty="0" smtClean="0"/>
                        <a:t> rather than logical</a:t>
                      </a:r>
                      <a:r>
                        <a:rPr lang="en-GB" b="1" i="0" u="none" baseline="0" dirty="0" smtClean="0"/>
                        <a:t> reasoning</a:t>
                      </a:r>
                      <a:endParaRPr lang="en-GB" b="1" i="1" u="none" dirty="0"/>
                    </a:p>
                  </a:txBody>
                  <a:tcPr/>
                </a:tc>
                <a:tc>
                  <a:txBody>
                    <a:bodyPr/>
                    <a:lstStyle/>
                    <a:p>
                      <a:pPr marL="285750" indent="-285750">
                        <a:buFont typeface="Arial" pitchFamily="34" charset="0"/>
                        <a:buChar char="•"/>
                      </a:pPr>
                      <a:r>
                        <a:rPr lang="en-GB" b="1" u="sng" baseline="0" dirty="0" smtClean="0"/>
                        <a:t>Animism=</a:t>
                      </a:r>
                      <a:r>
                        <a:rPr lang="en-GB" b="1" u="none" baseline="0" dirty="0" smtClean="0"/>
                        <a:t> everything that exist is living and endowed with a will.</a:t>
                      </a:r>
                      <a:endParaRPr lang="en-GB" b="1" baseline="0" dirty="0" smtClean="0"/>
                    </a:p>
                    <a:p>
                      <a:pPr marL="285750" indent="-285750">
                        <a:buFont typeface="Arial" pitchFamily="34" charset="0"/>
                        <a:buChar char="•"/>
                      </a:pPr>
                      <a:r>
                        <a:rPr lang="en-GB" b="1" u="sng" dirty="0" smtClean="0"/>
                        <a:t>Egocentrism</a:t>
                      </a:r>
                    </a:p>
                    <a:p>
                      <a:pPr marL="0" indent="0">
                        <a:buFont typeface="Arial" pitchFamily="34" charset="0"/>
                        <a:buNone/>
                      </a:pPr>
                      <a:r>
                        <a:rPr lang="en-GB" b="1" dirty="0" smtClean="0"/>
                        <a:t>(unable to distinguish their own perspective from that of others)</a:t>
                      </a:r>
                      <a:endParaRPr lang="en-GB" b="1" dirty="0"/>
                    </a:p>
                  </a:txBody>
                  <a:tcPr/>
                </a:tc>
              </a:tr>
            </a:tbl>
          </a:graphicData>
        </a:graphic>
      </p:graphicFrame>
    </p:spTree>
    <p:extLst>
      <p:ext uri="{BB962C8B-B14F-4D97-AF65-F5344CB8AC3E}">
        <p14:creationId xmlns:p14="http://schemas.microsoft.com/office/powerpoint/2010/main" val="1479360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58220"/>
            <a:ext cx="7125113" cy="924475"/>
          </a:xfrm>
        </p:spPr>
        <p:txBody>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6423324"/>
              </p:ext>
            </p:extLst>
          </p:nvPr>
        </p:nvGraphicFramePr>
        <p:xfrm>
          <a:off x="1115616" y="188640"/>
          <a:ext cx="7126287" cy="6492240"/>
        </p:xfrm>
        <a:graphic>
          <a:graphicData uri="http://schemas.openxmlformats.org/drawingml/2006/table">
            <a:tbl>
              <a:tblPr firstRow="1" bandRow="1">
                <a:tableStyleId>{5C22544A-7EE6-4342-B048-85BDC9FD1C3A}</a:tableStyleId>
              </a:tblPr>
              <a:tblGrid>
                <a:gridCol w="2375429"/>
                <a:gridCol w="2375429"/>
                <a:gridCol w="2375429"/>
              </a:tblGrid>
              <a:tr h="370840">
                <a:tc>
                  <a:txBody>
                    <a:bodyPr/>
                    <a:lstStyle/>
                    <a:p>
                      <a:r>
                        <a:rPr lang="en-GB" dirty="0" smtClean="0"/>
                        <a:t>7-11 years</a:t>
                      </a:r>
                      <a:endParaRPr lang="en-GB" dirty="0"/>
                    </a:p>
                  </a:txBody>
                  <a:tcPr/>
                </a:tc>
                <a:tc>
                  <a:txBody>
                    <a:bodyPr/>
                    <a:lstStyle/>
                    <a:p>
                      <a:r>
                        <a:rPr lang="en-GB" dirty="0" smtClean="0"/>
                        <a:t>CONCRETE OPERATIONAL</a:t>
                      </a:r>
                    </a:p>
                    <a:p>
                      <a:r>
                        <a:rPr lang="en-GB" dirty="0" smtClean="0"/>
                        <a:t>Thinking logically about an</a:t>
                      </a:r>
                      <a:r>
                        <a:rPr lang="en-GB" baseline="0" dirty="0" smtClean="0"/>
                        <a:t> object if they r able 2 manipulate </a:t>
                      </a:r>
                      <a:r>
                        <a:rPr lang="en-GB" baseline="0" dirty="0" err="1" smtClean="0"/>
                        <a:t>it.While</a:t>
                      </a:r>
                      <a:r>
                        <a:rPr lang="en-GB" baseline="0" dirty="0" smtClean="0"/>
                        <a:t> in FOS the presence of the object is not necessary 4 the thought 2 take </a:t>
                      </a:r>
                      <a:r>
                        <a:rPr lang="en-GB" baseline="0" dirty="0" err="1" smtClean="0"/>
                        <a:t>olace</a:t>
                      </a:r>
                      <a:r>
                        <a:rPr lang="en-GB" baseline="0" dirty="0" smtClean="0"/>
                        <a:t>.</a:t>
                      </a:r>
                      <a:endParaRPr lang="en-GB" dirty="0"/>
                    </a:p>
                  </a:txBody>
                  <a:tcPr/>
                </a:tc>
                <a:tc>
                  <a:txBody>
                    <a:bodyPr/>
                    <a:lstStyle/>
                    <a:p>
                      <a:pPr marL="285750" indent="-285750">
                        <a:buFont typeface="Wingdings" pitchFamily="2" charset="2"/>
                        <a:buChar char="v"/>
                      </a:pPr>
                      <a:r>
                        <a:rPr lang="en-GB" dirty="0" smtClean="0"/>
                        <a:t>Conservation</a:t>
                      </a:r>
                    </a:p>
                    <a:p>
                      <a:pPr marL="285750" indent="-285750">
                        <a:buFont typeface="Wingdings" pitchFamily="2" charset="2"/>
                        <a:buChar char="v"/>
                      </a:pPr>
                      <a:r>
                        <a:rPr lang="en-GB" dirty="0" smtClean="0"/>
                        <a:t>Once conservation is learned, they learn reversibility=</a:t>
                      </a:r>
                    </a:p>
                    <a:p>
                      <a:pPr marL="285750" indent="-285750">
                        <a:buFont typeface="Wingdings" pitchFamily="2" charset="2"/>
                        <a:buChar char="v"/>
                      </a:pPr>
                      <a:r>
                        <a:rPr lang="en-GB" dirty="0" smtClean="0"/>
                        <a:t>if things changed they will be the same.</a:t>
                      </a:r>
                    </a:p>
                    <a:p>
                      <a:pPr marL="285750" indent="-285750">
                        <a:buFont typeface="Arial" pitchFamily="34" charset="0"/>
                        <a:buChar char="•"/>
                      </a:pPr>
                      <a:r>
                        <a:rPr lang="en-GB" baseline="0" dirty="0" smtClean="0"/>
                        <a:t>Egocentric thoughts and believe in animation  decline. </a:t>
                      </a:r>
                    </a:p>
                  </a:txBody>
                  <a:tcPr/>
                </a:tc>
              </a:tr>
              <a:tr h="370840">
                <a:tc>
                  <a:txBody>
                    <a:bodyPr/>
                    <a:lstStyle/>
                    <a:p>
                      <a:r>
                        <a:rPr lang="en-GB" b="1" dirty="0" smtClean="0"/>
                        <a:t>12 through Adulthood</a:t>
                      </a:r>
                    </a:p>
                    <a:p>
                      <a:r>
                        <a:rPr lang="en-GB" b="1" dirty="0" smtClean="0"/>
                        <a:t>(11yr-16yr)</a:t>
                      </a:r>
                      <a:endParaRPr lang="en-GB" b="1" dirty="0"/>
                    </a:p>
                  </a:txBody>
                  <a:tcPr/>
                </a:tc>
                <a:tc>
                  <a:txBody>
                    <a:bodyPr/>
                    <a:lstStyle/>
                    <a:p>
                      <a:r>
                        <a:rPr lang="en-GB" b="1" dirty="0" smtClean="0"/>
                        <a:t>FORMAL OPERATIONAL</a:t>
                      </a:r>
                    </a:p>
                    <a:p>
                      <a:r>
                        <a:rPr lang="en-GB" b="1" dirty="0" smtClean="0"/>
                        <a:t>Abstract reasoning (the capacity for deductive or propositional reasoning)</a:t>
                      </a:r>
                      <a:endParaRPr lang="en-GB" b="1" dirty="0"/>
                    </a:p>
                  </a:txBody>
                  <a:tcPr/>
                </a:tc>
                <a:tc>
                  <a:txBody>
                    <a:bodyPr/>
                    <a:lstStyle/>
                    <a:p>
                      <a:pPr marL="285750" indent="-285750">
                        <a:buFont typeface="Wingdings" pitchFamily="2" charset="2"/>
                        <a:buChar char="v"/>
                      </a:pPr>
                      <a:r>
                        <a:rPr lang="en-GB" b="1" dirty="0" smtClean="0"/>
                        <a:t>Abstract logic</a:t>
                      </a:r>
                    </a:p>
                    <a:p>
                      <a:pPr marL="285750" indent="-285750">
                        <a:buFont typeface="Wingdings" pitchFamily="2" charset="2"/>
                        <a:buChar char="v"/>
                      </a:pPr>
                      <a:r>
                        <a:rPr lang="en-GB" b="1" dirty="0" smtClean="0"/>
                        <a:t>Speculate about all possible solutions.</a:t>
                      </a:r>
                    </a:p>
                    <a:p>
                      <a:pPr marL="285750" indent="-285750">
                        <a:buFont typeface="Wingdings" pitchFamily="2" charset="2"/>
                        <a:buChar char="v"/>
                      </a:pPr>
                      <a:r>
                        <a:rPr lang="en-GB" b="1" dirty="0" smtClean="0"/>
                        <a:t>Potential for moral reasoning .</a:t>
                      </a:r>
                      <a:endParaRPr lang="en-GB" b="1" dirty="0"/>
                    </a:p>
                  </a:txBody>
                  <a:tcPr/>
                </a:tc>
              </a:tr>
            </a:tbl>
          </a:graphicData>
        </a:graphic>
      </p:graphicFrame>
    </p:spTree>
    <p:extLst>
      <p:ext uri="{BB962C8B-B14F-4D97-AF65-F5344CB8AC3E}">
        <p14:creationId xmlns:p14="http://schemas.microsoft.com/office/powerpoint/2010/main" val="831903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Adolescence: 11-20 years</a:t>
            </a:r>
            <a:endParaRPr lang="en-GB" b="1" i="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7864" y="2852936"/>
            <a:ext cx="2476500" cy="1847850"/>
          </a:xfrm>
        </p:spPr>
      </p:pic>
    </p:spTree>
    <p:extLst>
      <p:ext uri="{BB962C8B-B14F-4D97-AF65-F5344CB8AC3E}">
        <p14:creationId xmlns:p14="http://schemas.microsoft.com/office/powerpoint/2010/main" val="3673408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395536"/>
            <a:ext cx="7125113" cy="924475"/>
          </a:xfrm>
        </p:spPr>
        <p:txBody>
          <a:bodyPr/>
          <a:lstStyle/>
          <a:p>
            <a:endParaRPr lang="en-GB" dirty="0"/>
          </a:p>
        </p:txBody>
      </p:sp>
      <p:sp>
        <p:nvSpPr>
          <p:cNvPr id="3" name="Content Placeholder 2"/>
          <p:cNvSpPr>
            <a:spLocks noGrp="1"/>
          </p:cNvSpPr>
          <p:nvPr>
            <p:ph idx="1"/>
          </p:nvPr>
        </p:nvSpPr>
        <p:spPr>
          <a:xfrm>
            <a:off x="1115616" y="1484784"/>
            <a:ext cx="7125112" cy="4051437"/>
          </a:xfrm>
        </p:spPr>
        <p:txBody>
          <a:bodyPr>
            <a:normAutofit fontScale="25000" lnSpcReduction="20000"/>
          </a:bodyPr>
          <a:lstStyle/>
          <a:p>
            <a:pPr marL="0" indent="0">
              <a:buNone/>
            </a:pPr>
            <a:endParaRPr lang="en-GB" sz="6400" b="1" i="1" dirty="0" smtClean="0"/>
          </a:p>
          <a:p>
            <a:r>
              <a:rPr lang="en-GB" sz="7200" b="1" i="1" dirty="0" smtClean="0"/>
              <a:t>I. Early adolescence (11-14 yr. of age)</a:t>
            </a:r>
          </a:p>
          <a:p>
            <a:pPr marL="0" indent="0">
              <a:buNone/>
            </a:pPr>
            <a:r>
              <a:rPr lang="en-GB" sz="7200" b="1" i="1" dirty="0" smtClean="0"/>
              <a:t> Puberty is marked by:</a:t>
            </a:r>
          </a:p>
          <a:p>
            <a:r>
              <a:rPr lang="en-GB" sz="7200" b="1" i="1" dirty="0" smtClean="0"/>
              <a:t>A. The development of </a:t>
            </a:r>
            <a:r>
              <a:rPr lang="en-GB" sz="7200" b="1" i="1" u="sng" dirty="0" smtClean="0"/>
              <a:t>secondary sexual characteristics </a:t>
            </a:r>
            <a:r>
              <a:rPr lang="en-GB" sz="7200" b="1" i="1" dirty="0" smtClean="0"/>
              <a:t>and inc. skeletal growth.</a:t>
            </a:r>
          </a:p>
          <a:p>
            <a:pPr marL="0" indent="0">
              <a:buNone/>
            </a:pPr>
            <a:r>
              <a:rPr lang="en-GB" sz="7200" b="1" i="1" dirty="0" smtClean="0"/>
              <a:t>Because onset and progression of puberty are so variables, Tanner (</a:t>
            </a:r>
            <a:r>
              <a:rPr lang="en-GB" sz="7200" b="1" i="1" dirty="0" err="1" smtClean="0"/>
              <a:t>satages</a:t>
            </a:r>
            <a:r>
              <a:rPr lang="en-GB" sz="7200" b="1" i="1" dirty="0" smtClean="0"/>
              <a:t> of sexual development)has proposed a scale consist of 5 stages to describe the onset and progression of pubertal change.</a:t>
            </a:r>
          </a:p>
          <a:p>
            <a:r>
              <a:rPr lang="en-GB" sz="7200" b="1" i="1" dirty="0" smtClean="0"/>
              <a:t>B. </a:t>
            </a:r>
            <a:r>
              <a:rPr lang="en-GB" sz="7200" b="1" i="1" u="sng" dirty="0" smtClean="0"/>
              <a:t>First menstruation (Menarche)</a:t>
            </a:r>
            <a:r>
              <a:rPr lang="en-GB" sz="7200" b="1" i="1" dirty="0" smtClean="0"/>
              <a:t> in girls occur at 11-14yr age.</a:t>
            </a:r>
          </a:p>
          <a:p>
            <a:r>
              <a:rPr lang="en-GB" sz="7200" b="1" i="1" dirty="0" smtClean="0"/>
              <a:t>C. </a:t>
            </a:r>
            <a:r>
              <a:rPr lang="en-GB" sz="7200" b="1" i="1" u="sng" dirty="0" smtClean="0"/>
              <a:t>First ejaculation  </a:t>
            </a:r>
            <a:r>
              <a:rPr lang="en-GB" sz="7200" b="1" i="1" dirty="0" smtClean="0"/>
              <a:t>in boys  occur at 12-15 yr. of age</a:t>
            </a:r>
          </a:p>
          <a:p>
            <a:r>
              <a:rPr lang="en-GB" sz="7200" b="1" i="1" u="sng" dirty="0" smtClean="0"/>
              <a:t>D. Cognitive maturation and formation of personality.</a:t>
            </a:r>
          </a:p>
          <a:p>
            <a:r>
              <a:rPr lang="en-GB" sz="7200" b="1" i="1" dirty="0" smtClean="0"/>
              <a:t>E </a:t>
            </a:r>
            <a:r>
              <a:rPr lang="en-GB" sz="7200" b="1" i="1" u="sng" dirty="0" smtClean="0"/>
              <a:t>Sex drives, which are expressed through physical activity and masturbation.</a:t>
            </a:r>
          </a:p>
          <a:p>
            <a:pPr marL="0" indent="0">
              <a:buNone/>
            </a:pPr>
            <a:r>
              <a:rPr lang="en-GB" sz="7200" b="1" i="1" dirty="0" smtClean="0"/>
              <a:t>2. Early adolescents show strong sensitivity to the opinion of peers but are obedient.</a:t>
            </a:r>
          </a:p>
          <a:p>
            <a:pPr marL="0" indent="0">
              <a:buNone/>
            </a:pPr>
            <a:r>
              <a:rPr lang="en-GB" sz="7200" b="1" i="1" dirty="0" smtClean="0"/>
              <a:t>3. Alteration in expected level of development (acne, obesity) may cause psychological difficulties.</a:t>
            </a:r>
          </a:p>
          <a:p>
            <a:endParaRPr lang="en-GB" sz="2400" b="1" i="1" dirty="0" smtClean="0"/>
          </a:p>
          <a:p>
            <a:endParaRPr lang="en-GB" sz="2400" b="1" i="1" dirty="0"/>
          </a:p>
        </p:txBody>
      </p:sp>
    </p:spTree>
    <p:extLst>
      <p:ext uri="{BB962C8B-B14F-4D97-AF65-F5344CB8AC3E}">
        <p14:creationId xmlns:p14="http://schemas.microsoft.com/office/powerpoint/2010/main" val="3035308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07504"/>
            <a:ext cx="7125113" cy="924475"/>
          </a:xfrm>
        </p:spPr>
        <p:txBody>
          <a:bodyPr/>
          <a:lstStyle/>
          <a:p>
            <a:endParaRPr lang="en-GB"/>
          </a:p>
        </p:txBody>
      </p:sp>
      <p:sp>
        <p:nvSpPr>
          <p:cNvPr id="3" name="Content Placeholder 2"/>
          <p:cNvSpPr>
            <a:spLocks noGrp="1"/>
          </p:cNvSpPr>
          <p:nvPr>
            <p:ph idx="1"/>
          </p:nvPr>
        </p:nvSpPr>
        <p:spPr>
          <a:xfrm>
            <a:off x="971600" y="1052736"/>
            <a:ext cx="7125112" cy="4051437"/>
          </a:xfrm>
        </p:spPr>
        <p:txBody>
          <a:bodyPr>
            <a:noAutofit/>
          </a:bodyPr>
          <a:lstStyle/>
          <a:p>
            <a:pPr marL="0" indent="0">
              <a:buNone/>
            </a:pPr>
            <a:r>
              <a:rPr lang="en-GB" sz="1600" b="1" i="1" dirty="0" smtClean="0"/>
              <a:t>II. Middle adolescence (14-17 years of age)</a:t>
            </a:r>
          </a:p>
          <a:p>
            <a:pPr>
              <a:buAutoNum type="alphaUcPeriod"/>
            </a:pPr>
            <a:r>
              <a:rPr lang="en-GB" sz="1600" b="1" i="1" dirty="0" smtClean="0"/>
              <a:t>Characteristics : </a:t>
            </a:r>
          </a:p>
          <a:p>
            <a:pPr>
              <a:buAutoNum type="arabicPeriod"/>
            </a:pPr>
            <a:r>
              <a:rPr lang="en-GB" sz="1600" b="1" i="1" dirty="0" smtClean="0"/>
              <a:t>Great interest in </a:t>
            </a:r>
            <a:r>
              <a:rPr lang="en-GB" sz="1600" b="1" i="1" u="sng" dirty="0" smtClean="0"/>
              <a:t>gender roles</a:t>
            </a:r>
            <a:r>
              <a:rPr lang="en-GB" sz="1600" b="1" i="1" dirty="0" smtClean="0"/>
              <a:t>, </a:t>
            </a:r>
            <a:r>
              <a:rPr lang="en-GB" sz="1600" b="1" i="1" u="sng" dirty="0" smtClean="0"/>
              <a:t>body image</a:t>
            </a:r>
            <a:r>
              <a:rPr lang="en-GB" sz="1600" b="1" i="1" dirty="0" smtClean="0"/>
              <a:t>, and </a:t>
            </a:r>
            <a:r>
              <a:rPr lang="en-GB" sz="1600" b="1" i="1" u="sng" dirty="0" smtClean="0"/>
              <a:t>popularity</a:t>
            </a:r>
            <a:r>
              <a:rPr lang="en-GB" sz="1600" b="1" i="1" dirty="0" smtClean="0"/>
              <a:t>.</a:t>
            </a:r>
          </a:p>
          <a:p>
            <a:pPr>
              <a:buAutoNum type="arabicPeriod" startAt="2"/>
            </a:pPr>
            <a:r>
              <a:rPr lang="en-GB" sz="1600" b="1" i="1" dirty="0" smtClean="0"/>
              <a:t>Heterosexual </a:t>
            </a:r>
            <a:r>
              <a:rPr lang="en-GB" sz="1600" b="1" i="1" u="sng" dirty="0" smtClean="0"/>
              <a:t>crushes </a:t>
            </a:r>
            <a:r>
              <a:rPr lang="en-GB" sz="1600" b="1" i="1" dirty="0" smtClean="0"/>
              <a:t>(love for unattainable person e.g. rock star) are common.</a:t>
            </a:r>
          </a:p>
          <a:p>
            <a:pPr>
              <a:buAutoNum type="arabicPeriod" startAt="2"/>
            </a:pPr>
            <a:r>
              <a:rPr lang="en-GB" sz="1600" b="1" i="1" u="sng" dirty="0" smtClean="0"/>
              <a:t>Homosexual experience </a:t>
            </a:r>
            <a:r>
              <a:rPr lang="en-GB" sz="1600" b="1" i="1" dirty="0" smtClean="0"/>
              <a:t>may occur.</a:t>
            </a:r>
          </a:p>
          <a:p>
            <a:pPr>
              <a:buAutoNum type="arabicPeriod" startAt="2"/>
            </a:pPr>
            <a:r>
              <a:rPr lang="en-GB" sz="1600" b="1" i="1" dirty="0" smtClean="0"/>
              <a:t>Efforts to </a:t>
            </a:r>
            <a:r>
              <a:rPr lang="en-GB" sz="1600" b="1" i="1" u="sng" dirty="0" smtClean="0"/>
              <a:t>develop an identity </a:t>
            </a:r>
            <a:r>
              <a:rPr lang="en-GB" sz="1600" b="1" i="1" dirty="0" smtClean="0"/>
              <a:t> by adopting current teen fashion in clothing and music, and preference for spending time with peers over family are normal, but may lead to conflict with parents.</a:t>
            </a:r>
          </a:p>
          <a:p>
            <a:pPr marL="0" indent="0">
              <a:buNone/>
            </a:pPr>
            <a:r>
              <a:rPr lang="en-GB" sz="1600" b="1" i="1" dirty="0" smtClean="0"/>
              <a:t>B. </a:t>
            </a:r>
            <a:r>
              <a:rPr lang="en-GB" sz="1600" b="1" i="1" u="sng" dirty="0" smtClean="0"/>
              <a:t>Risk- Taking Behavior</a:t>
            </a:r>
          </a:p>
          <a:p>
            <a:pPr marL="0" indent="0">
              <a:buNone/>
            </a:pPr>
            <a:r>
              <a:rPr lang="en-GB" sz="1600" b="1" i="1" dirty="0" smtClean="0"/>
              <a:t>1. Readiness to challenge parental rules and feelings of </a:t>
            </a:r>
            <a:r>
              <a:rPr lang="en-GB" sz="1600" b="1" i="1" u="sng" dirty="0" smtClean="0"/>
              <a:t>omnipotence</a:t>
            </a:r>
            <a:r>
              <a:rPr lang="en-GB" sz="1600" b="1" i="1" dirty="0" smtClean="0"/>
              <a:t> may result in </a:t>
            </a:r>
            <a:r>
              <a:rPr lang="en-GB" sz="1600" b="1" i="1" u="sng" dirty="0" smtClean="0"/>
              <a:t>risk- taking behavio</a:t>
            </a:r>
            <a:r>
              <a:rPr lang="en-GB" sz="1600" b="1" i="1" dirty="0" smtClean="0"/>
              <a:t>r(smoking).</a:t>
            </a:r>
          </a:p>
          <a:p>
            <a:pPr marL="0" indent="0">
              <a:buNone/>
            </a:pPr>
            <a:r>
              <a:rPr lang="en-GB" sz="1600" b="1" i="1" dirty="0" smtClean="0"/>
              <a:t>C. Education about </a:t>
            </a:r>
            <a:r>
              <a:rPr lang="en-GB" sz="1600" b="1" i="1" u="sng" dirty="0" smtClean="0"/>
              <a:t>obvious short-term benefits</a:t>
            </a:r>
            <a:r>
              <a:rPr lang="en-GB" sz="1600" b="1" i="1" dirty="0" smtClean="0"/>
              <a:t> rather than reference to long-term consequences of behavior  is more likely </a:t>
            </a:r>
            <a:r>
              <a:rPr lang="en-GB" sz="1600" b="1" i="1" dirty="0"/>
              <a:t>t</a:t>
            </a:r>
            <a:r>
              <a:rPr lang="en-GB" sz="1600" b="1" i="1" dirty="0" smtClean="0"/>
              <a:t>o decrease </a:t>
            </a:r>
            <a:r>
              <a:rPr lang="en-GB" sz="1600" b="1" i="1" u="sng" dirty="0" smtClean="0"/>
              <a:t>teenager’s unwanted behavior.</a:t>
            </a:r>
          </a:p>
          <a:p>
            <a:pPr>
              <a:buAutoNum type="arabicPeriod" startAt="2"/>
            </a:pPr>
            <a:endParaRPr lang="en-GB" sz="1600" b="1" i="1" u="sng" dirty="0" smtClean="0"/>
          </a:p>
          <a:p>
            <a:pPr>
              <a:buAutoNum type="alphaUcPeriod"/>
            </a:pPr>
            <a:endParaRPr lang="en-GB" sz="1600" b="1" i="1" dirty="0"/>
          </a:p>
        </p:txBody>
      </p:sp>
    </p:spTree>
    <p:extLst>
      <p:ext uri="{BB962C8B-B14F-4D97-AF65-F5344CB8AC3E}">
        <p14:creationId xmlns:p14="http://schemas.microsoft.com/office/powerpoint/2010/main" val="174267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1358</TotalTime>
  <Words>1416</Words>
  <Application>Microsoft Office PowerPoint</Application>
  <PresentationFormat>On-screen Show (4:3)</PresentationFormat>
  <Paragraphs>95</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Autumn</vt:lpstr>
      <vt:lpstr>School Age &amp; Adolescence</vt:lpstr>
      <vt:lpstr>Latency or School Age:7-11yr.</vt:lpstr>
      <vt:lpstr>PowerPoint Presentation</vt:lpstr>
      <vt:lpstr>PowerPoint Presentation</vt:lpstr>
      <vt:lpstr>PowerPoint Presentation</vt:lpstr>
      <vt:lpstr>PowerPoint Presentation</vt:lpstr>
      <vt:lpstr>Adolescence: 11-20 years</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Age &amp; Adolescence</dc:title>
  <dc:creator>Dr  Ali</dc:creator>
  <cp:lastModifiedBy>Dr  Ali</cp:lastModifiedBy>
  <cp:revision>33</cp:revision>
  <dcterms:created xsi:type="dcterms:W3CDTF">2012-06-03T18:09:58Z</dcterms:created>
  <dcterms:modified xsi:type="dcterms:W3CDTF">2014-11-08T07:41:52Z</dcterms:modified>
</cp:coreProperties>
</file>