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256" r:id="rId2"/>
    <p:sldId id="257" r:id="rId3"/>
    <p:sldId id="258" r:id="rId4"/>
    <p:sldId id="259" r:id="rId5"/>
    <p:sldId id="260" r:id="rId6"/>
    <p:sldId id="261" r:id="rId7"/>
    <p:sldId id="283"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82" r:id="rId21"/>
    <p:sldId id="274" r:id="rId22"/>
    <p:sldId id="275" r:id="rId23"/>
    <p:sldId id="276" r:id="rId24"/>
    <p:sldId id="277" r:id="rId25"/>
    <p:sldId id="278" r:id="rId26"/>
    <p:sldId id="279" r:id="rId27"/>
    <p:sldId id="280"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23" autoAdjust="0"/>
  </p:normalViewPr>
  <p:slideViewPr>
    <p:cSldViewPr>
      <p:cViewPr>
        <p:scale>
          <a:sx n="75" d="100"/>
          <a:sy n="75" d="100"/>
        </p:scale>
        <p:origin x="-1002" y="402"/>
      </p:cViewPr>
      <p:guideLst>
        <p:guide orient="horz" pos="2160"/>
        <p:guide pos="2880"/>
      </p:guideLst>
    </p:cSldViewPr>
  </p:slideViewPr>
  <p:outlineViewPr>
    <p:cViewPr>
      <p:scale>
        <a:sx n="33" d="100"/>
        <a:sy n="33" d="100"/>
      </p:scale>
      <p:origin x="0" y="204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C412E-93AC-4DF6-ADA9-7BE580AA6A59}" type="datetimeFigureOut">
              <a:rPr lang="en-GB" smtClean="0"/>
              <a:t>08/11/2014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903E9E-08C8-4F9A-9374-FB8E3CB43966}" type="slidenum">
              <a:rPr lang="en-GB" smtClean="0"/>
              <a:t>‹#›</a:t>
            </a:fld>
            <a:endParaRPr lang="en-GB"/>
          </a:p>
        </p:txBody>
      </p:sp>
    </p:spTree>
    <p:extLst>
      <p:ext uri="{BB962C8B-B14F-4D97-AF65-F5344CB8AC3E}">
        <p14:creationId xmlns:p14="http://schemas.microsoft.com/office/powerpoint/2010/main" val="28920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N-N=</a:t>
            </a:r>
            <a:r>
              <a:rPr lang="en-GB" baseline="0" dirty="0" smtClean="0"/>
              <a:t> are individual differences in behavioral and physical taints determined by genetic variation or by differences in environmental circumstances? Historically theorists have tended to advocate extreme positions in this debate. But it is now widely accepted that G and E factors do not operate independently but are interactive, so the question is not WHICH influence is imp., but rather HOW G&amp;E factors interact to determine human behavior. (at present there are 13 branches of psychology).</a:t>
            </a:r>
            <a:endParaRPr lang="en-GB" dirty="0"/>
          </a:p>
        </p:txBody>
      </p:sp>
      <p:sp>
        <p:nvSpPr>
          <p:cNvPr id="4" name="Slide Number Placeholder 3"/>
          <p:cNvSpPr>
            <a:spLocks noGrp="1"/>
          </p:cNvSpPr>
          <p:nvPr>
            <p:ph type="sldNum" sz="quarter" idx="10"/>
          </p:nvPr>
        </p:nvSpPr>
        <p:spPr/>
        <p:txBody>
          <a:bodyPr/>
          <a:lstStyle/>
          <a:p>
            <a:fld id="{14903E9E-08C8-4F9A-9374-FB8E3CB43966}" type="slidenum">
              <a:rPr lang="en-GB" smtClean="0"/>
              <a:t>2</a:t>
            </a:fld>
            <a:endParaRPr lang="en-GB"/>
          </a:p>
        </p:txBody>
      </p:sp>
    </p:spTree>
    <p:extLst>
      <p:ext uri="{BB962C8B-B14F-4D97-AF65-F5344CB8AC3E}">
        <p14:creationId xmlns:p14="http://schemas.microsoft.com/office/powerpoint/2010/main" val="1905537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903E9E-08C8-4F9A-9374-FB8E3CB43966}" type="slidenum">
              <a:rPr lang="en-GB" smtClean="0"/>
              <a:t>22</a:t>
            </a:fld>
            <a:endParaRPr lang="en-GB"/>
          </a:p>
        </p:txBody>
      </p:sp>
    </p:spTree>
    <p:extLst>
      <p:ext uri="{BB962C8B-B14F-4D97-AF65-F5344CB8AC3E}">
        <p14:creationId xmlns:p14="http://schemas.microsoft.com/office/powerpoint/2010/main" val="3357801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stage theories , accomplishment of one stage is necessary before development of the next stage can proceed.</a:t>
            </a:r>
          </a:p>
          <a:p>
            <a:r>
              <a:rPr lang="en-GB" dirty="0" smtClean="0"/>
              <a:t>Maturity; there</a:t>
            </a:r>
            <a:r>
              <a:rPr lang="en-GB" baseline="0" dirty="0" smtClean="0"/>
              <a:t> is no clear cessation in psychological growth, and learning and development continue on an emotional, cognitive and intellectual level throughout an individual’s lifetime. So it is more relevant to think about maturity as the conclusion to a biologically predetermined pattern of development.</a:t>
            </a:r>
            <a:endParaRPr lang="en-GB" dirty="0"/>
          </a:p>
        </p:txBody>
      </p:sp>
      <p:sp>
        <p:nvSpPr>
          <p:cNvPr id="4" name="Slide Number Placeholder 3"/>
          <p:cNvSpPr>
            <a:spLocks noGrp="1"/>
          </p:cNvSpPr>
          <p:nvPr>
            <p:ph type="sldNum" sz="quarter" idx="10"/>
          </p:nvPr>
        </p:nvSpPr>
        <p:spPr/>
        <p:txBody>
          <a:bodyPr/>
          <a:lstStyle/>
          <a:p>
            <a:fld id="{14903E9E-08C8-4F9A-9374-FB8E3CB43966}" type="slidenum">
              <a:rPr lang="en-GB" smtClean="0"/>
              <a:t>3</a:t>
            </a:fld>
            <a:endParaRPr lang="en-GB"/>
          </a:p>
        </p:txBody>
      </p:sp>
    </p:spTree>
    <p:extLst>
      <p:ext uri="{BB962C8B-B14F-4D97-AF65-F5344CB8AC3E}">
        <p14:creationId xmlns:p14="http://schemas.microsoft.com/office/powerpoint/2010/main" val="2227521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Complications</a:t>
            </a:r>
            <a:r>
              <a:rPr lang="en-GB" baseline="0" dirty="0" smtClean="0"/>
              <a:t> of PMB= Most common:  </a:t>
            </a:r>
            <a:r>
              <a:rPr lang="en-GB" b="1" baseline="0" dirty="0" smtClean="0"/>
              <a:t>1. </a:t>
            </a:r>
            <a:r>
              <a:rPr lang="en-GB" baseline="0" dirty="0" smtClean="0"/>
              <a:t>inc. infant mortality. </a:t>
            </a:r>
            <a:r>
              <a:rPr lang="en-GB" b="1" baseline="0" dirty="0" smtClean="0"/>
              <a:t>2. </a:t>
            </a:r>
            <a:r>
              <a:rPr lang="en-GB" baseline="0" dirty="0" smtClean="0"/>
              <a:t>lung Dz. </a:t>
            </a:r>
            <a:r>
              <a:rPr lang="en-GB" b="1" baseline="0" dirty="0" smtClean="0"/>
              <a:t>3</a:t>
            </a:r>
            <a:r>
              <a:rPr lang="en-GB" baseline="0" dirty="0" smtClean="0"/>
              <a:t>. Neurodevelopmental disability, cerebral palsy, intraventricular haemorrhage. 4 million are born each year in the US, 23% of all birth by caesarean section.</a:t>
            </a:r>
            <a:endParaRPr lang="en-GB" dirty="0"/>
          </a:p>
        </p:txBody>
      </p:sp>
      <p:sp>
        <p:nvSpPr>
          <p:cNvPr id="4" name="Slide Number Placeholder 3"/>
          <p:cNvSpPr>
            <a:spLocks noGrp="1"/>
          </p:cNvSpPr>
          <p:nvPr>
            <p:ph type="sldNum" sz="quarter" idx="10"/>
          </p:nvPr>
        </p:nvSpPr>
        <p:spPr/>
        <p:txBody>
          <a:bodyPr/>
          <a:lstStyle/>
          <a:p>
            <a:fld id="{14903E9E-08C8-4F9A-9374-FB8E3CB43966}" type="slidenum">
              <a:rPr lang="en-GB" smtClean="0"/>
              <a:t>4</a:t>
            </a:fld>
            <a:endParaRPr lang="en-GB"/>
          </a:p>
        </p:txBody>
      </p:sp>
    </p:spTree>
    <p:extLst>
      <p:ext uri="{BB962C8B-B14F-4D97-AF65-F5344CB8AC3E}">
        <p14:creationId xmlns:p14="http://schemas.microsoft.com/office/powerpoint/2010/main" val="28957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t>MCQ=the</a:t>
            </a:r>
            <a:r>
              <a:rPr lang="en-GB" i="1" baseline="0" dirty="0" smtClean="0"/>
              <a:t> overall infant mortality in the US 2002 was 7.2 </a:t>
            </a:r>
            <a:r>
              <a:rPr lang="en-GB" b="1" i="1" baseline="0" dirty="0" smtClean="0"/>
              <a:t> per 1000 </a:t>
            </a:r>
            <a:r>
              <a:rPr lang="en-GB" b="0" i="1" baseline="0" dirty="0" smtClean="0"/>
              <a:t>live birth. 13.9% African American, 5.8% white American, 5.6% Hispanic/ Latino, 4.8% Asian or Pacific Islanders</a:t>
            </a:r>
            <a:endParaRPr lang="en-GB" i="1" dirty="0"/>
          </a:p>
        </p:txBody>
      </p:sp>
      <p:sp>
        <p:nvSpPr>
          <p:cNvPr id="4" name="Slide Number Placeholder 3"/>
          <p:cNvSpPr>
            <a:spLocks noGrp="1"/>
          </p:cNvSpPr>
          <p:nvPr>
            <p:ph type="sldNum" sz="quarter" idx="10"/>
          </p:nvPr>
        </p:nvSpPr>
        <p:spPr/>
        <p:txBody>
          <a:bodyPr/>
          <a:lstStyle/>
          <a:p>
            <a:fld id="{14903E9E-08C8-4F9A-9374-FB8E3CB43966}" type="slidenum">
              <a:rPr lang="en-GB" smtClean="0"/>
              <a:t>5</a:t>
            </a:fld>
            <a:endParaRPr lang="en-GB"/>
          </a:p>
        </p:txBody>
      </p:sp>
    </p:spTree>
    <p:extLst>
      <p:ext uri="{BB962C8B-B14F-4D97-AF65-F5344CB8AC3E}">
        <p14:creationId xmlns:p14="http://schemas.microsoft.com/office/powerpoint/2010/main" val="1675349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The onset of PPP is dramatic,</a:t>
            </a:r>
            <a:r>
              <a:rPr lang="en-GB" b="1" baseline="0" dirty="0" smtClean="0"/>
              <a:t> closely resemble those of a rapidly evolving manic or mixed episode. Risk of infanticide and suicide. Tx. Is by ECT, or otherwise SGA.</a:t>
            </a:r>
            <a:endParaRPr lang="en-GB" b="1" dirty="0"/>
          </a:p>
        </p:txBody>
      </p:sp>
      <p:sp>
        <p:nvSpPr>
          <p:cNvPr id="4" name="Slide Number Placeholder 3"/>
          <p:cNvSpPr>
            <a:spLocks noGrp="1"/>
          </p:cNvSpPr>
          <p:nvPr>
            <p:ph type="sldNum" sz="quarter" idx="10"/>
          </p:nvPr>
        </p:nvSpPr>
        <p:spPr/>
        <p:txBody>
          <a:bodyPr/>
          <a:lstStyle/>
          <a:p>
            <a:fld id="{14903E9E-08C8-4F9A-9374-FB8E3CB43966}" type="slidenum">
              <a:rPr lang="en-GB" smtClean="0"/>
              <a:t>6</a:t>
            </a:fld>
            <a:endParaRPr lang="en-GB"/>
          </a:p>
        </p:txBody>
      </p:sp>
    </p:spTree>
    <p:extLst>
      <p:ext uri="{BB962C8B-B14F-4D97-AF65-F5344CB8AC3E}">
        <p14:creationId xmlns:p14="http://schemas.microsoft.com/office/powerpoint/2010/main" val="1156238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Bond= establishing a relationship with smn based on shared feelings, interests or experiences.</a:t>
            </a:r>
            <a:endParaRPr lang="en-GB" dirty="0"/>
          </a:p>
        </p:txBody>
      </p:sp>
      <p:sp>
        <p:nvSpPr>
          <p:cNvPr id="4" name="Slide Number Placeholder 3"/>
          <p:cNvSpPr>
            <a:spLocks noGrp="1"/>
          </p:cNvSpPr>
          <p:nvPr>
            <p:ph type="sldNum" sz="quarter" idx="10"/>
          </p:nvPr>
        </p:nvSpPr>
        <p:spPr/>
        <p:txBody>
          <a:bodyPr/>
          <a:lstStyle/>
          <a:p>
            <a:fld id="{14903E9E-08C8-4F9A-9374-FB8E3CB43966}" type="slidenum">
              <a:rPr lang="en-GB" smtClean="0"/>
              <a:t>8</a:t>
            </a:fld>
            <a:endParaRPr lang="en-GB"/>
          </a:p>
        </p:txBody>
      </p:sp>
    </p:spTree>
    <p:extLst>
      <p:ext uri="{BB962C8B-B14F-4D97-AF65-F5344CB8AC3E}">
        <p14:creationId xmlns:p14="http://schemas.microsoft.com/office/powerpoint/2010/main" val="837403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Harlow experiments on monkeys (1959) demonstrate that warmth and comfort rather than food were more important in nurturing attachment. NB </a:t>
            </a:r>
            <a:r>
              <a:rPr lang="en-GB" b="0" i="1" dirty="0" smtClean="0"/>
              <a:t>Attachment does not have to be reciprocal. The person may have an attachment with an individual which is not shared.</a:t>
            </a:r>
            <a:endParaRPr lang="en-GB" b="1" dirty="0"/>
          </a:p>
        </p:txBody>
      </p:sp>
      <p:sp>
        <p:nvSpPr>
          <p:cNvPr id="4" name="Slide Number Placeholder 3"/>
          <p:cNvSpPr>
            <a:spLocks noGrp="1"/>
          </p:cNvSpPr>
          <p:nvPr>
            <p:ph type="sldNum" sz="quarter" idx="10"/>
          </p:nvPr>
        </p:nvSpPr>
        <p:spPr/>
        <p:txBody>
          <a:bodyPr/>
          <a:lstStyle/>
          <a:p>
            <a:fld id="{14903E9E-08C8-4F9A-9374-FB8E3CB43966}" type="slidenum">
              <a:rPr lang="en-GB" smtClean="0"/>
              <a:t>11</a:t>
            </a:fld>
            <a:endParaRPr lang="en-GB"/>
          </a:p>
        </p:txBody>
      </p:sp>
    </p:spTree>
    <p:extLst>
      <p:ext uri="{BB962C8B-B14F-4D97-AF65-F5344CB8AC3E}">
        <p14:creationId xmlns:p14="http://schemas.microsoft.com/office/powerpoint/2010/main" val="2775309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neonatal reflexes present at birth and disappear during the first year of life.</a:t>
            </a:r>
            <a:endParaRPr lang="en-GB" dirty="0"/>
          </a:p>
        </p:txBody>
      </p:sp>
      <p:sp>
        <p:nvSpPr>
          <p:cNvPr id="4" name="Slide Number Placeholder 3"/>
          <p:cNvSpPr>
            <a:spLocks noGrp="1"/>
          </p:cNvSpPr>
          <p:nvPr>
            <p:ph type="sldNum" sz="quarter" idx="10"/>
          </p:nvPr>
        </p:nvSpPr>
        <p:spPr/>
        <p:txBody>
          <a:bodyPr/>
          <a:lstStyle/>
          <a:p>
            <a:fld id="{14903E9E-08C8-4F9A-9374-FB8E3CB43966}" type="slidenum">
              <a:rPr lang="en-GB" smtClean="0"/>
              <a:t>12</a:t>
            </a:fld>
            <a:endParaRPr lang="en-GB"/>
          </a:p>
        </p:txBody>
      </p:sp>
    </p:spTree>
    <p:extLst>
      <p:ext uri="{BB962C8B-B14F-4D97-AF65-F5344CB8AC3E}">
        <p14:creationId xmlns:p14="http://schemas.microsoft.com/office/powerpoint/2010/main" val="2595955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Motor, Social, Verbal and Cognitive Development of the Infant.</a:t>
            </a:r>
            <a:endParaRPr lang="en-GB" b="1" dirty="0"/>
          </a:p>
        </p:txBody>
      </p:sp>
      <p:sp>
        <p:nvSpPr>
          <p:cNvPr id="4" name="Slide Number Placeholder 3"/>
          <p:cNvSpPr>
            <a:spLocks noGrp="1"/>
          </p:cNvSpPr>
          <p:nvPr>
            <p:ph type="sldNum" sz="quarter" idx="10"/>
          </p:nvPr>
        </p:nvSpPr>
        <p:spPr/>
        <p:txBody>
          <a:bodyPr/>
          <a:lstStyle/>
          <a:p>
            <a:fld id="{14903E9E-08C8-4F9A-9374-FB8E3CB43966}" type="slidenum">
              <a:rPr lang="en-GB" smtClean="0"/>
              <a:t>15</a:t>
            </a:fld>
            <a:endParaRPr lang="en-GB"/>
          </a:p>
        </p:txBody>
      </p:sp>
    </p:spTree>
    <p:extLst>
      <p:ext uri="{BB962C8B-B14F-4D97-AF65-F5344CB8AC3E}">
        <p14:creationId xmlns:p14="http://schemas.microsoft.com/office/powerpoint/2010/main" val="1039081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eaLnBrk="1" latinLnBrk="0" hangingPunct="1"/>
            <a:fld id="{F8CFA630-13BB-46C4-BD44-B2C5F9B66074}" type="datetimeFigureOut">
              <a:rPr lang="en-US" smtClean="0"/>
              <a:pPr eaLnBrk="1" latinLnBrk="0" hangingPunct="1"/>
              <a:t>11/8/2014</a:t>
            </a:fld>
            <a:endParaRPr lang="en-US" dirty="0">
              <a:solidFill>
                <a:srgbClr val="FFFFFF"/>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solidFill>
                <a:srgbClr val="FFFFFF"/>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C5217A8-0E06-4059-AC45-433E2E67A85D}" type="slidenum">
              <a:rPr kumimoji="0" lang="en-US" smtClean="0"/>
              <a:pPr eaLnBrk="1" latinLnBrk="0" hangingPunct="1"/>
              <a:t>‹#›</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11/8/2014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11/8/2014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eaLnBrk="1" latinLnBrk="0" hangingPunct="1"/>
            <a:fld id="{F8CFA630-13BB-46C4-BD44-B2C5F9B66074}" type="datetimeFigureOut">
              <a:rPr lang="en-US" smtClean="0"/>
              <a:pPr eaLnBrk="1" latinLnBrk="0" hangingPunct="1"/>
              <a:t>11/8/2014</a:t>
            </a:fld>
            <a:endParaRPr lang="en-US"/>
          </a:p>
        </p:txBody>
      </p:sp>
      <p:sp>
        <p:nvSpPr>
          <p:cNvPr id="9" name="Slide Number Placeholder 8"/>
          <p:cNvSpPr>
            <a:spLocks noGrp="1"/>
          </p:cNvSpPr>
          <p:nvPr>
            <p:ph type="sldNum" sz="quarter" idx="15"/>
          </p:nvPr>
        </p:nvSpPr>
        <p:spPr/>
        <p:txBody>
          <a:bodyPr rtlCol="0"/>
          <a:lstStyle/>
          <a:p>
            <a:fld id="{BC5217A8-0E06-4059-AC45-433E2E67A85D}"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eaLnBrk="1" latinLnBrk="0" hangingPunct="1"/>
            <a:fld id="{F8CFA630-13BB-46C4-BD44-B2C5F9B66074}" type="datetimeFigureOut">
              <a:rPr lang="en-US" smtClean="0"/>
              <a:pPr eaLnBrk="1" latinLnBrk="0" hangingPunct="1"/>
              <a:t>11/8/2014</a:t>
            </a:fld>
            <a:endParaRPr lang="en-US">
              <a:solidFill>
                <a:schemeClr val="tx2"/>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dirty="0">
              <a:solidFill>
                <a:schemeClr val="tx2"/>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C5217A8-0E06-4059-AC45-433E2E67A85D}"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11/8/2014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11/8/2014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BC5217A8-0E06-4059-AC45-433E2E67A85D}" type="slidenum">
              <a:rPr kumimoji="0" lang="en-US" smtClean="0"/>
              <a:pPr eaLnBrk="1" latinLnBrk="0" hangingPunct="1"/>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eaLnBrk="1" latinLnBrk="0" hangingPunct="1"/>
            <a:fld id="{F8CFA630-13BB-46C4-BD44-B2C5F9B66074}" type="datetimeFigureOut">
              <a:rPr lang="en-US" smtClean="0"/>
              <a:pPr eaLnBrk="1" latinLnBrk="0" hangingPunct="1"/>
              <a:t>11/8/2014</a:t>
            </a:fld>
            <a:endParaRPr lang="en-US"/>
          </a:p>
        </p:txBody>
      </p:sp>
      <p:sp>
        <p:nvSpPr>
          <p:cNvPr id="7" name="Slide Number Placeholder 6"/>
          <p:cNvSpPr>
            <a:spLocks noGrp="1"/>
          </p:cNvSpPr>
          <p:nvPr>
            <p:ph type="sldNum" sz="quarter" idx="11"/>
          </p:nvPr>
        </p:nvSpPr>
        <p:spPr/>
        <p:txBody>
          <a:bodyPr rtlCol="0"/>
          <a:lstStyle/>
          <a:p>
            <a:fld id="{BC5217A8-0E06-4059-AC45-433E2E67A85D}" type="slidenum">
              <a:rPr kumimoji="0" lang="en-US" smtClean="0"/>
              <a:pP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11/8/2014</a:t>
            </a:fld>
            <a:endParaRPr lang="en-US" dirty="0">
              <a:solidFill>
                <a:schemeClr val="tx2"/>
              </a:solidFill>
            </a:endParaRPr>
          </a:p>
        </p:txBody>
      </p:sp>
      <p:sp>
        <p:nvSpPr>
          <p:cNvPr id="3" name="Footer Placeholder 2"/>
          <p:cNvSpPr>
            <a:spLocks noGrp="1"/>
          </p:cNvSpPr>
          <p:nvPr>
            <p:ph type="ftr" sz="quarter" idx="11"/>
          </p:nvPr>
        </p:nvSpPr>
        <p:spPr/>
        <p:txBody>
          <a:bodyPr/>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p>
            <a:fld id="{BC5217A8-0E06-4059-AC45-433E2E67A85D}"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eaLnBrk="1" latinLnBrk="0" hangingPunct="1"/>
            <a:fld id="{F8CFA630-13BB-46C4-BD44-B2C5F9B66074}" type="datetimeFigureOut">
              <a:rPr lang="en-US" smtClean="0"/>
              <a:pPr eaLnBrk="1" latinLnBrk="0" hangingPunct="1"/>
              <a:t>11/8/2014</a:t>
            </a:fld>
            <a:endParaRPr lang="en-US"/>
          </a:p>
        </p:txBody>
      </p:sp>
      <p:sp>
        <p:nvSpPr>
          <p:cNvPr id="22" name="Slide Number Placeholder 21"/>
          <p:cNvSpPr>
            <a:spLocks noGrp="1"/>
          </p:cNvSpPr>
          <p:nvPr>
            <p:ph type="sldNum" sz="quarter" idx="15"/>
          </p:nvPr>
        </p:nvSpPr>
        <p:spPr/>
        <p:txBody>
          <a:bodyPr rtlCol="0"/>
          <a:lstStyle/>
          <a:p>
            <a:fld id="{BC5217A8-0E06-4059-AC45-433E2E67A85D}" type="slidenum">
              <a:rPr kumimoji="0" lang="en-US" smtClean="0"/>
              <a:pP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eaLnBrk="1" latinLnBrk="0" hangingPunct="1"/>
            <a:fld id="{F8CFA630-13BB-46C4-BD44-B2C5F9B66074}" type="datetimeFigureOut">
              <a:rPr lang="en-US" smtClean="0"/>
              <a:pPr eaLnBrk="1" latinLnBrk="0" hangingPunct="1"/>
              <a:t>11/8/2014</a:t>
            </a:fld>
            <a:endParaRPr lang="en-US"/>
          </a:p>
        </p:txBody>
      </p:sp>
      <p:sp>
        <p:nvSpPr>
          <p:cNvPr id="18" name="Slide Number Placeholder 17"/>
          <p:cNvSpPr>
            <a:spLocks noGrp="1"/>
          </p:cNvSpPr>
          <p:nvPr>
            <p:ph type="sldNum" sz="quarter" idx="11"/>
          </p:nvPr>
        </p:nvSpPr>
        <p:spPr/>
        <p:txBody>
          <a:bodyPr rtlCol="0"/>
          <a:lstStyle/>
          <a:p>
            <a:fld id="{BC5217A8-0E06-4059-AC45-433E2E67A85D}" type="slidenum">
              <a:rPr kumimoji="0" lang="en-US" smtClean="0"/>
              <a:pP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eaLnBrk="1" latinLnBrk="0" hangingPunct="1"/>
            <a:fld id="{F8CFA630-13BB-46C4-BD44-B2C5F9B66074}" type="datetimeFigureOut">
              <a:rPr lang="en-US" smtClean="0"/>
              <a:pPr eaLnBrk="1" latinLnBrk="0" hangingPunct="1"/>
              <a:t>11/8/2014</a:t>
            </a:fld>
            <a:endParaRPr lang="en-US" sz="1000"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r" eaLnBrk="1" latinLnBrk="0" hangingPunct="1"/>
            <a:endParaRPr kumimoji="0" lang="en-US" sz="1000"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1880" y="692696"/>
            <a:ext cx="5105400" cy="2868168"/>
          </a:xfrm>
        </p:spPr>
        <p:txBody>
          <a:bodyPr/>
          <a:lstStyle/>
          <a:p>
            <a:r>
              <a:rPr lang="en-GB" i="1" dirty="0" smtClean="0"/>
              <a:t>The beginning of life:</a:t>
            </a:r>
            <a:br>
              <a:rPr lang="en-GB" i="1" dirty="0" smtClean="0"/>
            </a:br>
            <a:r>
              <a:rPr lang="en-GB" i="1" cap="none" dirty="0" smtClean="0"/>
              <a:t>PREGNANCY </a:t>
            </a:r>
            <a:r>
              <a:rPr lang="en-GB" i="1" dirty="0" smtClean="0"/>
              <a:t>through preschool</a:t>
            </a:r>
            <a:endParaRPr lang="en-GB" i="1" dirty="0"/>
          </a:p>
        </p:txBody>
      </p:sp>
      <p:sp>
        <p:nvSpPr>
          <p:cNvPr id="3" name="Subtitle 2"/>
          <p:cNvSpPr>
            <a:spLocks noGrp="1"/>
          </p:cNvSpPr>
          <p:nvPr>
            <p:ph type="subTitle" idx="1"/>
          </p:nvPr>
        </p:nvSpPr>
        <p:spPr>
          <a:xfrm>
            <a:off x="3347864" y="4509120"/>
            <a:ext cx="5114778" cy="1101248"/>
          </a:xfrm>
        </p:spPr>
        <p:txBody>
          <a:bodyPr>
            <a:normAutofit/>
          </a:bodyPr>
          <a:lstStyle/>
          <a:p>
            <a:r>
              <a:rPr lang="en-GB" dirty="0" smtClean="0"/>
              <a:t>Faculty of Medicine-Psychiatry </a:t>
            </a:r>
          </a:p>
          <a:p>
            <a:r>
              <a:rPr lang="en-GB" sz="3200" dirty="0" smtClean="0"/>
              <a:t>JUST</a:t>
            </a:r>
            <a:endParaRPr lang="en-GB" sz="3200" dirty="0"/>
          </a:p>
        </p:txBody>
      </p:sp>
    </p:spTree>
    <p:extLst>
      <p:ext uri="{BB962C8B-B14F-4D97-AF65-F5344CB8AC3E}">
        <p14:creationId xmlns:p14="http://schemas.microsoft.com/office/powerpoint/2010/main" val="39164708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980728"/>
            <a:ext cx="7467600" cy="4873752"/>
          </a:xfrm>
        </p:spPr>
        <p:txBody>
          <a:bodyPr>
            <a:normAutofit fontScale="92500" lnSpcReduction="20000"/>
          </a:bodyPr>
          <a:lstStyle/>
          <a:p>
            <a:r>
              <a:rPr lang="en-GB" b="1" i="1" dirty="0" smtClean="0">
                <a:solidFill>
                  <a:srgbClr val="002060"/>
                </a:solidFill>
              </a:rPr>
              <a:t>A.   </a:t>
            </a:r>
            <a:r>
              <a:rPr lang="en-GB" b="1" i="1" dirty="0" smtClean="0">
                <a:solidFill>
                  <a:srgbClr val="00B050"/>
                </a:solidFill>
              </a:rPr>
              <a:t>Infant may experience depression even when they are living with their mothers if the </a:t>
            </a:r>
            <a:r>
              <a:rPr lang="en-GB" b="1" i="1" dirty="0" smtClean="0">
                <a:solidFill>
                  <a:schemeClr val="accent3">
                    <a:lumMod val="50000"/>
                  </a:schemeClr>
                </a:solidFill>
              </a:rPr>
              <a:t>mother is physically and emotionally distant and insensitive </a:t>
            </a:r>
            <a:r>
              <a:rPr lang="en-GB" b="1" i="1" dirty="0" smtClean="0">
                <a:solidFill>
                  <a:srgbClr val="00B050"/>
                </a:solidFill>
              </a:rPr>
              <a:t>to their needs.(inadequate care).</a:t>
            </a:r>
          </a:p>
          <a:p>
            <a:r>
              <a:rPr lang="en-GB" b="1" i="1" dirty="0" smtClean="0">
                <a:solidFill>
                  <a:srgbClr val="002060"/>
                </a:solidFill>
              </a:rPr>
              <a:t>B.  </a:t>
            </a:r>
            <a:r>
              <a:rPr lang="en-GB" b="1" i="1" dirty="0" smtClean="0">
                <a:solidFill>
                  <a:srgbClr val="00B050"/>
                </a:solidFill>
              </a:rPr>
              <a:t>Depressed infants may exhibit </a:t>
            </a:r>
            <a:r>
              <a:rPr lang="en-GB" b="1" i="1" dirty="0" smtClean="0">
                <a:solidFill>
                  <a:schemeClr val="accent3">
                    <a:lumMod val="50000"/>
                  </a:schemeClr>
                </a:solidFill>
              </a:rPr>
              <a:t>“faliure to thrive", which</a:t>
            </a:r>
            <a:r>
              <a:rPr lang="en-GB" b="1" i="1" dirty="0" smtClean="0">
                <a:solidFill>
                  <a:srgbClr val="00B050"/>
                </a:solidFill>
              </a:rPr>
              <a:t> include poor physical growth and poor health, and is potentially life threatening.</a:t>
            </a:r>
          </a:p>
          <a:p>
            <a:r>
              <a:rPr lang="en-GB" b="1" i="1" dirty="0" smtClean="0">
                <a:solidFill>
                  <a:srgbClr val="002060"/>
                </a:solidFill>
              </a:rPr>
              <a:t>C</a:t>
            </a:r>
            <a:r>
              <a:rPr lang="en-GB" b="1" i="1" dirty="0" smtClean="0">
                <a:solidFill>
                  <a:srgbClr val="00B050"/>
                </a:solidFill>
              </a:rPr>
              <a:t>.  The DSM-IV-TR term for disturbances in otherwise normal children owing to grossly pathological care is </a:t>
            </a:r>
            <a:r>
              <a:rPr lang="en-GB" b="1" i="1" dirty="0">
                <a:solidFill>
                  <a:schemeClr val="accent3">
                    <a:lumMod val="50000"/>
                  </a:schemeClr>
                </a:solidFill>
              </a:rPr>
              <a:t>R</a:t>
            </a:r>
            <a:r>
              <a:rPr lang="en-GB" b="1" i="1" dirty="0" smtClean="0">
                <a:solidFill>
                  <a:schemeClr val="accent3">
                    <a:lumMod val="50000"/>
                  </a:schemeClr>
                </a:solidFill>
              </a:rPr>
              <a:t>eactive </a:t>
            </a:r>
            <a:r>
              <a:rPr lang="en-GB" b="1" i="1" dirty="0">
                <a:solidFill>
                  <a:schemeClr val="accent3">
                    <a:lumMod val="50000"/>
                  </a:schemeClr>
                </a:solidFill>
              </a:rPr>
              <a:t>A</a:t>
            </a:r>
            <a:r>
              <a:rPr lang="en-GB" b="1" i="1" dirty="0" smtClean="0">
                <a:solidFill>
                  <a:schemeClr val="accent3">
                    <a:lumMod val="50000"/>
                  </a:schemeClr>
                </a:solidFill>
              </a:rPr>
              <a:t>ttachment </a:t>
            </a:r>
            <a:r>
              <a:rPr lang="en-GB" b="1" i="1" dirty="0">
                <a:solidFill>
                  <a:schemeClr val="accent3">
                    <a:lumMod val="50000"/>
                  </a:schemeClr>
                </a:solidFill>
              </a:rPr>
              <a:t>D</a:t>
            </a:r>
            <a:r>
              <a:rPr lang="en-GB" b="1" i="1" dirty="0" smtClean="0">
                <a:solidFill>
                  <a:schemeClr val="accent3">
                    <a:lumMod val="50000"/>
                  </a:schemeClr>
                </a:solidFill>
              </a:rPr>
              <a:t>isorder </a:t>
            </a:r>
            <a:r>
              <a:rPr lang="en-GB" b="1" i="1" dirty="0" smtClean="0">
                <a:solidFill>
                  <a:srgbClr val="00B050"/>
                </a:solidFill>
              </a:rPr>
              <a:t>which is of 2 types;</a:t>
            </a:r>
          </a:p>
          <a:p>
            <a:r>
              <a:rPr lang="en-GB" b="1" i="1" dirty="0" smtClean="0">
                <a:solidFill>
                  <a:srgbClr val="0070C0"/>
                </a:solidFill>
              </a:rPr>
              <a:t>1.Inhibited type-withdrawn, unresponsive.</a:t>
            </a:r>
          </a:p>
          <a:p>
            <a:r>
              <a:rPr lang="en-GB" b="1" i="1" dirty="0" smtClean="0">
                <a:solidFill>
                  <a:srgbClr val="0070C0"/>
                </a:solidFill>
              </a:rPr>
              <a:t>2.Disinhibited type-the child approach and attach indiscriminately to stranger as though they were familiar to them.</a:t>
            </a:r>
          </a:p>
          <a:p>
            <a:endParaRPr lang="en-GB" b="1" i="1" dirty="0">
              <a:solidFill>
                <a:srgbClr val="00B050"/>
              </a:solidFill>
            </a:endParaRPr>
          </a:p>
        </p:txBody>
      </p:sp>
    </p:spTree>
    <p:extLst>
      <p:ext uri="{BB962C8B-B14F-4D97-AF65-F5344CB8AC3E}">
        <p14:creationId xmlns:p14="http://schemas.microsoft.com/office/powerpoint/2010/main" val="39862096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908720"/>
            <a:ext cx="7467600" cy="4873752"/>
          </a:xfrm>
        </p:spPr>
        <p:txBody>
          <a:bodyPr>
            <a:normAutofit fontScale="92500" lnSpcReduction="10000"/>
          </a:bodyPr>
          <a:lstStyle/>
          <a:p>
            <a:r>
              <a:rPr lang="en-GB" b="1" i="1" dirty="0" smtClean="0">
                <a:solidFill>
                  <a:srgbClr val="C00000"/>
                </a:solidFill>
              </a:rPr>
              <a:t>3.</a:t>
            </a:r>
            <a:r>
              <a:rPr lang="en-GB" b="1" i="1" dirty="0" smtClean="0">
                <a:solidFill>
                  <a:srgbClr val="00B050"/>
                </a:solidFill>
              </a:rPr>
              <a:t>Studies of attachment</a:t>
            </a:r>
          </a:p>
          <a:p>
            <a:r>
              <a:rPr lang="en-GB" b="1" i="1" u="sng" dirty="0" smtClean="0">
                <a:solidFill>
                  <a:srgbClr val="002060"/>
                </a:solidFill>
              </a:rPr>
              <a:t>A.</a:t>
            </a:r>
            <a:r>
              <a:rPr lang="en-GB" b="1" i="1" u="sng" dirty="0" smtClean="0">
                <a:solidFill>
                  <a:srgbClr val="FF0000"/>
                </a:solidFill>
              </a:rPr>
              <a:t> Harry Harlow </a:t>
            </a:r>
            <a:r>
              <a:rPr lang="en-GB" b="1" i="1" dirty="0" smtClean="0">
                <a:solidFill>
                  <a:srgbClr val="002060"/>
                </a:solidFill>
              </a:rPr>
              <a:t>: infant monkeys reared in  isolation by surrogate artificial mothers do not develop normal mating, maternal and social behavior as adults. Males affected more than females and young monkeys raised in isolation for &lt;6mo. Can be rehabilitated by playing with normal young monkeys.</a:t>
            </a:r>
          </a:p>
          <a:p>
            <a:r>
              <a:rPr lang="en-GB" b="1" i="1" u="sng" dirty="0" smtClean="0">
                <a:solidFill>
                  <a:srgbClr val="002060"/>
                </a:solidFill>
              </a:rPr>
              <a:t>B. </a:t>
            </a:r>
            <a:r>
              <a:rPr lang="en-GB" b="1" i="1" u="sng" dirty="0" smtClean="0">
                <a:solidFill>
                  <a:srgbClr val="FF0000"/>
                </a:solidFill>
              </a:rPr>
              <a:t>Rene Spitz </a:t>
            </a:r>
            <a:r>
              <a:rPr lang="en-GB" b="1" i="1" dirty="0" smtClean="0">
                <a:solidFill>
                  <a:srgbClr val="002060"/>
                </a:solidFill>
              </a:rPr>
              <a:t>: children without proper mothering (e.g. those in orphanage) show severe developmental retardation, poor health and higher death rates in spite of adequate physical care. This lead to establishment of “foster care system” in the US for those who do not have adequate home situations.</a:t>
            </a:r>
            <a:endParaRPr lang="en-GB" b="1" i="1" dirty="0">
              <a:solidFill>
                <a:srgbClr val="002060"/>
              </a:solidFill>
            </a:endParaRPr>
          </a:p>
        </p:txBody>
      </p:sp>
    </p:spTree>
    <p:extLst>
      <p:ext uri="{BB962C8B-B14F-4D97-AF65-F5344CB8AC3E}">
        <p14:creationId xmlns:p14="http://schemas.microsoft.com/office/powerpoint/2010/main" val="247800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332656"/>
            <a:ext cx="7467600" cy="4873752"/>
          </a:xfrm>
        </p:spPr>
        <p:txBody>
          <a:bodyPr/>
          <a:lstStyle/>
          <a:p>
            <a:r>
              <a:rPr lang="en-GB" b="1" i="1" dirty="0" smtClean="0">
                <a:solidFill>
                  <a:srgbClr val="C00000"/>
                </a:solidFill>
              </a:rPr>
              <a:t>4.</a:t>
            </a:r>
            <a:r>
              <a:rPr lang="en-GB" b="1" i="1" dirty="0" smtClean="0">
                <a:solidFill>
                  <a:srgbClr val="002060"/>
                </a:solidFill>
              </a:rPr>
              <a:t>Charac</a:t>
            </a:r>
            <a:r>
              <a:rPr lang="en-GB" b="1" i="1" dirty="0" smtClean="0">
                <a:solidFill>
                  <a:srgbClr val="7030A0"/>
                </a:solidFill>
              </a:rPr>
              <a:t>teristics of the infant</a:t>
            </a:r>
          </a:p>
          <a:p>
            <a:r>
              <a:rPr lang="en-GB" b="1" i="1" dirty="0" smtClean="0">
                <a:solidFill>
                  <a:srgbClr val="00B050"/>
                </a:solidFill>
              </a:rPr>
              <a:t>1</a:t>
            </a:r>
            <a:r>
              <a:rPr lang="en-GB" b="1" i="1" baseline="30000" dirty="0" smtClean="0">
                <a:solidFill>
                  <a:srgbClr val="00B050"/>
                </a:solidFill>
              </a:rPr>
              <a:t>st</a:t>
            </a:r>
            <a:r>
              <a:rPr lang="en-GB" b="1" i="1" dirty="0" smtClean="0">
                <a:solidFill>
                  <a:srgbClr val="00B050"/>
                </a:solidFill>
              </a:rPr>
              <a:t>, Reflexive behavior: </a:t>
            </a:r>
            <a:endParaRPr lang="en-GB" b="1" i="1" dirty="0" smtClean="0">
              <a:solidFill>
                <a:srgbClr val="00B0F0"/>
              </a:solidFill>
            </a:endParaRPr>
          </a:p>
          <a:p>
            <a:endParaRPr lang="en-GB" b="1" i="1" dirty="0" smtClean="0">
              <a:solidFill>
                <a:srgbClr val="00B0F0"/>
              </a:solidFill>
            </a:endParaRPr>
          </a:p>
          <a:p>
            <a:endParaRPr lang="en-GB" b="1" i="1" dirty="0" smtClean="0">
              <a:solidFill>
                <a:srgbClr val="00B0F0"/>
              </a:solidFill>
            </a:endParaRPr>
          </a:p>
          <a:p>
            <a:endParaRPr lang="en-GB" b="1" i="1" dirty="0" smtClean="0">
              <a:solidFill>
                <a:srgbClr val="00B0F0"/>
              </a:solidFill>
            </a:endParaRPr>
          </a:p>
          <a:p>
            <a:endParaRPr lang="en-GB" b="1" i="1" dirty="0" smtClean="0">
              <a:solidFill>
                <a:srgbClr val="00B050"/>
              </a:solidFill>
            </a:endParaRPr>
          </a:p>
          <a:p>
            <a:endParaRPr lang="en-GB" b="1" i="1" dirty="0">
              <a:solidFill>
                <a:srgbClr val="00B05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16587041"/>
              </p:ext>
            </p:extLst>
          </p:nvPr>
        </p:nvGraphicFramePr>
        <p:xfrm>
          <a:off x="1547664" y="1155536"/>
          <a:ext cx="6096000" cy="5657840"/>
        </p:xfrm>
        <a:graphic>
          <a:graphicData uri="http://schemas.openxmlformats.org/drawingml/2006/table">
            <a:tbl>
              <a:tblPr firstRow="1" bandRow="1">
                <a:tableStyleId>{073A0DAA-6AF3-43AB-8588-CEC1D06C72B9}</a:tableStyleId>
              </a:tblPr>
              <a:tblGrid>
                <a:gridCol w="2032000"/>
                <a:gridCol w="2032000"/>
                <a:gridCol w="2032000"/>
              </a:tblGrid>
              <a:tr h="720080">
                <a:tc>
                  <a:txBody>
                    <a:bodyPr/>
                    <a:lstStyle/>
                    <a:p>
                      <a:r>
                        <a:rPr lang="en-GB" dirty="0" smtClean="0"/>
                        <a:t>Reflex</a:t>
                      </a:r>
                      <a:endParaRPr lang="en-GB" dirty="0"/>
                    </a:p>
                  </a:txBody>
                  <a:tcPr/>
                </a:tc>
                <a:tc>
                  <a:txBody>
                    <a:bodyPr/>
                    <a:lstStyle/>
                    <a:p>
                      <a:r>
                        <a:rPr lang="en-GB" dirty="0" smtClean="0"/>
                        <a:t>Description</a:t>
                      </a:r>
                      <a:endParaRPr lang="en-GB" dirty="0"/>
                    </a:p>
                  </a:txBody>
                  <a:tcPr/>
                </a:tc>
                <a:tc>
                  <a:txBody>
                    <a:bodyPr/>
                    <a:lstStyle/>
                    <a:p>
                      <a:r>
                        <a:rPr lang="en-GB" dirty="0" smtClean="0"/>
                        <a:t>Age Disappear</a:t>
                      </a:r>
                      <a:endParaRPr lang="en-GB" dirty="0"/>
                    </a:p>
                  </a:txBody>
                  <a:tcPr/>
                </a:tc>
              </a:tr>
              <a:tr h="370840">
                <a:tc>
                  <a:txBody>
                    <a:bodyPr/>
                    <a:lstStyle/>
                    <a:p>
                      <a:r>
                        <a:rPr lang="en-GB" b="1" i="1" dirty="0" smtClean="0"/>
                        <a:t>Palmer (Reflex)Grasp</a:t>
                      </a:r>
                      <a:endParaRPr lang="en-GB" b="1" i="1" dirty="0"/>
                    </a:p>
                  </a:txBody>
                  <a:tcPr/>
                </a:tc>
                <a:tc>
                  <a:txBody>
                    <a:bodyPr/>
                    <a:lstStyle/>
                    <a:p>
                      <a:r>
                        <a:rPr lang="en-GB" b="1" i="1" dirty="0" smtClean="0"/>
                        <a:t>Grasp objects placed in the palm</a:t>
                      </a:r>
                      <a:endParaRPr lang="en-GB" b="1" i="1" dirty="0"/>
                    </a:p>
                  </a:txBody>
                  <a:tcPr/>
                </a:tc>
                <a:tc>
                  <a:txBody>
                    <a:bodyPr/>
                    <a:lstStyle/>
                    <a:p>
                      <a:r>
                        <a:rPr lang="en-GB" b="1" i="1" dirty="0" smtClean="0"/>
                        <a:t>2 months</a:t>
                      </a:r>
                      <a:endParaRPr lang="en-GB" b="1" i="1" dirty="0"/>
                    </a:p>
                  </a:txBody>
                  <a:tcPr/>
                </a:tc>
              </a:tr>
              <a:tr h="370840">
                <a:tc>
                  <a:txBody>
                    <a:bodyPr/>
                    <a:lstStyle/>
                    <a:p>
                      <a:r>
                        <a:rPr lang="en-GB" b="1" i="1" dirty="0" smtClean="0"/>
                        <a:t>Rooting and</a:t>
                      </a:r>
                      <a:r>
                        <a:rPr lang="en-GB" b="1" i="1" baseline="0" dirty="0" smtClean="0"/>
                        <a:t> Sucking reflexes</a:t>
                      </a:r>
                      <a:endParaRPr lang="en-GB" b="1" i="1" dirty="0"/>
                    </a:p>
                  </a:txBody>
                  <a:tcPr/>
                </a:tc>
                <a:tc>
                  <a:txBody>
                    <a:bodyPr/>
                    <a:lstStyle/>
                    <a:p>
                      <a:r>
                        <a:rPr lang="en-GB" b="1" i="1" dirty="0" smtClean="0"/>
                        <a:t>The child’s  turns the face</a:t>
                      </a:r>
                      <a:r>
                        <a:rPr lang="en-GB" b="1" i="1" baseline="0" dirty="0" smtClean="0"/>
                        <a:t> toward the </a:t>
                      </a:r>
                      <a:r>
                        <a:rPr lang="en-GB" b="1" i="1" dirty="0" smtClean="0"/>
                        <a:t>stimulus</a:t>
                      </a:r>
                      <a:r>
                        <a:rPr lang="en-GB" b="1" i="1" baseline="0" dirty="0" smtClean="0"/>
                        <a:t> and making sucking motions with the mouth wn cheek or lip is stroked.</a:t>
                      </a:r>
                      <a:endParaRPr lang="en-GB" b="1" i="1" dirty="0"/>
                    </a:p>
                  </a:txBody>
                  <a:tcPr/>
                </a:tc>
                <a:tc>
                  <a:txBody>
                    <a:bodyPr/>
                    <a:lstStyle/>
                    <a:p>
                      <a:r>
                        <a:rPr lang="en-GB" b="1" i="1" dirty="0" smtClean="0"/>
                        <a:t>3 months</a:t>
                      </a:r>
                      <a:endParaRPr lang="en-GB" b="1" i="1" dirty="0"/>
                    </a:p>
                  </a:txBody>
                  <a:tcPr/>
                </a:tc>
              </a:tr>
              <a:tr h="1075496">
                <a:tc>
                  <a:txBody>
                    <a:bodyPr/>
                    <a:lstStyle/>
                    <a:p>
                      <a:r>
                        <a:rPr lang="en-GB" b="1" i="1" dirty="0" smtClean="0"/>
                        <a:t>Startle reflex</a:t>
                      </a:r>
                      <a:endParaRPr lang="en-GB" b="1" i="1" dirty="0"/>
                    </a:p>
                  </a:txBody>
                  <a:tcPr/>
                </a:tc>
                <a:tc>
                  <a:txBody>
                    <a:bodyPr/>
                    <a:lstStyle/>
                    <a:p>
                      <a:r>
                        <a:rPr lang="en-GB" b="1" i="1" dirty="0" smtClean="0"/>
                        <a:t>When</a:t>
                      </a:r>
                      <a:r>
                        <a:rPr lang="en-GB" b="1" i="1" baseline="0" dirty="0" smtClean="0"/>
                        <a:t> the child is startled, the arms and legs extend.</a:t>
                      </a:r>
                      <a:endParaRPr lang="en-GB" b="1" i="1" dirty="0"/>
                    </a:p>
                  </a:txBody>
                  <a:tcPr/>
                </a:tc>
                <a:tc>
                  <a:txBody>
                    <a:bodyPr/>
                    <a:lstStyle/>
                    <a:p>
                      <a:r>
                        <a:rPr lang="en-GB" b="1" i="1" dirty="0" smtClean="0"/>
                        <a:t>4 months</a:t>
                      </a:r>
                      <a:endParaRPr lang="en-GB" b="1" i="1" dirty="0"/>
                    </a:p>
                  </a:txBody>
                  <a:tcPr/>
                </a:tc>
              </a:tr>
            </a:tbl>
          </a:graphicData>
        </a:graphic>
      </p:graphicFrame>
    </p:spTree>
    <p:extLst>
      <p:ext uri="{BB962C8B-B14F-4D97-AF65-F5344CB8AC3E}">
        <p14:creationId xmlns:p14="http://schemas.microsoft.com/office/powerpoint/2010/main" val="714006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224307976"/>
              </p:ext>
            </p:extLst>
          </p:nvPr>
        </p:nvGraphicFramePr>
        <p:xfrm>
          <a:off x="611560" y="332656"/>
          <a:ext cx="7467600" cy="5130800"/>
        </p:xfrm>
        <a:graphic>
          <a:graphicData uri="http://schemas.openxmlformats.org/drawingml/2006/table">
            <a:tbl>
              <a:tblPr firstRow="1" bandRow="1">
                <a:tableStyleId>{073A0DAA-6AF3-43AB-8588-CEC1D06C72B9}</a:tableStyleId>
              </a:tblPr>
              <a:tblGrid>
                <a:gridCol w="2489200"/>
                <a:gridCol w="2489200"/>
                <a:gridCol w="2489200"/>
              </a:tblGrid>
              <a:tr h="370840">
                <a:tc>
                  <a:txBody>
                    <a:bodyPr/>
                    <a:lstStyle/>
                    <a:p>
                      <a:r>
                        <a:rPr lang="en-GB" dirty="0" smtClean="0"/>
                        <a:t>Reflex</a:t>
                      </a:r>
                      <a:endParaRPr lang="en-GB" dirty="0"/>
                    </a:p>
                  </a:txBody>
                  <a:tcPr/>
                </a:tc>
                <a:tc>
                  <a:txBody>
                    <a:bodyPr/>
                    <a:lstStyle/>
                    <a:p>
                      <a:r>
                        <a:rPr lang="en-GB" dirty="0" smtClean="0"/>
                        <a:t>Description</a:t>
                      </a:r>
                      <a:endParaRPr lang="en-GB" dirty="0"/>
                    </a:p>
                  </a:txBody>
                  <a:tcPr/>
                </a:tc>
                <a:tc>
                  <a:txBody>
                    <a:bodyPr/>
                    <a:lstStyle/>
                    <a:p>
                      <a:r>
                        <a:rPr lang="en-GB" dirty="0" smtClean="0"/>
                        <a:t>Age Disappear</a:t>
                      </a:r>
                      <a:endParaRPr lang="en-GB" dirty="0"/>
                    </a:p>
                  </a:txBody>
                  <a:tcPr/>
                </a:tc>
              </a:tr>
              <a:tr h="370840">
                <a:tc>
                  <a:txBody>
                    <a:bodyPr/>
                    <a:lstStyle/>
                    <a:p>
                      <a:r>
                        <a:rPr lang="en-GB" b="1" i="1" dirty="0" smtClean="0"/>
                        <a:t>Babinski(Plantar) reflex</a:t>
                      </a:r>
                      <a:endParaRPr lang="en-GB" b="1" i="1" dirty="0"/>
                    </a:p>
                  </a:txBody>
                  <a:tcPr/>
                </a:tc>
                <a:tc>
                  <a:txBody>
                    <a:bodyPr/>
                    <a:lstStyle/>
                    <a:p>
                      <a:r>
                        <a:rPr lang="en-GB" b="1" i="1" dirty="0" smtClean="0"/>
                        <a:t>Dorsiflexion of the largest toe when the planter surface of the child is stroked.</a:t>
                      </a:r>
                      <a:endParaRPr lang="en-GB" b="1" i="1" dirty="0"/>
                    </a:p>
                  </a:txBody>
                  <a:tcPr/>
                </a:tc>
                <a:tc>
                  <a:txBody>
                    <a:bodyPr/>
                    <a:lstStyle/>
                    <a:p>
                      <a:r>
                        <a:rPr lang="en-GB" b="1" i="1" dirty="0" smtClean="0"/>
                        <a:t>12 months</a:t>
                      </a:r>
                      <a:endParaRPr lang="en-GB" b="1" i="1" dirty="0"/>
                    </a:p>
                  </a:txBody>
                  <a:tcPr/>
                </a:tc>
              </a:tr>
              <a:tr h="370840">
                <a:tc>
                  <a:txBody>
                    <a:bodyPr/>
                    <a:lstStyle/>
                    <a:p>
                      <a:r>
                        <a:rPr lang="en-GB" b="1" i="1" dirty="0" smtClean="0"/>
                        <a:t>Tracking</a:t>
                      </a:r>
                      <a:r>
                        <a:rPr lang="en-GB" b="1" i="1" baseline="0" dirty="0" smtClean="0"/>
                        <a:t> reflex</a:t>
                      </a:r>
                      <a:endParaRPr lang="en-GB" b="1" i="1" dirty="0"/>
                    </a:p>
                  </a:txBody>
                  <a:tcPr/>
                </a:tc>
                <a:tc>
                  <a:txBody>
                    <a:bodyPr/>
                    <a:lstStyle/>
                    <a:p>
                      <a:r>
                        <a:rPr lang="en-GB" b="1" i="1" dirty="0" smtClean="0"/>
                        <a:t>The child visually follows a human face.</a:t>
                      </a:r>
                      <a:endParaRPr lang="en-GB" b="1" i="1" dirty="0"/>
                    </a:p>
                  </a:txBody>
                  <a:tcPr/>
                </a:tc>
                <a:tc>
                  <a:txBody>
                    <a:bodyPr/>
                    <a:lstStyle/>
                    <a:p>
                      <a:r>
                        <a:rPr lang="en-GB" b="1" i="1" dirty="0" smtClean="0"/>
                        <a:t>continues</a:t>
                      </a:r>
                      <a:endParaRPr lang="en-GB" b="1" i="1" dirty="0"/>
                    </a:p>
                  </a:txBody>
                  <a:tcPr/>
                </a:tc>
              </a:tr>
              <a:tr h="370840">
                <a:tc>
                  <a:txBody>
                    <a:bodyPr/>
                    <a:lstStyle/>
                    <a:p>
                      <a:r>
                        <a:rPr lang="en-GB" b="1" dirty="0" smtClean="0"/>
                        <a:t>Stepping Reflex</a:t>
                      </a:r>
                      <a:endParaRPr lang="en-GB" b="1" dirty="0"/>
                    </a:p>
                  </a:txBody>
                  <a:tcPr/>
                </a:tc>
                <a:tc>
                  <a:txBody>
                    <a:bodyPr/>
                    <a:lstStyle/>
                    <a:p>
                      <a:r>
                        <a:rPr lang="en-GB" b="1" dirty="0" smtClean="0"/>
                        <a:t>The neonate will make walking motions with legs and feet wn held in upright position with feet touching the ground.</a:t>
                      </a:r>
                      <a:endParaRPr lang="en-GB" b="1" dirty="0"/>
                    </a:p>
                  </a:txBody>
                  <a:tcPr/>
                </a:tc>
                <a:tc>
                  <a:txBody>
                    <a:bodyPr/>
                    <a:lstStyle/>
                    <a:p>
                      <a:endParaRPr lang="en-GB"/>
                    </a:p>
                  </a:txBody>
                  <a:tcPr/>
                </a:tc>
              </a:tr>
              <a:tr h="370840">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13121097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548680"/>
            <a:ext cx="7467600" cy="4873752"/>
          </a:xfrm>
        </p:spPr>
        <p:txBody>
          <a:bodyPr>
            <a:normAutofit fontScale="92500" lnSpcReduction="10000"/>
          </a:bodyPr>
          <a:lstStyle/>
          <a:p>
            <a:r>
              <a:rPr lang="en-GB" b="1" i="1" dirty="0" smtClean="0">
                <a:solidFill>
                  <a:srgbClr val="00B050"/>
                </a:solidFill>
              </a:rPr>
              <a:t>2</a:t>
            </a:r>
            <a:r>
              <a:rPr lang="en-GB" b="1" i="1" baseline="30000" dirty="0" smtClean="0">
                <a:solidFill>
                  <a:srgbClr val="00B050"/>
                </a:solidFill>
              </a:rPr>
              <a:t>nd</a:t>
            </a:r>
            <a:r>
              <a:rPr lang="en-GB" b="1" i="1" dirty="0" smtClean="0">
                <a:solidFill>
                  <a:srgbClr val="00B050"/>
                </a:solidFill>
              </a:rPr>
              <a:t>,  Motor, social, verbal and cognitive development.</a:t>
            </a:r>
          </a:p>
          <a:p>
            <a:r>
              <a:rPr lang="en-GB" b="1" i="1" dirty="0" smtClean="0">
                <a:solidFill>
                  <a:srgbClr val="FF0000"/>
                </a:solidFill>
              </a:rPr>
              <a:t>A. </a:t>
            </a:r>
            <a:r>
              <a:rPr lang="en-GB" b="1" i="1" dirty="0" smtClean="0">
                <a:solidFill>
                  <a:srgbClr val="002060"/>
                </a:solidFill>
              </a:rPr>
              <a:t>Although there is a reflexive smile present at birth, the </a:t>
            </a:r>
            <a:r>
              <a:rPr lang="en-GB" b="1" i="1" u="sng" dirty="0" smtClean="0">
                <a:solidFill>
                  <a:srgbClr val="002060"/>
                </a:solidFill>
              </a:rPr>
              <a:t>social smile</a:t>
            </a:r>
            <a:r>
              <a:rPr lang="en-GB" b="1" i="1" dirty="0" smtClean="0">
                <a:solidFill>
                  <a:srgbClr val="002060"/>
                </a:solidFill>
              </a:rPr>
              <a:t> is one of the first markers of the infant responsiveness to another individual.(can appear as early as 6wk, but generally babies smile readily by 12wk.)</a:t>
            </a:r>
          </a:p>
          <a:p>
            <a:r>
              <a:rPr lang="en-GB" b="1" i="1" dirty="0" smtClean="0">
                <a:solidFill>
                  <a:srgbClr val="FF0000"/>
                </a:solidFill>
              </a:rPr>
              <a:t>B. </a:t>
            </a:r>
            <a:r>
              <a:rPr lang="en-GB" b="1" i="1" dirty="0" smtClean="0">
                <a:solidFill>
                  <a:srgbClr val="002060"/>
                </a:solidFill>
              </a:rPr>
              <a:t>Crying and withdrawing in the presence of an unfamiliar person (</a:t>
            </a:r>
            <a:r>
              <a:rPr lang="en-GB" b="1" i="1" dirty="0" smtClean="0">
                <a:solidFill>
                  <a:srgbClr val="C00000"/>
                </a:solidFill>
              </a:rPr>
              <a:t>stranger anxiety</a:t>
            </a:r>
            <a:r>
              <a:rPr lang="en-GB" b="1" i="1" dirty="0" smtClean="0">
                <a:solidFill>
                  <a:srgbClr val="002060"/>
                </a:solidFill>
              </a:rPr>
              <a:t>) is </a:t>
            </a:r>
            <a:r>
              <a:rPr lang="en-GB" b="1" i="1" dirty="0" smtClean="0">
                <a:solidFill>
                  <a:srgbClr val="C00000"/>
                </a:solidFill>
              </a:rPr>
              <a:t>normal </a:t>
            </a:r>
            <a:r>
              <a:rPr lang="en-GB" b="1" i="1" dirty="0" smtClean="0">
                <a:solidFill>
                  <a:srgbClr val="002060"/>
                </a:solidFill>
              </a:rPr>
              <a:t>and begins at about 7 months of age. The infant can distinguish his/her mother from strangers.</a:t>
            </a:r>
          </a:p>
          <a:p>
            <a:r>
              <a:rPr lang="en-GB" b="1" i="1" dirty="0" smtClean="0">
                <a:solidFill>
                  <a:srgbClr val="FF0000"/>
                </a:solidFill>
              </a:rPr>
              <a:t>C. </a:t>
            </a:r>
            <a:r>
              <a:rPr lang="en-GB" b="1" i="1" dirty="0" smtClean="0">
                <a:solidFill>
                  <a:srgbClr val="002060"/>
                </a:solidFill>
              </a:rPr>
              <a:t>At about one year the child can maintain the mental image of an object without seeing it (object permanence).</a:t>
            </a:r>
          </a:p>
          <a:p>
            <a:endParaRPr lang="en-GB" b="1" i="1" dirty="0">
              <a:solidFill>
                <a:srgbClr val="002060"/>
              </a:solidFill>
            </a:endParaRPr>
          </a:p>
        </p:txBody>
      </p:sp>
    </p:spTree>
    <p:extLst>
      <p:ext uri="{BB962C8B-B14F-4D97-AF65-F5344CB8AC3E}">
        <p14:creationId xmlns:p14="http://schemas.microsoft.com/office/powerpoint/2010/main" val="442500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675714981"/>
              </p:ext>
            </p:extLst>
          </p:nvPr>
        </p:nvGraphicFramePr>
        <p:xfrm>
          <a:off x="611560" y="548680"/>
          <a:ext cx="7467600" cy="4896544"/>
        </p:xfrm>
        <a:graphic>
          <a:graphicData uri="http://schemas.openxmlformats.org/drawingml/2006/table">
            <a:tbl>
              <a:tblPr firstRow="1" bandRow="1">
                <a:tableStyleId>{616DA210-FB5B-4158-B5E0-FEB733F419BA}</a:tableStyleId>
              </a:tblPr>
              <a:tblGrid>
                <a:gridCol w="1866900"/>
                <a:gridCol w="1866900"/>
                <a:gridCol w="1866900"/>
                <a:gridCol w="1866900"/>
              </a:tblGrid>
              <a:tr h="568072">
                <a:tc>
                  <a:txBody>
                    <a:bodyPr/>
                    <a:lstStyle/>
                    <a:p>
                      <a:r>
                        <a:rPr lang="en-GB" i="0" dirty="0" smtClean="0">
                          <a:solidFill>
                            <a:srgbClr val="C00000"/>
                          </a:solidFill>
                        </a:rPr>
                        <a:t>Age</a:t>
                      </a:r>
                      <a:r>
                        <a:rPr lang="en-GB" i="0" baseline="0" dirty="0" smtClean="0">
                          <a:solidFill>
                            <a:srgbClr val="C00000"/>
                          </a:solidFill>
                        </a:rPr>
                        <a:t> (months)</a:t>
                      </a:r>
                      <a:endParaRPr lang="en-GB" i="0" dirty="0">
                        <a:solidFill>
                          <a:srgbClr val="C00000"/>
                        </a:solidFill>
                      </a:endParaRPr>
                    </a:p>
                  </a:txBody>
                  <a:tcPr/>
                </a:tc>
                <a:tc>
                  <a:txBody>
                    <a:bodyPr/>
                    <a:lstStyle/>
                    <a:p>
                      <a:r>
                        <a:rPr lang="en-GB" dirty="0" smtClean="0">
                          <a:solidFill>
                            <a:srgbClr val="C00000"/>
                          </a:solidFill>
                        </a:rPr>
                        <a:t>Motor</a:t>
                      </a:r>
                      <a:endParaRPr lang="en-GB" dirty="0">
                        <a:solidFill>
                          <a:srgbClr val="C00000"/>
                        </a:solidFill>
                      </a:endParaRPr>
                    </a:p>
                  </a:txBody>
                  <a:tcPr/>
                </a:tc>
                <a:tc>
                  <a:txBody>
                    <a:bodyPr/>
                    <a:lstStyle/>
                    <a:p>
                      <a:r>
                        <a:rPr lang="en-GB" dirty="0" smtClean="0">
                          <a:solidFill>
                            <a:srgbClr val="C00000"/>
                          </a:solidFill>
                        </a:rPr>
                        <a:t>Social</a:t>
                      </a:r>
                      <a:endParaRPr lang="en-GB" dirty="0">
                        <a:solidFill>
                          <a:srgbClr val="C00000"/>
                        </a:solidFill>
                      </a:endParaRPr>
                    </a:p>
                  </a:txBody>
                  <a:tcPr/>
                </a:tc>
                <a:tc>
                  <a:txBody>
                    <a:bodyPr/>
                    <a:lstStyle/>
                    <a:p>
                      <a:r>
                        <a:rPr lang="en-GB" dirty="0" smtClean="0">
                          <a:solidFill>
                            <a:srgbClr val="C00000"/>
                          </a:solidFill>
                        </a:rPr>
                        <a:t>Verbal,</a:t>
                      </a:r>
                      <a:r>
                        <a:rPr lang="en-GB" baseline="0" dirty="0" smtClean="0">
                          <a:solidFill>
                            <a:srgbClr val="C00000"/>
                          </a:solidFill>
                        </a:rPr>
                        <a:t> </a:t>
                      </a:r>
                      <a:r>
                        <a:rPr lang="en-GB" dirty="0" smtClean="0">
                          <a:solidFill>
                            <a:srgbClr val="C00000"/>
                          </a:solidFill>
                        </a:rPr>
                        <a:t>and</a:t>
                      </a:r>
                      <a:r>
                        <a:rPr lang="en-GB" baseline="0" dirty="0" smtClean="0">
                          <a:solidFill>
                            <a:srgbClr val="C00000"/>
                          </a:solidFill>
                        </a:rPr>
                        <a:t> cognitive</a:t>
                      </a:r>
                      <a:endParaRPr lang="en-GB" dirty="0">
                        <a:solidFill>
                          <a:srgbClr val="C00000"/>
                        </a:solidFill>
                      </a:endParaRPr>
                    </a:p>
                  </a:txBody>
                  <a:tcPr/>
                </a:tc>
              </a:tr>
              <a:tr h="370840">
                <a:tc>
                  <a:txBody>
                    <a:bodyPr/>
                    <a:lstStyle/>
                    <a:p>
                      <a:r>
                        <a:rPr lang="en-GB" b="1" i="1" dirty="0" smtClean="0">
                          <a:solidFill>
                            <a:schemeClr val="tx1"/>
                          </a:solidFill>
                        </a:rPr>
                        <a:t>2-3</a:t>
                      </a:r>
                      <a:endParaRPr lang="en-GB" b="1" i="1" dirty="0">
                        <a:solidFill>
                          <a:schemeClr val="tx1"/>
                        </a:solidFill>
                      </a:endParaRPr>
                    </a:p>
                  </a:txBody>
                  <a:tcPr/>
                </a:tc>
                <a:tc>
                  <a:txBody>
                    <a:bodyPr/>
                    <a:lstStyle/>
                    <a:p>
                      <a:r>
                        <a:rPr lang="en-GB" b="1" i="1" dirty="0" smtClean="0"/>
                        <a:t>Lift head up when lying prone</a:t>
                      </a:r>
                      <a:endParaRPr lang="en-GB" b="1" i="1" dirty="0"/>
                    </a:p>
                  </a:txBody>
                  <a:tcPr/>
                </a:tc>
                <a:tc>
                  <a:txBody>
                    <a:bodyPr/>
                    <a:lstStyle/>
                    <a:p>
                      <a:r>
                        <a:rPr lang="en-GB" b="1" i="1" dirty="0" smtClean="0"/>
                        <a:t>Simile in response to a human face (the social smile)</a:t>
                      </a:r>
                      <a:endParaRPr lang="en-GB" b="1" i="1" dirty="0"/>
                    </a:p>
                  </a:txBody>
                  <a:tcPr/>
                </a:tc>
                <a:tc>
                  <a:txBody>
                    <a:bodyPr/>
                    <a:lstStyle/>
                    <a:p>
                      <a:r>
                        <a:rPr lang="en-GB" b="1" i="1" dirty="0" smtClean="0"/>
                        <a:t>Coos or gurgle in response to human attention </a:t>
                      </a:r>
                      <a:endParaRPr lang="en-GB" b="1" i="1" dirty="0"/>
                    </a:p>
                  </a:txBody>
                  <a:tcPr/>
                </a:tc>
              </a:tr>
              <a:tr h="2793424">
                <a:tc>
                  <a:txBody>
                    <a:bodyPr/>
                    <a:lstStyle/>
                    <a:p>
                      <a:r>
                        <a:rPr lang="en-GB" dirty="0" smtClean="0"/>
                        <a:t>4-6</a:t>
                      </a:r>
                      <a:endParaRPr lang="en-GB" dirty="0"/>
                    </a:p>
                  </a:txBody>
                  <a:tcPr/>
                </a:tc>
                <a:tc>
                  <a:txBody>
                    <a:bodyPr/>
                    <a:lstStyle/>
                    <a:p>
                      <a:r>
                        <a:rPr lang="en-GB" b="1" i="1" dirty="0" smtClean="0"/>
                        <a:t>Turn over (5-months)</a:t>
                      </a:r>
                    </a:p>
                    <a:p>
                      <a:r>
                        <a:rPr lang="en-GB" b="1" i="1" dirty="0" smtClean="0"/>
                        <a:t>Sit</a:t>
                      </a:r>
                      <a:r>
                        <a:rPr lang="en-GB" b="1" i="1" baseline="0" dirty="0" smtClean="0"/>
                        <a:t> without support (6m)</a:t>
                      </a:r>
                    </a:p>
                    <a:p>
                      <a:r>
                        <a:rPr lang="en-GB" b="1" i="1" baseline="0" dirty="0" smtClean="0"/>
                        <a:t>Reach for objects</a:t>
                      </a:r>
                    </a:p>
                    <a:p>
                      <a:r>
                        <a:rPr lang="en-GB" b="1" i="1" baseline="0" dirty="0" smtClean="0"/>
                        <a:t>Grasp with entire hand.</a:t>
                      </a:r>
                      <a:endParaRPr lang="en-GB" b="1" i="1" dirty="0"/>
                    </a:p>
                  </a:txBody>
                  <a:tcPr/>
                </a:tc>
                <a:tc>
                  <a:txBody>
                    <a:bodyPr/>
                    <a:lstStyle/>
                    <a:p>
                      <a:r>
                        <a:rPr lang="en-GB" b="1" i="1" dirty="0" smtClean="0"/>
                        <a:t>Form an attachment to primary caregiver.</a:t>
                      </a:r>
                    </a:p>
                    <a:p>
                      <a:r>
                        <a:rPr lang="en-GB" b="1" i="1" dirty="0" smtClean="0"/>
                        <a:t>Recognize familiar people</a:t>
                      </a:r>
                      <a:r>
                        <a:rPr lang="en-GB" dirty="0" smtClean="0"/>
                        <a:t>.</a:t>
                      </a:r>
                      <a:endParaRPr lang="en-GB" dirty="0"/>
                    </a:p>
                  </a:txBody>
                  <a:tcPr/>
                </a:tc>
                <a:tc>
                  <a:txBody>
                    <a:bodyPr/>
                    <a:lstStyle/>
                    <a:p>
                      <a:r>
                        <a:rPr lang="en-GB" b="1" i="1" dirty="0" smtClean="0"/>
                        <a:t>Babbles (repeat single sounds over and over)</a:t>
                      </a:r>
                      <a:endParaRPr lang="en-GB" b="1" i="1" dirty="0"/>
                    </a:p>
                  </a:txBody>
                  <a:tcPr/>
                </a:tc>
              </a:tr>
            </a:tbl>
          </a:graphicData>
        </a:graphic>
      </p:graphicFrame>
    </p:spTree>
    <p:extLst>
      <p:ext uri="{BB962C8B-B14F-4D97-AF65-F5344CB8AC3E}">
        <p14:creationId xmlns:p14="http://schemas.microsoft.com/office/powerpoint/2010/main" val="2207745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2926515578"/>
              </p:ext>
            </p:extLst>
          </p:nvPr>
        </p:nvGraphicFramePr>
        <p:xfrm>
          <a:off x="468313" y="692150"/>
          <a:ext cx="7467600" cy="5669280"/>
        </p:xfrm>
        <a:graphic>
          <a:graphicData uri="http://schemas.openxmlformats.org/drawingml/2006/table">
            <a:tbl>
              <a:tblPr firstRow="1" bandRow="1">
                <a:tableStyleId>{616DA210-FB5B-4158-B5E0-FEB733F419BA}</a:tableStyleId>
              </a:tblPr>
              <a:tblGrid>
                <a:gridCol w="1866900"/>
                <a:gridCol w="1866900"/>
                <a:gridCol w="1866900"/>
                <a:gridCol w="1866900"/>
              </a:tblGrid>
              <a:tr h="370840">
                <a:tc>
                  <a:txBody>
                    <a:bodyPr/>
                    <a:lstStyle/>
                    <a:p>
                      <a:r>
                        <a:rPr lang="en-GB" i="1" dirty="0" smtClean="0"/>
                        <a:t>7-11</a:t>
                      </a:r>
                      <a:endParaRPr lang="en-GB" i="1" dirty="0"/>
                    </a:p>
                  </a:txBody>
                  <a:tcPr/>
                </a:tc>
                <a:tc>
                  <a:txBody>
                    <a:bodyPr/>
                    <a:lstStyle/>
                    <a:p>
                      <a:pPr marL="285750" indent="-285750">
                        <a:buFont typeface="Arial" pitchFamily="34" charset="0"/>
                        <a:buChar char="•"/>
                      </a:pPr>
                      <a:r>
                        <a:rPr lang="en-GB" dirty="0" smtClean="0"/>
                        <a:t>Crawl on hands and knees</a:t>
                      </a:r>
                    </a:p>
                    <a:p>
                      <a:pPr marL="285750" indent="-285750">
                        <a:buFont typeface="Arial" pitchFamily="34" charset="0"/>
                        <a:buChar char="•"/>
                      </a:pPr>
                      <a:r>
                        <a:rPr lang="en-GB" dirty="0" smtClean="0"/>
                        <a:t>Pull self up to stand</a:t>
                      </a:r>
                    </a:p>
                    <a:p>
                      <a:pPr marL="285750" indent="-285750">
                        <a:buFont typeface="Arial" pitchFamily="34" charset="0"/>
                        <a:buChar char="•"/>
                      </a:pPr>
                      <a:r>
                        <a:rPr lang="en-GB" dirty="0" smtClean="0"/>
                        <a:t>Transfer toys from hand</a:t>
                      </a:r>
                      <a:r>
                        <a:rPr lang="en-GB" baseline="0" dirty="0" smtClean="0"/>
                        <a:t> to hand(10mo</a:t>
                      </a:r>
                    </a:p>
                    <a:p>
                      <a:pPr marL="285750" indent="-285750">
                        <a:buFont typeface="Arial" pitchFamily="34" charset="0"/>
                        <a:buChar char="•"/>
                      </a:pPr>
                      <a:r>
                        <a:rPr lang="en-GB" baseline="0" dirty="0" smtClean="0"/>
                        <a:t>Pick up toys and food using “pincer”</a:t>
                      </a:r>
                    </a:p>
                    <a:p>
                      <a:pPr marL="0" indent="0">
                        <a:buFont typeface="Arial" pitchFamily="34" charset="0"/>
                        <a:buNone/>
                      </a:pPr>
                      <a:r>
                        <a:rPr lang="en-GB" baseline="0" dirty="0" smtClean="0"/>
                        <a:t>(thumb and forefinger) grasp (10mo)</a:t>
                      </a:r>
                      <a:endParaRPr lang="en-GB" dirty="0"/>
                    </a:p>
                  </a:txBody>
                  <a:tcPr/>
                </a:tc>
                <a:tc>
                  <a:txBody>
                    <a:bodyPr/>
                    <a:lstStyle/>
                    <a:p>
                      <a:pPr marL="285750" indent="-285750">
                        <a:buFont typeface="Arial" pitchFamily="34" charset="0"/>
                        <a:buChar char="•"/>
                      </a:pPr>
                      <a:r>
                        <a:rPr lang="en-GB" dirty="0" smtClean="0"/>
                        <a:t>Show stranger anxiety</a:t>
                      </a:r>
                    </a:p>
                    <a:p>
                      <a:pPr marL="285750" indent="-285750">
                        <a:buFont typeface="Arial" pitchFamily="34" charset="0"/>
                        <a:buChar char="•"/>
                      </a:pPr>
                      <a:r>
                        <a:rPr lang="en-GB" dirty="0" smtClean="0"/>
                        <a:t>Plays social games </a:t>
                      </a:r>
                    </a:p>
                    <a:p>
                      <a:r>
                        <a:rPr lang="en-GB" dirty="0" smtClean="0"/>
                        <a:t>Wave “bye-bye”</a:t>
                      </a:r>
                      <a:endParaRPr lang="en-GB" dirty="0"/>
                    </a:p>
                  </a:txBody>
                  <a:tcPr/>
                </a:tc>
                <a:tc>
                  <a:txBody>
                    <a:bodyPr/>
                    <a:lstStyle/>
                    <a:p>
                      <a:pPr marL="285750" indent="-285750">
                        <a:buFont typeface="Arial" pitchFamily="34" charset="0"/>
                        <a:buChar char="•"/>
                      </a:pPr>
                      <a:r>
                        <a:rPr lang="en-GB" dirty="0" smtClean="0"/>
                        <a:t>Initial sounds</a:t>
                      </a:r>
                    </a:p>
                    <a:p>
                      <a:pPr marL="285750" indent="-285750">
                        <a:buFont typeface="Arial" pitchFamily="34" charset="0"/>
                        <a:buChar char="•"/>
                      </a:pPr>
                      <a:r>
                        <a:rPr lang="en-GB" dirty="0" smtClean="0"/>
                        <a:t>Uses gestures</a:t>
                      </a:r>
                    </a:p>
                    <a:p>
                      <a:pPr marL="285750" indent="-285750">
                        <a:buFont typeface="Arial" pitchFamily="34" charset="0"/>
                        <a:buChar char="•"/>
                      </a:pPr>
                      <a:r>
                        <a:rPr lang="en-GB" dirty="0" smtClean="0"/>
                        <a:t>Respond to own name.</a:t>
                      </a:r>
                    </a:p>
                    <a:p>
                      <a:pPr marL="285750" indent="-285750">
                        <a:buFont typeface="Arial" pitchFamily="34" charset="0"/>
                        <a:buChar char="•"/>
                      </a:pPr>
                      <a:r>
                        <a:rPr lang="en-GB" dirty="0" smtClean="0"/>
                        <a:t>Respond to simple instructions.</a:t>
                      </a:r>
                      <a:endParaRPr lang="en-GB" dirty="0"/>
                    </a:p>
                  </a:txBody>
                  <a:tcPr/>
                </a:tc>
              </a:tr>
              <a:tr h="370840">
                <a:tc>
                  <a:txBody>
                    <a:bodyPr/>
                    <a:lstStyle/>
                    <a:p>
                      <a:r>
                        <a:rPr lang="en-GB" b="1" dirty="0" smtClean="0"/>
                        <a:t>12-15</a:t>
                      </a:r>
                      <a:endParaRPr lang="en-GB" b="1" dirty="0"/>
                    </a:p>
                  </a:txBody>
                  <a:tcPr/>
                </a:tc>
                <a:tc>
                  <a:txBody>
                    <a:bodyPr/>
                    <a:lstStyle/>
                    <a:p>
                      <a:r>
                        <a:rPr lang="en-GB" b="1" dirty="0" smtClean="0"/>
                        <a:t>Walk unassisted</a:t>
                      </a:r>
                      <a:endParaRPr lang="en-GB" b="1" dirty="0"/>
                    </a:p>
                  </a:txBody>
                  <a:tcPr/>
                </a:tc>
                <a:tc>
                  <a:txBody>
                    <a:bodyPr/>
                    <a:lstStyle/>
                    <a:p>
                      <a:r>
                        <a:rPr lang="en-GB" b="1" dirty="0" smtClean="0"/>
                        <a:t>Shows separation anxiety</a:t>
                      </a:r>
                      <a:endParaRPr lang="en-GB" b="1" dirty="0"/>
                    </a:p>
                  </a:txBody>
                  <a:tcPr/>
                </a:tc>
                <a:tc>
                  <a:txBody>
                    <a:bodyPr/>
                    <a:lstStyle/>
                    <a:p>
                      <a:r>
                        <a:rPr lang="en-GB" b="1" dirty="0" smtClean="0"/>
                        <a:t>Says first word</a:t>
                      </a:r>
                    </a:p>
                    <a:p>
                      <a:r>
                        <a:rPr lang="en-GB" b="1" dirty="0" smtClean="0"/>
                        <a:t>Shows object permance</a:t>
                      </a:r>
                      <a:endParaRPr lang="en-GB" b="1" dirty="0"/>
                    </a:p>
                  </a:txBody>
                  <a:tcPr/>
                </a:tc>
              </a:tr>
            </a:tbl>
          </a:graphicData>
        </a:graphic>
      </p:graphicFrame>
    </p:spTree>
    <p:extLst>
      <p:ext uri="{BB962C8B-B14F-4D97-AF65-F5344CB8AC3E}">
        <p14:creationId xmlns:p14="http://schemas.microsoft.com/office/powerpoint/2010/main" val="4130659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636837" y="893762"/>
            <a:ext cx="2695575" cy="4038600"/>
          </a:xfrm>
        </p:spPr>
      </p:pic>
    </p:spTree>
    <p:extLst>
      <p:ext uri="{BB962C8B-B14F-4D97-AF65-F5344CB8AC3E}">
        <p14:creationId xmlns:p14="http://schemas.microsoft.com/office/powerpoint/2010/main" val="5307544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404664"/>
            <a:ext cx="7467600" cy="4873752"/>
          </a:xfrm>
        </p:spPr>
        <p:txBody>
          <a:bodyPr>
            <a:normAutofit fontScale="85000" lnSpcReduction="10000"/>
          </a:bodyPr>
          <a:lstStyle/>
          <a:p>
            <a:r>
              <a:rPr lang="en-GB" b="1" i="1" dirty="0" smtClean="0">
                <a:solidFill>
                  <a:srgbClr val="002060"/>
                </a:solidFill>
              </a:rPr>
              <a:t>Theories of development</a:t>
            </a:r>
          </a:p>
          <a:p>
            <a:r>
              <a:rPr lang="en-GB" b="1" i="1" dirty="0" smtClean="0">
                <a:solidFill>
                  <a:srgbClr val="C00000"/>
                </a:solidFill>
              </a:rPr>
              <a:t>1.Chess&amp;Thoma</a:t>
            </a:r>
            <a:r>
              <a:rPr lang="en-GB" b="1" i="1" dirty="0" smtClean="0">
                <a:solidFill>
                  <a:srgbClr val="002060"/>
                </a:solidFill>
              </a:rPr>
              <a:t>s(New York Longitudinal Study of Child Temperament=biologically based individual differences in emotion, motor, reactivity to stimuli, and self control that is consistent across situations and over time)) found that there are 3 differences in the temperament of infants that remain stable for the first 25yr of life:</a:t>
            </a:r>
          </a:p>
          <a:p>
            <a:pPr>
              <a:buFont typeface="Wingdings" pitchFamily="2" charset="2"/>
              <a:buChar char="Ø"/>
            </a:pPr>
            <a:r>
              <a:rPr lang="en-GB" b="1" i="1" dirty="0" smtClean="0">
                <a:solidFill>
                  <a:srgbClr val="0070C0"/>
                </a:solidFill>
              </a:rPr>
              <a:t>Easy children</a:t>
            </a:r>
            <a:r>
              <a:rPr lang="en-GB" b="1" i="1" dirty="0" smtClean="0">
                <a:solidFill>
                  <a:srgbClr val="002060"/>
                </a:solidFill>
              </a:rPr>
              <a:t>;  are adaptable to change, show regular eating and sleeping pattern and have a positive mood=generally cheerful and easy to calm.</a:t>
            </a:r>
          </a:p>
          <a:p>
            <a:pPr>
              <a:buFont typeface="Wingdings" pitchFamily="2" charset="2"/>
              <a:buChar char="Ø"/>
            </a:pPr>
            <a:r>
              <a:rPr lang="en-GB" b="1" i="1" dirty="0" smtClean="0">
                <a:solidFill>
                  <a:srgbClr val="0070C0"/>
                </a:solidFill>
              </a:rPr>
              <a:t>Difficult children; </a:t>
            </a:r>
            <a:r>
              <a:rPr lang="en-GB" b="1" i="1" dirty="0" smtClean="0">
                <a:solidFill>
                  <a:srgbClr val="002060"/>
                </a:solidFill>
              </a:rPr>
              <a:t>slow to adjust to new experience, likely to react negatively and intensely to stimuli and events.</a:t>
            </a:r>
          </a:p>
          <a:p>
            <a:pPr>
              <a:buFont typeface="Wingdings" pitchFamily="2" charset="2"/>
              <a:buChar char="Ø"/>
            </a:pPr>
            <a:r>
              <a:rPr lang="en-GB" b="1" i="1" dirty="0" smtClean="0">
                <a:solidFill>
                  <a:srgbClr val="0070C0"/>
                </a:solidFill>
              </a:rPr>
              <a:t>Slow-to-worm-up children; </a:t>
            </a:r>
            <a:r>
              <a:rPr lang="en-GB" b="1" i="1" dirty="0" smtClean="0">
                <a:solidFill>
                  <a:srgbClr val="002060"/>
                </a:solidFill>
              </a:rPr>
              <a:t>are somewhat difficult at first but become easier over time.</a:t>
            </a:r>
            <a:endParaRPr lang="en-GB" b="1" i="1" dirty="0">
              <a:solidFill>
                <a:srgbClr val="002060"/>
              </a:solidFill>
            </a:endParaRPr>
          </a:p>
        </p:txBody>
      </p:sp>
    </p:spTree>
    <p:extLst>
      <p:ext uri="{BB962C8B-B14F-4D97-AF65-F5344CB8AC3E}">
        <p14:creationId xmlns:p14="http://schemas.microsoft.com/office/powerpoint/2010/main" val="17034432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404664"/>
            <a:ext cx="7467600" cy="4873752"/>
          </a:xfrm>
        </p:spPr>
        <p:txBody>
          <a:bodyPr>
            <a:normAutofit lnSpcReduction="10000"/>
          </a:bodyPr>
          <a:lstStyle/>
          <a:p>
            <a:r>
              <a:rPr lang="en-GB" b="1" i="1" dirty="0" smtClean="0">
                <a:solidFill>
                  <a:srgbClr val="C00000"/>
                </a:solidFill>
              </a:rPr>
              <a:t>2. </a:t>
            </a:r>
            <a:r>
              <a:rPr lang="en-GB" b="1" u="sng" dirty="0" smtClean="0">
                <a:solidFill>
                  <a:srgbClr val="C00000"/>
                </a:solidFill>
              </a:rPr>
              <a:t>Sigmund Freud; (1856-1939)</a:t>
            </a:r>
          </a:p>
          <a:p>
            <a:r>
              <a:rPr lang="en-GB" b="1" i="1" dirty="0">
                <a:solidFill>
                  <a:srgbClr val="00B050"/>
                </a:solidFill>
              </a:rPr>
              <a:t>P</a:t>
            </a:r>
            <a:r>
              <a:rPr lang="en-GB" b="1" i="1" dirty="0" smtClean="0">
                <a:solidFill>
                  <a:srgbClr val="00B050"/>
                </a:solidFill>
              </a:rPr>
              <a:t>ersonality (consist of the id, ego and superego which is  established by age 5 yr. We developed through a series of childhood stages-oral, anal, phallic, latency, and  genital, during which the pleasure seeking energy or libido (sexual drive or instinct) was described as the driving force behind behavior. If these stages are completed successfully, the result is healthy personality. If certain issues can not be resolved at the appropriate stage, fixation can occur and the individual will remain “stuck” in this stage.</a:t>
            </a:r>
            <a:endParaRPr lang="en-GB" b="1" i="1" dirty="0">
              <a:solidFill>
                <a:srgbClr val="C00000"/>
              </a:solidFill>
            </a:endParaRPr>
          </a:p>
        </p:txBody>
      </p:sp>
    </p:spTree>
    <p:extLst>
      <p:ext uri="{BB962C8B-B14F-4D97-AF65-F5344CB8AC3E}">
        <p14:creationId xmlns:p14="http://schemas.microsoft.com/office/powerpoint/2010/main" val="34669419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i="1" u="sng" dirty="0" smtClean="0"/>
              <a:t>introduction</a:t>
            </a:r>
            <a:endParaRPr lang="en-GB" sz="2800" b="1" i="1" u="sng" dirty="0"/>
          </a:p>
        </p:txBody>
      </p:sp>
      <p:sp>
        <p:nvSpPr>
          <p:cNvPr id="3" name="Content Placeholder 2"/>
          <p:cNvSpPr>
            <a:spLocks noGrp="1"/>
          </p:cNvSpPr>
          <p:nvPr>
            <p:ph sz="quarter" idx="1"/>
          </p:nvPr>
        </p:nvSpPr>
        <p:spPr/>
        <p:txBody>
          <a:bodyPr/>
          <a:lstStyle/>
          <a:p>
            <a:r>
              <a:rPr lang="en-GB" b="1" i="1" dirty="0" smtClean="0">
                <a:solidFill>
                  <a:srgbClr val="FF0000"/>
                </a:solidFill>
              </a:rPr>
              <a:t>As we journey through life-from womb to tomb-when and how we develop?</a:t>
            </a:r>
          </a:p>
          <a:p>
            <a:r>
              <a:rPr lang="en-GB" b="1" i="1" u="sng" dirty="0" smtClean="0">
                <a:solidFill>
                  <a:srgbClr val="00B050"/>
                </a:solidFill>
              </a:rPr>
              <a:t>Developmental Psychology </a:t>
            </a:r>
            <a:r>
              <a:rPr lang="en-GB" b="1" i="1" dirty="0" smtClean="0">
                <a:solidFill>
                  <a:srgbClr val="FF0000"/>
                </a:solidFill>
              </a:rPr>
              <a:t>is a branch of psychology that studies physical, cognitive and social changes through lifespan. Much of it research center on 3 major issues:</a:t>
            </a:r>
          </a:p>
          <a:p>
            <a:pPr marL="0" indent="0">
              <a:buNone/>
            </a:pPr>
            <a:r>
              <a:rPr lang="en-GB" b="1" i="1" dirty="0" smtClean="0">
                <a:solidFill>
                  <a:srgbClr val="FF0000"/>
                </a:solidFill>
              </a:rPr>
              <a:t>1. Nature/Nurture; from conception onward, we are the product of a cascade of </a:t>
            </a:r>
            <a:r>
              <a:rPr lang="en-GB" b="1" i="1" u="sng" dirty="0" smtClean="0">
                <a:solidFill>
                  <a:srgbClr val="FF0000"/>
                </a:solidFill>
              </a:rPr>
              <a:t>interaction</a:t>
            </a:r>
            <a:r>
              <a:rPr lang="en-GB" b="1" i="1" dirty="0" smtClean="0">
                <a:solidFill>
                  <a:srgbClr val="FF0000"/>
                </a:solidFill>
              </a:rPr>
              <a:t> between our genetic predisposition and our surrounding environments, so forget nature versus nurture, think nature via nurture.</a:t>
            </a:r>
          </a:p>
          <a:p>
            <a:endParaRPr lang="en-GB" b="1" i="1" dirty="0">
              <a:solidFill>
                <a:srgbClr val="FF0000"/>
              </a:solidFill>
            </a:endParaRPr>
          </a:p>
        </p:txBody>
      </p:sp>
    </p:spTree>
    <p:extLst>
      <p:ext uri="{BB962C8B-B14F-4D97-AF65-F5344CB8AC3E}">
        <p14:creationId xmlns:p14="http://schemas.microsoft.com/office/powerpoint/2010/main" val="34990011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4232914985"/>
              </p:ext>
            </p:extLst>
          </p:nvPr>
        </p:nvGraphicFramePr>
        <p:xfrm>
          <a:off x="611188" y="620713"/>
          <a:ext cx="7467600" cy="6040120"/>
        </p:xfrm>
        <a:graphic>
          <a:graphicData uri="http://schemas.openxmlformats.org/drawingml/2006/table">
            <a:tbl>
              <a:tblPr firstRow="1" bandRow="1">
                <a:tableStyleId>{8799B23B-EC83-4686-B30A-512413B5E67A}</a:tableStyleId>
              </a:tblPr>
              <a:tblGrid>
                <a:gridCol w="1152500"/>
                <a:gridCol w="1008112"/>
                <a:gridCol w="5306988"/>
              </a:tblGrid>
              <a:tr h="370840">
                <a:tc>
                  <a:txBody>
                    <a:bodyPr/>
                    <a:lstStyle/>
                    <a:p>
                      <a:r>
                        <a:rPr lang="en-GB" dirty="0" smtClean="0"/>
                        <a:t>Stage</a:t>
                      </a:r>
                      <a:endParaRPr lang="en-GB" dirty="0"/>
                    </a:p>
                  </a:txBody>
                  <a:tcPr/>
                </a:tc>
                <a:tc>
                  <a:txBody>
                    <a:bodyPr/>
                    <a:lstStyle/>
                    <a:p>
                      <a:r>
                        <a:rPr lang="en-GB" dirty="0" smtClean="0"/>
                        <a:t>Age</a:t>
                      </a:r>
                      <a:endParaRPr lang="en-GB" dirty="0"/>
                    </a:p>
                  </a:txBody>
                  <a:tcPr/>
                </a:tc>
                <a:tc>
                  <a:txBody>
                    <a:bodyPr/>
                    <a:lstStyle/>
                    <a:p>
                      <a:r>
                        <a:rPr lang="en-GB" dirty="0" smtClean="0"/>
                        <a:t>Description</a:t>
                      </a:r>
                      <a:endParaRPr lang="en-GB" dirty="0"/>
                    </a:p>
                  </a:txBody>
                  <a:tcPr/>
                </a:tc>
              </a:tr>
              <a:tr h="370840">
                <a:tc>
                  <a:txBody>
                    <a:bodyPr/>
                    <a:lstStyle/>
                    <a:p>
                      <a:r>
                        <a:rPr lang="en-GB" b="1" dirty="0" smtClean="0"/>
                        <a:t>Oral</a:t>
                      </a:r>
                      <a:endParaRPr lang="en-GB" b="1" dirty="0"/>
                    </a:p>
                  </a:txBody>
                  <a:tcPr/>
                </a:tc>
                <a:tc>
                  <a:txBody>
                    <a:bodyPr/>
                    <a:lstStyle/>
                    <a:p>
                      <a:r>
                        <a:rPr lang="en-GB" b="1" i="0" dirty="0" smtClean="0"/>
                        <a:t>Birth-1year</a:t>
                      </a:r>
                      <a:endParaRPr lang="en-GB" b="1" i="0" dirty="0"/>
                    </a:p>
                  </a:txBody>
                  <a:tcPr/>
                </a:tc>
                <a:tc>
                  <a:txBody>
                    <a:bodyPr/>
                    <a:lstStyle/>
                    <a:p>
                      <a:r>
                        <a:rPr lang="en-GB" b="1" dirty="0" smtClean="0"/>
                        <a:t>Erogenous zone (EZ) is the mouth. Infants</a:t>
                      </a:r>
                      <a:r>
                        <a:rPr lang="en-GB" b="1" baseline="0" dirty="0" smtClean="0"/>
                        <a:t> derive pleasure from oral activities such as sucking, chewing, biting. Too early, or too abrupt weaning will cause fixation; become overdependemt.</a:t>
                      </a:r>
                      <a:endParaRPr lang="en-GB" b="1" dirty="0"/>
                    </a:p>
                  </a:txBody>
                  <a:tcPr/>
                </a:tc>
              </a:tr>
              <a:tr h="370840">
                <a:tc>
                  <a:txBody>
                    <a:bodyPr/>
                    <a:lstStyle/>
                    <a:p>
                      <a:r>
                        <a:rPr lang="en-GB" b="1" dirty="0" smtClean="0"/>
                        <a:t>Anal</a:t>
                      </a:r>
                      <a:endParaRPr lang="en-GB" b="1" dirty="0"/>
                    </a:p>
                  </a:txBody>
                  <a:tcPr/>
                </a:tc>
                <a:tc>
                  <a:txBody>
                    <a:bodyPr/>
                    <a:lstStyle/>
                    <a:p>
                      <a:r>
                        <a:rPr lang="en-GB" b="1" dirty="0" smtClean="0"/>
                        <a:t>1-3 yr.</a:t>
                      </a:r>
                      <a:endParaRPr lang="en-GB" b="1" dirty="0"/>
                    </a:p>
                  </a:txBody>
                  <a:tcPr/>
                </a:tc>
                <a:tc>
                  <a:txBody>
                    <a:bodyPr/>
                    <a:lstStyle/>
                    <a:p>
                      <a:r>
                        <a:rPr lang="en-GB" b="1" dirty="0" smtClean="0"/>
                        <a:t>Voluntary urination and defecation become the primary method of gratifying the sex instinct. Toilet Training is a major conflict between children and parents. </a:t>
                      </a:r>
                      <a:endParaRPr lang="en-GB" dirty="0" smtClean="0"/>
                    </a:p>
                  </a:txBody>
                  <a:tcPr/>
                </a:tc>
              </a:tr>
              <a:tr h="370840">
                <a:tc>
                  <a:txBody>
                    <a:bodyPr/>
                    <a:lstStyle/>
                    <a:p>
                      <a:r>
                        <a:rPr lang="en-GB" b="1" dirty="0" smtClean="0"/>
                        <a:t>Phallic</a:t>
                      </a:r>
                      <a:endParaRPr lang="en-GB" b="1" dirty="0"/>
                    </a:p>
                  </a:txBody>
                  <a:tcPr/>
                </a:tc>
                <a:tc>
                  <a:txBody>
                    <a:bodyPr/>
                    <a:lstStyle/>
                    <a:p>
                      <a:r>
                        <a:rPr lang="en-GB" b="1" dirty="0" smtClean="0"/>
                        <a:t>3-6yr.</a:t>
                      </a:r>
                      <a:endParaRPr lang="en-GB" b="1" dirty="0"/>
                    </a:p>
                  </a:txBody>
                  <a:tcPr/>
                </a:tc>
                <a:tc>
                  <a:txBody>
                    <a:bodyPr/>
                    <a:lstStyle/>
                    <a:p>
                      <a:r>
                        <a:rPr lang="en-GB" b="1" i="0" dirty="0" smtClean="0"/>
                        <a:t>Pleasure derived from stimulating the genitals. Desire for parent of the opposite sex. Oedipus Complex</a:t>
                      </a:r>
                      <a:r>
                        <a:rPr lang="en-GB" b="1" i="0" baseline="0" dirty="0" smtClean="0"/>
                        <a:t> for boys.</a:t>
                      </a:r>
                    </a:p>
                    <a:p>
                      <a:r>
                        <a:rPr lang="en-GB" b="1" i="0" baseline="0" dirty="0" smtClean="0"/>
                        <a:t>Electra Complex for girls.</a:t>
                      </a:r>
                      <a:endParaRPr lang="en-GB" b="1" i="0" dirty="0"/>
                    </a:p>
                  </a:txBody>
                  <a:tcPr/>
                </a:tc>
              </a:tr>
              <a:tr h="370840">
                <a:tc>
                  <a:txBody>
                    <a:bodyPr/>
                    <a:lstStyle/>
                    <a:p>
                      <a:r>
                        <a:rPr lang="en-GB" b="1" dirty="0" smtClean="0"/>
                        <a:t>Latency</a:t>
                      </a:r>
                      <a:endParaRPr lang="en-GB" b="1" dirty="0"/>
                    </a:p>
                  </a:txBody>
                  <a:tcPr/>
                </a:tc>
                <a:tc>
                  <a:txBody>
                    <a:bodyPr/>
                    <a:lstStyle/>
                    <a:p>
                      <a:r>
                        <a:rPr lang="en-GB" b="1" dirty="0" smtClean="0"/>
                        <a:t>6-11yr</a:t>
                      </a:r>
                      <a:endParaRPr lang="en-GB" b="1" dirty="0"/>
                    </a:p>
                  </a:txBody>
                  <a:tcPr/>
                </a:tc>
                <a:tc>
                  <a:txBody>
                    <a:bodyPr/>
                    <a:lstStyle/>
                    <a:p>
                      <a:r>
                        <a:rPr lang="en-GB" b="1" dirty="0" smtClean="0"/>
                        <a:t>Sexual urges rechanneled into social work and</a:t>
                      </a:r>
                      <a:r>
                        <a:rPr lang="en-GB" b="1" baseline="0" dirty="0" smtClean="0"/>
                        <a:t> vigorous play.</a:t>
                      </a:r>
                      <a:endParaRPr lang="en-GB" b="1" dirty="0"/>
                    </a:p>
                  </a:txBody>
                  <a:tcPr/>
                </a:tc>
              </a:tr>
              <a:tr h="370840">
                <a:tc>
                  <a:txBody>
                    <a:bodyPr/>
                    <a:lstStyle/>
                    <a:p>
                      <a:r>
                        <a:rPr lang="en-GB" b="1" dirty="0" smtClean="0"/>
                        <a:t>Genital</a:t>
                      </a:r>
                      <a:endParaRPr lang="en-GB" b="1" dirty="0"/>
                    </a:p>
                  </a:txBody>
                  <a:tcPr/>
                </a:tc>
                <a:tc>
                  <a:txBody>
                    <a:bodyPr/>
                    <a:lstStyle/>
                    <a:p>
                      <a:r>
                        <a:rPr lang="en-GB" b="1" dirty="0" smtClean="0"/>
                        <a:t>12-onward</a:t>
                      </a:r>
                      <a:endParaRPr lang="en-GB" b="1" dirty="0"/>
                    </a:p>
                  </a:txBody>
                  <a:tcPr/>
                </a:tc>
                <a:tc>
                  <a:txBody>
                    <a:bodyPr/>
                    <a:lstStyle/>
                    <a:p>
                      <a:r>
                        <a:rPr lang="en-GB" b="1" dirty="0" smtClean="0"/>
                        <a:t>Puberty triggers a reawakening of sexual urges. Adolescents</a:t>
                      </a:r>
                      <a:r>
                        <a:rPr lang="en-GB" b="1" baseline="0" dirty="0" smtClean="0"/>
                        <a:t> must now learn how to express these urges in socially acceptable ways.</a:t>
                      </a:r>
                      <a:endParaRPr lang="en-GB" b="1" dirty="0"/>
                    </a:p>
                  </a:txBody>
                  <a:tcPr/>
                </a:tc>
              </a:tr>
            </a:tbl>
          </a:graphicData>
        </a:graphic>
      </p:graphicFrame>
    </p:spTree>
    <p:extLst>
      <p:ext uri="{BB962C8B-B14F-4D97-AF65-F5344CB8AC3E}">
        <p14:creationId xmlns:p14="http://schemas.microsoft.com/office/powerpoint/2010/main" val="25670469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476672"/>
            <a:ext cx="7467600" cy="4873752"/>
          </a:xfrm>
        </p:spPr>
        <p:txBody>
          <a:bodyPr>
            <a:normAutofit fontScale="92500"/>
          </a:bodyPr>
          <a:lstStyle/>
          <a:p>
            <a:r>
              <a:rPr lang="en-GB" b="1" i="1" dirty="0" smtClean="0">
                <a:solidFill>
                  <a:srgbClr val="C00000"/>
                </a:solidFill>
              </a:rPr>
              <a:t>3. </a:t>
            </a:r>
            <a:r>
              <a:rPr lang="en-GB" b="1" u="sng" dirty="0" smtClean="0">
                <a:solidFill>
                  <a:srgbClr val="C00000"/>
                </a:solidFill>
              </a:rPr>
              <a:t>Erik Erikson</a:t>
            </a:r>
          </a:p>
          <a:p>
            <a:r>
              <a:rPr lang="en-GB" b="1" i="1" dirty="0" smtClean="0">
                <a:solidFill>
                  <a:srgbClr val="0070C0"/>
                </a:solidFill>
              </a:rPr>
              <a:t>Erikson psychosocial theory of development consider the impact of external factors, parents and society on personality development. He described development in terms of critical periods for the achievement of social goals; if a specific goal is not achieved at a specific age, the individual will have difficulty achieving the goal in the future, e.g. children must learn to trust others during the first year of life or they will have trouble forming close relationships as adults. According to Erikson, every person must pass through a series of eight stages</a:t>
            </a:r>
            <a:endParaRPr lang="en-GB" b="1" i="1" dirty="0">
              <a:solidFill>
                <a:srgbClr val="0070C0"/>
              </a:solidFill>
            </a:endParaRPr>
          </a:p>
        </p:txBody>
      </p:sp>
    </p:spTree>
    <p:extLst>
      <p:ext uri="{BB962C8B-B14F-4D97-AF65-F5344CB8AC3E}">
        <p14:creationId xmlns:p14="http://schemas.microsoft.com/office/powerpoint/2010/main" val="34868118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692696"/>
            <a:ext cx="7467600" cy="4873752"/>
          </a:xfrm>
        </p:spPr>
        <p:txBody>
          <a:bodyPr>
            <a:normAutofit fontScale="25000" lnSpcReduction="20000"/>
          </a:bodyPr>
          <a:lstStyle/>
          <a:p>
            <a:r>
              <a:rPr lang="en-GB" sz="9600" b="1" i="1" dirty="0" smtClean="0">
                <a:solidFill>
                  <a:srgbClr val="C00000"/>
                </a:solidFill>
              </a:rPr>
              <a:t>4. </a:t>
            </a:r>
            <a:r>
              <a:rPr lang="en-GB" sz="9600" b="1" u="sng" dirty="0" smtClean="0">
                <a:solidFill>
                  <a:srgbClr val="C00000"/>
                </a:solidFill>
              </a:rPr>
              <a:t>Jean Piaget</a:t>
            </a:r>
          </a:p>
          <a:p>
            <a:r>
              <a:rPr lang="en-GB" sz="9600" b="1" i="1" dirty="0" smtClean="0">
                <a:solidFill>
                  <a:srgbClr val="00B050"/>
                </a:solidFill>
              </a:rPr>
              <a:t>Described cognitive development in terms of learning capabilities of the child at each stage, we move through discrete stages of cognitive development; namely the sensorimotor stage (0-2yr.), the preoperational (2-7yr.), concrete operation (7-11yr.), and formal operations (12-adult).</a:t>
            </a:r>
          </a:p>
          <a:p>
            <a:r>
              <a:rPr lang="en-GB" sz="9600" b="1" i="1" dirty="0" smtClean="0">
                <a:solidFill>
                  <a:srgbClr val="C00000"/>
                </a:solidFill>
              </a:rPr>
              <a:t>5. </a:t>
            </a:r>
            <a:r>
              <a:rPr lang="en-GB" sz="9600" b="1" u="sng" dirty="0" smtClean="0">
                <a:solidFill>
                  <a:srgbClr val="C00000"/>
                </a:solidFill>
              </a:rPr>
              <a:t>Margaret Mahler</a:t>
            </a:r>
          </a:p>
          <a:p>
            <a:r>
              <a:rPr lang="en-GB" sz="9600" b="1" i="1" dirty="0" smtClean="0">
                <a:solidFill>
                  <a:srgbClr val="00B050"/>
                </a:solidFill>
              </a:rPr>
              <a:t>Described early development as a sequential phases of separation of the child from the mother or primary caregiver. She stresses the importance of consistent attentiveness especially from the mother during the child’s first three yr., of life vital to the ultimate goal of raising children who grow to be successful, adaptable adults.</a:t>
            </a:r>
          </a:p>
          <a:p>
            <a:endParaRPr lang="en-GB" b="1" i="1" dirty="0">
              <a:solidFill>
                <a:srgbClr val="00B050"/>
              </a:solidFill>
            </a:endParaRPr>
          </a:p>
          <a:p>
            <a:endParaRPr lang="en-GB" b="1" i="1" dirty="0">
              <a:solidFill>
                <a:srgbClr val="00B050"/>
              </a:solidFill>
            </a:endParaRPr>
          </a:p>
        </p:txBody>
      </p:sp>
    </p:spTree>
    <p:extLst>
      <p:ext uri="{BB962C8B-B14F-4D97-AF65-F5344CB8AC3E}">
        <p14:creationId xmlns:p14="http://schemas.microsoft.com/office/powerpoint/2010/main" val="2052691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548680"/>
            <a:ext cx="7467600" cy="4873752"/>
          </a:xfrm>
        </p:spPr>
        <p:txBody>
          <a:bodyPr>
            <a:normAutofit fontScale="92500" lnSpcReduction="10000"/>
          </a:bodyPr>
          <a:lstStyle/>
          <a:p>
            <a:r>
              <a:rPr lang="en-GB" b="1" i="1" dirty="0" smtClean="0">
                <a:solidFill>
                  <a:srgbClr val="FF0000"/>
                </a:solidFill>
              </a:rPr>
              <a:t>III. </a:t>
            </a:r>
            <a:r>
              <a:rPr lang="en-GB" b="1" u="sng" dirty="0" smtClean="0">
                <a:solidFill>
                  <a:srgbClr val="FF0000"/>
                </a:solidFill>
              </a:rPr>
              <a:t>Toddler Years: 15 Months to 21/2 Years</a:t>
            </a:r>
          </a:p>
          <a:p>
            <a:r>
              <a:rPr lang="en-GB" b="1" i="1" dirty="0" smtClean="0">
                <a:solidFill>
                  <a:srgbClr val="C00000"/>
                </a:solidFill>
              </a:rPr>
              <a:t>1</a:t>
            </a:r>
            <a:r>
              <a:rPr lang="en-GB" b="1" i="1" dirty="0" smtClean="0">
                <a:solidFill>
                  <a:srgbClr val="00B0F0"/>
                </a:solidFill>
              </a:rPr>
              <a:t>. The </a:t>
            </a:r>
            <a:r>
              <a:rPr lang="en-GB" b="1" i="1" u="sng" dirty="0" smtClean="0">
                <a:solidFill>
                  <a:srgbClr val="00B0F0"/>
                </a:solidFill>
              </a:rPr>
              <a:t>major theme </a:t>
            </a:r>
            <a:r>
              <a:rPr lang="en-GB" b="1" i="1" dirty="0" smtClean="0">
                <a:solidFill>
                  <a:srgbClr val="00B0F0"/>
                </a:solidFill>
              </a:rPr>
              <a:t>of the second year of life is to </a:t>
            </a:r>
            <a:r>
              <a:rPr lang="en-GB" u="sng" dirty="0" smtClean="0">
                <a:solidFill>
                  <a:srgbClr val="00B0F0"/>
                </a:solidFill>
              </a:rPr>
              <a:t>separate from the mother </a:t>
            </a:r>
            <a:r>
              <a:rPr lang="en-GB" b="1" i="1" dirty="0" smtClean="0">
                <a:solidFill>
                  <a:srgbClr val="00B0F0"/>
                </a:solidFill>
              </a:rPr>
              <a:t>or primary caregiver, a process that is complete by about age 3.</a:t>
            </a:r>
          </a:p>
          <a:p>
            <a:r>
              <a:rPr lang="en-GB" b="1" i="1" dirty="0" smtClean="0">
                <a:solidFill>
                  <a:srgbClr val="C00000"/>
                </a:solidFill>
              </a:rPr>
              <a:t>2. </a:t>
            </a:r>
            <a:r>
              <a:rPr lang="en-GB" b="1" i="1" dirty="0" smtClean="0">
                <a:solidFill>
                  <a:srgbClr val="00B0F0"/>
                </a:solidFill>
              </a:rPr>
              <a:t>Also, one of the central features that distinguish toddlers from infants is the use of language.</a:t>
            </a:r>
          </a:p>
          <a:p>
            <a:r>
              <a:rPr lang="en-GB" b="1" i="1" dirty="0" smtClean="0">
                <a:solidFill>
                  <a:srgbClr val="C00000"/>
                </a:solidFill>
              </a:rPr>
              <a:t>3. </a:t>
            </a:r>
            <a:r>
              <a:rPr lang="en-GB" b="1" i="1" dirty="0" smtClean="0">
                <a:solidFill>
                  <a:srgbClr val="00B0F0"/>
                </a:solidFill>
              </a:rPr>
              <a:t>There is no compelling evidence that daily separation from working parents in a good day care setting has short or long-term negative consequences for children. However, when compared to children who stay at home with their mothers, those that have been in day care show more aggressiveness.</a:t>
            </a:r>
            <a:endParaRPr lang="en-GB" b="1" i="1" dirty="0">
              <a:solidFill>
                <a:srgbClr val="00B0F0"/>
              </a:solidFill>
            </a:endParaRPr>
          </a:p>
        </p:txBody>
      </p:sp>
    </p:spTree>
    <p:extLst>
      <p:ext uri="{BB962C8B-B14F-4D97-AF65-F5344CB8AC3E}">
        <p14:creationId xmlns:p14="http://schemas.microsoft.com/office/powerpoint/2010/main" val="31458823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404664"/>
            <a:ext cx="7683624" cy="6048672"/>
          </a:xfrm>
        </p:spPr>
        <p:txBody>
          <a:bodyPr>
            <a:normAutofit fontScale="25000" lnSpcReduction="20000"/>
          </a:bodyPr>
          <a:lstStyle/>
          <a:p>
            <a:r>
              <a:rPr lang="en-GB" sz="8000" b="1" i="1" dirty="0" smtClean="0">
                <a:solidFill>
                  <a:srgbClr val="FF0000"/>
                </a:solidFill>
              </a:rPr>
              <a:t>IV. </a:t>
            </a:r>
            <a:r>
              <a:rPr lang="en-GB" sz="8000" b="1" u="sng" dirty="0" smtClean="0">
                <a:solidFill>
                  <a:srgbClr val="FF0000"/>
                </a:solidFill>
              </a:rPr>
              <a:t>The Preschool Child: 3 to 6 Years</a:t>
            </a:r>
          </a:p>
          <a:p>
            <a:r>
              <a:rPr lang="en-GB" sz="8000" i="1" dirty="0">
                <a:solidFill>
                  <a:srgbClr val="002060"/>
                </a:solidFill>
                <a:latin typeface="Arial Unicode MS"/>
                <a:ea typeface="Arial Unicode MS"/>
                <a:cs typeface="Arial Unicode MS"/>
              </a:rPr>
              <a:t>➊</a:t>
            </a:r>
            <a:r>
              <a:rPr lang="en-GB" sz="9600" i="1" dirty="0" smtClean="0">
                <a:solidFill>
                  <a:srgbClr val="002060"/>
                </a:solidFill>
              </a:rPr>
              <a:t>. </a:t>
            </a:r>
            <a:r>
              <a:rPr lang="en-GB" sz="9600" b="1" i="1" dirty="0" smtClean="0">
                <a:solidFill>
                  <a:srgbClr val="002060"/>
                </a:solidFill>
              </a:rPr>
              <a:t>Attachment</a:t>
            </a:r>
          </a:p>
          <a:p>
            <a:r>
              <a:rPr lang="en-GB" sz="8600" b="1" i="1" dirty="0" smtClean="0">
                <a:solidFill>
                  <a:srgbClr val="002060"/>
                </a:solidFill>
              </a:rPr>
              <a:t>After 3yr. Of age a child should be able to spend a few hours away from the mother </a:t>
            </a:r>
            <a:r>
              <a:rPr lang="en-GB" sz="4300" b="1" i="1" dirty="0" smtClean="0">
                <a:solidFill>
                  <a:srgbClr val="002060"/>
                </a:solidFill>
              </a:rPr>
              <a:t>in the </a:t>
            </a:r>
            <a:r>
              <a:rPr lang="en-GB" sz="5500" b="1" i="1" dirty="0" smtClean="0">
                <a:solidFill>
                  <a:srgbClr val="002060"/>
                </a:solidFill>
              </a:rPr>
              <a:t>care of others. </a:t>
            </a:r>
            <a:r>
              <a:rPr lang="en-GB" sz="8000" b="1" i="1" dirty="0" smtClean="0">
                <a:solidFill>
                  <a:srgbClr val="002060"/>
                </a:solidFill>
              </a:rPr>
              <a:t>(e.g. in day care).</a:t>
            </a:r>
          </a:p>
          <a:p>
            <a:r>
              <a:rPr lang="en-GB" sz="8000" b="1" i="1" dirty="0" smtClean="0">
                <a:solidFill>
                  <a:srgbClr val="002060"/>
                </a:solidFill>
              </a:rPr>
              <a:t>If the child can not do this after age 3 is experiencing </a:t>
            </a:r>
            <a:r>
              <a:rPr lang="en-GB" sz="9600" b="1" i="1" dirty="0" smtClean="0">
                <a:solidFill>
                  <a:srgbClr val="C00000"/>
                </a:solidFill>
              </a:rPr>
              <a:t>separation anxiety disorder.</a:t>
            </a:r>
          </a:p>
          <a:p>
            <a:r>
              <a:rPr lang="en-GB" sz="8000" b="1" i="1" dirty="0" smtClean="0">
                <a:solidFill>
                  <a:srgbClr val="002060"/>
                </a:solidFill>
              </a:rPr>
              <a:t>The do no understand that death is permanent, they expect they will come back.</a:t>
            </a:r>
          </a:p>
          <a:p>
            <a:r>
              <a:rPr lang="en-GB" sz="8000" dirty="0">
                <a:solidFill>
                  <a:srgbClr val="002060"/>
                </a:solidFill>
                <a:latin typeface="Arial Unicode MS"/>
                <a:ea typeface="Arial Unicode MS"/>
                <a:cs typeface="Arial Unicode MS"/>
              </a:rPr>
              <a:t>➋</a:t>
            </a:r>
            <a:r>
              <a:rPr lang="en-GB" sz="8000" b="1" i="1" dirty="0" smtClean="0">
                <a:solidFill>
                  <a:srgbClr val="002060"/>
                </a:solidFill>
              </a:rPr>
              <a:t>. </a:t>
            </a:r>
            <a:r>
              <a:rPr lang="en-GB" sz="8000" b="1" i="1" dirty="0" smtClean="0">
                <a:solidFill>
                  <a:srgbClr val="002060"/>
                </a:solidFill>
              </a:rPr>
              <a:t>characteristics</a:t>
            </a:r>
          </a:p>
          <a:p>
            <a:pPr>
              <a:buFont typeface="Wingdings" pitchFamily="2" charset="2"/>
              <a:buChar char="q"/>
            </a:pPr>
            <a:r>
              <a:rPr lang="en-GB" sz="8000" b="1" i="1" dirty="0" smtClean="0">
                <a:solidFill>
                  <a:srgbClr val="002060"/>
                </a:solidFill>
              </a:rPr>
              <a:t>Vocabulary increases rapidly.</a:t>
            </a:r>
          </a:p>
          <a:p>
            <a:pPr>
              <a:buFont typeface="Wingdings" pitchFamily="2" charset="2"/>
              <a:buChar char="q"/>
            </a:pPr>
            <a:r>
              <a:rPr lang="en-GB" sz="8000" b="1" i="1" dirty="0" smtClean="0">
                <a:solidFill>
                  <a:srgbClr val="002060"/>
                </a:solidFill>
              </a:rPr>
              <a:t>Sibling rivalry may occur at the birth of sibling.</a:t>
            </a:r>
          </a:p>
          <a:p>
            <a:pPr>
              <a:buFont typeface="Wingdings" pitchFamily="2" charset="2"/>
              <a:buChar char="q"/>
            </a:pPr>
            <a:r>
              <a:rPr lang="en-GB" sz="8000" b="1" i="1" dirty="0" smtClean="0">
                <a:solidFill>
                  <a:srgbClr val="002060"/>
                </a:solidFill>
              </a:rPr>
              <a:t>Sibling</a:t>
            </a:r>
            <a:r>
              <a:rPr lang="en-GB" sz="5500" b="1" i="1" dirty="0" smtClean="0">
                <a:solidFill>
                  <a:srgbClr val="002060"/>
                </a:solidFill>
              </a:rPr>
              <a:t> </a:t>
            </a:r>
            <a:r>
              <a:rPr lang="en-GB" sz="8000" b="1" i="1" dirty="0" smtClean="0">
                <a:solidFill>
                  <a:srgbClr val="002060"/>
                </a:solidFill>
              </a:rPr>
              <a:t>rivalry or other life stress may result in child’s use of </a:t>
            </a:r>
            <a:r>
              <a:rPr lang="en-GB" sz="8000" b="1" i="1" u="sng" dirty="0" smtClean="0">
                <a:solidFill>
                  <a:srgbClr val="002060"/>
                </a:solidFill>
              </a:rPr>
              <a:t>regression</a:t>
            </a:r>
            <a:r>
              <a:rPr lang="en-GB" sz="8000" b="1" i="1" dirty="0" smtClean="0">
                <a:solidFill>
                  <a:srgbClr val="002060"/>
                </a:solidFill>
              </a:rPr>
              <a:t>-a defence mechanism in which the child temporarily behave in a “baby like” way, e.g. start wetting the bed again.</a:t>
            </a:r>
          </a:p>
          <a:p>
            <a:pPr>
              <a:buFont typeface="Wingdings" pitchFamily="2" charset="2"/>
              <a:buChar char="q"/>
            </a:pPr>
            <a:r>
              <a:rPr lang="en-GB" sz="8000" b="1" i="1" dirty="0" smtClean="0">
                <a:solidFill>
                  <a:srgbClr val="002060"/>
                </a:solidFill>
              </a:rPr>
              <a:t>Children can distinguish reality from fantasy.</a:t>
            </a:r>
          </a:p>
          <a:p>
            <a:pPr>
              <a:buFont typeface="Wingdings" pitchFamily="2" charset="2"/>
              <a:buChar char="q"/>
            </a:pPr>
            <a:r>
              <a:rPr lang="en-GB" sz="8000" b="1" i="1" dirty="0" smtClean="0">
                <a:solidFill>
                  <a:srgbClr val="002060"/>
                </a:solidFill>
              </a:rPr>
              <a:t>Preschool children are normally active and rarely sit still for long.</a:t>
            </a:r>
          </a:p>
          <a:p>
            <a:pPr>
              <a:buFont typeface="Wingdings" pitchFamily="2" charset="2"/>
              <a:buChar char="q"/>
            </a:pPr>
            <a:endParaRPr lang="en-GB" sz="4200" b="1" i="1" dirty="0" smtClean="0">
              <a:solidFill>
                <a:srgbClr val="002060"/>
              </a:solidFill>
            </a:endParaRPr>
          </a:p>
          <a:p>
            <a:endParaRPr lang="en-GB" sz="4200" b="1" i="1" dirty="0">
              <a:solidFill>
                <a:srgbClr val="FF0000"/>
              </a:solidFill>
            </a:endParaRPr>
          </a:p>
        </p:txBody>
      </p:sp>
    </p:spTree>
    <p:extLst>
      <p:ext uri="{BB962C8B-B14F-4D97-AF65-F5344CB8AC3E}">
        <p14:creationId xmlns:p14="http://schemas.microsoft.com/office/powerpoint/2010/main" val="3815226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404664"/>
            <a:ext cx="7467600" cy="4873752"/>
          </a:xfrm>
        </p:spPr>
        <p:txBody>
          <a:bodyPr>
            <a:normAutofit lnSpcReduction="10000"/>
          </a:bodyPr>
          <a:lstStyle/>
          <a:p>
            <a:r>
              <a:rPr lang="en-GB" dirty="0">
                <a:latin typeface="Arial Unicode MS"/>
                <a:ea typeface="Arial Unicode MS"/>
                <a:cs typeface="Arial Unicode MS"/>
              </a:rPr>
              <a:t>➌</a:t>
            </a:r>
            <a:r>
              <a:rPr lang="en-GB" b="1" i="1" dirty="0" smtClean="0"/>
              <a:t>. </a:t>
            </a:r>
            <a:r>
              <a:rPr lang="en-GB" b="1" i="1" dirty="0" smtClean="0"/>
              <a:t>Changes at 6 years of age</a:t>
            </a:r>
          </a:p>
          <a:p>
            <a:r>
              <a:rPr lang="en-GB" b="1" i="1" dirty="0" smtClean="0">
                <a:solidFill>
                  <a:srgbClr val="00B050"/>
                </a:solidFill>
              </a:rPr>
              <a:t>The child begins to understand that death is final and fears that his parents will die and leave him, but it is not until age 9, that the child understand that he also can die.</a:t>
            </a:r>
          </a:p>
          <a:p>
            <a:r>
              <a:rPr lang="en-GB" b="1" i="1" dirty="0" smtClean="0">
                <a:solidFill>
                  <a:srgbClr val="00B050"/>
                </a:solidFill>
              </a:rPr>
              <a:t>At the end of the preschool years(age 6 yr.), the child conscience (the superego of Freud), and sense of morality begins to develop.</a:t>
            </a:r>
          </a:p>
          <a:p>
            <a:r>
              <a:rPr lang="en-GB" b="1" i="1" dirty="0" smtClean="0">
                <a:solidFill>
                  <a:srgbClr val="00B050"/>
                </a:solidFill>
              </a:rPr>
              <a:t>After age 6, children develop empathy and behave in a caring and sharing way toward others.</a:t>
            </a:r>
          </a:p>
          <a:p>
            <a:r>
              <a:rPr lang="en-GB" b="1" i="1" dirty="0" smtClean="0">
                <a:solidFill>
                  <a:srgbClr val="00B050"/>
                </a:solidFill>
              </a:rPr>
              <a:t>Morality and empathy increase further during the school-age years.</a:t>
            </a:r>
            <a:endParaRPr lang="en-GB" b="1" i="1" dirty="0">
              <a:solidFill>
                <a:srgbClr val="00B050"/>
              </a:solidFill>
            </a:endParaRPr>
          </a:p>
        </p:txBody>
      </p:sp>
    </p:spTree>
    <p:extLst>
      <p:ext uri="{BB962C8B-B14F-4D97-AF65-F5344CB8AC3E}">
        <p14:creationId xmlns:p14="http://schemas.microsoft.com/office/powerpoint/2010/main" val="42886055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9392"/>
            <a:ext cx="7467600" cy="360040"/>
          </a:xfrm>
        </p:spPr>
        <p:txBody>
          <a:bodyPr>
            <a:noAutofit/>
          </a:bodyPr>
          <a:lstStyle/>
          <a:p>
            <a:r>
              <a:rPr lang="en-GB" sz="2000" b="1" u="sng" dirty="0" smtClean="0"/>
              <a:t>Toddler and preschool development</a:t>
            </a:r>
            <a:endParaRPr lang="en-GB" sz="2000" b="1" u="sng"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950103641"/>
              </p:ext>
            </p:extLst>
          </p:nvPr>
        </p:nvGraphicFramePr>
        <p:xfrm>
          <a:off x="539750" y="260350"/>
          <a:ext cx="7467600" cy="6309360"/>
        </p:xfrm>
        <a:graphic>
          <a:graphicData uri="http://schemas.openxmlformats.org/drawingml/2006/table">
            <a:tbl>
              <a:tblPr firstRow="1" bandRow="1">
                <a:tableStyleId>{5C22544A-7EE6-4342-B048-85BDC9FD1C3A}</a:tableStyleId>
              </a:tblPr>
              <a:tblGrid>
                <a:gridCol w="1866900"/>
                <a:gridCol w="1866900"/>
                <a:gridCol w="1866900"/>
                <a:gridCol w="1866900"/>
              </a:tblGrid>
              <a:tr h="370840">
                <a:tc>
                  <a:txBody>
                    <a:bodyPr/>
                    <a:lstStyle/>
                    <a:p>
                      <a:r>
                        <a:rPr lang="en-GB" i="1" dirty="0" smtClean="0"/>
                        <a:t>Age(years)</a:t>
                      </a:r>
                      <a:endParaRPr lang="en-GB" i="1" dirty="0"/>
                    </a:p>
                  </a:txBody>
                  <a:tcPr/>
                </a:tc>
                <a:tc>
                  <a:txBody>
                    <a:bodyPr/>
                    <a:lstStyle/>
                    <a:p>
                      <a:r>
                        <a:rPr lang="en-GB" dirty="0" smtClean="0"/>
                        <a:t>Motor</a:t>
                      </a:r>
                      <a:endParaRPr lang="en-GB" dirty="0"/>
                    </a:p>
                  </a:txBody>
                  <a:tcPr/>
                </a:tc>
                <a:tc>
                  <a:txBody>
                    <a:bodyPr/>
                    <a:lstStyle/>
                    <a:p>
                      <a:r>
                        <a:rPr lang="en-GB" dirty="0" smtClean="0"/>
                        <a:t>Social</a:t>
                      </a:r>
                      <a:endParaRPr lang="en-GB" dirty="0"/>
                    </a:p>
                  </a:txBody>
                  <a:tcPr/>
                </a:tc>
                <a:tc>
                  <a:txBody>
                    <a:bodyPr/>
                    <a:lstStyle/>
                    <a:p>
                      <a:r>
                        <a:rPr lang="en-GB" dirty="0" smtClean="0"/>
                        <a:t>Verbal</a:t>
                      </a:r>
                      <a:r>
                        <a:rPr lang="en-GB" baseline="0" dirty="0" smtClean="0"/>
                        <a:t>  </a:t>
                      </a:r>
                      <a:r>
                        <a:rPr lang="en-GB" baseline="0" dirty="0" err="1" smtClean="0"/>
                        <a:t>and</a:t>
                      </a:r>
                      <a:r>
                        <a:rPr lang="en-GB" dirty="0" err="1" smtClean="0"/>
                        <a:t>Cognitive</a:t>
                      </a:r>
                      <a:endParaRPr lang="en-GB" dirty="0"/>
                    </a:p>
                  </a:txBody>
                  <a:tcPr/>
                </a:tc>
              </a:tr>
              <a:tr h="370840">
                <a:tc>
                  <a:txBody>
                    <a:bodyPr/>
                    <a:lstStyle/>
                    <a:p>
                      <a:r>
                        <a:rPr lang="en-GB" b="1" i="1" dirty="0" smtClean="0"/>
                        <a:t>1.5</a:t>
                      </a:r>
                      <a:endParaRPr lang="en-GB" b="1" i="1" dirty="0"/>
                    </a:p>
                  </a:txBody>
                  <a:tcPr/>
                </a:tc>
                <a:tc>
                  <a:txBody>
                    <a:bodyPr/>
                    <a:lstStyle/>
                    <a:p>
                      <a:pPr marL="285750" indent="-285750">
                        <a:buFont typeface="Arial" pitchFamily="34" charset="0"/>
                        <a:buChar char="•"/>
                      </a:pPr>
                      <a:r>
                        <a:rPr lang="en-GB" b="1" i="1" dirty="0" smtClean="0"/>
                        <a:t>Throw a ball</a:t>
                      </a:r>
                    </a:p>
                    <a:p>
                      <a:pPr marL="285750" indent="-285750">
                        <a:buFont typeface="Arial" pitchFamily="34" charset="0"/>
                        <a:buChar char="•"/>
                      </a:pPr>
                      <a:r>
                        <a:rPr lang="en-GB" b="1" i="1" dirty="0" smtClean="0"/>
                        <a:t>Stack 3 blocks</a:t>
                      </a:r>
                    </a:p>
                    <a:p>
                      <a:pPr marL="285750" indent="-285750">
                        <a:buFont typeface="Arial" pitchFamily="34" charset="0"/>
                        <a:buChar char="•"/>
                      </a:pPr>
                      <a:r>
                        <a:rPr lang="en-GB" b="1" i="1" dirty="0" smtClean="0"/>
                        <a:t>Climbs stairs one foot at a time.</a:t>
                      </a:r>
                    </a:p>
                    <a:p>
                      <a:pPr marL="285750" indent="-285750">
                        <a:buFont typeface="Arial" pitchFamily="34" charset="0"/>
                        <a:buChar char="•"/>
                      </a:pPr>
                      <a:r>
                        <a:rPr lang="en-GB" b="1" i="1" dirty="0" smtClean="0"/>
                        <a:t>Scribbles on paper</a:t>
                      </a:r>
                      <a:endParaRPr lang="en-GB" b="1" i="1" dirty="0"/>
                    </a:p>
                  </a:txBody>
                  <a:tcPr/>
                </a:tc>
                <a:tc>
                  <a:txBody>
                    <a:bodyPr/>
                    <a:lstStyle/>
                    <a:p>
                      <a:pPr marL="285750" indent="-285750">
                        <a:buFont typeface="Arial" pitchFamily="34" charset="0"/>
                        <a:buChar char="•"/>
                      </a:pPr>
                      <a:r>
                        <a:rPr lang="en-GB" b="1" i="1" dirty="0" smtClean="0"/>
                        <a:t>Moves away from and then returns to the mother for reassurance</a:t>
                      </a:r>
                    </a:p>
                    <a:p>
                      <a:pPr marL="285750" indent="-285750">
                        <a:buFont typeface="Arial" pitchFamily="34" charset="0"/>
                        <a:buChar char="•"/>
                      </a:pPr>
                      <a:r>
                        <a:rPr lang="en-GB" b="1" i="1" dirty="0" smtClean="0"/>
                        <a:t>(rapprochement)</a:t>
                      </a:r>
                      <a:endParaRPr lang="en-GB" b="1" i="1" dirty="0"/>
                    </a:p>
                  </a:txBody>
                  <a:tcPr/>
                </a:tc>
                <a:tc>
                  <a:txBody>
                    <a:bodyPr/>
                    <a:lstStyle/>
                    <a:p>
                      <a:pPr marL="285750" indent="-285750">
                        <a:buFont typeface="Arial" pitchFamily="34" charset="0"/>
                        <a:buChar char="•"/>
                      </a:pPr>
                      <a:r>
                        <a:rPr lang="en-GB" b="1" i="1" dirty="0" smtClean="0"/>
                        <a:t>Uses about 10 single words </a:t>
                      </a:r>
                    </a:p>
                    <a:p>
                      <a:pPr marL="285750" indent="-285750">
                        <a:buFont typeface="Arial" pitchFamily="34" charset="0"/>
                        <a:buChar char="•"/>
                      </a:pPr>
                      <a:r>
                        <a:rPr lang="en-GB" b="1" i="1" dirty="0" smtClean="0"/>
                        <a:t>Says own name</a:t>
                      </a:r>
                      <a:endParaRPr lang="en-GB" b="1" i="1" dirty="0"/>
                    </a:p>
                  </a:txBody>
                  <a:tcPr/>
                </a:tc>
              </a:tr>
              <a:tr h="370840">
                <a:tc>
                  <a:txBody>
                    <a:bodyPr/>
                    <a:lstStyle/>
                    <a:p>
                      <a:r>
                        <a:rPr lang="en-GB" b="1" i="1" dirty="0" smtClean="0">
                          <a:solidFill>
                            <a:srgbClr val="002060"/>
                          </a:solidFill>
                        </a:rPr>
                        <a:t>2</a:t>
                      </a:r>
                      <a:endParaRPr lang="en-GB" b="1" i="1" dirty="0">
                        <a:solidFill>
                          <a:schemeClr val="tx1"/>
                        </a:solidFill>
                      </a:endParaRPr>
                    </a:p>
                  </a:txBody>
                  <a:tcPr/>
                </a:tc>
                <a:tc>
                  <a:txBody>
                    <a:bodyPr/>
                    <a:lstStyle/>
                    <a:p>
                      <a:pPr marL="285750" indent="-285750">
                        <a:buFont typeface="Arial" pitchFamily="34" charset="0"/>
                        <a:buChar char="•"/>
                      </a:pPr>
                      <a:r>
                        <a:rPr lang="en-GB" b="1" i="1" dirty="0" smtClean="0"/>
                        <a:t>Kicks a ball</a:t>
                      </a:r>
                    </a:p>
                    <a:p>
                      <a:pPr marL="285750" indent="-285750">
                        <a:buFont typeface="Arial" pitchFamily="34" charset="0"/>
                        <a:buChar char="•"/>
                      </a:pPr>
                      <a:r>
                        <a:rPr lang="en-GB" b="1" i="1" dirty="0" smtClean="0"/>
                        <a:t>Balance on one foot for 1 second</a:t>
                      </a:r>
                    </a:p>
                    <a:p>
                      <a:pPr marL="285750" indent="-285750">
                        <a:buFont typeface="Arial" pitchFamily="34" charset="0"/>
                        <a:buChar char="•"/>
                      </a:pPr>
                      <a:r>
                        <a:rPr lang="en-GB" b="1" i="1" dirty="0" smtClean="0"/>
                        <a:t>Stack 6</a:t>
                      </a:r>
                      <a:r>
                        <a:rPr lang="en-GB" b="1" i="1" baseline="0" dirty="0" smtClean="0"/>
                        <a:t> blocks.</a:t>
                      </a:r>
                    </a:p>
                    <a:p>
                      <a:pPr marL="285750" indent="-285750">
                        <a:buFont typeface="Arial" pitchFamily="34" charset="0"/>
                        <a:buChar char="•"/>
                      </a:pPr>
                      <a:r>
                        <a:rPr lang="en-GB" b="1" i="1" baseline="0" dirty="0" smtClean="0"/>
                        <a:t>Feeds self with fork and spoon.</a:t>
                      </a:r>
                      <a:endParaRPr lang="en-GB" b="1" i="1" dirty="0"/>
                    </a:p>
                  </a:txBody>
                  <a:tcPr/>
                </a:tc>
                <a:tc>
                  <a:txBody>
                    <a:bodyPr/>
                    <a:lstStyle/>
                    <a:p>
                      <a:pPr marL="285750" indent="-285750">
                        <a:buFont typeface="Arial" pitchFamily="34" charset="0"/>
                        <a:buChar char="•"/>
                      </a:pPr>
                      <a:r>
                        <a:rPr lang="en-GB" b="1" i="1" dirty="0" smtClean="0"/>
                        <a:t>Shows negativity-no</a:t>
                      </a:r>
                    </a:p>
                    <a:p>
                      <a:pPr marL="285750" indent="-285750">
                        <a:buFont typeface="Arial" pitchFamily="34" charset="0"/>
                        <a:buChar char="•"/>
                      </a:pPr>
                      <a:r>
                        <a:rPr lang="en-GB" b="1" i="1" dirty="0" smtClean="0"/>
                        <a:t>Plays alongside but not with another child</a:t>
                      </a:r>
                      <a:endParaRPr lang="en-GB" b="1" i="1" dirty="0"/>
                    </a:p>
                  </a:txBody>
                  <a:tcPr/>
                </a:tc>
                <a:tc>
                  <a:txBody>
                    <a:bodyPr/>
                    <a:lstStyle/>
                    <a:p>
                      <a:pPr marL="285750" indent="-285750">
                        <a:buFont typeface="Arial" pitchFamily="34" charset="0"/>
                        <a:buChar char="•"/>
                      </a:pPr>
                      <a:r>
                        <a:rPr lang="en-GB" b="1" i="1" dirty="0" smtClean="0"/>
                        <a:t>Uses about 250 words</a:t>
                      </a:r>
                    </a:p>
                    <a:p>
                      <a:pPr marL="285750" indent="-285750">
                        <a:buFont typeface="Arial" pitchFamily="34" charset="0"/>
                        <a:buChar char="•"/>
                      </a:pPr>
                      <a:r>
                        <a:rPr lang="en-GB" b="1" i="1" dirty="0" smtClean="0"/>
                        <a:t>Speaks in 2-word sentences</a:t>
                      </a:r>
                      <a:r>
                        <a:rPr lang="en-GB" b="1" i="1" baseline="0" dirty="0" smtClean="0"/>
                        <a:t> and uses pronouns</a:t>
                      </a:r>
                    </a:p>
                    <a:p>
                      <a:pPr marL="285750" indent="-285750">
                        <a:buFont typeface="Arial" pitchFamily="34" charset="0"/>
                        <a:buChar char="•"/>
                      </a:pPr>
                      <a:r>
                        <a:rPr lang="en-GB" b="1" i="1" baseline="0" dirty="0" smtClean="0"/>
                        <a:t>Names body parts and objects.</a:t>
                      </a:r>
                      <a:endParaRPr lang="en-GB" b="1" i="1" dirty="0"/>
                    </a:p>
                  </a:txBody>
                  <a:tcPr/>
                </a:tc>
              </a:tr>
            </a:tbl>
          </a:graphicData>
        </a:graphic>
      </p:graphicFrame>
    </p:spTree>
    <p:extLst>
      <p:ext uri="{BB962C8B-B14F-4D97-AF65-F5344CB8AC3E}">
        <p14:creationId xmlns:p14="http://schemas.microsoft.com/office/powerpoint/2010/main" val="2933068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3535082232"/>
              </p:ext>
            </p:extLst>
          </p:nvPr>
        </p:nvGraphicFramePr>
        <p:xfrm>
          <a:off x="539750" y="620713"/>
          <a:ext cx="7467600" cy="5303520"/>
        </p:xfrm>
        <a:graphic>
          <a:graphicData uri="http://schemas.openxmlformats.org/drawingml/2006/table">
            <a:tbl>
              <a:tblPr firstRow="1" bandRow="1">
                <a:tableStyleId>{5C22544A-7EE6-4342-B048-85BDC9FD1C3A}</a:tableStyleId>
              </a:tblPr>
              <a:tblGrid>
                <a:gridCol w="1866900"/>
                <a:gridCol w="1866900"/>
                <a:gridCol w="1866900"/>
                <a:gridCol w="1866900"/>
              </a:tblGrid>
              <a:tr h="370840">
                <a:tc>
                  <a:txBody>
                    <a:bodyPr/>
                    <a:lstStyle/>
                    <a:p>
                      <a:r>
                        <a:rPr lang="en-GB" dirty="0" smtClean="0"/>
                        <a:t>4</a:t>
                      </a:r>
                      <a:endParaRPr lang="en-GB" dirty="0"/>
                    </a:p>
                  </a:txBody>
                  <a:tcPr/>
                </a:tc>
                <a:tc>
                  <a:txBody>
                    <a:bodyPr/>
                    <a:lstStyle/>
                    <a:p>
                      <a:pPr marL="285750" indent="-285750">
                        <a:buFont typeface="Arial" pitchFamily="34" charset="0"/>
                        <a:buChar char="•"/>
                      </a:pPr>
                      <a:r>
                        <a:rPr lang="en-GB" dirty="0" smtClean="0"/>
                        <a:t>Catches a ball with arms</a:t>
                      </a:r>
                    </a:p>
                    <a:p>
                      <a:pPr marL="285750" indent="-285750">
                        <a:buFont typeface="Arial" pitchFamily="34" charset="0"/>
                        <a:buChar char="•"/>
                      </a:pPr>
                      <a:r>
                        <a:rPr lang="en-GB" dirty="0" smtClean="0"/>
                        <a:t>Dresses independently</a:t>
                      </a:r>
                    </a:p>
                    <a:p>
                      <a:pPr marL="285750" indent="-285750">
                        <a:buFont typeface="Arial" pitchFamily="34" charset="0"/>
                        <a:buChar char="•"/>
                      </a:pPr>
                      <a:r>
                        <a:rPr lang="en-GB" dirty="0" smtClean="0"/>
                        <a:t>Grooms self</a:t>
                      </a:r>
                    </a:p>
                    <a:p>
                      <a:pPr marL="285750" indent="-285750">
                        <a:buFont typeface="Arial" pitchFamily="34" charset="0"/>
                        <a:buChar char="•"/>
                      </a:pPr>
                      <a:r>
                        <a:rPr lang="en-GB" dirty="0" smtClean="0"/>
                        <a:t>Hops on one foot</a:t>
                      </a:r>
                    </a:p>
                    <a:p>
                      <a:pPr marL="285750" indent="-285750">
                        <a:buFont typeface="Arial" pitchFamily="34" charset="0"/>
                        <a:buChar char="•"/>
                      </a:pPr>
                      <a:r>
                        <a:rPr lang="en-GB" dirty="0" smtClean="0"/>
                        <a:t>Draws a person</a:t>
                      </a:r>
                    </a:p>
                    <a:p>
                      <a:pPr marL="285750" indent="-285750">
                        <a:buFont typeface="Arial" pitchFamily="34" charset="0"/>
                        <a:buChar char="•"/>
                      </a:pPr>
                      <a:r>
                        <a:rPr lang="en-GB" dirty="0" smtClean="0"/>
                        <a:t>Copies </a:t>
                      </a:r>
                      <a:endParaRPr lang="en-GB" dirty="0"/>
                    </a:p>
                  </a:txBody>
                  <a:tcPr/>
                </a:tc>
                <a:tc>
                  <a:txBody>
                    <a:bodyPr/>
                    <a:lstStyle/>
                    <a:p>
                      <a:pPr marL="285750" indent="-285750">
                        <a:buFont typeface="Arial" pitchFamily="34" charset="0"/>
                        <a:buChar char="•"/>
                      </a:pPr>
                      <a:r>
                        <a:rPr lang="en-GB" dirty="0" smtClean="0"/>
                        <a:t>Play cooperatively with others</a:t>
                      </a:r>
                    </a:p>
                    <a:p>
                      <a:pPr marL="285750" indent="-285750">
                        <a:buFont typeface="Arial" pitchFamily="34" charset="0"/>
                        <a:buChar char="•"/>
                      </a:pPr>
                      <a:r>
                        <a:rPr lang="en-GB" dirty="0" smtClean="0"/>
                        <a:t>Engage</a:t>
                      </a:r>
                      <a:r>
                        <a:rPr lang="en-GB" baseline="0" dirty="0" smtClean="0"/>
                        <a:t> in role playing</a:t>
                      </a:r>
                    </a:p>
                    <a:p>
                      <a:pPr marL="285750" indent="-285750">
                        <a:buFont typeface="Arial" pitchFamily="34" charset="0"/>
                        <a:buChar char="•"/>
                      </a:pPr>
                      <a:r>
                        <a:rPr lang="en-GB" baseline="0" dirty="0" smtClean="0"/>
                        <a:t>May have imaginary companion</a:t>
                      </a:r>
                    </a:p>
                    <a:p>
                      <a:pPr marL="285750" indent="-285750">
                        <a:buFont typeface="Arial" pitchFamily="34" charset="0"/>
                        <a:buChar char="•"/>
                      </a:pPr>
                      <a:r>
                        <a:rPr lang="en-GB" baseline="0" dirty="0" smtClean="0"/>
                        <a:t>Curious about sex differences</a:t>
                      </a:r>
                    </a:p>
                    <a:p>
                      <a:pPr marL="285750" indent="-285750">
                        <a:buFont typeface="Arial" pitchFamily="34" charset="0"/>
                        <a:buChar char="•"/>
                      </a:pPr>
                      <a:r>
                        <a:rPr lang="en-GB" baseline="0" dirty="0" smtClean="0"/>
                        <a:t>Have nightmares and transient phobias</a:t>
                      </a:r>
                    </a:p>
                    <a:p>
                      <a:pPr marL="285750" indent="-285750">
                        <a:buFont typeface="Arial" pitchFamily="34" charset="0"/>
                        <a:buChar char="•"/>
                      </a:pPr>
                      <a:endParaRPr lang="en-GB" dirty="0"/>
                    </a:p>
                  </a:txBody>
                  <a:tcPr/>
                </a:tc>
                <a:tc>
                  <a:txBody>
                    <a:bodyPr/>
                    <a:lstStyle/>
                    <a:p>
                      <a:pPr marL="285750" indent="-285750">
                        <a:buFont typeface="Arial" pitchFamily="34" charset="0"/>
                        <a:buChar char="•"/>
                      </a:pPr>
                      <a:r>
                        <a:rPr lang="en-GB" dirty="0" smtClean="0"/>
                        <a:t>Shows  good verbal self-expression</a:t>
                      </a:r>
                    </a:p>
                    <a:p>
                      <a:pPr marL="285750" indent="-285750">
                        <a:buFont typeface="Arial" pitchFamily="34" charset="0"/>
                        <a:buChar char="•"/>
                      </a:pPr>
                      <a:r>
                        <a:rPr lang="en-GB" dirty="0" smtClean="0"/>
                        <a:t>Comprehend</a:t>
                      </a:r>
                      <a:r>
                        <a:rPr lang="en-GB" baseline="0" dirty="0" smtClean="0"/>
                        <a:t> and uses preposition</a:t>
                      </a:r>
                    </a:p>
                    <a:p>
                      <a:pPr marL="285750" indent="-285750">
                        <a:buFont typeface="Arial" pitchFamily="34" charset="0"/>
                        <a:buChar char="•"/>
                      </a:pPr>
                      <a:r>
                        <a:rPr lang="en-GB" baseline="0" dirty="0" smtClean="0"/>
                        <a:t>Grammatical sentences’ often  with mistakes.</a:t>
                      </a:r>
                      <a:endParaRPr lang="en-GB" dirty="0"/>
                    </a:p>
                  </a:txBody>
                  <a:tcPr/>
                </a:tc>
              </a:tr>
            </a:tbl>
          </a:graphicData>
        </a:graphic>
      </p:graphicFrame>
    </p:spTree>
    <p:extLst>
      <p:ext uri="{BB962C8B-B14F-4D97-AF65-F5344CB8AC3E}">
        <p14:creationId xmlns:p14="http://schemas.microsoft.com/office/powerpoint/2010/main" val="10445383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293219633"/>
              </p:ext>
            </p:extLst>
          </p:nvPr>
        </p:nvGraphicFramePr>
        <p:xfrm>
          <a:off x="539750" y="549275"/>
          <a:ext cx="7467600" cy="6217920"/>
        </p:xfrm>
        <a:graphic>
          <a:graphicData uri="http://schemas.openxmlformats.org/drawingml/2006/table">
            <a:tbl>
              <a:tblPr firstRow="1" bandRow="1">
                <a:tableStyleId>{616DA210-FB5B-4158-B5E0-FEB733F419BA}</a:tableStyleId>
              </a:tblPr>
              <a:tblGrid>
                <a:gridCol w="1866900"/>
                <a:gridCol w="1866900"/>
                <a:gridCol w="1866900"/>
                <a:gridCol w="1866900"/>
              </a:tblGrid>
              <a:tr h="370840">
                <a:tc>
                  <a:txBody>
                    <a:bodyPr/>
                    <a:lstStyle/>
                    <a:p>
                      <a:r>
                        <a:rPr lang="en-GB" dirty="0" smtClean="0">
                          <a:solidFill>
                            <a:srgbClr val="C00000"/>
                          </a:solidFill>
                        </a:rPr>
                        <a:t>5</a:t>
                      </a:r>
                      <a:endParaRPr lang="en-GB" dirty="0">
                        <a:solidFill>
                          <a:srgbClr val="C00000"/>
                        </a:solidFill>
                      </a:endParaRPr>
                    </a:p>
                  </a:txBody>
                  <a:tcPr/>
                </a:tc>
                <a:tc>
                  <a:txBody>
                    <a:bodyPr/>
                    <a:lstStyle/>
                    <a:p>
                      <a:pPr marL="285750" indent="-285750">
                        <a:buFont typeface="Arial" pitchFamily="34" charset="0"/>
                        <a:buChar char="•"/>
                      </a:pPr>
                      <a:r>
                        <a:rPr lang="en-GB" dirty="0" smtClean="0"/>
                        <a:t>Catches a ball with tow hands</a:t>
                      </a:r>
                    </a:p>
                    <a:p>
                      <a:pPr marL="285750" indent="-285750">
                        <a:buFont typeface="Arial" pitchFamily="34" charset="0"/>
                        <a:buChar char="•"/>
                      </a:pPr>
                      <a:r>
                        <a:rPr lang="en-GB" dirty="0" smtClean="0"/>
                        <a:t>Draw a person in detail</a:t>
                      </a:r>
                    </a:p>
                    <a:p>
                      <a:pPr marL="285750" indent="-285750">
                        <a:buFont typeface="Arial" pitchFamily="34" charset="0"/>
                        <a:buChar char="•"/>
                      </a:pPr>
                      <a:r>
                        <a:rPr lang="en-GB" dirty="0" smtClean="0"/>
                        <a:t>Skips using alternate feet</a:t>
                      </a:r>
                    </a:p>
                    <a:p>
                      <a:pPr marL="285750" indent="-285750">
                        <a:buFont typeface="Arial" pitchFamily="34" charset="0"/>
                        <a:buChar char="•"/>
                      </a:pPr>
                      <a:r>
                        <a:rPr lang="en-GB" dirty="0" smtClean="0"/>
                        <a:t>Copies a square</a:t>
                      </a:r>
                      <a:endParaRPr lang="en-GB" dirty="0"/>
                    </a:p>
                  </a:txBody>
                  <a:tcPr/>
                </a:tc>
                <a:tc>
                  <a:txBody>
                    <a:bodyPr/>
                    <a:lstStyle/>
                    <a:p>
                      <a:pPr marL="285750" indent="-285750">
                        <a:buFont typeface="Arial" pitchFamily="34" charset="0"/>
                        <a:buChar char="•"/>
                      </a:pPr>
                      <a:r>
                        <a:rPr lang="en-GB" dirty="0" smtClean="0"/>
                        <a:t>Has romantic feelings about the opposite sex parent</a:t>
                      </a:r>
                    </a:p>
                    <a:p>
                      <a:pPr marL="0" indent="0">
                        <a:buFont typeface="Arial" pitchFamily="34" charset="0"/>
                        <a:buNone/>
                      </a:pPr>
                      <a:r>
                        <a:rPr lang="en-GB" dirty="0" smtClean="0"/>
                        <a:t>(Oedipal phase)</a:t>
                      </a:r>
                    </a:p>
                    <a:p>
                      <a:pPr marL="0" indent="0">
                        <a:buFont typeface="Arial" pitchFamily="34" charset="0"/>
                        <a:buNone/>
                      </a:pPr>
                      <a:r>
                        <a:rPr lang="en-GB" dirty="0" smtClean="0"/>
                        <a:t>Over-concerned about physical injury</a:t>
                      </a:r>
                      <a:endParaRPr lang="en-GB" dirty="0"/>
                    </a:p>
                  </a:txBody>
                  <a:tcPr/>
                </a:tc>
                <a:tc>
                  <a:txBody>
                    <a:bodyPr/>
                    <a:lstStyle/>
                    <a:p>
                      <a:r>
                        <a:rPr lang="en-GB" dirty="0" smtClean="0"/>
                        <a:t>Shows further improvement in verbal</a:t>
                      </a:r>
                      <a:r>
                        <a:rPr lang="en-GB" baseline="0" dirty="0" smtClean="0"/>
                        <a:t> and cognitive skills</a:t>
                      </a:r>
                      <a:endParaRPr lang="en-GB" dirty="0"/>
                    </a:p>
                  </a:txBody>
                  <a:tcPr/>
                </a:tc>
              </a:tr>
              <a:tr h="370840">
                <a:tc>
                  <a:txBody>
                    <a:bodyPr/>
                    <a:lstStyle/>
                    <a:p>
                      <a:r>
                        <a:rPr lang="en-GB" b="1" dirty="0" smtClean="0"/>
                        <a:t>6</a:t>
                      </a:r>
                      <a:endParaRPr lang="en-GB" b="1" dirty="0"/>
                    </a:p>
                  </a:txBody>
                  <a:tcPr/>
                </a:tc>
                <a:tc>
                  <a:txBody>
                    <a:bodyPr/>
                    <a:lstStyle/>
                    <a:p>
                      <a:pPr marL="285750" indent="-285750">
                        <a:buFont typeface="Arial" pitchFamily="34" charset="0"/>
                        <a:buChar char="•"/>
                      </a:pPr>
                      <a:r>
                        <a:rPr lang="en-GB" b="1" dirty="0" smtClean="0"/>
                        <a:t>Ties shoelaces</a:t>
                      </a:r>
                    </a:p>
                    <a:p>
                      <a:pPr marL="285750" indent="-285750">
                        <a:buFont typeface="Arial" pitchFamily="34" charset="0"/>
                        <a:buChar char="•"/>
                      </a:pPr>
                      <a:r>
                        <a:rPr lang="en-GB" b="1" dirty="0" smtClean="0"/>
                        <a:t>Rides 2 wheel bicycle</a:t>
                      </a:r>
                    </a:p>
                    <a:p>
                      <a:pPr marL="285750" indent="-285750">
                        <a:buFont typeface="Arial" pitchFamily="34" charset="0"/>
                        <a:buChar char="•"/>
                      </a:pPr>
                      <a:r>
                        <a:rPr lang="en-GB" b="1" dirty="0" smtClean="0"/>
                        <a:t>Prints letters</a:t>
                      </a:r>
                    </a:p>
                    <a:p>
                      <a:pPr marL="285750" indent="-285750">
                        <a:buFont typeface="Arial" pitchFamily="34" charset="0"/>
                        <a:buChar char="•"/>
                      </a:pPr>
                      <a:r>
                        <a:rPr lang="en-GB" b="1" dirty="0" smtClean="0"/>
                        <a:t>Copies triangle</a:t>
                      </a:r>
                      <a:endParaRPr lang="en-GB" b="1" dirty="0"/>
                    </a:p>
                  </a:txBody>
                  <a:tcPr/>
                </a:tc>
                <a:tc>
                  <a:txBody>
                    <a:bodyPr/>
                    <a:lstStyle/>
                    <a:p>
                      <a:pPr marL="285750" indent="-285750">
                        <a:buFont typeface="Arial" pitchFamily="34" charset="0"/>
                        <a:buChar char="•"/>
                      </a:pPr>
                      <a:r>
                        <a:rPr lang="en-GB" b="1" dirty="0" smtClean="0"/>
                        <a:t>Moral sense of  right</a:t>
                      </a:r>
                      <a:r>
                        <a:rPr lang="en-GB" b="1" baseline="0" dirty="0" smtClean="0"/>
                        <a:t> and wrong</a:t>
                      </a:r>
                    </a:p>
                    <a:p>
                      <a:pPr marL="285750" indent="-285750">
                        <a:buFont typeface="Arial" pitchFamily="34" charset="0"/>
                        <a:buChar char="•"/>
                      </a:pPr>
                      <a:r>
                        <a:rPr lang="en-GB" b="1" baseline="0" dirty="0" smtClean="0"/>
                        <a:t>Understand finality of death</a:t>
                      </a:r>
                      <a:r>
                        <a:rPr lang="en-GB" b="1" dirty="0" smtClean="0"/>
                        <a:t> </a:t>
                      </a:r>
                    </a:p>
                    <a:p>
                      <a:pPr marL="285750" indent="-285750">
                        <a:buFont typeface="Arial" pitchFamily="34" charset="0"/>
                        <a:buChar char="•"/>
                      </a:pPr>
                      <a:endParaRPr lang="en-GB" b="1" dirty="0"/>
                    </a:p>
                  </a:txBody>
                  <a:tcPr/>
                </a:tc>
                <a:tc>
                  <a:txBody>
                    <a:bodyPr/>
                    <a:lstStyle/>
                    <a:p>
                      <a:pPr marL="285750" indent="-285750">
                        <a:buFont typeface="Arial" pitchFamily="34" charset="0"/>
                        <a:buChar char="•"/>
                      </a:pPr>
                      <a:r>
                        <a:rPr lang="en-GB" b="1" dirty="0" smtClean="0"/>
                        <a:t>Think logically</a:t>
                      </a:r>
                    </a:p>
                    <a:p>
                      <a:pPr marL="285750" indent="-285750">
                        <a:buFont typeface="Arial" pitchFamily="34" charset="0"/>
                        <a:buChar char="•"/>
                      </a:pPr>
                      <a:r>
                        <a:rPr lang="en-GB" b="1" dirty="0" smtClean="0"/>
                        <a:t>Read</a:t>
                      </a:r>
                    </a:p>
                    <a:p>
                      <a:pPr marL="285750" indent="-285750">
                        <a:buFont typeface="Arial" pitchFamily="34" charset="0"/>
                        <a:buChar char="•"/>
                      </a:pPr>
                      <a:r>
                        <a:rPr lang="en-GB" b="1" dirty="0" smtClean="0"/>
                        <a:t>10,000 words vocabulary</a:t>
                      </a:r>
                      <a:endParaRPr lang="en-GB" b="1" dirty="0"/>
                    </a:p>
                  </a:txBody>
                  <a:tcPr/>
                </a:tc>
              </a:tr>
            </a:tbl>
          </a:graphicData>
        </a:graphic>
      </p:graphicFrame>
    </p:spTree>
    <p:extLst>
      <p:ext uri="{BB962C8B-B14F-4D97-AF65-F5344CB8AC3E}">
        <p14:creationId xmlns:p14="http://schemas.microsoft.com/office/powerpoint/2010/main" val="17847082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467600" cy="1143000"/>
          </a:xfrm>
        </p:spPr>
        <p:txBody>
          <a:bodyPr/>
          <a:lstStyle/>
          <a:p>
            <a:r>
              <a:rPr lang="en-GB" dirty="0" smtClean="0"/>
              <a:t>Continue;</a:t>
            </a:r>
            <a:endParaRPr lang="en-GB" dirty="0"/>
          </a:p>
        </p:txBody>
      </p:sp>
      <p:sp>
        <p:nvSpPr>
          <p:cNvPr id="3" name="Content Placeholder 2"/>
          <p:cNvSpPr>
            <a:spLocks noGrp="1"/>
          </p:cNvSpPr>
          <p:nvPr>
            <p:ph sz="quarter" idx="1"/>
          </p:nvPr>
        </p:nvSpPr>
        <p:spPr>
          <a:xfrm>
            <a:off x="539552" y="1268760"/>
            <a:ext cx="7467600" cy="4873752"/>
          </a:xfrm>
        </p:spPr>
        <p:txBody>
          <a:bodyPr>
            <a:normAutofit lnSpcReduction="10000"/>
          </a:bodyPr>
          <a:lstStyle/>
          <a:p>
            <a:r>
              <a:rPr lang="en-GB" b="1" i="1" dirty="0" smtClean="0">
                <a:solidFill>
                  <a:srgbClr val="FF0000"/>
                </a:solidFill>
              </a:rPr>
              <a:t>2. Continuity/Stages; in stage theory, development passes sequentially through  different predetermined phases, and there are critical or sensitive periods in development.</a:t>
            </a:r>
          </a:p>
          <a:p>
            <a:r>
              <a:rPr lang="en-GB" b="1" i="1" dirty="0" smtClean="0">
                <a:solidFill>
                  <a:srgbClr val="FF0000"/>
                </a:solidFill>
              </a:rPr>
              <a:t>3. Stability/Change; e.g.., do our personality traits persist through life or do we become different person as we age?</a:t>
            </a:r>
          </a:p>
          <a:p>
            <a:r>
              <a:rPr lang="en-GB" b="1" i="1" dirty="0" smtClean="0">
                <a:solidFill>
                  <a:srgbClr val="00B050"/>
                </a:solidFill>
              </a:rPr>
              <a:t>An important thing to remember is that people mature at different rates &amp; reach developmental milestones at different points and age range are only average  some people will be above or below.</a:t>
            </a:r>
            <a:endParaRPr lang="en-GB" b="1" i="1" dirty="0">
              <a:solidFill>
                <a:srgbClr val="00B050"/>
              </a:solidFill>
            </a:endParaRPr>
          </a:p>
        </p:txBody>
      </p:sp>
    </p:spTree>
    <p:extLst>
      <p:ext uri="{BB962C8B-B14F-4D97-AF65-F5344CB8AC3E}">
        <p14:creationId xmlns:p14="http://schemas.microsoft.com/office/powerpoint/2010/main" val="36412041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rgbClr val="002060"/>
                </a:solidFill>
              </a:rPr>
              <a:t>I. Childhood &amp; the postpartum period </a:t>
            </a:r>
            <a:endParaRPr lang="en-GB" b="1" i="1" dirty="0">
              <a:solidFill>
                <a:srgbClr val="002060"/>
              </a:solidFill>
            </a:endParaRPr>
          </a:p>
        </p:txBody>
      </p:sp>
      <p:sp>
        <p:nvSpPr>
          <p:cNvPr id="3" name="Content Placeholder 2"/>
          <p:cNvSpPr>
            <a:spLocks noGrp="1"/>
          </p:cNvSpPr>
          <p:nvPr>
            <p:ph sz="quarter" idx="1"/>
          </p:nvPr>
        </p:nvSpPr>
        <p:spPr/>
        <p:txBody>
          <a:bodyPr>
            <a:normAutofit lnSpcReduction="10000"/>
          </a:bodyPr>
          <a:lstStyle/>
          <a:p>
            <a:r>
              <a:rPr lang="en-GB" b="1" i="1" dirty="0" smtClean="0">
                <a:solidFill>
                  <a:srgbClr val="00B050"/>
                </a:solidFill>
              </a:rPr>
              <a:t>1. </a:t>
            </a:r>
            <a:r>
              <a:rPr lang="en-GB" b="1" i="1" u="sng" dirty="0" smtClean="0">
                <a:solidFill>
                  <a:srgbClr val="00B050"/>
                </a:solidFill>
              </a:rPr>
              <a:t>Premature Birth</a:t>
            </a:r>
          </a:p>
          <a:p>
            <a:r>
              <a:rPr lang="en-GB" b="1" i="1" dirty="0" smtClean="0">
                <a:solidFill>
                  <a:srgbClr val="FF0000"/>
                </a:solidFill>
              </a:rPr>
              <a:t>Premature birth= birth following a gestation of less than 37 wk.</a:t>
            </a:r>
          </a:p>
          <a:p>
            <a:r>
              <a:rPr lang="en-GB" b="1" i="1" dirty="0" smtClean="0">
                <a:solidFill>
                  <a:srgbClr val="FF0000"/>
                </a:solidFill>
              </a:rPr>
              <a:t>Very premature birth= birth following a gestation of less than 32 wk.</a:t>
            </a:r>
          </a:p>
          <a:p>
            <a:r>
              <a:rPr lang="en-GB" b="1" i="1" dirty="0" smtClean="0">
                <a:solidFill>
                  <a:srgbClr val="FF0000"/>
                </a:solidFill>
              </a:rPr>
              <a:t> PMB carry a greater risk of dying in the 1</a:t>
            </a:r>
            <a:r>
              <a:rPr lang="en-GB" b="1" i="1" baseline="30000" dirty="0" smtClean="0">
                <a:solidFill>
                  <a:srgbClr val="FF0000"/>
                </a:solidFill>
              </a:rPr>
              <a:t>st</a:t>
            </a:r>
            <a:r>
              <a:rPr lang="en-GB" b="1" i="1" dirty="0" smtClean="0">
                <a:solidFill>
                  <a:srgbClr val="FF0000"/>
                </a:solidFill>
              </a:rPr>
              <a:t> year of life (</a:t>
            </a:r>
            <a:r>
              <a:rPr lang="en-GB" b="1" i="1" dirty="0" smtClean="0">
                <a:solidFill>
                  <a:srgbClr val="0070C0"/>
                </a:solidFill>
              </a:rPr>
              <a:t>high mortality rates) </a:t>
            </a:r>
            <a:r>
              <a:rPr lang="en-GB" b="1" i="1" dirty="0" smtClean="0">
                <a:solidFill>
                  <a:srgbClr val="FF0000"/>
                </a:solidFill>
              </a:rPr>
              <a:t>,and grater risk for:</a:t>
            </a:r>
          </a:p>
          <a:p>
            <a:r>
              <a:rPr lang="en-GB" b="1" i="1" dirty="0" smtClean="0">
                <a:solidFill>
                  <a:srgbClr val="FF0000"/>
                </a:solidFill>
              </a:rPr>
              <a:t>Emotional, behavioral and learning problems</a:t>
            </a:r>
          </a:p>
          <a:p>
            <a:r>
              <a:rPr lang="en-GB" b="1" i="1" dirty="0" smtClean="0">
                <a:solidFill>
                  <a:srgbClr val="FF0000"/>
                </a:solidFill>
              </a:rPr>
              <a:t>Physical disability, e.g., cerebral palsy</a:t>
            </a:r>
          </a:p>
          <a:p>
            <a:r>
              <a:rPr lang="en-GB" b="1" i="1" dirty="0" smtClean="0">
                <a:solidFill>
                  <a:srgbClr val="FF0000"/>
                </a:solidFill>
              </a:rPr>
              <a:t>Mental retardation(Intellectual Disability)</a:t>
            </a:r>
          </a:p>
          <a:p>
            <a:endParaRPr lang="en-GB" dirty="0">
              <a:solidFill>
                <a:srgbClr val="C00000"/>
              </a:solidFill>
            </a:endParaRPr>
          </a:p>
        </p:txBody>
      </p:sp>
    </p:spTree>
    <p:extLst>
      <p:ext uri="{BB962C8B-B14F-4D97-AF65-F5344CB8AC3E}">
        <p14:creationId xmlns:p14="http://schemas.microsoft.com/office/powerpoint/2010/main" val="28468887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59432"/>
            <a:ext cx="7467600" cy="1143000"/>
          </a:xfrm>
        </p:spPr>
        <p:txBody>
          <a:bodyPr/>
          <a:lstStyle/>
          <a:p>
            <a:r>
              <a:rPr lang="en-GB" dirty="0" smtClean="0"/>
              <a:t>Continue;</a:t>
            </a:r>
            <a:endParaRPr lang="en-GB" dirty="0"/>
          </a:p>
        </p:txBody>
      </p:sp>
      <p:sp>
        <p:nvSpPr>
          <p:cNvPr id="3" name="Content Placeholder 2"/>
          <p:cNvSpPr>
            <a:spLocks noGrp="1"/>
          </p:cNvSpPr>
          <p:nvPr>
            <p:ph sz="quarter" idx="1"/>
          </p:nvPr>
        </p:nvSpPr>
        <p:spPr>
          <a:xfrm>
            <a:off x="251520" y="764704"/>
            <a:ext cx="7467600" cy="4873752"/>
          </a:xfrm>
        </p:spPr>
        <p:txBody>
          <a:bodyPr>
            <a:normAutofit fontScale="85000" lnSpcReduction="20000"/>
          </a:bodyPr>
          <a:lstStyle/>
          <a:p>
            <a:r>
              <a:rPr lang="en-GB" b="1" i="1" dirty="0" smtClean="0">
                <a:solidFill>
                  <a:srgbClr val="00B050"/>
                </a:solidFill>
              </a:rPr>
              <a:t>The </a:t>
            </a:r>
            <a:r>
              <a:rPr lang="en-GB" b="1" i="1" u="sng" dirty="0" smtClean="0">
                <a:solidFill>
                  <a:srgbClr val="00B050"/>
                </a:solidFill>
              </a:rPr>
              <a:t>Apgar score </a:t>
            </a:r>
            <a:r>
              <a:rPr lang="en-GB" b="1" i="1" dirty="0" smtClean="0">
                <a:solidFill>
                  <a:srgbClr val="00B050"/>
                </a:solidFill>
              </a:rPr>
              <a:t>:   A</a:t>
            </a:r>
            <a:r>
              <a:rPr lang="en-GB" b="1" i="1" dirty="0" smtClean="0">
                <a:solidFill>
                  <a:srgbClr val="0070C0"/>
                </a:solidFill>
              </a:rPr>
              <a:t>-Appearance (color),</a:t>
            </a:r>
            <a:r>
              <a:rPr lang="en-GB" b="1" i="1" dirty="0" smtClean="0">
                <a:solidFill>
                  <a:srgbClr val="00B050"/>
                </a:solidFill>
              </a:rPr>
              <a:t>P-</a:t>
            </a:r>
            <a:r>
              <a:rPr lang="en-GB" b="1" i="1" dirty="0" smtClean="0">
                <a:solidFill>
                  <a:srgbClr val="0070C0"/>
                </a:solidFill>
              </a:rPr>
              <a:t>Pulse(heart beat),</a:t>
            </a:r>
            <a:r>
              <a:rPr lang="en-GB" b="1" i="1" dirty="0" smtClean="0">
                <a:solidFill>
                  <a:srgbClr val="00B050"/>
                </a:solidFill>
              </a:rPr>
              <a:t>G</a:t>
            </a:r>
            <a:r>
              <a:rPr lang="en-GB" b="1" i="1" dirty="0" smtClean="0">
                <a:solidFill>
                  <a:srgbClr val="0070C0"/>
                </a:solidFill>
              </a:rPr>
              <a:t>-Grimace-(reflex irritability), </a:t>
            </a:r>
            <a:r>
              <a:rPr lang="en-GB" b="1" i="1" dirty="0" smtClean="0">
                <a:solidFill>
                  <a:srgbClr val="00B050"/>
                </a:solidFill>
              </a:rPr>
              <a:t>A-</a:t>
            </a:r>
            <a:r>
              <a:rPr lang="en-GB" b="1" i="1" dirty="0" smtClean="0">
                <a:solidFill>
                  <a:srgbClr val="0070C0"/>
                </a:solidFill>
              </a:rPr>
              <a:t>Activity (muscle tone), </a:t>
            </a:r>
            <a:r>
              <a:rPr lang="en-GB" b="1" i="1" dirty="0" smtClean="0">
                <a:solidFill>
                  <a:srgbClr val="00B050"/>
                </a:solidFill>
              </a:rPr>
              <a:t>R</a:t>
            </a:r>
            <a:r>
              <a:rPr lang="en-GB" b="1" i="1" dirty="0" smtClean="0">
                <a:solidFill>
                  <a:srgbClr val="0070C0"/>
                </a:solidFill>
              </a:rPr>
              <a:t>-respiration. The infant is evaluated 1 min. and 5 (or 10) min. after birth. Each of the 5 measures can have a score of 0,1,or 2.</a:t>
            </a:r>
          </a:p>
          <a:p>
            <a:r>
              <a:rPr lang="en-GB" b="1" i="1" dirty="0" smtClean="0">
                <a:solidFill>
                  <a:srgbClr val="0070C0"/>
                </a:solidFill>
              </a:rPr>
              <a:t>Score&gt;7= no imminent survival threat.</a:t>
            </a:r>
          </a:p>
          <a:p>
            <a:r>
              <a:rPr lang="en-GB" b="1" i="1" dirty="0" smtClean="0">
                <a:solidFill>
                  <a:srgbClr val="0070C0"/>
                </a:solidFill>
              </a:rPr>
              <a:t>Score&lt;4=imminent survival threat.</a:t>
            </a:r>
          </a:p>
          <a:p>
            <a:r>
              <a:rPr lang="en-GB" b="1" i="1" u="sng" dirty="0" smtClean="0">
                <a:solidFill>
                  <a:srgbClr val="00B050"/>
                </a:solidFill>
              </a:rPr>
              <a:t>2. Infant Mortality</a:t>
            </a:r>
          </a:p>
          <a:p>
            <a:r>
              <a:rPr lang="en-GB" b="1" i="1" dirty="0" smtClean="0">
                <a:solidFill>
                  <a:srgbClr val="FF0000"/>
                </a:solidFill>
              </a:rPr>
              <a:t>Low socioeconomic status is associated with prematurity (PMB)and high infant mortality.</a:t>
            </a:r>
          </a:p>
          <a:p>
            <a:r>
              <a:rPr lang="en-GB" b="1" i="1" dirty="0" smtClean="0">
                <a:solidFill>
                  <a:srgbClr val="0070C0"/>
                </a:solidFill>
              </a:rPr>
              <a:t>The high rate of infant mortality in the USA (7 .2per 1000 live birth)</a:t>
            </a:r>
            <a:r>
              <a:rPr lang="en-GB" b="1" i="1" dirty="0" smtClean="0">
                <a:solidFill>
                  <a:srgbClr val="FF0000"/>
                </a:solidFill>
              </a:rPr>
              <a:t>compared with rates in other developed countries, is related </a:t>
            </a:r>
            <a:r>
              <a:rPr lang="en-GB" b="1" i="1" u="sng" dirty="0" smtClean="0">
                <a:solidFill>
                  <a:srgbClr val="FF0000"/>
                </a:solidFill>
              </a:rPr>
              <a:t>in part to ethnicity</a:t>
            </a:r>
            <a:r>
              <a:rPr lang="en-GB" b="1" i="1" dirty="0" smtClean="0">
                <a:solidFill>
                  <a:srgbClr val="FF0000"/>
                </a:solidFill>
              </a:rPr>
              <a:t>, and to the fact </a:t>
            </a:r>
            <a:r>
              <a:rPr lang="en-GB" b="1" i="1" u="sng" dirty="0" smtClean="0">
                <a:solidFill>
                  <a:srgbClr val="FF0000"/>
                </a:solidFill>
              </a:rPr>
              <a:t>that the US does not have a system </a:t>
            </a:r>
            <a:r>
              <a:rPr lang="en-GB" b="1" i="1" dirty="0" smtClean="0">
                <a:solidFill>
                  <a:srgbClr val="FF0000"/>
                </a:solidFill>
              </a:rPr>
              <a:t>of </a:t>
            </a:r>
            <a:r>
              <a:rPr lang="en-GB" b="1" i="1" u="sng" dirty="0" smtClean="0">
                <a:solidFill>
                  <a:srgbClr val="FF0000"/>
                </a:solidFill>
              </a:rPr>
              <a:t>health care for all citizens </a:t>
            </a:r>
            <a:r>
              <a:rPr lang="en-GB" b="1" i="1" dirty="0" smtClean="0">
                <a:solidFill>
                  <a:srgbClr val="FF0000"/>
                </a:solidFill>
              </a:rPr>
              <a:t>paid for by the government through taxes. The rates in Japan and Sweden is =3.4,France=4.2, Germany=4.5,UK=5.8, Australia=5.7, new Zealand=5.6.</a:t>
            </a:r>
            <a:endParaRPr lang="en-GB" b="1" i="1" dirty="0">
              <a:solidFill>
                <a:srgbClr val="FF0000"/>
              </a:solidFill>
            </a:endParaRPr>
          </a:p>
        </p:txBody>
      </p:sp>
    </p:spTree>
    <p:extLst>
      <p:ext uri="{BB962C8B-B14F-4D97-AF65-F5344CB8AC3E}">
        <p14:creationId xmlns:p14="http://schemas.microsoft.com/office/powerpoint/2010/main" val="10171759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1143000"/>
          </a:xfrm>
        </p:spPr>
        <p:txBody>
          <a:bodyPr/>
          <a:lstStyle/>
          <a:p>
            <a:r>
              <a:rPr lang="en-GB" b="1" i="1" dirty="0" smtClean="0">
                <a:solidFill>
                  <a:srgbClr val="00B050"/>
                </a:solidFill>
              </a:rPr>
              <a:t>Psychiatry </a:t>
            </a:r>
            <a:r>
              <a:rPr lang="en-GB" sz="2000" b="1" i="1" dirty="0" smtClean="0">
                <a:solidFill>
                  <a:srgbClr val="00B050"/>
                </a:solidFill>
              </a:rPr>
              <a:t>of</a:t>
            </a:r>
            <a:r>
              <a:rPr lang="en-GB" sz="2400" b="1" i="1" dirty="0" smtClean="0">
                <a:solidFill>
                  <a:srgbClr val="00B050"/>
                </a:solidFill>
              </a:rPr>
              <a:t> </a:t>
            </a:r>
            <a:r>
              <a:rPr lang="en-GB" sz="1800" b="1" i="1" dirty="0" smtClean="0">
                <a:solidFill>
                  <a:srgbClr val="00B050"/>
                </a:solidFill>
              </a:rPr>
              <a:t>the</a:t>
            </a:r>
            <a:r>
              <a:rPr lang="en-GB" b="1" i="1" dirty="0" smtClean="0">
                <a:solidFill>
                  <a:srgbClr val="00B050"/>
                </a:solidFill>
              </a:rPr>
              <a:t> postpartum period</a:t>
            </a:r>
            <a:endParaRPr lang="en-GB" b="1" i="1" dirty="0">
              <a:solidFill>
                <a:srgbClr val="00B050"/>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27691840"/>
              </p:ext>
            </p:extLst>
          </p:nvPr>
        </p:nvGraphicFramePr>
        <p:xfrm>
          <a:off x="467544" y="332656"/>
          <a:ext cx="7467600" cy="6408791"/>
        </p:xfrm>
        <a:graphic>
          <a:graphicData uri="http://schemas.openxmlformats.org/drawingml/2006/table">
            <a:tbl>
              <a:tblPr firstRow="1" bandRow="1">
                <a:tableStyleId>{F5AB1C69-6EDB-4FF4-983F-18BD219EF322}</a:tableStyleId>
              </a:tblPr>
              <a:tblGrid>
                <a:gridCol w="1866900"/>
                <a:gridCol w="1866900"/>
                <a:gridCol w="1866900"/>
                <a:gridCol w="1866900"/>
              </a:tblGrid>
              <a:tr h="648071">
                <a:tc>
                  <a:txBody>
                    <a:bodyPr/>
                    <a:lstStyle/>
                    <a:p>
                      <a:r>
                        <a:rPr lang="en-GB" dirty="0" smtClean="0"/>
                        <a:t>Type</a:t>
                      </a:r>
                      <a:endParaRPr lang="en-GB" dirty="0"/>
                    </a:p>
                  </a:txBody>
                  <a:tcPr/>
                </a:tc>
                <a:tc>
                  <a:txBody>
                    <a:bodyPr/>
                    <a:lstStyle/>
                    <a:p>
                      <a:r>
                        <a:rPr lang="en-GB" dirty="0" smtClean="0"/>
                        <a:t>Incidence</a:t>
                      </a:r>
                      <a:endParaRPr lang="en-GB" dirty="0"/>
                    </a:p>
                  </a:txBody>
                  <a:tcPr/>
                </a:tc>
                <a:tc>
                  <a:txBody>
                    <a:bodyPr/>
                    <a:lstStyle/>
                    <a:p>
                      <a:r>
                        <a:rPr lang="en-GB" dirty="0" smtClean="0"/>
                        <a:t>Onset</a:t>
                      </a:r>
                      <a:endParaRPr lang="en-GB" dirty="0"/>
                    </a:p>
                  </a:txBody>
                  <a:tcPr/>
                </a:tc>
                <a:tc>
                  <a:txBody>
                    <a:bodyPr/>
                    <a:lstStyle/>
                    <a:p>
                      <a:r>
                        <a:rPr lang="en-GB" dirty="0" smtClean="0"/>
                        <a:t>Clinical</a:t>
                      </a:r>
                      <a:r>
                        <a:rPr lang="en-GB" baseline="0" dirty="0" smtClean="0"/>
                        <a:t> </a:t>
                      </a:r>
                      <a:r>
                        <a:rPr lang="en-GB" baseline="0" dirty="0" err="1" smtClean="0"/>
                        <a:t>Pict</a:t>
                      </a:r>
                      <a:r>
                        <a:rPr lang="en-GB" baseline="0" dirty="0" smtClean="0"/>
                        <a:t>.</a:t>
                      </a:r>
                      <a:endParaRPr lang="en-GB" dirty="0"/>
                    </a:p>
                  </a:txBody>
                  <a:tcPr/>
                </a:tc>
              </a:tr>
              <a:tr h="370840">
                <a:tc>
                  <a:txBody>
                    <a:bodyPr/>
                    <a:lstStyle/>
                    <a:p>
                      <a:r>
                        <a:rPr lang="en-GB" b="1" i="1" dirty="0" smtClean="0"/>
                        <a:t>Postpartum Blues </a:t>
                      </a:r>
                      <a:endParaRPr lang="en-GB" b="1" i="1" dirty="0"/>
                    </a:p>
                  </a:txBody>
                  <a:tcPr/>
                </a:tc>
                <a:tc>
                  <a:txBody>
                    <a:bodyPr/>
                    <a:lstStyle/>
                    <a:p>
                      <a:r>
                        <a:rPr lang="en-GB" b="1" i="1" dirty="0" smtClean="0"/>
                        <a:t>50%-80%</a:t>
                      </a:r>
                      <a:endParaRPr lang="en-GB" b="1" i="1" dirty="0"/>
                    </a:p>
                  </a:txBody>
                  <a:tcPr/>
                </a:tc>
                <a:tc>
                  <a:txBody>
                    <a:bodyPr/>
                    <a:lstStyle/>
                    <a:p>
                      <a:r>
                        <a:rPr lang="en-GB" b="1" i="1" dirty="0" smtClean="0"/>
                        <a:t>Within a few days after delivery. Often</a:t>
                      </a:r>
                      <a:r>
                        <a:rPr lang="en-GB" b="1" i="1" baseline="0" dirty="0" smtClean="0"/>
                        <a:t> between the 3</a:t>
                      </a:r>
                      <a:r>
                        <a:rPr lang="en-GB" b="1" i="1" baseline="30000" dirty="0" smtClean="0"/>
                        <a:t>rd</a:t>
                      </a:r>
                      <a:r>
                        <a:rPr lang="en-GB" b="1" i="1" baseline="0" dirty="0" smtClean="0"/>
                        <a:t> and 5</a:t>
                      </a:r>
                      <a:r>
                        <a:rPr lang="en-GB" b="1" i="1" baseline="30000" dirty="0" smtClean="0"/>
                        <a:t>th</a:t>
                      </a:r>
                      <a:r>
                        <a:rPr lang="en-GB" b="1" i="1" baseline="0" dirty="0" smtClean="0"/>
                        <a:t> days. Last less than 2wk.</a:t>
                      </a:r>
                      <a:endParaRPr lang="en-GB" b="1" i="1" dirty="0"/>
                    </a:p>
                  </a:txBody>
                  <a:tcPr/>
                </a:tc>
                <a:tc>
                  <a:txBody>
                    <a:bodyPr/>
                    <a:lstStyle/>
                    <a:p>
                      <a:r>
                        <a:rPr lang="en-GB" b="1" i="1" dirty="0" smtClean="0"/>
                        <a:t>Mood Lability,</a:t>
                      </a:r>
                    </a:p>
                    <a:p>
                      <a:r>
                        <a:rPr lang="en-GB" b="1" i="1" dirty="0" smtClean="0"/>
                        <a:t>Tearfulness, </a:t>
                      </a:r>
                    </a:p>
                    <a:p>
                      <a:r>
                        <a:rPr lang="en-GB" b="1" i="1" dirty="0" smtClean="0"/>
                        <a:t>Irritability .In the majority it passes within a few hours  or a day or two.</a:t>
                      </a:r>
                      <a:endParaRPr lang="en-GB" b="1" i="1" dirty="0"/>
                    </a:p>
                  </a:txBody>
                  <a:tcPr/>
                </a:tc>
              </a:tr>
              <a:tr h="370840">
                <a:tc>
                  <a:txBody>
                    <a:bodyPr/>
                    <a:lstStyle/>
                    <a:p>
                      <a:r>
                        <a:rPr lang="en-GB" b="1" i="1" dirty="0" smtClean="0"/>
                        <a:t>Postpartum Depression</a:t>
                      </a:r>
                      <a:endParaRPr lang="en-GB" b="1" i="1" dirty="0"/>
                    </a:p>
                  </a:txBody>
                  <a:tcPr/>
                </a:tc>
                <a:tc>
                  <a:txBody>
                    <a:bodyPr/>
                    <a:lstStyle/>
                    <a:p>
                      <a:r>
                        <a:rPr lang="en-GB" b="1" i="1" dirty="0" smtClean="0"/>
                        <a:t>5%-10%</a:t>
                      </a:r>
                      <a:endParaRPr lang="en-GB" b="1" i="1" dirty="0"/>
                    </a:p>
                  </a:txBody>
                  <a:tcPr/>
                </a:tc>
                <a:tc>
                  <a:txBody>
                    <a:bodyPr/>
                    <a:lstStyle/>
                    <a:p>
                      <a:r>
                        <a:rPr lang="en-GB" b="1" i="1" dirty="0" smtClean="0"/>
                        <a:t>Within 4 weeks after delivery.</a:t>
                      </a:r>
                    </a:p>
                    <a:p>
                      <a:r>
                        <a:rPr lang="en-GB" b="1" i="1" dirty="0" smtClean="0"/>
                        <a:t>Edinburgh postnatal depression scale. </a:t>
                      </a:r>
                      <a:endParaRPr lang="en-GB" b="1" i="1" dirty="0"/>
                    </a:p>
                  </a:txBody>
                  <a:tcPr/>
                </a:tc>
                <a:tc>
                  <a:txBody>
                    <a:bodyPr/>
                    <a:lstStyle/>
                    <a:p>
                      <a:r>
                        <a:rPr lang="en-GB" b="1" i="1" dirty="0" smtClean="0"/>
                        <a:t>Clinically similar to MDD occurring at other times during a women life. </a:t>
                      </a:r>
                      <a:endParaRPr lang="en-GB" b="1" i="1" dirty="0"/>
                    </a:p>
                  </a:txBody>
                  <a:tcPr/>
                </a:tc>
              </a:tr>
              <a:tr h="370840">
                <a:tc>
                  <a:txBody>
                    <a:bodyPr/>
                    <a:lstStyle/>
                    <a:p>
                      <a:r>
                        <a:rPr lang="en-GB" b="1" i="1" dirty="0" smtClean="0"/>
                        <a:t>Postpartum</a:t>
                      </a:r>
                      <a:r>
                        <a:rPr lang="en-GB" b="1" i="1" baseline="0" dirty="0" smtClean="0"/>
                        <a:t> Psychosis</a:t>
                      </a:r>
                      <a:endParaRPr lang="en-GB" b="1" i="1" dirty="0"/>
                    </a:p>
                  </a:txBody>
                  <a:tcPr/>
                </a:tc>
                <a:tc>
                  <a:txBody>
                    <a:bodyPr/>
                    <a:lstStyle/>
                    <a:p>
                      <a:r>
                        <a:rPr lang="en-GB" b="1" i="1" dirty="0" smtClean="0"/>
                        <a:t>01%-0.2%</a:t>
                      </a:r>
                    </a:p>
                    <a:p>
                      <a:r>
                        <a:rPr lang="en-GB" b="1" i="1" dirty="0" smtClean="0"/>
                        <a:t>(500-1000)</a:t>
                      </a:r>
                      <a:endParaRPr lang="en-GB" b="1" i="1" dirty="0"/>
                    </a:p>
                  </a:txBody>
                  <a:tcPr/>
                </a:tc>
                <a:tc>
                  <a:txBody>
                    <a:bodyPr/>
                    <a:lstStyle/>
                    <a:p>
                      <a:r>
                        <a:rPr lang="en-GB" b="1" i="1" dirty="0" smtClean="0"/>
                        <a:t>Most often within the 1</a:t>
                      </a:r>
                      <a:r>
                        <a:rPr lang="en-GB" b="1" i="1" baseline="30000" dirty="0" smtClean="0"/>
                        <a:t>st</a:t>
                      </a:r>
                      <a:r>
                        <a:rPr lang="en-GB" b="1" i="1" dirty="0" smtClean="0"/>
                        <a:t> two weeks.</a:t>
                      </a:r>
                      <a:endParaRPr lang="en-GB" b="1" i="1" dirty="0"/>
                    </a:p>
                  </a:txBody>
                  <a:tcPr/>
                </a:tc>
                <a:tc>
                  <a:txBody>
                    <a:bodyPr/>
                    <a:lstStyle/>
                    <a:p>
                      <a:r>
                        <a:rPr lang="en-GB" b="1" i="1" dirty="0" smtClean="0"/>
                        <a:t>In most cases it represent an episode of BPD</a:t>
                      </a:r>
                      <a:endParaRPr lang="en-GB" b="1" i="1" dirty="0"/>
                    </a:p>
                  </a:txBody>
                  <a:tcPr/>
                </a:tc>
              </a:tr>
            </a:tbl>
          </a:graphicData>
        </a:graphic>
      </p:graphicFrame>
    </p:spTree>
    <p:extLst>
      <p:ext uri="{BB962C8B-B14F-4D97-AF65-F5344CB8AC3E}">
        <p14:creationId xmlns:p14="http://schemas.microsoft.com/office/powerpoint/2010/main" val="20757539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GB" b="1" u="sng" dirty="0" smtClean="0"/>
              <a:t>Points to remember:</a:t>
            </a:r>
          </a:p>
          <a:p>
            <a:r>
              <a:rPr lang="en-GB" b="1" dirty="0" smtClean="0"/>
              <a:t>In Postpartum Blues ;</a:t>
            </a:r>
          </a:p>
          <a:p>
            <a:r>
              <a:rPr lang="en-GB" b="1" dirty="0" smtClean="0"/>
              <a:t>1</a:t>
            </a:r>
            <a:r>
              <a:rPr lang="en-GB" b="1" baseline="30000" dirty="0" smtClean="0"/>
              <a:t>st</a:t>
            </a:r>
            <a:r>
              <a:rPr lang="en-GB" b="1" dirty="0" smtClean="0"/>
              <a:t> it lasts up to 2 weeks (not more, otherwise the diagnosis will be changed)</a:t>
            </a:r>
          </a:p>
          <a:p>
            <a:r>
              <a:rPr lang="en-GB" b="1" dirty="0" smtClean="0"/>
              <a:t>2</a:t>
            </a:r>
            <a:r>
              <a:rPr lang="en-GB" b="1" baseline="30000" dirty="0" smtClean="0"/>
              <a:t>nd</a:t>
            </a:r>
            <a:r>
              <a:rPr lang="en-GB" b="1" dirty="0" smtClean="0"/>
              <a:t> is that  changes in hormone levels, physical and emotional stresses of childbirth contribute to its development.</a:t>
            </a:r>
          </a:p>
          <a:p>
            <a:r>
              <a:rPr lang="en-GB" b="1" dirty="0" smtClean="0"/>
              <a:t>In Postpartum Depression, and PPP history of previous attack after the birth of her other children is an important question since it is a  predictor of further attacks.</a:t>
            </a:r>
          </a:p>
          <a:p>
            <a:r>
              <a:rPr lang="en-GB" b="1" dirty="0" smtClean="0"/>
              <a:t>PPD&amp;PPP carry the risk suicide and infanticide.</a:t>
            </a:r>
            <a:endParaRPr lang="en-GB" b="1" dirty="0"/>
          </a:p>
        </p:txBody>
      </p:sp>
    </p:spTree>
    <p:extLst>
      <p:ext uri="{BB962C8B-B14F-4D97-AF65-F5344CB8AC3E}">
        <p14:creationId xmlns:p14="http://schemas.microsoft.com/office/powerpoint/2010/main" val="9038527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71500"/>
            <a:ext cx="7467600" cy="1143000"/>
          </a:xfrm>
        </p:spPr>
        <p:txBody>
          <a:bodyPr/>
          <a:lstStyle/>
          <a:p>
            <a:r>
              <a:rPr lang="en-GB" b="1" i="1" dirty="0" smtClean="0">
                <a:solidFill>
                  <a:srgbClr val="002060"/>
                </a:solidFill>
              </a:rPr>
              <a:t>II. Infancy: Birth to 15 months</a:t>
            </a:r>
            <a:endParaRPr lang="en-GB" b="1" i="1" dirty="0">
              <a:solidFill>
                <a:srgbClr val="002060"/>
              </a:solidFill>
            </a:endParaRPr>
          </a:p>
        </p:txBody>
      </p:sp>
      <p:sp>
        <p:nvSpPr>
          <p:cNvPr id="3" name="Content Placeholder 2"/>
          <p:cNvSpPr>
            <a:spLocks noGrp="1"/>
          </p:cNvSpPr>
          <p:nvPr>
            <p:ph sz="quarter" idx="1"/>
          </p:nvPr>
        </p:nvSpPr>
        <p:spPr>
          <a:xfrm>
            <a:off x="539552" y="620688"/>
            <a:ext cx="7467600" cy="4873752"/>
          </a:xfrm>
        </p:spPr>
        <p:txBody>
          <a:bodyPr>
            <a:normAutofit fontScale="85000" lnSpcReduction="10000"/>
          </a:bodyPr>
          <a:lstStyle/>
          <a:p>
            <a:r>
              <a:rPr lang="en-GB" b="1" i="1" dirty="0" smtClean="0">
                <a:solidFill>
                  <a:srgbClr val="C00000"/>
                </a:solidFill>
              </a:rPr>
              <a:t>1. Bonding of the parent to the infant</a:t>
            </a:r>
          </a:p>
          <a:p>
            <a:r>
              <a:rPr lang="en-GB" b="1" i="1" dirty="0" smtClean="0">
                <a:solidFill>
                  <a:srgbClr val="00B050"/>
                </a:solidFill>
              </a:rPr>
              <a:t>1</a:t>
            </a:r>
            <a:r>
              <a:rPr lang="en-GB" b="1" i="1" baseline="30000" dirty="0" smtClean="0">
                <a:solidFill>
                  <a:srgbClr val="00B050"/>
                </a:solidFill>
              </a:rPr>
              <a:t>st</a:t>
            </a:r>
            <a:r>
              <a:rPr lang="en-GB" b="1" i="1" dirty="0" smtClean="0">
                <a:solidFill>
                  <a:srgbClr val="00B050"/>
                </a:solidFill>
              </a:rPr>
              <a:t>,Bonding  between caregiver and the infant is enhanced by </a:t>
            </a:r>
            <a:r>
              <a:rPr lang="en-GB" b="1" i="1" u="sng" dirty="0" smtClean="0">
                <a:solidFill>
                  <a:srgbClr val="00B050"/>
                </a:solidFill>
              </a:rPr>
              <a:t>physical contact </a:t>
            </a:r>
            <a:r>
              <a:rPr lang="en-GB" b="1" i="1" dirty="0" smtClean="0">
                <a:solidFill>
                  <a:srgbClr val="00B050"/>
                </a:solidFill>
              </a:rPr>
              <a:t>between the two.</a:t>
            </a:r>
          </a:p>
          <a:p>
            <a:r>
              <a:rPr lang="en-GB" b="1" i="1" dirty="0" smtClean="0">
                <a:solidFill>
                  <a:srgbClr val="00B050"/>
                </a:solidFill>
              </a:rPr>
              <a:t>2</a:t>
            </a:r>
            <a:r>
              <a:rPr lang="en-GB" b="1" i="1" baseline="30000" dirty="0" smtClean="0">
                <a:solidFill>
                  <a:srgbClr val="00B050"/>
                </a:solidFill>
              </a:rPr>
              <a:t>nd</a:t>
            </a:r>
            <a:r>
              <a:rPr lang="en-GB" b="1" i="1" dirty="0" smtClean="0">
                <a:solidFill>
                  <a:srgbClr val="00B050"/>
                </a:solidFill>
              </a:rPr>
              <a:t>,Bonding may be adversely affected if:</a:t>
            </a:r>
          </a:p>
          <a:p>
            <a:pPr>
              <a:buFont typeface="Wingdings" pitchFamily="2" charset="2"/>
              <a:buChar char="v"/>
            </a:pPr>
            <a:r>
              <a:rPr lang="en-GB" b="1" i="1" dirty="0" smtClean="0">
                <a:solidFill>
                  <a:srgbClr val="002060"/>
                </a:solidFill>
              </a:rPr>
              <a:t>A</a:t>
            </a:r>
            <a:r>
              <a:rPr lang="en-GB" b="1" i="1" dirty="0" smtClean="0">
                <a:solidFill>
                  <a:srgbClr val="00B050"/>
                </a:solidFill>
              </a:rPr>
              <a:t>. The child is </a:t>
            </a:r>
            <a:r>
              <a:rPr lang="en-GB" b="1" i="1" dirty="0" smtClean="0">
                <a:solidFill>
                  <a:srgbClr val="0070C0"/>
                </a:solidFill>
              </a:rPr>
              <a:t>low birth weight or ill, leading </a:t>
            </a:r>
            <a:r>
              <a:rPr lang="en-GB" b="1" i="1" dirty="0" smtClean="0">
                <a:solidFill>
                  <a:srgbClr val="00B050"/>
                </a:solidFill>
              </a:rPr>
              <a:t>to </a:t>
            </a:r>
            <a:r>
              <a:rPr lang="en-GB" b="1" i="1" dirty="0" smtClean="0">
                <a:solidFill>
                  <a:srgbClr val="0070C0"/>
                </a:solidFill>
              </a:rPr>
              <a:t>separation from the mother </a:t>
            </a:r>
            <a:r>
              <a:rPr lang="en-GB" b="1" i="1" dirty="0">
                <a:solidFill>
                  <a:srgbClr val="0070C0"/>
                </a:solidFill>
              </a:rPr>
              <a:t> </a:t>
            </a:r>
            <a:r>
              <a:rPr lang="en-GB" b="1" i="1" dirty="0" smtClean="0">
                <a:solidFill>
                  <a:srgbClr val="0070C0"/>
                </a:solidFill>
              </a:rPr>
              <a:t>after delivery.</a:t>
            </a:r>
          </a:p>
          <a:p>
            <a:pPr>
              <a:buFont typeface="Wingdings" pitchFamily="2" charset="2"/>
              <a:buChar char="v"/>
            </a:pPr>
            <a:r>
              <a:rPr lang="en-GB" b="1" i="1" dirty="0" smtClean="0">
                <a:solidFill>
                  <a:srgbClr val="002060"/>
                </a:solidFill>
              </a:rPr>
              <a:t>B. </a:t>
            </a:r>
            <a:r>
              <a:rPr lang="en-GB" b="1" i="1" dirty="0" smtClean="0">
                <a:solidFill>
                  <a:srgbClr val="00B050"/>
                </a:solidFill>
              </a:rPr>
              <a:t>Problems in the mother-father relation.</a:t>
            </a:r>
          </a:p>
          <a:p>
            <a:r>
              <a:rPr lang="en-GB" b="1" i="1" dirty="0" smtClean="0">
                <a:solidFill>
                  <a:srgbClr val="00B050"/>
                </a:solidFill>
              </a:rPr>
              <a:t>3</a:t>
            </a:r>
            <a:r>
              <a:rPr lang="en-GB" b="1" i="1" baseline="30000" dirty="0" smtClean="0">
                <a:solidFill>
                  <a:srgbClr val="00B050"/>
                </a:solidFill>
              </a:rPr>
              <a:t>rd</a:t>
            </a:r>
            <a:r>
              <a:rPr lang="en-GB" b="1" i="1" dirty="0" smtClean="0">
                <a:solidFill>
                  <a:srgbClr val="00B050"/>
                </a:solidFill>
              </a:rPr>
              <a:t>, Mother education preparing them for childbirth have shorter labors, fewer medical complications, and closer interactions with their infants.</a:t>
            </a:r>
          </a:p>
          <a:p>
            <a:r>
              <a:rPr lang="en-GB" b="1" i="1" dirty="0" smtClean="0">
                <a:solidFill>
                  <a:srgbClr val="C00000"/>
                </a:solidFill>
              </a:rPr>
              <a:t>2. Attachment of the infant to the parents. It is the most important psychological task in infancy.</a:t>
            </a:r>
          </a:p>
          <a:p>
            <a:r>
              <a:rPr lang="en-GB" b="1" i="1" dirty="0" smtClean="0">
                <a:solidFill>
                  <a:srgbClr val="00B050"/>
                </a:solidFill>
              </a:rPr>
              <a:t>Attachment is an emotional tie or connection that the infant form with a caregiver, usually the mother.</a:t>
            </a:r>
          </a:p>
        </p:txBody>
      </p:sp>
    </p:spTree>
    <p:extLst>
      <p:ext uri="{BB962C8B-B14F-4D97-AF65-F5344CB8AC3E}">
        <p14:creationId xmlns:p14="http://schemas.microsoft.com/office/powerpoint/2010/main" val="40814247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404664"/>
            <a:ext cx="7467600" cy="4873752"/>
          </a:xfrm>
        </p:spPr>
        <p:txBody>
          <a:bodyPr/>
          <a:lstStyle/>
          <a:p>
            <a:r>
              <a:rPr lang="en-GB" b="1" i="1" dirty="0" smtClean="0">
                <a:solidFill>
                  <a:srgbClr val="0070C0"/>
                </a:solidFill>
              </a:rPr>
              <a:t>The principal psychological task of infancy is the formation of an intimate </a:t>
            </a:r>
            <a:r>
              <a:rPr lang="en-GB" b="1" i="1" dirty="0" smtClean="0">
                <a:solidFill>
                  <a:schemeClr val="accent3">
                    <a:lumMod val="75000"/>
                  </a:schemeClr>
                </a:solidFill>
              </a:rPr>
              <a:t>attachment to the primary caregiver, usually the mother.</a:t>
            </a:r>
            <a:r>
              <a:rPr lang="en-GB" b="1" i="1" dirty="0" smtClean="0">
                <a:solidFill>
                  <a:srgbClr val="00B050"/>
                </a:solidFill>
              </a:rPr>
              <a:t> </a:t>
            </a:r>
          </a:p>
          <a:p>
            <a:r>
              <a:rPr lang="en-GB" b="1" i="1" dirty="0" smtClean="0">
                <a:solidFill>
                  <a:srgbClr val="00B050"/>
                </a:solidFill>
              </a:rPr>
              <a:t>Toward the end of the 1</a:t>
            </a:r>
            <a:r>
              <a:rPr lang="en-GB" b="1" i="1" baseline="30000" dirty="0" smtClean="0">
                <a:solidFill>
                  <a:srgbClr val="00B050"/>
                </a:solidFill>
              </a:rPr>
              <a:t>st</a:t>
            </a:r>
            <a:r>
              <a:rPr lang="en-GB" b="1" i="1" dirty="0" smtClean="0">
                <a:solidFill>
                  <a:srgbClr val="00B050"/>
                </a:solidFill>
              </a:rPr>
              <a:t> yr. of life, separation from the primary caregiver lead to initial loud protests from the infant </a:t>
            </a:r>
            <a:r>
              <a:rPr lang="en-GB" b="1" i="1" dirty="0" smtClean="0">
                <a:solidFill>
                  <a:schemeClr val="accent3">
                    <a:lumMod val="75000"/>
                  </a:schemeClr>
                </a:solidFill>
              </a:rPr>
              <a:t>(Normal separation anxiety.)</a:t>
            </a:r>
          </a:p>
          <a:p>
            <a:r>
              <a:rPr lang="en-GB" b="1" i="1" dirty="0" smtClean="0">
                <a:solidFill>
                  <a:srgbClr val="00B050"/>
                </a:solidFill>
              </a:rPr>
              <a:t>With continued absence of the mother , the infant is at risk of </a:t>
            </a:r>
            <a:r>
              <a:rPr lang="en-GB" b="1" i="1" u="sng" dirty="0" smtClean="0">
                <a:solidFill>
                  <a:schemeClr val="accent3">
                    <a:lumMod val="75000"/>
                  </a:schemeClr>
                </a:solidFill>
              </a:rPr>
              <a:t>depression</a:t>
            </a:r>
            <a:r>
              <a:rPr lang="en-GB" b="1" i="1" dirty="0">
                <a:solidFill>
                  <a:schemeClr val="accent3">
                    <a:lumMod val="75000"/>
                  </a:schemeClr>
                </a:solidFill>
              </a:rPr>
              <a:t>:</a:t>
            </a:r>
          </a:p>
        </p:txBody>
      </p:sp>
    </p:spTree>
    <p:extLst>
      <p:ext uri="{BB962C8B-B14F-4D97-AF65-F5344CB8AC3E}">
        <p14:creationId xmlns:p14="http://schemas.microsoft.com/office/powerpoint/2010/main" val="8105616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ThemeSea Blue</Template>
  <TotalTime>2976</TotalTime>
  <Words>2933</Words>
  <Application>Microsoft Office PowerPoint</Application>
  <PresentationFormat>On-screen Show (4:3)</PresentationFormat>
  <Paragraphs>269</Paragraphs>
  <Slides>28</Slides>
  <Notes>10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Oriel</vt:lpstr>
      <vt:lpstr>The beginning of life: PREGNANCY through preschool</vt:lpstr>
      <vt:lpstr>introduction</vt:lpstr>
      <vt:lpstr>Continue;</vt:lpstr>
      <vt:lpstr>I. Childhood &amp; the postpartum period </vt:lpstr>
      <vt:lpstr>Continue;</vt:lpstr>
      <vt:lpstr>Psychiatry of the postpartum period</vt:lpstr>
      <vt:lpstr>PowerPoint Presentation</vt:lpstr>
      <vt:lpstr>II. Infancy: Birth to 15 months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Toddler and preschool development</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beginning of life: PREGNANCY through preschool</dc:title>
  <dc:creator>Dr  Ali</dc:creator>
  <cp:lastModifiedBy>Dr  Ali</cp:lastModifiedBy>
  <cp:revision>71</cp:revision>
  <dcterms:created xsi:type="dcterms:W3CDTF">2012-06-02T15:14:38Z</dcterms:created>
  <dcterms:modified xsi:type="dcterms:W3CDTF">2014-11-08T07:56:44Z</dcterms:modified>
</cp:coreProperties>
</file>