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p:scale>
          <a:sx n="77" d="100"/>
          <a:sy n="77" d="100"/>
        </p:scale>
        <p:origin x="-1176" y="216"/>
      </p:cViewPr>
      <p:guideLst>
        <p:guide orient="horz" pos="2160"/>
        <p:guide pos="2880"/>
      </p:guideLst>
    </p:cSldViewPr>
  </p:slideViewPr>
  <p:outlineViewPr>
    <p:cViewPr>
      <p:scale>
        <a:sx n="33" d="100"/>
        <a:sy n="33" d="100"/>
      </p:scale>
      <p:origin x="0" y="271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1483051-E505-4B03-95CE-E62DA11846E7}" type="datetimeFigureOut">
              <a:rPr lang="en-GB" smtClean="0"/>
              <a:t>08/11/2014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3843418-29A2-4106-B800-D1C96E87D7DF}" type="slidenum">
              <a:rPr lang="en-GB" smtClean="0"/>
              <a:t>‹#›</a:t>
            </a:fld>
            <a:endParaRPr lang="en-GB"/>
          </a:p>
        </p:txBody>
      </p:sp>
    </p:spTree>
    <p:extLst>
      <p:ext uri="{BB962C8B-B14F-4D97-AF65-F5344CB8AC3E}">
        <p14:creationId xmlns:p14="http://schemas.microsoft.com/office/powerpoint/2010/main" val="3623260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Erik Erikson (1902-1224) Psychosocial  Stages of Development.</a:t>
            </a:r>
            <a:endParaRPr lang="en-GB" b="1" dirty="0"/>
          </a:p>
        </p:txBody>
      </p:sp>
      <p:sp>
        <p:nvSpPr>
          <p:cNvPr id="4" name="Slide Number Placeholder 3"/>
          <p:cNvSpPr>
            <a:spLocks noGrp="1"/>
          </p:cNvSpPr>
          <p:nvPr>
            <p:ph type="sldNum" sz="quarter" idx="10"/>
          </p:nvPr>
        </p:nvSpPr>
        <p:spPr/>
        <p:txBody>
          <a:bodyPr/>
          <a:lstStyle/>
          <a:p>
            <a:fld id="{C3843418-29A2-4106-B800-D1C96E87D7DF}" type="slidenum">
              <a:rPr lang="en-GB" smtClean="0"/>
              <a:t>6</a:t>
            </a:fld>
            <a:endParaRPr lang="en-GB"/>
          </a:p>
        </p:txBody>
      </p:sp>
    </p:spTree>
    <p:extLst>
      <p:ext uri="{BB962C8B-B14F-4D97-AF65-F5344CB8AC3E}">
        <p14:creationId xmlns:p14="http://schemas.microsoft.com/office/powerpoint/2010/main" val="1476581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65CD185-F8F9-4D7E-A0A1-9D6D21D0EEB7}" type="datetimeFigureOut">
              <a:rPr lang="en-GB" smtClean="0"/>
              <a:t>08/11/2014</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9F5598A3-4F1B-4EA0-B97B-C2F5E910B8BA}"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65CD185-F8F9-4D7E-A0A1-9D6D21D0EEB7}" type="datetimeFigureOut">
              <a:rPr lang="en-GB" smtClean="0"/>
              <a:t>08/11/2014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5598A3-4F1B-4EA0-B97B-C2F5E910B8BA}"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65CD185-F8F9-4D7E-A0A1-9D6D21D0EEB7}" type="datetimeFigureOut">
              <a:rPr lang="en-GB" smtClean="0"/>
              <a:t>08/11/2014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5598A3-4F1B-4EA0-B97B-C2F5E910B8BA}"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65CD185-F8F9-4D7E-A0A1-9D6D21D0EEB7}" type="datetimeFigureOut">
              <a:rPr lang="en-GB" smtClean="0"/>
              <a:t>08/11/2014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5598A3-4F1B-4EA0-B97B-C2F5E910B8BA}"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65CD185-F8F9-4D7E-A0A1-9D6D21D0EEB7}" type="datetimeFigureOut">
              <a:rPr lang="en-GB" smtClean="0"/>
              <a:t>08/11/2014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5598A3-4F1B-4EA0-B97B-C2F5E910B8BA}"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65CD185-F8F9-4D7E-A0A1-9D6D21D0EEB7}" type="datetimeFigureOut">
              <a:rPr lang="en-GB" smtClean="0"/>
              <a:t>08/11/2014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F5598A3-4F1B-4EA0-B97B-C2F5E910B8BA}"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65CD185-F8F9-4D7E-A0A1-9D6D21D0EEB7}" type="datetimeFigureOut">
              <a:rPr lang="en-GB" smtClean="0"/>
              <a:t>08/11/2014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F5598A3-4F1B-4EA0-B97B-C2F5E910B8BA}"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65CD185-F8F9-4D7E-A0A1-9D6D21D0EEB7}" type="datetimeFigureOut">
              <a:rPr lang="en-GB" smtClean="0"/>
              <a:t>08/11/2014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F5598A3-4F1B-4EA0-B97B-C2F5E910B8BA}"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5CD185-F8F9-4D7E-A0A1-9D6D21D0EEB7}" type="datetimeFigureOut">
              <a:rPr lang="en-GB" smtClean="0"/>
              <a:t>08/11/2014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F5598A3-4F1B-4EA0-B97B-C2F5E910B8BA}"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65CD185-F8F9-4D7E-A0A1-9D6D21D0EEB7}" type="datetimeFigureOut">
              <a:rPr lang="en-GB" smtClean="0"/>
              <a:t>08/11/2014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F5598A3-4F1B-4EA0-B97B-C2F5E910B8BA}"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65CD185-F8F9-4D7E-A0A1-9D6D21D0EEB7}" type="datetimeFigureOut">
              <a:rPr lang="en-GB" smtClean="0"/>
              <a:t>08/11/2014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9F5598A3-4F1B-4EA0-B97B-C2F5E910B8BA}" type="slidenum">
              <a:rPr lang="en-GB" smtClean="0"/>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65CD185-F8F9-4D7E-A0A1-9D6D21D0EEB7}" type="datetimeFigureOut">
              <a:rPr lang="en-GB" smtClean="0"/>
              <a:t>08/11/2014</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F5598A3-4F1B-4EA0-B97B-C2F5E910B8BA}" type="slidenum">
              <a:rPr lang="en-GB" smtClean="0"/>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1628800"/>
            <a:ext cx="7851648" cy="1828800"/>
          </a:xfrm>
        </p:spPr>
        <p:txBody>
          <a:bodyPr/>
          <a:lstStyle/>
          <a:p>
            <a:r>
              <a:rPr lang="en-GB" dirty="0" smtClean="0"/>
              <a:t>Early Adulthood: </a:t>
            </a:r>
            <a:br>
              <a:rPr lang="en-GB" dirty="0" smtClean="0"/>
            </a:br>
            <a:r>
              <a:rPr lang="en-GB" dirty="0" smtClean="0"/>
              <a:t>20-40 years</a:t>
            </a:r>
            <a:endParaRPr lang="en-GB" dirty="0"/>
          </a:p>
        </p:txBody>
      </p:sp>
      <p:sp>
        <p:nvSpPr>
          <p:cNvPr id="3" name="Subtitle 2"/>
          <p:cNvSpPr>
            <a:spLocks noGrp="1"/>
          </p:cNvSpPr>
          <p:nvPr>
            <p:ph type="subTitle" idx="1"/>
          </p:nvPr>
        </p:nvSpPr>
        <p:spPr>
          <a:xfrm>
            <a:off x="683568" y="3645024"/>
            <a:ext cx="7854696" cy="1752600"/>
          </a:xfrm>
        </p:spPr>
        <p:txBody>
          <a:bodyPr/>
          <a:lstStyle/>
          <a:p>
            <a:r>
              <a:rPr lang="en-GB" b="1" i="1" dirty="0" smtClean="0"/>
              <a:t>Characteristic</a:t>
            </a:r>
            <a:r>
              <a:rPr lang="en-GB" dirty="0" smtClean="0"/>
              <a:t>s:</a:t>
            </a:r>
          </a:p>
          <a:p>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70553" y="3717032"/>
            <a:ext cx="2771775" cy="1647825"/>
          </a:xfrm>
          <a:prstGeom prst="rect">
            <a:avLst/>
          </a:prstGeom>
        </p:spPr>
      </p:pic>
    </p:spTree>
    <p:extLst>
      <p:ext uri="{BB962C8B-B14F-4D97-AF65-F5344CB8AC3E}">
        <p14:creationId xmlns:p14="http://schemas.microsoft.com/office/powerpoint/2010/main" val="8340100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i="1" dirty="0" smtClean="0"/>
              <a:t>Early Adulthood</a:t>
            </a:r>
            <a:endParaRPr lang="en-GB" b="1" i="1" dirty="0"/>
          </a:p>
        </p:txBody>
      </p:sp>
      <p:sp>
        <p:nvSpPr>
          <p:cNvPr id="3" name="Content Placeholder 2"/>
          <p:cNvSpPr>
            <a:spLocks noGrp="1"/>
          </p:cNvSpPr>
          <p:nvPr>
            <p:ph idx="1"/>
          </p:nvPr>
        </p:nvSpPr>
        <p:spPr/>
        <p:txBody>
          <a:bodyPr>
            <a:normAutofit fontScale="92500" lnSpcReduction="20000"/>
          </a:bodyPr>
          <a:lstStyle/>
          <a:p>
            <a:r>
              <a:rPr lang="en-GB" b="1" i="1" dirty="0" smtClean="0"/>
              <a:t>1. At </a:t>
            </a:r>
            <a:r>
              <a:rPr lang="en-GB" b="1" i="1" u="sng" dirty="0" smtClean="0"/>
              <a:t>30 yr. of age </a:t>
            </a:r>
            <a:r>
              <a:rPr lang="en-GB" b="1" i="1" dirty="0" smtClean="0"/>
              <a:t>, there is a </a:t>
            </a:r>
            <a:r>
              <a:rPr lang="en-GB" b="1" i="1" u="sng" dirty="0" smtClean="0"/>
              <a:t>period of reappraisal </a:t>
            </a:r>
            <a:r>
              <a:rPr lang="en-GB" b="1" i="1" dirty="0" smtClean="0"/>
              <a:t>of one’s life</a:t>
            </a:r>
          </a:p>
          <a:p>
            <a:r>
              <a:rPr lang="en-GB" b="1" i="1" dirty="0" smtClean="0"/>
              <a:t>2. The adult’s </a:t>
            </a:r>
            <a:r>
              <a:rPr lang="en-GB" b="1" i="1" u="sng" dirty="0" smtClean="0"/>
              <a:t>role in society is defined, </a:t>
            </a:r>
            <a:r>
              <a:rPr lang="en-GB" b="1" i="1" dirty="0" smtClean="0"/>
              <a:t>physical development peaks, and the adult become independent.</a:t>
            </a:r>
          </a:p>
          <a:p>
            <a:r>
              <a:rPr lang="en-GB" b="1" i="1" u="sng" dirty="0" smtClean="0">
                <a:solidFill>
                  <a:srgbClr val="FF0000"/>
                </a:solidFill>
              </a:rPr>
              <a:t>Responsibilities and relationships</a:t>
            </a:r>
          </a:p>
          <a:p>
            <a:r>
              <a:rPr lang="en-GB" b="1" i="1" dirty="0" smtClean="0"/>
              <a:t>1. The development of an </a:t>
            </a:r>
            <a:r>
              <a:rPr lang="en-GB" b="1" i="1" u="sng" dirty="0" smtClean="0"/>
              <a:t>intimate  (e.g. close, sexual)relationship with another person occurs.</a:t>
            </a:r>
          </a:p>
          <a:p>
            <a:r>
              <a:rPr lang="en-GB" b="1" i="1" dirty="0" smtClean="0"/>
              <a:t>According to Erikson, this is the stage of </a:t>
            </a:r>
            <a:r>
              <a:rPr lang="en-GB" b="1" i="1" u="sng" dirty="0" smtClean="0"/>
              <a:t>intimacy versus isolation;</a:t>
            </a:r>
            <a:r>
              <a:rPr lang="en-GB" b="1" i="1" dirty="0" smtClean="0"/>
              <a:t> if the person does not develop and sustain an intimate relationship by this age of life, he/she may experience emotional isolation in the future.</a:t>
            </a:r>
            <a:endParaRPr lang="en-GB" b="1" i="1" dirty="0"/>
          </a:p>
        </p:txBody>
      </p:sp>
    </p:spTree>
    <p:extLst>
      <p:ext uri="{BB962C8B-B14F-4D97-AF65-F5344CB8AC3E}">
        <p14:creationId xmlns:p14="http://schemas.microsoft.com/office/powerpoint/2010/main" val="1607186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b="1" i="1" dirty="0" smtClean="0"/>
              <a:t>3. In the US, by 30 yr. of age, most Americans are married and have children.</a:t>
            </a:r>
          </a:p>
          <a:p>
            <a:r>
              <a:rPr lang="en-GB" b="1" i="1" dirty="0" smtClean="0"/>
              <a:t>4. During their  middle thirties, many women alter their  lifestyle by returning to work or school or by </a:t>
            </a:r>
            <a:r>
              <a:rPr lang="en-GB" b="1" i="1" u="sng" dirty="0" smtClean="0"/>
              <a:t>resuming their careers.</a:t>
            </a:r>
            <a:endParaRPr lang="en-GB" b="1" i="1" dirty="0"/>
          </a:p>
        </p:txBody>
      </p:sp>
    </p:spTree>
    <p:extLst>
      <p:ext uri="{BB962C8B-B14F-4D97-AF65-F5344CB8AC3E}">
        <p14:creationId xmlns:p14="http://schemas.microsoft.com/office/powerpoint/2010/main" val="32259853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052736"/>
            <a:ext cx="7772400" cy="1362456"/>
          </a:xfrm>
        </p:spPr>
        <p:txBody>
          <a:bodyPr/>
          <a:lstStyle/>
          <a:p>
            <a:r>
              <a:rPr lang="en-GB" sz="3600" i="1" dirty="0" smtClean="0"/>
              <a:t>Middle Adulthood</a:t>
            </a:r>
            <a:br>
              <a:rPr lang="en-GB" sz="3600" i="1" dirty="0" smtClean="0"/>
            </a:br>
            <a:r>
              <a:rPr lang="en-GB" sz="3600" i="1" dirty="0" smtClean="0"/>
              <a:t>40-65 Years</a:t>
            </a:r>
            <a:endParaRPr lang="en-GB" sz="3600" i="1" dirty="0"/>
          </a:p>
        </p:txBody>
      </p:sp>
      <p:sp>
        <p:nvSpPr>
          <p:cNvPr id="3" name="Text Placeholder 2"/>
          <p:cNvSpPr>
            <a:spLocks noGrp="1"/>
          </p:cNvSpPr>
          <p:nvPr>
            <p:ph type="body" idx="1"/>
          </p:nvPr>
        </p:nvSpPr>
        <p:spPr>
          <a:xfrm>
            <a:off x="539552" y="2564904"/>
            <a:ext cx="7772400" cy="1509712"/>
          </a:xfrm>
        </p:spPr>
        <p:txBody>
          <a:bodyPr>
            <a:noAutofit/>
          </a:bodyPr>
          <a:lstStyle/>
          <a:p>
            <a:pPr marL="342900" indent="-342900">
              <a:buFont typeface="Courier New" pitchFamily="49" charset="0"/>
              <a:buChar char="o"/>
            </a:pPr>
            <a:r>
              <a:rPr lang="en-GB" sz="1800" b="1" i="1" dirty="0" smtClean="0"/>
              <a:t>The person in middle adulthood possesses more</a:t>
            </a:r>
            <a:r>
              <a:rPr lang="en-GB" sz="1800" b="1" i="1" u="sng" dirty="0" smtClean="0"/>
              <a:t> Power </a:t>
            </a:r>
            <a:r>
              <a:rPr lang="en-GB" sz="1800" b="1" i="1" dirty="0" smtClean="0"/>
              <a:t>and </a:t>
            </a:r>
            <a:r>
              <a:rPr lang="en-GB" sz="1800" b="1" i="1" u="sng" dirty="0" smtClean="0"/>
              <a:t>Authority</a:t>
            </a:r>
            <a:r>
              <a:rPr lang="en-GB" sz="1800" b="1" i="1" dirty="0" smtClean="0"/>
              <a:t> than at other life stages.</a:t>
            </a:r>
          </a:p>
          <a:p>
            <a:pPr marL="342900" indent="-342900">
              <a:buFont typeface="Courier New" pitchFamily="49" charset="0"/>
              <a:buChar char="o"/>
            </a:pPr>
            <a:r>
              <a:rPr lang="en-GB" sz="1800" b="1" i="1" u="sng" dirty="0" smtClean="0">
                <a:solidFill>
                  <a:srgbClr val="FFFF00"/>
                </a:solidFill>
              </a:rPr>
              <a:t>A.   </a:t>
            </a:r>
            <a:r>
              <a:rPr lang="en-GB" sz="1800" b="1" i="1" u="sng" dirty="0" smtClean="0"/>
              <a:t>RESPOSIBILITIES: </a:t>
            </a:r>
            <a:r>
              <a:rPr lang="en-GB" sz="1800" b="1" i="1" dirty="0" smtClean="0"/>
              <a:t> the individual either maintain a continued sense of productivity or develops a sense of emptiness (Erikson’s stage of </a:t>
            </a:r>
            <a:r>
              <a:rPr lang="en-GB" sz="1800" b="1" i="1" u="sng" dirty="0" smtClean="0"/>
              <a:t>generativity </a:t>
            </a:r>
            <a:r>
              <a:rPr lang="en-GB" sz="1800" b="1" i="1" dirty="0" smtClean="0"/>
              <a:t>versus </a:t>
            </a:r>
            <a:r>
              <a:rPr lang="en-GB" sz="1800" b="1" i="1" u="sng" dirty="0" smtClean="0"/>
              <a:t>stagnation.)</a:t>
            </a:r>
          </a:p>
          <a:p>
            <a:pPr marL="342900" indent="-342900">
              <a:buFont typeface="Courier New" pitchFamily="49" charset="0"/>
              <a:buChar char="o"/>
            </a:pPr>
            <a:r>
              <a:rPr lang="en-GB" sz="1800" b="1" i="1" dirty="0" smtClean="0">
                <a:solidFill>
                  <a:srgbClr val="FFFF00"/>
                </a:solidFill>
              </a:rPr>
              <a:t>B.  </a:t>
            </a:r>
            <a:r>
              <a:rPr lang="en-GB" sz="1800" b="1" i="1" dirty="0" smtClean="0"/>
              <a:t>70% to 80% of men in their middle forties or early fifties exhibit a </a:t>
            </a:r>
            <a:r>
              <a:rPr lang="en-GB" sz="1800" b="1" i="1" u="sng" dirty="0"/>
              <a:t>M</a:t>
            </a:r>
            <a:r>
              <a:rPr lang="en-GB" sz="1800" b="1" i="1" u="sng" dirty="0" smtClean="0"/>
              <a:t>idlife Crisis,</a:t>
            </a:r>
            <a:r>
              <a:rPr lang="en-GB" sz="1800" b="1" i="1" dirty="0" smtClean="0"/>
              <a:t> this may lead to:</a:t>
            </a:r>
          </a:p>
          <a:p>
            <a:pPr marL="342900" indent="-342900">
              <a:buFont typeface="Courier New" pitchFamily="49" charset="0"/>
              <a:buChar char="o"/>
            </a:pPr>
            <a:r>
              <a:rPr lang="en-GB" sz="1800" b="1" i="1" dirty="0" smtClean="0"/>
              <a:t>1. A change in profession or lifestyle.</a:t>
            </a:r>
          </a:p>
          <a:p>
            <a:pPr marL="342900" indent="-342900">
              <a:buFont typeface="Courier New" pitchFamily="49" charset="0"/>
              <a:buChar char="o"/>
            </a:pPr>
            <a:r>
              <a:rPr lang="en-GB" sz="1800" b="1" i="1" dirty="0" smtClean="0"/>
              <a:t>2. Infidelity. Separation or divorce.</a:t>
            </a:r>
          </a:p>
          <a:p>
            <a:pPr marL="342900" indent="-342900">
              <a:buFont typeface="Courier New" pitchFamily="49" charset="0"/>
              <a:buChar char="o"/>
            </a:pPr>
            <a:r>
              <a:rPr lang="en-GB" sz="1800" b="1" i="1" dirty="0" smtClean="0"/>
              <a:t>3. Increased use of alcohol or drugs.</a:t>
            </a:r>
          </a:p>
          <a:p>
            <a:pPr marL="342900" indent="-342900">
              <a:buFont typeface="Courier New" pitchFamily="49" charset="0"/>
              <a:buChar char="o"/>
            </a:pPr>
            <a:r>
              <a:rPr lang="en-GB" sz="1800" b="1" i="1" dirty="0" smtClean="0"/>
              <a:t>4. Depression.</a:t>
            </a:r>
          </a:p>
          <a:p>
            <a:pPr marL="342900" indent="-342900">
              <a:buFont typeface="Courier New" pitchFamily="49" charset="0"/>
              <a:buChar char="o"/>
            </a:pPr>
            <a:r>
              <a:rPr lang="en-GB" sz="1800" b="1" i="1" dirty="0" smtClean="0"/>
              <a:t>B. Midlife crisis is associated with an awareness of one’s own aging and death and severe or unexpected lifestyle changes (e.g., death of spouse, loss of a job, serious illness).</a:t>
            </a:r>
            <a:endParaRPr lang="en-GB" sz="1800" b="1" i="1" dirty="0"/>
          </a:p>
          <a:p>
            <a:pPr marL="342900" indent="-342900">
              <a:buFont typeface="Courier New" pitchFamily="49" charset="0"/>
              <a:buChar char="o"/>
            </a:pPr>
            <a:endParaRPr lang="en-GB" sz="1800" b="1" i="1" u="sng" dirty="0"/>
          </a:p>
        </p:txBody>
      </p:sp>
    </p:spTree>
    <p:extLst>
      <p:ext uri="{BB962C8B-B14F-4D97-AF65-F5344CB8AC3E}">
        <p14:creationId xmlns:p14="http://schemas.microsoft.com/office/powerpoint/2010/main" val="3912975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GB" b="1" i="1" dirty="0" smtClean="0"/>
              <a:t>C. Climacterium; is the change in physiologic function that occur during midlife.</a:t>
            </a:r>
          </a:p>
          <a:p>
            <a:r>
              <a:rPr lang="en-GB" b="1" i="1" dirty="0" smtClean="0">
                <a:solidFill>
                  <a:srgbClr val="FF0000"/>
                </a:solidFill>
              </a:rPr>
              <a:t>1. </a:t>
            </a:r>
            <a:r>
              <a:rPr lang="en-GB" b="1" i="1" dirty="0" smtClean="0"/>
              <a:t>In men, although hormone levels do not change significantly, a decrease in muscle strength, and sexual performance occurs in midlife.</a:t>
            </a:r>
          </a:p>
          <a:p>
            <a:r>
              <a:rPr lang="en-GB" b="1" i="1" dirty="0" smtClean="0">
                <a:solidFill>
                  <a:srgbClr val="FF0000"/>
                </a:solidFill>
              </a:rPr>
              <a:t>2. </a:t>
            </a:r>
            <a:r>
              <a:rPr lang="en-GB" b="1" i="1" dirty="0" smtClean="0"/>
              <a:t>In women, menopause occurs:</a:t>
            </a:r>
          </a:p>
          <a:p>
            <a:r>
              <a:rPr lang="en-GB" b="1" i="1" dirty="0" smtClean="0">
                <a:solidFill>
                  <a:srgbClr val="002060"/>
                </a:solidFill>
              </a:rPr>
              <a:t>1</a:t>
            </a:r>
            <a:r>
              <a:rPr lang="en-GB" b="1" i="1" baseline="30000" dirty="0" smtClean="0">
                <a:solidFill>
                  <a:srgbClr val="002060"/>
                </a:solidFill>
              </a:rPr>
              <a:t>s</a:t>
            </a:r>
            <a:r>
              <a:rPr lang="en-GB" b="1" i="1" baseline="30000" dirty="0" smtClean="0"/>
              <a:t>t</a:t>
            </a:r>
            <a:r>
              <a:rPr lang="en-GB" b="1" i="1" dirty="0" smtClean="0"/>
              <a:t> </a:t>
            </a:r>
            <a:r>
              <a:rPr lang="en-GB" b="1" i="1" dirty="0"/>
              <a:t>T</a:t>
            </a:r>
            <a:r>
              <a:rPr lang="en-GB" b="1" i="1" dirty="0" smtClean="0"/>
              <a:t>he ovaries stop functioning and menstruation stops in the late forties or early fifties.</a:t>
            </a:r>
          </a:p>
          <a:p>
            <a:r>
              <a:rPr lang="en-GB" b="1" i="1" dirty="0" smtClean="0">
                <a:solidFill>
                  <a:srgbClr val="002060"/>
                </a:solidFill>
              </a:rPr>
              <a:t>2</a:t>
            </a:r>
            <a:r>
              <a:rPr lang="en-GB" b="1" i="1" baseline="30000" dirty="0" smtClean="0">
                <a:solidFill>
                  <a:srgbClr val="002060"/>
                </a:solidFill>
              </a:rPr>
              <a:t>nd</a:t>
            </a:r>
            <a:r>
              <a:rPr lang="en-GB" b="1" i="1" dirty="0" smtClean="0"/>
              <a:t> Absence of menstruation for one year defines the end of menopause.</a:t>
            </a:r>
          </a:p>
          <a:p>
            <a:r>
              <a:rPr lang="en-GB" b="1" i="1" dirty="0" smtClean="0">
                <a:solidFill>
                  <a:srgbClr val="002060"/>
                </a:solidFill>
              </a:rPr>
              <a:t> 3</a:t>
            </a:r>
            <a:r>
              <a:rPr lang="en-GB" b="1" i="1" baseline="30000" dirty="0" smtClean="0">
                <a:solidFill>
                  <a:srgbClr val="002060"/>
                </a:solidFill>
              </a:rPr>
              <a:t>rd</a:t>
            </a:r>
            <a:r>
              <a:rPr lang="en-GB" b="1" i="1" dirty="0" smtClean="0">
                <a:solidFill>
                  <a:srgbClr val="002060"/>
                </a:solidFill>
              </a:rPr>
              <a:t> </a:t>
            </a:r>
            <a:r>
              <a:rPr lang="en-GB" b="1" i="1" dirty="0" smtClean="0"/>
              <a:t>Vasomotor instability, called hot flashes or flushes is a common physical problem seen in all women.in all countries and cultures , may continue for years.</a:t>
            </a:r>
            <a:endParaRPr lang="en-GB" b="1" i="1" dirty="0"/>
          </a:p>
        </p:txBody>
      </p:sp>
    </p:spTree>
    <p:extLst>
      <p:ext uri="{BB962C8B-B14F-4D97-AF65-F5344CB8AC3E}">
        <p14:creationId xmlns:p14="http://schemas.microsoft.com/office/powerpoint/2010/main" val="6089986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966973051"/>
              </p:ext>
            </p:extLst>
          </p:nvPr>
        </p:nvGraphicFramePr>
        <p:xfrm>
          <a:off x="467544" y="1196752"/>
          <a:ext cx="8229600" cy="5486400"/>
        </p:xfrm>
        <a:graphic>
          <a:graphicData uri="http://schemas.openxmlformats.org/drawingml/2006/table">
            <a:tbl>
              <a:tblPr firstRow="1" bandRow="1">
                <a:tableStyleId>{5C22544A-7EE6-4342-B048-85BDC9FD1C3A}</a:tableStyleId>
              </a:tblPr>
              <a:tblGrid>
                <a:gridCol w="1666528"/>
                <a:gridCol w="6563072"/>
              </a:tblGrid>
              <a:tr h="1140695">
                <a:tc>
                  <a:txBody>
                    <a:bodyPr/>
                    <a:lstStyle/>
                    <a:p>
                      <a:r>
                        <a:rPr lang="en-GB" dirty="0" smtClean="0"/>
                        <a:t>Trust vs. </a:t>
                      </a:r>
                    </a:p>
                    <a:p>
                      <a:r>
                        <a:rPr lang="en-GB" dirty="0" smtClean="0"/>
                        <a:t>Mistrust Birth-1 year</a:t>
                      </a:r>
                      <a:endParaRPr lang="en-GB" dirty="0"/>
                    </a:p>
                  </a:txBody>
                  <a:tcPr/>
                </a:tc>
                <a:tc>
                  <a:txBody>
                    <a:bodyPr/>
                    <a:lstStyle/>
                    <a:p>
                      <a:r>
                        <a:rPr lang="en-GB" dirty="0" smtClean="0"/>
                        <a:t>Erikson believes that </a:t>
                      </a:r>
                      <a:r>
                        <a:rPr lang="en-GB" baseline="0" dirty="0" smtClean="0"/>
                        <a:t> a basic attitude of trust or mistrust is formed at this stage. Trust is established when babies are given warmth, touching ,love and physical care. Mistrust is caused by inadequate or inconsistent care and by parents who are cold, indifferent, or rejecting. Basic mistrust may later cause insecurity, suspiciousness or an inability to relate to others </a:t>
                      </a:r>
                      <a:endParaRPr lang="en-GB" dirty="0"/>
                    </a:p>
                  </a:txBody>
                  <a:tcPr/>
                </a:tc>
              </a:tr>
              <a:tr h="1140695">
                <a:tc>
                  <a:txBody>
                    <a:bodyPr/>
                    <a:lstStyle/>
                    <a:p>
                      <a:r>
                        <a:rPr lang="en-GB" b="1" dirty="0" smtClean="0"/>
                        <a:t>Autonomy vs. Shame and Doubt 1-3 yr.</a:t>
                      </a:r>
                      <a:endParaRPr lang="en-GB" b="1" dirty="0"/>
                    </a:p>
                  </a:txBody>
                  <a:tcPr/>
                </a:tc>
                <a:tc>
                  <a:txBody>
                    <a:bodyPr/>
                    <a:lstStyle/>
                    <a:p>
                      <a:r>
                        <a:rPr lang="en-GB" b="1" dirty="0" smtClean="0"/>
                        <a:t>Children must learn to be “autonomous”-express their growing self control-to feed and dress themselves, and look after their own hygiene and so on. Faliure to achieve the independency may force the child to doubt her/his</a:t>
                      </a:r>
                      <a:r>
                        <a:rPr lang="en-GB" b="1" baseline="0" dirty="0" smtClean="0"/>
                        <a:t>  own abilities and feel shameful about her actions.</a:t>
                      </a:r>
                    </a:p>
                  </a:txBody>
                  <a:tcPr/>
                </a:tc>
              </a:tr>
              <a:tr h="1568455">
                <a:tc>
                  <a:txBody>
                    <a:bodyPr/>
                    <a:lstStyle/>
                    <a:p>
                      <a:r>
                        <a:rPr lang="en-GB" b="1" dirty="0" smtClean="0"/>
                        <a:t>Initiatives</a:t>
                      </a:r>
                    </a:p>
                    <a:p>
                      <a:r>
                        <a:rPr lang="en-GB" b="1" dirty="0" smtClean="0"/>
                        <a:t>Vs. Guilt</a:t>
                      </a:r>
                    </a:p>
                    <a:p>
                      <a:r>
                        <a:rPr lang="en-GB" b="1" dirty="0" smtClean="0"/>
                        <a:t>3-6 years</a:t>
                      </a:r>
                      <a:endParaRPr lang="en-GB" b="1" dirty="0"/>
                    </a:p>
                  </a:txBody>
                  <a:tcPr/>
                </a:tc>
                <a:tc>
                  <a:txBody>
                    <a:bodyPr/>
                    <a:lstStyle/>
                    <a:p>
                      <a:r>
                        <a:rPr lang="en-GB" b="1" dirty="0" smtClean="0"/>
                        <a:t>During</a:t>
                      </a:r>
                      <a:r>
                        <a:rPr lang="en-GB" b="1" baseline="0" dirty="0" smtClean="0"/>
                        <a:t> this stage, children are exploring the world around them by playing and interacting with others. Through play they learn to make plans and carry out tasks. Parents reinforce initiatives by giving children freedom to play, ask questions and choose activities. Feelings of guilt about initiating activities are formed if parents criticize severely, prevent play or discourage the child’s question.</a:t>
                      </a:r>
                      <a:endParaRPr lang="en-GB" b="1" dirty="0"/>
                    </a:p>
                  </a:txBody>
                  <a:tcPr/>
                </a:tc>
              </a:tr>
            </a:tbl>
          </a:graphicData>
        </a:graphic>
      </p:graphicFrame>
    </p:spTree>
    <p:extLst>
      <p:ext uri="{BB962C8B-B14F-4D97-AF65-F5344CB8AC3E}">
        <p14:creationId xmlns:p14="http://schemas.microsoft.com/office/powerpoint/2010/main" val="25401632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582800115"/>
              </p:ext>
            </p:extLst>
          </p:nvPr>
        </p:nvGraphicFramePr>
        <p:xfrm>
          <a:off x="323850" y="1196975"/>
          <a:ext cx="8229600" cy="5394960"/>
        </p:xfrm>
        <a:graphic>
          <a:graphicData uri="http://schemas.openxmlformats.org/drawingml/2006/table">
            <a:tbl>
              <a:tblPr firstRow="1" bandRow="1">
                <a:tableStyleId>{5C22544A-7EE6-4342-B048-85BDC9FD1C3A}</a:tableStyleId>
              </a:tblPr>
              <a:tblGrid>
                <a:gridCol w="1511846"/>
                <a:gridCol w="6717754"/>
              </a:tblGrid>
              <a:tr h="370840">
                <a:tc>
                  <a:txBody>
                    <a:bodyPr/>
                    <a:lstStyle/>
                    <a:p>
                      <a:r>
                        <a:rPr lang="en-GB" dirty="0" smtClean="0"/>
                        <a:t>Industry vs.</a:t>
                      </a:r>
                    </a:p>
                    <a:p>
                      <a:r>
                        <a:rPr lang="en-GB" dirty="0" smtClean="0"/>
                        <a:t>Inferiority</a:t>
                      </a:r>
                      <a:r>
                        <a:rPr lang="en-GB" baseline="0" dirty="0" smtClean="0"/>
                        <a:t> </a:t>
                      </a:r>
                    </a:p>
                    <a:p>
                      <a:r>
                        <a:rPr lang="en-GB" baseline="0" dirty="0" smtClean="0"/>
                        <a:t>6-12 years.</a:t>
                      </a:r>
                      <a:endParaRPr lang="en-GB" dirty="0"/>
                    </a:p>
                  </a:txBody>
                  <a:tcPr/>
                </a:tc>
                <a:tc>
                  <a:txBody>
                    <a:bodyPr/>
                    <a:lstStyle/>
                    <a:p>
                      <a:r>
                        <a:rPr lang="en-GB" dirty="0" smtClean="0"/>
                        <a:t>Many</a:t>
                      </a:r>
                      <a:r>
                        <a:rPr lang="en-GB" baseline="0" dirty="0" smtClean="0"/>
                        <a:t> events in middle childhood are symbolized  by the day when you first entered school. The “elementary” school years are a child’s “entrance into life”. In school, children begin to learn skills valued by society, and success or faliure can affect a child’s feelings of adequacy. Children learn a sense of industry if they win praise for productive activities, such as reading, studying and painting. If a child’s efforts are regarded as messy, childish or inadequate, a feelings of inferiority result. For the first time, teachers, classmates, and adults outside the home become as important as parents  in shaping attitudes toward oneself.</a:t>
                      </a:r>
                      <a:endParaRPr lang="en-GB" dirty="0"/>
                    </a:p>
                  </a:txBody>
                  <a:tcPr/>
                </a:tc>
              </a:tr>
              <a:tr h="370840">
                <a:tc>
                  <a:txBody>
                    <a:bodyPr/>
                    <a:lstStyle/>
                    <a:p>
                      <a:r>
                        <a:rPr lang="en-GB" b="1" dirty="0" smtClean="0"/>
                        <a:t>Identity vs.</a:t>
                      </a:r>
                    </a:p>
                    <a:p>
                      <a:r>
                        <a:rPr lang="en-GB" b="1" dirty="0" smtClean="0"/>
                        <a:t>Role</a:t>
                      </a:r>
                    </a:p>
                    <a:p>
                      <a:r>
                        <a:rPr lang="en-GB" b="1" dirty="0" smtClean="0"/>
                        <a:t>Confusion.</a:t>
                      </a:r>
                    </a:p>
                    <a:p>
                      <a:r>
                        <a:rPr lang="en-GB" b="1" dirty="0" smtClean="0"/>
                        <a:t>12-20 years.</a:t>
                      </a:r>
                      <a:endParaRPr lang="en-GB" dirty="0"/>
                    </a:p>
                  </a:txBody>
                  <a:tcPr/>
                </a:tc>
                <a:tc>
                  <a:txBody>
                    <a:bodyPr/>
                    <a:lstStyle/>
                    <a:p>
                      <a:r>
                        <a:rPr lang="en-GB" b="1" dirty="0" smtClean="0"/>
                        <a:t>This is the crossroad between childhood and adulthood. The adolescent struggle with the question “Who am I?”</a:t>
                      </a:r>
                    </a:p>
                    <a:p>
                      <a:r>
                        <a:rPr lang="en-GB" b="1" dirty="0" smtClean="0"/>
                        <a:t>Adolescent must make</a:t>
                      </a:r>
                      <a:r>
                        <a:rPr lang="en-GB" b="1" baseline="0" dirty="0" smtClean="0"/>
                        <a:t> a conscious search for identity. This built on the outcome and resolution to conflict in earlier stages. Identity  is how you see yourself, and how you feel the rest of the wold perceive you. Identity define who you are, what you value, and commitments to work, personal relationships ,sexual orientation and ideals.</a:t>
                      </a:r>
                      <a:endParaRPr lang="en-GB" b="1" dirty="0"/>
                    </a:p>
                  </a:txBody>
                  <a:tcPr/>
                </a:tc>
              </a:tr>
            </a:tbl>
          </a:graphicData>
        </a:graphic>
      </p:graphicFrame>
    </p:spTree>
    <p:extLst>
      <p:ext uri="{BB962C8B-B14F-4D97-AF65-F5344CB8AC3E}">
        <p14:creationId xmlns:p14="http://schemas.microsoft.com/office/powerpoint/2010/main" val="3894305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785554639"/>
              </p:ext>
            </p:extLst>
          </p:nvPr>
        </p:nvGraphicFramePr>
        <p:xfrm>
          <a:off x="467544" y="1052736"/>
          <a:ext cx="8229600" cy="5734467"/>
        </p:xfrm>
        <a:graphic>
          <a:graphicData uri="http://schemas.openxmlformats.org/drawingml/2006/table">
            <a:tbl>
              <a:tblPr firstRow="1" bandRow="1">
                <a:tableStyleId>{5C22544A-7EE6-4342-B048-85BDC9FD1C3A}</a:tableStyleId>
              </a:tblPr>
              <a:tblGrid>
                <a:gridCol w="1450504"/>
                <a:gridCol w="6779096"/>
              </a:tblGrid>
              <a:tr h="2259747">
                <a:tc>
                  <a:txBody>
                    <a:bodyPr/>
                    <a:lstStyle/>
                    <a:p>
                      <a:r>
                        <a:rPr lang="en-GB" dirty="0" smtClean="0"/>
                        <a:t>Intimacy</a:t>
                      </a:r>
                      <a:r>
                        <a:rPr lang="en-GB" baseline="0" dirty="0" smtClean="0"/>
                        <a:t> </a:t>
                      </a:r>
                      <a:r>
                        <a:rPr lang="en-GB" dirty="0" smtClean="0"/>
                        <a:t>vs. Isolation</a:t>
                      </a:r>
                    </a:p>
                    <a:p>
                      <a:r>
                        <a:rPr lang="en-GB" dirty="0" smtClean="0"/>
                        <a:t>20-40</a:t>
                      </a:r>
                      <a:r>
                        <a:rPr lang="en-GB" baseline="0" dirty="0" smtClean="0"/>
                        <a:t> yr.</a:t>
                      </a:r>
                    </a:p>
                    <a:p>
                      <a:r>
                        <a:rPr lang="en-GB" baseline="0" dirty="0" smtClean="0"/>
                        <a:t>Young</a:t>
                      </a:r>
                    </a:p>
                    <a:p>
                      <a:r>
                        <a:rPr lang="en-GB" baseline="0" dirty="0" smtClean="0"/>
                        <a:t>Adulthood.</a:t>
                      </a:r>
                      <a:endParaRPr lang="en-GB" dirty="0"/>
                    </a:p>
                  </a:txBody>
                  <a:tcPr/>
                </a:tc>
                <a:tc>
                  <a:txBody>
                    <a:bodyPr/>
                    <a:lstStyle/>
                    <a:p>
                      <a:r>
                        <a:rPr lang="en-GB" dirty="0" smtClean="0"/>
                        <a:t>The primary task at this stage is to build  deep friendships  and to achieve  a sense of love  and companionship</a:t>
                      </a:r>
                      <a:r>
                        <a:rPr lang="en-GB" baseline="0" dirty="0" smtClean="0"/>
                        <a:t> with another person. Intimacy=the ability to care about others and to share experiences with them. Feelings of loneliness or isolation are likely to result from an inability to form friendship or an intimate relationship. Key social agents are lovers, spouse and close friends (of both sexes)</a:t>
                      </a:r>
                      <a:endParaRPr lang="en-GB" dirty="0"/>
                    </a:p>
                  </a:txBody>
                  <a:tcPr/>
                </a:tc>
              </a:tr>
              <a:tr h="370840">
                <a:tc>
                  <a:txBody>
                    <a:bodyPr/>
                    <a:lstStyle/>
                    <a:p>
                      <a:r>
                        <a:rPr lang="en-GB" b="1" dirty="0" smtClean="0"/>
                        <a:t>Generativity  versus Stagnation</a:t>
                      </a:r>
                    </a:p>
                    <a:p>
                      <a:r>
                        <a:rPr lang="en-GB" b="1" dirty="0" smtClean="0"/>
                        <a:t>40-65 yr.</a:t>
                      </a:r>
                    </a:p>
                    <a:p>
                      <a:r>
                        <a:rPr lang="en-GB" b="1" dirty="0" smtClean="0"/>
                        <a:t>Middle Adulthood</a:t>
                      </a:r>
                      <a:endParaRPr lang="en-GB" b="1" dirty="0"/>
                    </a:p>
                  </a:txBody>
                  <a:tcPr/>
                </a:tc>
                <a:tc>
                  <a:txBody>
                    <a:bodyPr/>
                    <a:lstStyle/>
                    <a:p>
                      <a:r>
                        <a:rPr lang="en-GB" b="1" dirty="0" smtClean="0"/>
                        <a:t>At this stage adults face the task of becoming productive in their work and raising their families</a:t>
                      </a:r>
                      <a:r>
                        <a:rPr lang="en-GB" b="1" baseline="0" dirty="0" smtClean="0"/>
                        <a:t> or by helping other children(as a </a:t>
                      </a:r>
                      <a:r>
                        <a:rPr lang="en-GB" b="1" baseline="0" smtClean="0"/>
                        <a:t>teacher </a:t>
                      </a:r>
                      <a:r>
                        <a:rPr lang="en-GB" b="1" baseline="0" smtClean="0"/>
                        <a:t>e.g.). </a:t>
                      </a:r>
                      <a:r>
                        <a:rPr lang="en-GB" b="1" baseline="0" dirty="0" smtClean="0"/>
                        <a:t>These standards of generativity are defined by one’s culture. Those who are unwilling or unable to assume these responsibilities will become stagnated and/or self-centred. Significant social agents are the spouse, children and cultural norms.</a:t>
                      </a:r>
                      <a:endParaRPr lang="en-GB" b="1" dirty="0"/>
                    </a:p>
                  </a:txBody>
                  <a:tcPr/>
                </a:tc>
              </a:tr>
              <a:tr h="370840">
                <a:tc>
                  <a:txBody>
                    <a:bodyPr/>
                    <a:lstStyle/>
                    <a:p>
                      <a:r>
                        <a:rPr lang="en-GB" b="1" dirty="0" smtClean="0"/>
                        <a:t>Integrity vs.</a:t>
                      </a:r>
                    </a:p>
                    <a:p>
                      <a:r>
                        <a:rPr lang="en-GB" b="1" dirty="0" smtClean="0"/>
                        <a:t>Despair</a:t>
                      </a:r>
                    </a:p>
                    <a:p>
                      <a:r>
                        <a:rPr lang="en-GB" b="1" dirty="0" smtClean="0"/>
                        <a:t>&gt; 65 years. </a:t>
                      </a:r>
                    </a:p>
                    <a:p>
                      <a:r>
                        <a:rPr lang="en-GB" dirty="0" smtClean="0"/>
                        <a:t> </a:t>
                      </a:r>
                      <a:endParaRPr lang="en-GB" b="1" dirty="0"/>
                    </a:p>
                  </a:txBody>
                  <a:tcPr/>
                </a:tc>
                <a:tc>
                  <a:txBody>
                    <a:bodyPr/>
                    <a:lstStyle/>
                    <a:p>
                      <a:r>
                        <a:rPr lang="en-GB" b="1" dirty="0" smtClean="0"/>
                        <a:t>The older adult will look back at life viewing it as either meaningful, productive and happy experience or a major disappointment full of unfulfilled promises and unrealized goals. One's</a:t>
                      </a:r>
                      <a:r>
                        <a:rPr lang="en-GB" b="1" baseline="0" dirty="0" smtClean="0"/>
                        <a:t> self-experience, particularly social experience will determine the outcome of this final life crisis. </a:t>
                      </a:r>
                      <a:endParaRPr lang="en-GB" b="1" dirty="0"/>
                    </a:p>
                  </a:txBody>
                  <a:tcPr/>
                </a:tc>
              </a:tr>
            </a:tbl>
          </a:graphicData>
        </a:graphic>
      </p:graphicFrame>
    </p:spTree>
    <p:extLst>
      <p:ext uri="{BB962C8B-B14F-4D97-AF65-F5344CB8AC3E}">
        <p14:creationId xmlns:p14="http://schemas.microsoft.com/office/powerpoint/2010/main" val="360639718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366</TotalTime>
  <Words>1038</Words>
  <Application>Microsoft Office PowerPoint</Application>
  <PresentationFormat>On-screen Show (4:3)</PresentationFormat>
  <Paragraphs>60</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Flow</vt:lpstr>
      <vt:lpstr>Early Adulthood:  20-40 years</vt:lpstr>
      <vt:lpstr>Early Adulthood</vt:lpstr>
      <vt:lpstr>PowerPoint Presentation</vt:lpstr>
      <vt:lpstr>Middle Adulthood 40-65 Years</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Early Adulthood:  20-40 years</dc:title>
  <dc:creator>Dr  Ali</dc:creator>
  <cp:lastModifiedBy>Dr  Ali</cp:lastModifiedBy>
  <cp:revision>33</cp:revision>
  <dcterms:created xsi:type="dcterms:W3CDTF">2012-06-04T14:13:14Z</dcterms:created>
  <dcterms:modified xsi:type="dcterms:W3CDTF">2014-11-08T07:43:22Z</dcterms:modified>
</cp:coreProperties>
</file>