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sldIdLst>
    <p:sldId id="256" r:id="rId2"/>
    <p:sldId id="312" r:id="rId3"/>
    <p:sldId id="322" r:id="rId4"/>
    <p:sldId id="323" r:id="rId5"/>
    <p:sldId id="324" r:id="rId6"/>
    <p:sldId id="325" r:id="rId7"/>
    <p:sldId id="326" r:id="rId8"/>
    <p:sldId id="261" r:id="rId9"/>
    <p:sldId id="262" r:id="rId10"/>
    <p:sldId id="317" r:id="rId11"/>
    <p:sldId id="318" r:id="rId12"/>
    <p:sldId id="260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5" r:id="rId25"/>
    <p:sldId id="276" r:id="rId26"/>
    <p:sldId id="277" r:id="rId27"/>
    <p:sldId id="278" r:id="rId28"/>
    <p:sldId id="295" r:id="rId29"/>
    <p:sldId id="296" r:id="rId30"/>
    <p:sldId id="297" r:id="rId31"/>
    <p:sldId id="298" r:id="rId32"/>
    <p:sldId id="299" r:id="rId33"/>
    <p:sldId id="328" r:id="rId34"/>
    <p:sldId id="300" r:id="rId35"/>
    <p:sldId id="301" r:id="rId36"/>
    <p:sldId id="327" r:id="rId37"/>
    <p:sldId id="313" r:id="rId38"/>
    <p:sldId id="319" r:id="rId39"/>
    <p:sldId id="320" r:id="rId40"/>
    <p:sldId id="321" r:id="rId41"/>
    <p:sldId id="302" r:id="rId42"/>
    <p:sldId id="303" r:id="rId43"/>
    <p:sldId id="304" r:id="rId44"/>
    <p:sldId id="305" r:id="rId45"/>
    <p:sldId id="306" r:id="rId46"/>
    <p:sldId id="307" r:id="rId47"/>
    <p:sldId id="314" r:id="rId48"/>
    <p:sldId id="315" r:id="rId49"/>
    <p:sldId id="316" r:id="rId50"/>
    <p:sldId id="329" r:id="rId51"/>
    <p:sldId id="330" r:id="rId52"/>
    <p:sldId id="331" r:id="rId53"/>
    <p:sldId id="332" r:id="rId54"/>
    <p:sldId id="333" r:id="rId55"/>
    <p:sldId id="311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5DB9DAD3-FD62-4049-A244-0EAA9C7F8053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49EFC49D-7AB8-3945-AE2A-34F420051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DAD3-FD62-4049-A244-0EAA9C7F8053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C49D-7AB8-3945-AE2A-34F420051CC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DAD3-FD62-4049-A244-0EAA9C7F8053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C49D-7AB8-3945-AE2A-34F420051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DAD3-FD62-4049-A244-0EAA9C7F8053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C49D-7AB8-3945-AE2A-34F420051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DAD3-FD62-4049-A244-0EAA9C7F8053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C49D-7AB8-3945-AE2A-34F420051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DAD3-FD62-4049-A244-0EAA9C7F8053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C49D-7AB8-3945-AE2A-34F420051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FBF7-207F-6346-9296-CAA21895C079}" type="datetimeFigureOut">
              <a:rPr lang="en-US" smtClean="0"/>
              <a:pPr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6068-F96A-6C4E-B13B-49A8BE4E2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2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DAD3-FD62-4049-A244-0EAA9C7F8053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C49D-7AB8-3945-AE2A-34F420051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5DB9DAD3-FD62-4049-A244-0EAA9C7F8053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DAD3-FD62-4049-A244-0EAA9C7F8053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C49D-7AB8-3945-AE2A-34F420051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DAD3-FD62-4049-A244-0EAA9C7F8053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C49D-7AB8-3945-AE2A-34F420051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DAD3-FD62-4049-A244-0EAA9C7F8053}" type="datetimeFigureOut">
              <a:rPr lang="en-US" smtClean="0"/>
              <a:t>9/20/16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C49D-7AB8-3945-AE2A-34F420051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DAD3-FD62-4049-A244-0EAA9C7F8053}" type="datetimeFigureOut">
              <a:rPr lang="en-US" smtClean="0"/>
              <a:t>9/20/16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C49D-7AB8-3945-AE2A-34F420051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DAD3-FD62-4049-A244-0EAA9C7F8053}" type="datetimeFigureOut">
              <a:rPr lang="en-US" smtClean="0"/>
              <a:t>9/20/16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C49D-7AB8-3945-AE2A-34F420051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DAD3-FD62-4049-A244-0EAA9C7F8053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C49D-7AB8-3945-AE2A-34F420051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5DB9DAD3-FD62-4049-A244-0EAA9C7F8053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9EFC49D-7AB8-3945-AE2A-34F420051C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RBC disorders 2</a:t>
            </a:r>
            <a:br>
              <a:rPr lang="en-US" dirty="0" smtClean="0"/>
            </a:br>
            <a:r>
              <a:rPr lang="en-US" dirty="0" smtClean="0"/>
              <a:t>Anemia of diminished 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Ahmad T. Mansour,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7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Iron balance is maintained through absorption, excretion is limited to 1-2mg/day through shedding of mucosal 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95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481" r="34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931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Iron deficiency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Deficiency of iron is the most common nutritional </a:t>
            </a:r>
            <a:r>
              <a:rPr lang="en-US" dirty="0" smtClean="0"/>
              <a:t>disorder </a:t>
            </a:r>
            <a:r>
              <a:rPr lang="en-US" dirty="0"/>
              <a:t>in the world and results in </a:t>
            </a:r>
            <a:r>
              <a:rPr lang="en-US" dirty="0" smtClean="0"/>
              <a:t> </a:t>
            </a:r>
            <a:r>
              <a:rPr lang="en-US" dirty="0"/>
              <a:t>clinical signs and </a:t>
            </a:r>
            <a:r>
              <a:rPr lang="en-US" dirty="0" smtClean="0"/>
              <a:t>symptoms </a:t>
            </a:r>
            <a:r>
              <a:rPr lang="en-US" dirty="0"/>
              <a:t>that are </a:t>
            </a:r>
            <a:r>
              <a:rPr lang="en-US" b="1" u="sng" dirty="0"/>
              <a:t>mostly related to inadequate hemoglobin synthesis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35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Iron deficiency can result from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1) dietary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2) impaired absorption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(3) increased requirement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(4) chronic blood loss.</a:t>
            </a:r>
          </a:p>
        </p:txBody>
      </p:sp>
    </p:spTree>
    <p:extLst>
      <p:ext uri="{BB962C8B-B14F-4D97-AF65-F5344CB8AC3E}">
        <p14:creationId xmlns:p14="http://schemas.microsoft.com/office/powerpoint/2010/main" val="29182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time!!!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clinical scenario is </a:t>
            </a:r>
            <a:r>
              <a:rPr lang="en-US" b="1" u="sng" dirty="0" smtClean="0">
                <a:solidFill>
                  <a:srgbClr val="FF0000"/>
                </a:solidFill>
              </a:rPr>
              <a:t>more serious</a:t>
            </a:r>
          </a:p>
          <a:p>
            <a:pPr lvl="1"/>
            <a:r>
              <a:rPr lang="en-US" dirty="0" smtClean="0"/>
              <a:t>A 19 year old lady, with sever menorrhagia presenting with shortness of breath on exertion, fatigue, pallor  and a hemoglobin of 7.6g/dl, low MCV</a:t>
            </a:r>
          </a:p>
          <a:p>
            <a:pPr lvl="1"/>
            <a:r>
              <a:rPr lang="en-US" dirty="0" smtClean="0"/>
              <a:t>A 79 year old asymptomatic gentleman who, on routine check up, was found to have a hemoglobin of 11g/dl and low MCV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3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FF0000"/>
                </a:solidFill>
                <a:latin typeface="Britannic Bold" pitchFamily="34" charset="0"/>
                <a:cs typeface="Comic Sans MS"/>
              </a:rPr>
              <a:t>Think of anemia as you think of fever!!!</a:t>
            </a:r>
            <a:endParaRPr lang="en-US" sz="4800" dirty="0">
              <a:solidFill>
                <a:srgbClr val="FF0000"/>
              </a:solidFill>
              <a:latin typeface="Britannic Bold" pitchFamily="34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0273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Negative iron balance due to any reason</a:t>
            </a:r>
          </a:p>
          <a:p>
            <a:r>
              <a:rPr lang="en-US" dirty="0" smtClean="0"/>
              <a:t>Compensation by storage iron</a:t>
            </a:r>
          </a:p>
          <a:p>
            <a:r>
              <a:rPr lang="en-US" dirty="0" smtClean="0"/>
              <a:t>Progressive deficiency until complete depletion</a:t>
            </a:r>
          </a:p>
          <a:p>
            <a:r>
              <a:rPr lang="en-US" dirty="0" smtClean="0"/>
              <a:t>Anemia develops accompanied by low ferritin and low transferrin saturation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05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853" b="8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16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2993" b="12993"/>
          <a:stretch>
            <a:fillRect/>
          </a:stretch>
        </p:blipFill>
        <p:spPr>
          <a:xfrm>
            <a:off x="0" y="0"/>
            <a:ext cx="6212191" cy="344522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3422650"/>
            <a:ext cx="45085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8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Symptoms and signs of anemia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Iron deficiency anemia</a:t>
            </a:r>
          </a:p>
          <a:p>
            <a:pPr lvl="0"/>
            <a:r>
              <a:rPr lang="en-US" dirty="0"/>
              <a:t>Anemia of chronic disease</a:t>
            </a:r>
          </a:p>
          <a:p>
            <a:pPr lvl="0"/>
            <a:r>
              <a:rPr lang="en-US" dirty="0" err="1"/>
              <a:t>Megaloblastic</a:t>
            </a:r>
            <a:r>
              <a:rPr lang="en-US" dirty="0"/>
              <a:t> anemia</a:t>
            </a:r>
          </a:p>
          <a:p>
            <a:pPr lvl="0"/>
            <a:r>
              <a:rPr lang="en-US" dirty="0"/>
              <a:t>Others</a:t>
            </a:r>
          </a:p>
          <a:p>
            <a:pPr lvl="1"/>
            <a:r>
              <a:rPr lang="en-US" dirty="0"/>
              <a:t>anemia  in liver disease</a:t>
            </a:r>
          </a:p>
          <a:p>
            <a:pPr lvl="1"/>
            <a:r>
              <a:rPr lang="en-US" dirty="0"/>
              <a:t>anemia in renal disease</a:t>
            </a:r>
          </a:p>
          <a:p>
            <a:pPr lvl="1"/>
            <a:r>
              <a:rPr lang="en-US" dirty="0" smtClean="0"/>
              <a:t>aplastic </a:t>
            </a:r>
            <a:r>
              <a:rPr lang="en-US" dirty="0"/>
              <a:t>anemia</a:t>
            </a:r>
          </a:p>
          <a:p>
            <a:pPr lvl="1"/>
            <a:r>
              <a:rPr lang="en-US" dirty="0" err="1"/>
              <a:t>myelophthisic</a:t>
            </a:r>
            <a:r>
              <a:rPr lang="en-US" dirty="0"/>
              <a:t> anemia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5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Oral-signs-and-symptoms-of-iron-deficiency-anemia.jp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5" b="18802"/>
          <a:stretch/>
        </p:blipFill>
        <p:spPr>
          <a:xfrm>
            <a:off x="0" y="0"/>
            <a:ext cx="4641850" cy="3259138"/>
          </a:xfrm>
          <a:ln w="38100" cmpd="sng">
            <a:solidFill>
              <a:schemeClr val="bg1"/>
            </a:solidFill>
          </a:ln>
        </p:spPr>
      </p:pic>
      <p:pic>
        <p:nvPicPr>
          <p:cNvPr id="7" name="Picture 6" descr="spoon_nails_--_iron_deficiency134213992372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1"/>
          <a:stretch/>
        </p:blipFill>
        <p:spPr>
          <a:xfrm>
            <a:off x="-25784" y="3259667"/>
            <a:ext cx="4644598" cy="3598333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pic>
        <p:nvPicPr>
          <p:cNvPr id="8" name="Picture 7" descr="Esophageal_we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99" y="3259138"/>
            <a:ext cx="4499401" cy="3598332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pic>
        <p:nvPicPr>
          <p:cNvPr id="9" name="Picture 8" descr="pica-disord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14" y="0"/>
            <a:ext cx="4525186" cy="3259667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6549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Low hemoglobin and hematocrit</a:t>
            </a:r>
          </a:p>
          <a:p>
            <a:r>
              <a:rPr lang="en-US" dirty="0" smtClean="0"/>
              <a:t>Low MCV</a:t>
            </a:r>
          </a:p>
          <a:p>
            <a:r>
              <a:rPr lang="en-US" dirty="0" smtClean="0"/>
              <a:t>Low MCH</a:t>
            </a:r>
          </a:p>
          <a:p>
            <a:r>
              <a:rPr lang="en-US" dirty="0" smtClean="0"/>
              <a:t>Low iron levels</a:t>
            </a:r>
          </a:p>
          <a:p>
            <a:r>
              <a:rPr lang="en-US" dirty="0" smtClean="0"/>
              <a:t>Low ferritin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High TIBC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High RDW</a:t>
            </a:r>
          </a:p>
          <a:p>
            <a:r>
              <a:rPr lang="en-US" dirty="0" smtClean="0"/>
              <a:t>Low hepcidin</a:t>
            </a:r>
          </a:p>
          <a:p>
            <a:r>
              <a:rPr lang="en-US" dirty="0" smtClean="0"/>
              <a:t>Low transferrin saturation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 by iron supplementation and treating the underlying cause.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9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Anemia of chronic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Anemia of chronic </a:t>
            </a:r>
            <a:r>
              <a:rPr lang="en-US" dirty="0"/>
              <a:t>disease is </a:t>
            </a:r>
            <a:r>
              <a:rPr lang="en-US" dirty="0" smtClean="0"/>
              <a:t>impaired </a:t>
            </a:r>
            <a:r>
              <a:rPr lang="en-US" dirty="0"/>
              <a:t>red cell production associated with </a:t>
            </a:r>
            <a:r>
              <a:rPr lang="en-US" b="1" u="sng" dirty="0"/>
              <a:t>chronic </a:t>
            </a:r>
            <a:r>
              <a:rPr lang="en-US" b="1" u="sng" dirty="0" smtClean="0"/>
              <a:t>diseases </a:t>
            </a:r>
            <a:r>
              <a:rPr lang="en-US" b="1" u="sng" dirty="0"/>
              <a:t>that produce systemic inflammation </a:t>
            </a:r>
            <a:endParaRPr lang="en-US" dirty="0" smtClean="0"/>
          </a:p>
          <a:p>
            <a:r>
              <a:rPr lang="en-US" dirty="0" smtClean="0"/>
              <a:t> The </a:t>
            </a:r>
            <a:r>
              <a:rPr lang="en-US" dirty="0"/>
              <a:t>most common cause of </a:t>
            </a:r>
            <a:r>
              <a:rPr lang="en-US" b="1" u="sng" dirty="0"/>
              <a:t>anemia among hospitalized</a:t>
            </a:r>
            <a:r>
              <a:rPr lang="en-US" dirty="0"/>
              <a:t> </a:t>
            </a:r>
            <a:r>
              <a:rPr lang="en-US" dirty="0" smtClean="0"/>
              <a:t>patients</a:t>
            </a:r>
          </a:p>
          <a:p>
            <a:endParaRPr lang="en-US" dirty="0"/>
          </a:p>
          <a:p>
            <a:r>
              <a:rPr lang="en-US" dirty="0" smtClean="0"/>
              <a:t>Examples include chronic microbial inflammation, autoimmune inflammation, and malignancy.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08779" y="4069803"/>
            <a:ext cx="6482784" cy="1783829"/>
          </a:xfrm>
        </p:spPr>
        <p:txBody>
          <a:bodyPr/>
          <a:lstStyle/>
          <a:p>
            <a:r>
              <a:rPr lang="en-US" sz="3200" dirty="0" smtClean="0"/>
              <a:t>IL6 results in increased hepcidin</a:t>
            </a:r>
            <a:endParaRPr lang="en-US" sz="3200" dirty="0"/>
          </a:p>
        </p:txBody>
      </p:sp>
      <p:pic>
        <p:nvPicPr>
          <p:cNvPr id="8" name="Picture Placeholder 7" descr="F3.large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2" b="6102"/>
          <a:stretch/>
        </p:blipFill>
        <p:spPr>
          <a:xfrm>
            <a:off x="921126" y="522807"/>
            <a:ext cx="7041726" cy="4575753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Starves the EP cells of iron.</a:t>
            </a:r>
          </a:p>
          <a:p>
            <a:r>
              <a:rPr lang="en-US" dirty="0" smtClean="0"/>
              <a:t>Inhibits erythropoietin and subsequently decreases EP proliferation</a:t>
            </a:r>
          </a:p>
          <a:p>
            <a:endParaRPr lang="en-US" dirty="0"/>
          </a:p>
          <a:p>
            <a:pPr lvl="1"/>
            <a:r>
              <a:rPr lang="en-US" dirty="0" smtClean="0"/>
              <a:t>Possible immunologic role for hepcidin</a:t>
            </a:r>
          </a:p>
        </p:txBody>
      </p:sp>
    </p:spTree>
    <p:extLst>
      <p:ext uri="{BB962C8B-B14F-4D97-AF65-F5344CB8AC3E}">
        <p14:creationId xmlns:p14="http://schemas.microsoft.com/office/powerpoint/2010/main" val="316723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Mild anemia </a:t>
            </a:r>
          </a:p>
          <a:p>
            <a:r>
              <a:rPr lang="en-US" dirty="0" smtClean="0"/>
              <a:t>Signs and symptoms of underlying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 findings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HB and </a:t>
            </a:r>
            <a:r>
              <a:rPr lang="en-US" dirty="0" err="1" smtClean="0"/>
              <a:t>Hct</a:t>
            </a:r>
            <a:endParaRPr lang="en-US" dirty="0" smtClean="0"/>
          </a:p>
          <a:p>
            <a:r>
              <a:rPr lang="en-US" dirty="0" smtClean="0"/>
              <a:t>Can be hypochromic microcytic or normochromic normocytic.</a:t>
            </a:r>
          </a:p>
          <a:p>
            <a:r>
              <a:rPr lang="en-US" u="sng" dirty="0" smtClean="0"/>
              <a:t>High ferritin and low </a:t>
            </a:r>
            <a:r>
              <a:rPr lang="en-US" u="sng" dirty="0" smtClean="0"/>
              <a:t>TIBC</a:t>
            </a:r>
            <a:r>
              <a:rPr lang="en-US" dirty="0"/>
              <a:t> </a:t>
            </a:r>
            <a:r>
              <a:rPr lang="en-US" dirty="0" smtClean="0"/>
              <a:t>(exactly opposite to iron deficiency anemia)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8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Megaloblastic</a:t>
            </a:r>
            <a:r>
              <a:rPr lang="en-US" dirty="0" smtClean="0"/>
              <a:t> anemia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367" b="12367"/>
          <a:stretch>
            <a:fillRect/>
          </a:stretch>
        </p:blipFill>
        <p:spPr>
          <a:xfrm>
            <a:off x="704822" y="1735138"/>
            <a:ext cx="4414066" cy="24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888" y="4183138"/>
            <a:ext cx="4025112" cy="2674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216" y="1946609"/>
            <a:ext cx="2940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Vitamin B12 or </a:t>
            </a:r>
            <a:r>
              <a:rPr lang="en-US" dirty="0" err="1" smtClean="0"/>
              <a:t>folate</a:t>
            </a:r>
            <a:r>
              <a:rPr lang="en-US" dirty="0" smtClean="0"/>
              <a:t> deficiency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0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Biochemical role of B12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reactions</a:t>
            </a:r>
          </a:p>
          <a:p>
            <a:endParaRPr lang="en-US" dirty="0"/>
          </a:p>
        </p:txBody>
      </p:sp>
      <p:pic>
        <p:nvPicPr>
          <p:cNvPr id="5" name="Picture 4" descr="F2.large.jpg"/>
          <p:cNvPicPr>
            <a:picLocks noChangeAspect="1"/>
          </p:cNvPicPr>
          <p:nvPr/>
        </p:nvPicPr>
        <p:blipFill>
          <a:blip r:embed="rId2"/>
          <a:srcRect b="11653"/>
          <a:stretch>
            <a:fillRect/>
          </a:stretch>
        </p:blipFill>
        <p:spPr>
          <a:xfrm>
            <a:off x="914400" y="2276994"/>
            <a:ext cx="6675120" cy="398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8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All of the following can be found in iron deficiency anemia, except:</a:t>
            </a:r>
          </a:p>
          <a:p>
            <a:pPr marL="693738" lvl="1" indent="-457200">
              <a:buFont typeface="+mj-lt"/>
              <a:buAutoNum type="alphaUcPeriod"/>
            </a:pPr>
            <a:r>
              <a:rPr lang="en-US" dirty="0" smtClean="0"/>
              <a:t>Low ferritin</a:t>
            </a:r>
          </a:p>
          <a:p>
            <a:pPr marL="693738" lvl="1" indent="-457200">
              <a:buFont typeface="+mj-lt"/>
              <a:buAutoNum type="alphaUcPeriod"/>
            </a:pPr>
            <a:r>
              <a:rPr lang="en-US" dirty="0" smtClean="0"/>
              <a:t>Low serum iron</a:t>
            </a:r>
          </a:p>
          <a:p>
            <a:pPr marL="693738" lvl="1" indent="-457200">
              <a:buFont typeface="+mj-lt"/>
              <a:buAutoNum type="alphaUcPeriod"/>
            </a:pPr>
            <a:r>
              <a:rPr lang="en-US" dirty="0" smtClean="0"/>
              <a:t>Low TIBC</a:t>
            </a:r>
          </a:p>
          <a:p>
            <a:pPr marL="693738" lvl="1" indent="-457200">
              <a:buFont typeface="+mj-lt"/>
              <a:buAutoNum type="alphaUcPeriod"/>
            </a:pPr>
            <a:r>
              <a:rPr lang="en-US" dirty="0" smtClean="0"/>
              <a:t>Low transferrin saturation</a:t>
            </a:r>
          </a:p>
          <a:p>
            <a:pPr marL="693738" lvl="1" indent="-457200">
              <a:buFont typeface="+mj-lt"/>
              <a:buAutoNum type="alphaUcPeriod"/>
            </a:pPr>
            <a:r>
              <a:rPr lang="en-US" dirty="0" smtClean="0"/>
              <a:t>Low MCV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53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-1163"/>
          <a:stretch/>
        </p:blipFill>
        <p:spPr>
          <a:xfrm>
            <a:off x="0" y="0"/>
            <a:ext cx="3020027" cy="6858000"/>
          </a:xfrm>
        </p:spPr>
      </p:pic>
    </p:spTree>
    <p:extLst>
      <p:ext uri="{BB962C8B-B14F-4D97-AF65-F5344CB8AC3E}">
        <p14:creationId xmlns:p14="http://schemas.microsoft.com/office/powerpoint/2010/main" val="35070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32" r="15241" b="2232"/>
          <a:stretch/>
        </p:blipFill>
        <p:spPr>
          <a:xfrm>
            <a:off x="0" y="0"/>
            <a:ext cx="7565068" cy="5322133"/>
          </a:xfrm>
        </p:spPr>
      </p:pic>
    </p:spTree>
    <p:extLst>
      <p:ext uri="{BB962C8B-B14F-4D97-AF65-F5344CB8AC3E}">
        <p14:creationId xmlns:p14="http://schemas.microsoft.com/office/powerpoint/2010/main" val="406062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Pernicious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utoimmune attack on gastric mucosa.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three types of antibodies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1</a:t>
            </a:r>
            <a:r>
              <a:rPr lang="en-US" dirty="0" smtClean="0"/>
              <a:t>-</a:t>
            </a:r>
            <a:r>
              <a:rPr lang="en-US" dirty="0"/>
              <a:t>parietal </a:t>
            </a:r>
            <a:r>
              <a:rPr lang="en-US" dirty="0" err="1"/>
              <a:t>canalicular</a:t>
            </a:r>
            <a:r>
              <a:rPr lang="en-US" dirty="0"/>
              <a:t> </a:t>
            </a:r>
            <a:r>
              <a:rPr lang="en-US" dirty="0" smtClean="0"/>
              <a:t>antibodies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2</a:t>
            </a:r>
            <a:r>
              <a:rPr lang="en-US" dirty="0" smtClean="0"/>
              <a:t>-blocking antibodies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3</a:t>
            </a:r>
            <a:r>
              <a:rPr lang="en-US" dirty="0" smtClean="0"/>
              <a:t>-</a:t>
            </a:r>
            <a:r>
              <a:rPr lang="en-US" dirty="0"/>
              <a:t>intrinsic factor–B12 complex </a:t>
            </a:r>
            <a:r>
              <a:rPr lang="en-US" dirty="0" smtClean="0"/>
              <a:t>antibodies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1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Related to anemia similar to those found in folate deficiency</a:t>
            </a:r>
          </a:p>
          <a:p>
            <a:r>
              <a:rPr lang="en-US" dirty="0" smtClean="0"/>
              <a:t>Additionally, leukopenia with </a:t>
            </a:r>
            <a:r>
              <a:rPr lang="en-US" dirty="0" err="1" smtClean="0"/>
              <a:t>hypersemented</a:t>
            </a:r>
            <a:r>
              <a:rPr lang="en-US" dirty="0" smtClean="0"/>
              <a:t> neutrophils can be seen</a:t>
            </a:r>
          </a:p>
          <a:p>
            <a:r>
              <a:rPr lang="en-US" dirty="0" smtClean="0"/>
              <a:t>Neurological symptoms:</a:t>
            </a:r>
          </a:p>
          <a:p>
            <a:pPr lvl="1"/>
            <a:r>
              <a:rPr lang="en-US" dirty="0" smtClean="0"/>
              <a:t>Numbness</a:t>
            </a:r>
          </a:p>
          <a:p>
            <a:pPr lvl="1"/>
            <a:r>
              <a:rPr lang="en-US" dirty="0" smtClean="0"/>
              <a:t>Unsteady gate</a:t>
            </a:r>
          </a:p>
          <a:p>
            <a:pPr lvl="1"/>
            <a:r>
              <a:rPr lang="en-US" dirty="0" smtClean="0"/>
              <a:t>Loss of position sense</a:t>
            </a:r>
          </a:p>
          <a:p>
            <a:r>
              <a:rPr lang="en-US" dirty="0" smtClean="0"/>
              <a:t>Increase risk of malignancy in patient with pernicious anemia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62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olate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6" b="820"/>
          <a:stretch/>
        </p:blipFill>
        <p:spPr>
          <a:xfrm>
            <a:off x="914400" y="1491020"/>
            <a:ext cx="7313613" cy="4514476"/>
          </a:xfrm>
        </p:spPr>
      </p:pic>
    </p:spTree>
    <p:extLst>
      <p:ext uri="{BB962C8B-B14F-4D97-AF65-F5344CB8AC3E}">
        <p14:creationId xmlns:p14="http://schemas.microsoft.com/office/powerpoint/2010/main" val="367215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5" b="-622"/>
          <a:stretch/>
        </p:blipFill>
        <p:spPr>
          <a:xfrm>
            <a:off x="914400" y="980207"/>
            <a:ext cx="7313613" cy="563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Nonspecific symptoms of anemia, weakness, fatigue…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GI symptoms due to the effect on GI epithelial lining cells.</a:t>
            </a:r>
          </a:p>
          <a:p>
            <a:r>
              <a:rPr lang="en-US" dirty="0" smtClean="0"/>
              <a:t>NO neurological symptoms</a:t>
            </a:r>
          </a:p>
          <a:p>
            <a:r>
              <a:rPr lang="en-US" dirty="0" smtClean="0"/>
              <a:t>Diagnose by serum and RBC folate levels.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57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Anemia in liver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etiologies:</a:t>
            </a:r>
          </a:p>
          <a:p>
            <a:pPr lvl="1"/>
            <a:r>
              <a:rPr lang="en-US" dirty="0" smtClean="0"/>
              <a:t>Iron deficiency is the most common</a:t>
            </a:r>
          </a:p>
          <a:p>
            <a:pPr lvl="1"/>
            <a:r>
              <a:rPr lang="en-US" dirty="0" err="1" smtClean="0"/>
              <a:t>Hypersplenism</a:t>
            </a:r>
            <a:endParaRPr lang="en-US" dirty="0" smtClean="0"/>
          </a:p>
          <a:p>
            <a:pPr lvl="1"/>
            <a:r>
              <a:rPr lang="en-US" dirty="0" smtClean="0"/>
              <a:t>Therapy related hemolytic anemia and suppression of EPO receptor</a:t>
            </a:r>
          </a:p>
          <a:p>
            <a:pPr lvl="1"/>
            <a:r>
              <a:rPr lang="en-US" dirty="0" smtClean="0"/>
              <a:t>Alcoholic-cirrhosis-induced folate deficiency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48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Spur cells</a:t>
            </a:r>
            <a:endParaRPr lang="en-US" dirty="0"/>
          </a:p>
        </p:txBody>
      </p:sp>
      <p:pic>
        <p:nvPicPr>
          <p:cNvPr id="4" name="Content Placeholder 3" descr="263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1" b="16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2432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Anemia of renal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Most commonly a normochromic normocytic anemia</a:t>
            </a:r>
          </a:p>
          <a:p>
            <a:r>
              <a:rPr lang="en-US" dirty="0" smtClean="0"/>
              <a:t>Related to decrease EPO production by the damaged kidney.</a:t>
            </a:r>
          </a:p>
          <a:p>
            <a:r>
              <a:rPr lang="en-US" dirty="0" smtClean="0"/>
              <a:t>High levels of inflammatory cytokines</a:t>
            </a:r>
          </a:p>
          <a:p>
            <a:r>
              <a:rPr lang="en-US" dirty="0" smtClean="0"/>
              <a:t>Hemolysis</a:t>
            </a:r>
          </a:p>
          <a:p>
            <a:r>
              <a:rPr lang="en-US" dirty="0" smtClean="0"/>
              <a:t>Chronic bleeding</a:t>
            </a:r>
          </a:p>
          <a:p>
            <a:r>
              <a:rPr lang="en-US" dirty="0" smtClean="0"/>
              <a:t>Folate deficiency in patients on dialysis.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3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2"/>
            </a:pPr>
            <a:r>
              <a:rPr lang="en-US" dirty="0" smtClean="0"/>
              <a:t>Anemia of chronic disease is caused by elevated levels  of:</a:t>
            </a:r>
          </a:p>
          <a:p>
            <a:pPr marL="693738" lvl="1" indent="-457200">
              <a:buAutoNum type="alphaUcPeriod"/>
            </a:pPr>
            <a:r>
              <a:rPr lang="en-US" dirty="0" smtClean="0"/>
              <a:t>Hepcidin</a:t>
            </a:r>
          </a:p>
          <a:p>
            <a:pPr marL="693738" lvl="1" indent="-457200">
              <a:buAutoNum type="alphaUcPeriod"/>
            </a:pPr>
            <a:r>
              <a:rPr lang="en-US" dirty="0" smtClean="0"/>
              <a:t>Iron</a:t>
            </a:r>
          </a:p>
          <a:p>
            <a:pPr marL="236538" lvl="1" indent="0">
              <a:buNone/>
            </a:pPr>
            <a:r>
              <a:rPr lang="en-US" dirty="0" smtClean="0"/>
              <a:t>C. Ferritin</a:t>
            </a:r>
          </a:p>
          <a:p>
            <a:pPr marL="236538" lvl="1" indent="0">
              <a:buNone/>
            </a:pPr>
            <a:r>
              <a:rPr lang="en-US" dirty="0" smtClean="0"/>
              <a:t>D. B12 </a:t>
            </a:r>
          </a:p>
          <a:p>
            <a:pPr marL="236538" lvl="1" indent="0">
              <a:buNone/>
            </a:pPr>
            <a:r>
              <a:rPr lang="en-US" dirty="0" smtClean="0"/>
              <a:t>E. neutrophils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023400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ecchinocytes</a:t>
            </a:r>
            <a:endParaRPr lang="en-US" dirty="0"/>
          </a:p>
        </p:txBody>
      </p:sp>
      <p:pic>
        <p:nvPicPr>
          <p:cNvPr id="4" name="Content Placeholder 3" descr="789b1263959ec31b447f5e42782767a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1" b="140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749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Aplastic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i="1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Arial"/>
                <a:cs typeface="Arial"/>
              </a:rPr>
              <a:t>Aplastic </a:t>
            </a:r>
            <a:r>
              <a:rPr lang="en-US" i="1" dirty="0">
                <a:latin typeface="Arial"/>
                <a:cs typeface="Arial"/>
              </a:rPr>
              <a:t>anemia refers to a syndrome of chronic primary </a:t>
            </a:r>
            <a:r>
              <a:rPr lang="en-US" b="1" i="1" dirty="0">
                <a:latin typeface="Arial"/>
                <a:cs typeface="Arial"/>
              </a:rPr>
              <a:t>hematopoietic failure </a:t>
            </a:r>
            <a:r>
              <a:rPr lang="en-US" i="1" dirty="0">
                <a:latin typeface="Arial"/>
                <a:cs typeface="Arial"/>
              </a:rPr>
              <a:t>and attendant </a:t>
            </a:r>
            <a:r>
              <a:rPr lang="en-US" b="1" i="1" dirty="0">
                <a:latin typeface="Arial"/>
                <a:cs typeface="Arial"/>
              </a:rPr>
              <a:t>pancytopenia</a:t>
            </a:r>
            <a:r>
              <a:rPr lang="en-US" i="1" dirty="0">
                <a:latin typeface="Arial"/>
                <a:cs typeface="Arial"/>
              </a:rPr>
              <a:t> (anemia, neutropenia, and thrombocytopenia)</a:t>
            </a:r>
          </a:p>
        </p:txBody>
      </p:sp>
    </p:spTree>
    <p:extLst>
      <p:ext uri="{BB962C8B-B14F-4D97-AF65-F5344CB8AC3E}">
        <p14:creationId xmlns:p14="http://schemas.microsoft.com/office/powerpoint/2010/main" val="16745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7013" b="44"/>
          <a:stretch/>
        </p:blipFill>
        <p:spPr>
          <a:xfrm>
            <a:off x="0" y="-334789"/>
            <a:ext cx="4762577" cy="7192789"/>
          </a:xfrm>
        </p:spPr>
      </p:pic>
    </p:spTree>
    <p:extLst>
      <p:ext uri="{BB962C8B-B14F-4D97-AF65-F5344CB8AC3E}">
        <p14:creationId xmlns:p14="http://schemas.microsoft.com/office/powerpoint/2010/main" val="2566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03238"/>
            <a:ext cx="7313613" cy="5287962"/>
          </a:xfrm>
        </p:spPr>
        <p:txBody>
          <a:bodyPr/>
          <a:lstStyle/>
          <a:p>
            <a:r>
              <a:rPr lang="en-US" dirty="0" err="1" smtClean="0"/>
              <a:t>Fanconi</a:t>
            </a:r>
            <a:r>
              <a:rPr lang="en-US" dirty="0" smtClean="0"/>
              <a:t> anemia is an autosomal recessive disease characterized by a defect in the </a:t>
            </a:r>
            <a:r>
              <a:rPr lang="en-US" dirty="0" err="1" smtClean="0"/>
              <a:t>mutliprotein</a:t>
            </a:r>
            <a:r>
              <a:rPr lang="en-US" dirty="0" smtClean="0"/>
              <a:t> complex that is required for DNA repair.</a:t>
            </a:r>
            <a:endParaRPr lang="en-US" dirty="0"/>
          </a:p>
        </p:txBody>
      </p:sp>
      <p:pic>
        <p:nvPicPr>
          <p:cNvPr id="4" name="Picture 3" descr="fanconi.jpg"/>
          <p:cNvPicPr>
            <a:picLocks noChangeAspect="1"/>
          </p:cNvPicPr>
          <p:nvPr/>
        </p:nvPicPr>
        <p:blipFill>
          <a:blip r:embed="rId2"/>
          <a:srcRect b="10909"/>
          <a:stretch>
            <a:fillRect/>
          </a:stretch>
        </p:blipFill>
        <p:spPr>
          <a:xfrm>
            <a:off x="-1" y="1637520"/>
            <a:ext cx="9144001" cy="52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8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Pathogenesis of aplastic anemia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5" b="-488"/>
          <a:stretch/>
        </p:blipFill>
        <p:spPr>
          <a:xfrm>
            <a:off x="0" y="1228712"/>
            <a:ext cx="5949898" cy="5642701"/>
          </a:xfrm>
        </p:spPr>
      </p:pic>
    </p:spTree>
    <p:extLst>
      <p:ext uri="{BB962C8B-B14F-4D97-AF65-F5344CB8AC3E}">
        <p14:creationId xmlns:p14="http://schemas.microsoft.com/office/powerpoint/2010/main" val="162263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" r="-360"/>
          <a:stretch/>
        </p:blipFill>
        <p:spPr>
          <a:xfrm>
            <a:off x="0" y="2310837"/>
            <a:ext cx="9144000" cy="2888854"/>
          </a:xfrm>
        </p:spPr>
      </p:pic>
    </p:spTree>
    <p:extLst>
      <p:ext uri="{BB962C8B-B14F-4D97-AF65-F5344CB8AC3E}">
        <p14:creationId xmlns:p14="http://schemas.microsoft.com/office/powerpoint/2010/main" val="290902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Any age with no gender predilection</a:t>
            </a:r>
          </a:p>
          <a:p>
            <a:r>
              <a:rPr lang="en-US" dirty="0" smtClean="0"/>
              <a:t>Stigmata of </a:t>
            </a:r>
            <a:r>
              <a:rPr lang="en-US" dirty="0" smtClean="0"/>
              <a:t>pancytopenia</a:t>
            </a:r>
          </a:p>
          <a:p>
            <a:r>
              <a:rPr lang="en-US" dirty="0" smtClean="0"/>
              <a:t>Normocytic and occasionally macrocytic anemia.</a:t>
            </a:r>
            <a:endParaRPr lang="en-US" dirty="0" smtClean="0"/>
          </a:p>
          <a:p>
            <a:r>
              <a:rPr lang="en-US" dirty="0" smtClean="0"/>
              <a:t>No splenomegaly</a:t>
            </a:r>
          </a:p>
          <a:p>
            <a:r>
              <a:rPr lang="en-US" dirty="0" smtClean="0"/>
              <a:t>No increased reticulocyte count</a:t>
            </a:r>
          </a:p>
          <a:p>
            <a:r>
              <a:rPr lang="en-US" dirty="0" smtClean="0"/>
              <a:t>Bone marrow exam is a must for diagnosis</a:t>
            </a:r>
          </a:p>
          <a:p>
            <a:r>
              <a:rPr lang="en-US" dirty="0" smtClean="0"/>
              <a:t>Respond well to immunosuppressive therapy, BM transplantation is the treatment of choice with 5 year survival of more than 75%.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Myelophthisic</a:t>
            </a:r>
            <a:r>
              <a:rPr lang="en-US" dirty="0" smtClean="0"/>
              <a:t>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Extensive </a:t>
            </a:r>
            <a:r>
              <a:rPr lang="en-US" dirty="0"/>
              <a:t>infiltration </a:t>
            </a:r>
            <a:r>
              <a:rPr lang="en-US" dirty="0" smtClean="0"/>
              <a:t>of the </a:t>
            </a:r>
            <a:r>
              <a:rPr lang="en-US" dirty="0"/>
              <a:t>marrow by tumors or other lesions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Metastatic cancer (lung, breast, prostate)</a:t>
            </a:r>
          </a:p>
          <a:p>
            <a:pPr lvl="2"/>
            <a:r>
              <a:rPr lang="en-US" dirty="0" smtClean="0"/>
              <a:t>Tuberculosis</a:t>
            </a:r>
          </a:p>
          <a:p>
            <a:pPr lvl="2"/>
            <a:r>
              <a:rPr lang="en-US" dirty="0" smtClean="0"/>
              <a:t>Lipid storage disorders</a:t>
            </a:r>
          </a:p>
          <a:p>
            <a:pPr lvl="2"/>
            <a:r>
              <a:rPr lang="en-US" dirty="0" err="1" smtClean="0"/>
              <a:t>Osteoscelrosis</a:t>
            </a:r>
            <a:endParaRPr lang="en-US" dirty="0"/>
          </a:p>
          <a:p>
            <a:r>
              <a:rPr lang="en-US" dirty="0" err="1"/>
              <a:t>Leukoerythroblastic</a:t>
            </a:r>
            <a:r>
              <a:rPr lang="en-US" dirty="0"/>
              <a:t> reaction on peripheral blood.</a:t>
            </a:r>
          </a:p>
          <a:p>
            <a:pPr marL="0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68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69-3699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7" b="6647"/>
          <a:stretch>
            <a:fillRect/>
          </a:stretch>
        </p:blipFill>
        <p:spPr>
          <a:xfrm>
            <a:off x="112078" y="1159"/>
            <a:ext cx="8229600" cy="4525963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648829" y="727351"/>
            <a:ext cx="13805" cy="690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81510" y="2139890"/>
            <a:ext cx="41415" cy="6074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90631" y="727351"/>
            <a:ext cx="773072" cy="252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6010" y="483201"/>
            <a:ext cx="37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88242" y="1615271"/>
            <a:ext cx="34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48875" y="607452"/>
            <a:ext cx="303707" cy="372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7102" y="4887231"/>
            <a:ext cx="5616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1-tear drop RBC</a:t>
            </a:r>
          </a:p>
          <a:p>
            <a:r>
              <a:rPr lang="en-US" dirty="0" smtClean="0"/>
              <a:t>2-immature erythroid precursor cell</a:t>
            </a:r>
          </a:p>
          <a:p>
            <a:r>
              <a:rPr lang="en-US" dirty="0" smtClean="0"/>
              <a:t>3-immture myeloid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041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present with anemia and thrombocytopenia</a:t>
            </a:r>
          </a:p>
          <a:p>
            <a:r>
              <a:rPr lang="en-US" dirty="0" smtClean="0"/>
              <a:t>WBC are usually less affected.</a:t>
            </a:r>
          </a:p>
          <a:p>
            <a:endParaRPr lang="en-US" dirty="0"/>
          </a:p>
          <a:p>
            <a:r>
              <a:rPr lang="en-US" b="1" dirty="0" smtClean="0"/>
              <a:t>Treatment is directed at the underlying etiology.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284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3. All of the following are true regarding </a:t>
            </a:r>
            <a:r>
              <a:rPr lang="en-US" dirty="0" err="1" smtClean="0"/>
              <a:t>megaloblastic</a:t>
            </a:r>
            <a:r>
              <a:rPr lang="en-US" dirty="0" smtClean="0"/>
              <a:t> anemia, except: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defective DNA synthesis, resulting in nuclear immaturity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macrocytic anemia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can be seen in the setting of pernicious anemia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most common cause is nutritional deficiency of B12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E. can be associated with neurological symptoms in the case of B12 deficiency.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238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All of the following can be found in iron deficiency anemia, except:</a:t>
            </a:r>
          </a:p>
          <a:p>
            <a:pPr marL="693738" lvl="1" indent="-457200">
              <a:buFont typeface="+mj-lt"/>
              <a:buAutoNum type="alphaUcPeriod"/>
            </a:pPr>
            <a:r>
              <a:rPr lang="en-US" dirty="0" smtClean="0"/>
              <a:t>Low ferritin</a:t>
            </a:r>
          </a:p>
          <a:p>
            <a:pPr marL="693738" lvl="1" indent="-457200">
              <a:buFont typeface="+mj-lt"/>
              <a:buAutoNum type="alphaUcPeriod"/>
            </a:pPr>
            <a:r>
              <a:rPr lang="en-US" dirty="0" smtClean="0"/>
              <a:t>Low serum iron</a:t>
            </a:r>
          </a:p>
          <a:p>
            <a:pPr marL="693738" lvl="1" indent="-457200">
              <a:buFont typeface="+mj-lt"/>
              <a:buAutoNum type="alphaUcPeriod"/>
            </a:pPr>
            <a:r>
              <a:rPr lang="en-US" dirty="0" smtClean="0"/>
              <a:t>Low TIBC</a:t>
            </a:r>
          </a:p>
          <a:p>
            <a:pPr marL="693738" lvl="1" indent="-457200">
              <a:buFont typeface="+mj-lt"/>
              <a:buAutoNum type="alphaUcPeriod"/>
            </a:pPr>
            <a:r>
              <a:rPr lang="en-US" dirty="0" smtClean="0"/>
              <a:t>Low transferrin saturation</a:t>
            </a:r>
          </a:p>
          <a:p>
            <a:pPr marL="693738" lvl="1" indent="-457200">
              <a:buFont typeface="+mj-lt"/>
              <a:buAutoNum type="alphaUcPeriod"/>
            </a:pPr>
            <a:r>
              <a:rPr lang="en-US" dirty="0" smtClean="0"/>
              <a:t>Low MCV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352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2"/>
            </a:pPr>
            <a:r>
              <a:rPr lang="en-US" dirty="0" smtClean="0"/>
              <a:t>Anemia of chronic disease is caused by elevated levels  of:</a:t>
            </a:r>
          </a:p>
          <a:p>
            <a:pPr marL="693738" lvl="1" indent="-457200">
              <a:buAutoNum type="alphaUcPeriod"/>
            </a:pPr>
            <a:r>
              <a:rPr lang="en-US" dirty="0" smtClean="0"/>
              <a:t>Hepcidin</a:t>
            </a:r>
          </a:p>
          <a:p>
            <a:pPr marL="693738" lvl="1" indent="-457200">
              <a:buAutoNum type="alphaUcPeriod"/>
            </a:pPr>
            <a:r>
              <a:rPr lang="en-US" dirty="0" smtClean="0"/>
              <a:t>Iron</a:t>
            </a:r>
          </a:p>
          <a:p>
            <a:pPr marL="236538" lvl="1" indent="0">
              <a:buNone/>
            </a:pPr>
            <a:r>
              <a:rPr lang="en-US" dirty="0" smtClean="0"/>
              <a:t>C. Ferritin</a:t>
            </a:r>
          </a:p>
          <a:p>
            <a:pPr marL="236538" lvl="1" indent="0">
              <a:buNone/>
            </a:pPr>
            <a:r>
              <a:rPr lang="en-US" dirty="0" smtClean="0"/>
              <a:t>D. B12 </a:t>
            </a:r>
          </a:p>
          <a:p>
            <a:pPr marL="236538" lvl="1" indent="0">
              <a:buNone/>
            </a:pPr>
            <a:r>
              <a:rPr lang="en-US" dirty="0" smtClean="0"/>
              <a:t>E. Neutrophils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687102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3. All of the following are true regarding </a:t>
            </a:r>
            <a:r>
              <a:rPr lang="en-US" dirty="0" err="1" smtClean="0"/>
              <a:t>megaloblastic</a:t>
            </a:r>
            <a:r>
              <a:rPr lang="en-US" dirty="0" smtClean="0"/>
              <a:t> anemia, except: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defective DNA synthesis, resulting in nuclear immaturity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macrocytic anemia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can be seen in the setting of pernicious anemia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most common cause is nutritional deficiency of B12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E. can be associated with neurological symptoms in the case of B12 deficiency.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390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The most common cause of anemia in patients with liver disease is:</a:t>
            </a:r>
          </a:p>
          <a:p>
            <a:pPr marL="808038" lvl="1" indent="-457200">
              <a:buFont typeface="+mj-lt"/>
              <a:buAutoNum type="alphaUcPeriod"/>
            </a:pPr>
            <a:r>
              <a:rPr lang="en-US" dirty="0"/>
              <a:t>Iron </a:t>
            </a:r>
            <a:r>
              <a:rPr lang="en-US" dirty="0" smtClean="0"/>
              <a:t>deficiency</a:t>
            </a:r>
            <a:endParaRPr lang="en-US" dirty="0"/>
          </a:p>
          <a:p>
            <a:pPr marL="808038" lvl="1" indent="-457200">
              <a:buFont typeface="+mj-lt"/>
              <a:buAutoNum type="alphaUcPeriod"/>
            </a:pPr>
            <a:r>
              <a:rPr lang="en-US" dirty="0" err="1"/>
              <a:t>Hypersplenism</a:t>
            </a:r>
            <a:endParaRPr lang="en-US" dirty="0"/>
          </a:p>
          <a:p>
            <a:pPr marL="808038" lvl="1" indent="-457200">
              <a:buFont typeface="+mj-lt"/>
              <a:buAutoNum type="alphaUcPeriod"/>
            </a:pPr>
            <a:r>
              <a:rPr lang="en-US" dirty="0"/>
              <a:t>Therapy related hemolytic </a:t>
            </a:r>
            <a:r>
              <a:rPr lang="en-US" dirty="0" smtClean="0"/>
              <a:t>anemia</a:t>
            </a:r>
          </a:p>
          <a:p>
            <a:pPr marL="808038" lvl="1" indent="-457200">
              <a:buFont typeface="+mj-lt"/>
              <a:buAutoNum type="alphaUcPeriod"/>
            </a:pPr>
            <a:r>
              <a:rPr lang="en-US" dirty="0" smtClean="0"/>
              <a:t> Therapy related suppression of EPO </a:t>
            </a:r>
            <a:r>
              <a:rPr lang="en-US" dirty="0"/>
              <a:t>receptor</a:t>
            </a:r>
          </a:p>
          <a:p>
            <a:pPr marL="808038" lvl="1" indent="-457200">
              <a:buFont typeface="+mj-lt"/>
              <a:buAutoNum type="alphaUcPeriod"/>
            </a:pPr>
            <a:r>
              <a:rPr lang="en-US" dirty="0"/>
              <a:t>Alcoholic-cirrhosis-induced folate deficiency </a:t>
            </a:r>
          </a:p>
          <a:p>
            <a:pPr marL="808038" lvl="1" indent="-457200">
              <a:buFont typeface="+mj-lt"/>
              <a:buAutoNum type="alphaU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24753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5.  </a:t>
            </a:r>
            <a:r>
              <a:rPr lang="en-US" dirty="0"/>
              <a:t>One of the following can cause </a:t>
            </a:r>
            <a:r>
              <a:rPr lang="en-US" dirty="0" err="1"/>
              <a:t>myelophthisic</a:t>
            </a:r>
            <a:r>
              <a:rPr lang="en-US" dirty="0"/>
              <a:t> anemia:</a:t>
            </a:r>
          </a:p>
          <a:p>
            <a:pPr marL="808038" lvl="1" indent="-457200">
              <a:buFont typeface="+mj-lt"/>
              <a:buAutoNum type="alphaUcPeriod"/>
            </a:pPr>
            <a:r>
              <a:rPr lang="en-US" sz="2400" dirty="0"/>
              <a:t>Tuberculosis</a:t>
            </a:r>
          </a:p>
          <a:p>
            <a:pPr marL="808038" lvl="1" indent="-457200">
              <a:buFont typeface="+mj-lt"/>
              <a:buAutoNum type="alphaUcPeriod"/>
            </a:pPr>
            <a:r>
              <a:rPr lang="en-US" sz="2400" dirty="0"/>
              <a:t>B12 deficiency</a:t>
            </a:r>
          </a:p>
          <a:p>
            <a:pPr marL="808038" lvl="1" indent="-457200">
              <a:buFont typeface="+mj-lt"/>
              <a:buAutoNum type="alphaUcPeriod"/>
            </a:pPr>
            <a:r>
              <a:rPr lang="en-US" sz="2400" dirty="0"/>
              <a:t>Folate deficiency</a:t>
            </a:r>
          </a:p>
          <a:p>
            <a:pPr marL="808038" lvl="1" indent="-457200">
              <a:buFont typeface="+mj-lt"/>
              <a:buAutoNum type="alphaUcPeriod"/>
            </a:pPr>
            <a:r>
              <a:rPr lang="en-US" sz="2400" dirty="0"/>
              <a:t>Iron deficiency </a:t>
            </a:r>
          </a:p>
          <a:p>
            <a:pPr marL="808038" lvl="1" indent="-457200">
              <a:buFont typeface="+mj-lt"/>
              <a:buAutoNum type="alphaUcPeriod"/>
            </a:pPr>
            <a:r>
              <a:rPr lang="en-US" sz="2400" dirty="0"/>
              <a:t>Anemia of chronic disease.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685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000" dirty="0" smtClean="0">
                <a:latin typeface="Brush Script MT Italic"/>
                <a:cs typeface="Brush Script MT Italic"/>
              </a:rPr>
              <a:t>THANK YOU</a:t>
            </a:r>
            <a:endParaRPr lang="en-US" sz="8000" dirty="0">
              <a:latin typeface="Brush Script MT Italic"/>
              <a:cs typeface="Brush Script MT Italic"/>
            </a:endParaRPr>
          </a:p>
        </p:txBody>
      </p:sp>
    </p:spTree>
    <p:extLst>
      <p:ext uri="{BB962C8B-B14F-4D97-AF65-F5344CB8AC3E}">
        <p14:creationId xmlns:p14="http://schemas.microsoft.com/office/powerpoint/2010/main" val="279904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The most common cause of anemia in patients with liver disease is:</a:t>
            </a:r>
          </a:p>
          <a:p>
            <a:pPr marL="808038" lvl="1" indent="-457200">
              <a:buFont typeface="+mj-lt"/>
              <a:buAutoNum type="alphaUcPeriod"/>
            </a:pPr>
            <a:r>
              <a:rPr lang="en-US" dirty="0"/>
              <a:t>Iron </a:t>
            </a:r>
            <a:r>
              <a:rPr lang="en-US" dirty="0" smtClean="0"/>
              <a:t>deficiency</a:t>
            </a:r>
            <a:endParaRPr lang="en-US" dirty="0"/>
          </a:p>
          <a:p>
            <a:pPr marL="808038" lvl="1" indent="-457200">
              <a:buFont typeface="+mj-lt"/>
              <a:buAutoNum type="alphaUcPeriod"/>
            </a:pPr>
            <a:r>
              <a:rPr lang="en-US" dirty="0" err="1"/>
              <a:t>Hypersplenism</a:t>
            </a:r>
            <a:endParaRPr lang="en-US" dirty="0"/>
          </a:p>
          <a:p>
            <a:pPr marL="808038" lvl="1" indent="-457200">
              <a:buFont typeface="+mj-lt"/>
              <a:buAutoNum type="alphaUcPeriod"/>
            </a:pPr>
            <a:r>
              <a:rPr lang="en-US" dirty="0"/>
              <a:t>Therapy related hemolytic </a:t>
            </a:r>
            <a:r>
              <a:rPr lang="en-US" dirty="0" smtClean="0"/>
              <a:t>anemia</a:t>
            </a:r>
          </a:p>
          <a:p>
            <a:pPr marL="808038" lvl="1" indent="-457200">
              <a:buFont typeface="+mj-lt"/>
              <a:buAutoNum type="alphaUcPeriod"/>
            </a:pPr>
            <a:r>
              <a:rPr lang="en-US" dirty="0" smtClean="0"/>
              <a:t> Therapy related suppression of EPO </a:t>
            </a:r>
            <a:r>
              <a:rPr lang="en-US" dirty="0"/>
              <a:t>receptor</a:t>
            </a:r>
          </a:p>
          <a:p>
            <a:pPr marL="808038" lvl="1" indent="-457200">
              <a:buFont typeface="+mj-lt"/>
              <a:buAutoNum type="alphaUcPeriod"/>
            </a:pPr>
            <a:r>
              <a:rPr lang="en-US" dirty="0"/>
              <a:t>Alcoholic-cirrhosis-induced folate deficiency </a:t>
            </a:r>
          </a:p>
          <a:p>
            <a:pPr marL="808038" lvl="1" indent="-457200">
              <a:buFont typeface="+mj-lt"/>
              <a:buAutoNum type="alphaU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084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5.  </a:t>
            </a:r>
            <a:r>
              <a:rPr lang="en-US" dirty="0"/>
              <a:t>One of the following can cause </a:t>
            </a:r>
            <a:r>
              <a:rPr lang="en-US" dirty="0" err="1"/>
              <a:t>myelophthisic</a:t>
            </a:r>
            <a:r>
              <a:rPr lang="en-US" dirty="0"/>
              <a:t> anemia:</a:t>
            </a:r>
          </a:p>
          <a:p>
            <a:pPr marL="808038" lvl="1" indent="-457200">
              <a:buFont typeface="+mj-lt"/>
              <a:buAutoNum type="alphaUcPeriod"/>
            </a:pPr>
            <a:r>
              <a:rPr lang="en-US" sz="2400" dirty="0"/>
              <a:t>Tuberculosis</a:t>
            </a:r>
          </a:p>
          <a:p>
            <a:pPr marL="808038" lvl="1" indent="-457200">
              <a:buFont typeface="+mj-lt"/>
              <a:buAutoNum type="alphaUcPeriod"/>
            </a:pPr>
            <a:r>
              <a:rPr lang="en-US" sz="2400" dirty="0"/>
              <a:t>B12 deficiency</a:t>
            </a:r>
          </a:p>
          <a:p>
            <a:pPr marL="808038" lvl="1" indent="-457200">
              <a:buFont typeface="+mj-lt"/>
              <a:buAutoNum type="alphaUcPeriod"/>
            </a:pPr>
            <a:r>
              <a:rPr lang="en-US" sz="2400" dirty="0"/>
              <a:t>Folate deficiency</a:t>
            </a:r>
          </a:p>
          <a:p>
            <a:pPr marL="808038" lvl="1" indent="-457200">
              <a:buFont typeface="+mj-lt"/>
              <a:buAutoNum type="alphaUcPeriod"/>
            </a:pPr>
            <a:r>
              <a:rPr lang="en-US" sz="2400" dirty="0"/>
              <a:t>Iron deficiency </a:t>
            </a:r>
          </a:p>
          <a:p>
            <a:pPr marL="808038" lvl="1" indent="-457200">
              <a:buFont typeface="+mj-lt"/>
              <a:buAutoNum type="alphaUcPeriod"/>
            </a:pPr>
            <a:r>
              <a:rPr lang="en-US" sz="2400" dirty="0"/>
              <a:t>Anemia of chronic disease.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0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starry-starry-night-vincent-10-63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" t="2083" r="1" b="5895"/>
          <a:stretch/>
        </p:blipFill>
        <p:spPr>
          <a:xfrm>
            <a:off x="-22407" y="0"/>
            <a:ext cx="9155089" cy="6858000"/>
          </a:xfrm>
        </p:spPr>
      </p:pic>
    </p:spTree>
    <p:extLst>
      <p:ext uri="{BB962C8B-B14F-4D97-AF65-F5344CB8AC3E}">
        <p14:creationId xmlns:p14="http://schemas.microsoft.com/office/powerpoint/2010/main" val="41630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Transferrin is the major transport protein in plasma and is normally one third occupied.</a:t>
            </a:r>
          </a:p>
          <a:p>
            <a:endParaRPr lang="en-US" dirty="0"/>
          </a:p>
          <a:p>
            <a:r>
              <a:rPr lang="en-US" dirty="0"/>
              <a:t>Plasma ferritin is derived largely from the storage pool of body iron; its levels correlate well with body iron stores, if total iron is decreased ferritin will be low, and vice versa.</a:t>
            </a:r>
          </a:p>
        </p:txBody>
      </p:sp>
    </p:spTree>
    <p:extLst>
      <p:ext uri="{BB962C8B-B14F-4D97-AF65-F5344CB8AC3E}">
        <p14:creationId xmlns:p14="http://schemas.microsoft.com/office/powerpoint/2010/main" val="417778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2812</TotalTime>
  <Words>992</Words>
  <Application>Microsoft Macintosh PowerPoint</Application>
  <PresentationFormat>On-screen Show (4:3)</PresentationFormat>
  <Paragraphs>199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Capital</vt:lpstr>
      <vt:lpstr>RBC disorders 2 Anemia of diminished 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Iron deficiency anemia</vt:lpstr>
      <vt:lpstr>PowerPoint Presentation</vt:lpstr>
      <vt:lpstr>Question time!!!</vt:lpstr>
      <vt:lpstr>PowerPoint Presentation</vt:lpstr>
      <vt:lpstr>pathogenesis</vt:lpstr>
      <vt:lpstr>morphology</vt:lpstr>
      <vt:lpstr>PowerPoint Presentation</vt:lpstr>
      <vt:lpstr>Clinical presentation</vt:lpstr>
      <vt:lpstr>PowerPoint Presentation</vt:lpstr>
      <vt:lpstr>Lab findings</vt:lpstr>
      <vt:lpstr>PowerPoint Presentation</vt:lpstr>
      <vt:lpstr>Anemia of chronic disease</vt:lpstr>
      <vt:lpstr>IL6 results in increased hepcidin</vt:lpstr>
      <vt:lpstr>PowerPoint Presentation</vt:lpstr>
      <vt:lpstr>Clinical presentation</vt:lpstr>
      <vt:lpstr>Lab findings </vt:lpstr>
      <vt:lpstr>Megaloblastic anemia</vt:lpstr>
      <vt:lpstr>Biochemical role of B12</vt:lpstr>
      <vt:lpstr>PowerPoint Presentation</vt:lpstr>
      <vt:lpstr>PowerPoint Presentation</vt:lpstr>
      <vt:lpstr>Pernicious anemia</vt:lpstr>
      <vt:lpstr>Clinical manifestations</vt:lpstr>
      <vt:lpstr>Folate</vt:lpstr>
      <vt:lpstr>PowerPoint Presentation</vt:lpstr>
      <vt:lpstr>Clinical manifestations</vt:lpstr>
      <vt:lpstr>Anemia in liver disease</vt:lpstr>
      <vt:lpstr>Spur cells</vt:lpstr>
      <vt:lpstr>Anemia of renal disease</vt:lpstr>
      <vt:lpstr>ecchinocytes</vt:lpstr>
      <vt:lpstr>Aplastic anemia</vt:lpstr>
      <vt:lpstr>PowerPoint Presentation</vt:lpstr>
      <vt:lpstr>PowerPoint Presentation</vt:lpstr>
      <vt:lpstr>Pathogenesis of aplastic anemia</vt:lpstr>
      <vt:lpstr>Morphology</vt:lpstr>
      <vt:lpstr>Clinical features</vt:lpstr>
      <vt:lpstr>Myelophthisic anemia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RBC disorders 2</dc:title>
  <dc:creator>ahmad mansour</dc:creator>
  <cp:lastModifiedBy>ahmad mansour</cp:lastModifiedBy>
  <cp:revision>20</cp:revision>
  <dcterms:created xsi:type="dcterms:W3CDTF">2016-09-17T08:27:40Z</dcterms:created>
  <dcterms:modified xsi:type="dcterms:W3CDTF">2016-09-20T16:11:15Z</dcterms:modified>
</cp:coreProperties>
</file>