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326" r:id="rId5"/>
    <p:sldId id="325" r:id="rId6"/>
    <p:sldId id="281" r:id="rId7"/>
    <p:sldId id="291" r:id="rId8"/>
    <p:sldId id="317" r:id="rId9"/>
    <p:sldId id="318" r:id="rId10"/>
    <p:sldId id="319" r:id="rId11"/>
    <p:sldId id="274" r:id="rId12"/>
    <p:sldId id="276" r:id="rId13"/>
    <p:sldId id="279" r:id="rId14"/>
    <p:sldId id="280" r:id="rId15"/>
    <p:sldId id="283" r:id="rId16"/>
    <p:sldId id="282" r:id="rId17"/>
    <p:sldId id="284" r:id="rId18"/>
    <p:sldId id="285" r:id="rId19"/>
    <p:sldId id="286" r:id="rId20"/>
    <p:sldId id="287" r:id="rId21"/>
    <p:sldId id="289" r:id="rId22"/>
    <p:sldId id="290" r:id="rId23"/>
    <p:sldId id="292" r:id="rId24"/>
    <p:sldId id="293" r:id="rId25"/>
    <p:sldId id="294" r:id="rId26"/>
    <p:sldId id="299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20" r:id="rId64"/>
    <p:sldId id="321" r:id="rId65"/>
    <p:sldId id="322" r:id="rId66"/>
    <p:sldId id="323" r:id="rId67"/>
    <p:sldId id="324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59BF-1727-E846-B541-567736E1A42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C816-29DE-FA45-8CFB-62C59E09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RBC disorders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Ahmad Mansour,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2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5- </a:t>
            </a:r>
            <a:r>
              <a:rPr lang="en-US" dirty="0"/>
              <a:t>Paroxysmal nocturnal </a:t>
            </a:r>
            <a:r>
              <a:rPr lang="en-US" dirty="0" err="1"/>
              <a:t>hemoglobinuria</a:t>
            </a:r>
            <a:r>
              <a:rPr lang="en-US" dirty="0"/>
              <a:t> results from an acquired mutation in which of the following genes:</a:t>
            </a:r>
            <a:endParaRPr lang="en-US" sz="28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Alpha hemoglobin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Beta hemoglobin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Erythropoietin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PIGA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G6PD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Anemia of blood loss, hemorrhage</a:t>
            </a:r>
          </a:p>
          <a:p>
            <a:r>
              <a:rPr lang="en-US" sz="3200" dirty="0"/>
              <a:t>Hemolysis</a:t>
            </a:r>
          </a:p>
          <a:p>
            <a:pPr lvl="1"/>
            <a:r>
              <a:rPr lang="en-US" sz="3200" dirty="0"/>
              <a:t>extrinsic</a:t>
            </a:r>
          </a:p>
          <a:p>
            <a:pPr lvl="2"/>
            <a:r>
              <a:rPr lang="en-US" sz="3200" dirty="0"/>
              <a:t>Immune hemolytic anemia</a:t>
            </a:r>
          </a:p>
          <a:p>
            <a:pPr lvl="2"/>
            <a:r>
              <a:rPr lang="en-US" sz="3200" dirty="0"/>
              <a:t>Hemolytic anemia resulting from mechanical trauma to the red cells</a:t>
            </a:r>
          </a:p>
          <a:p>
            <a:pPr lvl="2"/>
            <a:r>
              <a:rPr lang="en-US" sz="3200" dirty="0"/>
              <a:t>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intrinsic</a:t>
            </a:r>
          </a:p>
          <a:p>
            <a:pPr lvl="2"/>
            <a:r>
              <a:rPr lang="en-US" sz="2800" dirty="0" smtClean="0"/>
              <a:t>Hereditary</a:t>
            </a:r>
          </a:p>
          <a:p>
            <a:pPr lvl="3"/>
            <a:r>
              <a:rPr lang="en-US" sz="2800" dirty="0" err="1" smtClean="0">
                <a:solidFill>
                  <a:srgbClr val="FF0000"/>
                </a:solidFill>
              </a:rPr>
              <a:t>Membranopathies</a:t>
            </a:r>
            <a:r>
              <a:rPr lang="en-US" sz="2800" dirty="0" smtClean="0">
                <a:solidFill>
                  <a:srgbClr val="FF0000"/>
                </a:solidFill>
              </a:rPr>
              <a:t>-spherocytosis</a:t>
            </a:r>
          </a:p>
          <a:p>
            <a:pPr lvl="3"/>
            <a:r>
              <a:rPr lang="en-US" sz="2800" dirty="0" err="1" smtClean="0"/>
              <a:t>Hemoglobinopathies</a:t>
            </a:r>
            <a:r>
              <a:rPr lang="en-US" sz="2800" dirty="0" smtClean="0"/>
              <a:t>-thalassemia and sickle cell disease</a:t>
            </a:r>
          </a:p>
          <a:p>
            <a:pPr lvl="3"/>
            <a:r>
              <a:rPr lang="en-US" sz="2800" dirty="0" smtClean="0"/>
              <a:t>Enzymopathies-G6PD deficiency</a:t>
            </a:r>
          </a:p>
          <a:p>
            <a:pPr lvl="2"/>
            <a:r>
              <a:rPr lang="en-US" sz="2800" dirty="0" smtClean="0"/>
              <a:t>Acquired</a:t>
            </a:r>
          </a:p>
          <a:p>
            <a:pPr lvl="3"/>
            <a:r>
              <a:rPr lang="en-US" sz="2800" dirty="0" smtClean="0"/>
              <a:t>Paroxysmal nocturnal </a:t>
            </a:r>
            <a:r>
              <a:rPr lang="en-US" sz="2800" dirty="0" err="1" smtClean="0"/>
              <a:t>hemoglobinuria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63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spherocytosis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19" b="3104"/>
          <a:stretch/>
        </p:blipFill>
        <p:spPr>
          <a:xfrm>
            <a:off x="457200" y="1417638"/>
            <a:ext cx="8229600" cy="4918251"/>
          </a:xfrm>
        </p:spPr>
      </p:pic>
    </p:spTree>
    <p:extLst>
      <p:ext uri="{BB962C8B-B14F-4D97-AF65-F5344CB8AC3E}">
        <p14:creationId xmlns:p14="http://schemas.microsoft.com/office/powerpoint/2010/main" val="11055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6" b="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22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3" b="840"/>
          <a:stretch/>
        </p:blipFill>
        <p:spPr>
          <a:xfrm>
            <a:off x="0" y="17105"/>
            <a:ext cx="5235222" cy="6840895"/>
          </a:xfrm>
        </p:spPr>
      </p:pic>
    </p:spTree>
    <p:extLst>
      <p:ext uri="{BB962C8B-B14F-4D97-AF65-F5344CB8AC3E}">
        <p14:creationId xmlns:p14="http://schemas.microsoft.com/office/powerpoint/2010/main" val="364160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44" b="-718"/>
          <a:stretch/>
        </p:blipFill>
        <p:spPr>
          <a:xfrm>
            <a:off x="-1" y="0"/>
            <a:ext cx="9100237" cy="6194778"/>
          </a:xfrm>
        </p:spPr>
      </p:pic>
    </p:spTree>
    <p:extLst>
      <p:ext uri="{BB962C8B-B14F-4D97-AF65-F5344CB8AC3E}">
        <p14:creationId xmlns:p14="http://schemas.microsoft.com/office/powerpoint/2010/main" val="217762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autosomal dominant</a:t>
            </a:r>
          </a:p>
          <a:p>
            <a:r>
              <a:rPr lang="en-US" dirty="0" smtClean="0"/>
              <a:t>Prevalent in north Europe</a:t>
            </a:r>
          </a:p>
          <a:p>
            <a:r>
              <a:rPr lang="en-US" dirty="0" smtClean="0"/>
              <a:t>Mutation in </a:t>
            </a:r>
            <a:r>
              <a:rPr lang="en-US" dirty="0" err="1" smtClean="0"/>
              <a:t>ankyrin</a:t>
            </a:r>
            <a:r>
              <a:rPr lang="en-US" dirty="0" smtClean="0"/>
              <a:t>, band 3, and </a:t>
            </a:r>
            <a:r>
              <a:rPr lang="en-US" dirty="0" err="1" smtClean="0"/>
              <a:t>spectrin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4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Moderate clinical course, mostly.</a:t>
            </a:r>
          </a:p>
          <a:p>
            <a:r>
              <a:rPr lang="en-US" dirty="0" smtClean="0"/>
              <a:t>Can be complicated by aplastic  crisis (</a:t>
            </a:r>
            <a:r>
              <a:rPr lang="en-US" dirty="0" err="1" smtClean="0"/>
              <a:t>parvo</a:t>
            </a:r>
            <a:r>
              <a:rPr lang="en-US" dirty="0" smtClean="0"/>
              <a:t> B19).</a:t>
            </a:r>
          </a:p>
          <a:p>
            <a:r>
              <a:rPr lang="en-US" dirty="0" smtClean="0"/>
              <a:t>Anemia, jaundice, gallbladder stones, splenomegaly.</a:t>
            </a:r>
          </a:p>
          <a:p>
            <a:r>
              <a:rPr lang="en-US" dirty="0" smtClean="0"/>
              <a:t>MCHC is high.</a:t>
            </a:r>
          </a:p>
          <a:p>
            <a:r>
              <a:rPr lang="en-US" dirty="0" smtClean="0"/>
              <a:t>Diagnosis involves osmotic fragility test</a:t>
            </a:r>
          </a:p>
          <a:p>
            <a:r>
              <a:rPr lang="en-US" dirty="0" smtClean="0"/>
              <a:t>No definitive treatment</a:t>
            </a:r>
          </a:p>
          <a:p>
            <a:pPr lvl="1"/>
            <a:r>
              <a:rPr lang="en-US" dirty="0" smtClean="0"/>
              <a:t>Symptomatic treatment with splenectomy.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f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3336" r="6893" b="5243"/>
          <a:stretch/>
        </p:blipFill>
        <p:spPr>
          <a:xfrm>
            <a:off x="169332" y="0"/>
            <a:ext cx="8974667" cy="6279444"/>
          </a:xfrm>
        </p:spPr>
      </p:pic>
    </p:spTree>
    <p:extLst>
      <p:ext uri="{BB962C8B-B14F-4D97-AF65-F5344CB8AC3E}">
        <p14:creationId xmlns:p14="http://schemas.microsoft.com/office/powerpoint/2010/main" val="14960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b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b="3903"/>
          <a:stretch/>
        </p:blipFill>
        <p:spPr>
          <a:xfrm>
            <a:off x="316089" y="274638"/>
            <a:ext cx="8229600" cy="6237111"/>
          </a:xfrm>
        </p:spPr>
      </p:pic>
    </p:spTree>
    <p:extLst>
      <p:ext uri="{BB962C8B-B14F-4D97-AF65-F5344CB8AC3E}">
        <p14:creationId xmlns:p14="http://schemas.microsoft.com/office/powerpoint/2010/main" val="369562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ft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t="16675" b="1479"/>
          <a:stretch/>
        </p:blipFill>
        <p:spPr>
          <a:xfrm>
            <a:off x="0" y="-1"/>
            <a:ext cx="9144000" cy="6797243"/>
          </a:xfrm>
        </p:spPr>
      </p:pic>
    </p:spTree>
    <p:extLst>
      <p:ext uri="{BB962C8B-B14F-4D97-AF65-F5344CB8AC3E}">
        <p14:creationId xmlns:p14="http://schemas.microsoft.com/office/powerpoint/2010/main" val="187980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intrinsic</a:t>
            </a:r>
          </a:p>
          <a:p>
            <a:pPr lvl="2"/>
            <a:r>
              <a:rPr lang="en-US" sz="2800" dirty="0" smtClean="0"/>
              <a:t>Hereditary</a:t>
            </a:r>
          </a:p>
          <a:p>
            <a:pPr lvl="3"/>
            <a:r>
              <a:rPr lang="en-US" sz="2800" dirty="0" err="1" smtClean="0"/>
              <a:t>Membranopathies</a:t>
            </a:r>
            <a:r>
              <a:rPr lang="en-US" sz="2800" dirty="0" smtClean="0"/>
              <a:t>-spherocytosis</a:t>
            </a:r>
          </a:p>
          <a:p>
            <a:pPr lvl="3"/>
            <a:r>
              <a:rPr lang="en-US" sz="2800" dirty="0" err="1" smtClean="0">
                <a:solidFill>
                  <a:srgbClr val="FF0000"/>
                </a:solidFill>
              </a:rPr>
              <a:t>Hemoglobinopathies</a:t>
            </a:r>
            <a:r>
              <a:rPr lang="en-US" sz="2800" dirty="0" smtClean="0">
                <a:solidFill>
                  <a:srgbClr val="FF0000"/>
                </a:solidFill>
              </a:rPr>
              <a:t>-thalassemia and sickle cell disease</a:t>
            </a:r>
          </a:p>
          <a:p>
            <a:pPr lvl="3"/>
            <a:r>
              <a:rPr lang="en-US" sz="2800" dirty="0" smtClean="0"/>
              <a:t>Enzymopathies-G6PD deficiency</a:t>
            </a:r>
          </a:p>
          <a:p>
            <a:pPr lvl="2"/>
            <a:r>
              <a:rPr lang="en-US" sz="2800" dirty="0" smtClean="0"/>
              <a:t>Acquired</a:t>
            </a:r>
          </a:p>
          <a:p>
            <a:pPr lvl="3"/>
            <a:r>
              <a:rPr lang="en-US" sz="2800" dirty="0" smtClean="0"/>
              <a:t>Paroxysmal nocturnal </a:t>
            </a:r>
            <a:r>
              <a:rPr lang="en-US" sz="2800" dirty="0" err="1" smtClean="0"/>
              <a:t>hemoglobinuria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29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pic>
        <p:nvPicPr>
          <p:cNvPr id="4" name="Content Placeholder 3" descr="slide_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10379" r="45885" b="19738"/>
          <a:stretch/>
        </p:blipFill>
        <p:spPr>
          <a:xfrm>
            <a:off x="1162756" y="1417638"/>
            <a:ext cx="3747911" cy="4313414"/>
          </a:xfrm>
        </p:spPr>
      </p:pic>
    </p:spTree>
    <p:extLst>
      <p:ext uri="{BB962C8B-B14F-4D97-AF65-F5344CB8AC3E}">
        <p14:creationId xmlns:p14="http://schemas.microsoft.com/office/powerpoint/2010/main" val="409654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</a:t>
            </a:r>
            <a:r>
              <a:rPr lang="en-US" dirty="0" err="1" smtClean="0"/>
              <a:t>hemoglobinpathy</a:t>
            </a:r>
            <a:endParaRPr lang="en-US" dirty="0" smtClean="0"/>
          </a:p>
          <a:p>
            <a:r>
              <a:rPr lang="en-US" dirty="0" smtClean="0"/>
              <a:t>In homozygotes all HB is replaced by </a:t>
            </a:r>
            <a:r>
              <a:rPr lang="en-US" dirty="0" err="1" smtClean="0"/>
              <a:t>HbS</a:t>
            </a:r>
            <a:endParaRPr lang="en-US" dirty="0" smtClean="0"/>
          </a:p>
          <a:p>
            <a:r>
              <a:rPr lang="en-US" dirty="0" smtClean="0"/>
              <a:t>In heterozygotes half is replaced.</a:t>
            </a:r>
          </a:p>
          <a:p>
            <a:r>
              <a:rPr lang="en-US" dirty="0" smtClean="0"/>
              <a:t>Gene frequency is ~30%</a:t>
            </a:r>
          </a:p>
          <a:p>
            <a:r>
              <a:rPr lang="en-US" dirty="0" smtClean="0"/>
              <a:t>8% in black Americans.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 descr="fig2b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" b="896"/>
          <a:stretch/>
        </p:blipFill>
        <p:spPr>
          <a:xfrm>
            <a:off x="0" y="0"/>
            <a:ext cx="6324600" cy="6829937"/>
          </a:xfrm>
        </p:spPr>
      </p:pic>
    </p:spTree>
    <p:extLst>
      <p:ext uri="{BB962C8B-B14F-4D97-AF65-F5344CB8AC3E}">
        <p14:creationId xmlns:p14="http://schemas.microsoft.com/office/powerpoint/2010/main" val="5912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2" b="140"/>
          <a:stretch/>
        </p:blipFill>
        <p:spPr>
          <a:xfrm>
            <a:off x="-1" y="0"/>
            <a:ext cx="5602111" cy="6772819"/>
          </a:xfrm>
        </p:spPr>
      </p:pic>
    </p:spTree>
    <p:extLst>
      <p:ext uri="{BB962C8B-B14F-4D97-AF65-F5344CB8AC3E}">
        <p14:creationId xmlns:p14="http://schemas.microsoft.com/office/powerpoint/2010/main" val="118301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32" b="11266"/>
          <a:stretch/>
        </p:blipFill>
        <p:spPr>
          <a:xfrm>
            <a:off x="0" y="0"/>
            <a:ext cx="6386688" cy="6791711"/>
          </a:xfrm>
        </p:spPr>
      </p:pic>
    </p:spTree>
    <p:extLst>
      <p:ext uri="{BB962C8B-B14F-4D97-AF65-F5344CB8AC3E}">
        <p14:creationId xmlns:p14="http://schemas.microsoft.com/office/powerpoint/2010/main" val="268386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important factors influence </a:t>
            </a:r>
            <a:r>
              <a:rPr lang="en-US" dirty="0" err="1" smtClean="0"/>
              <a:t>sicling</a:t>
            </a:r>
            <a:r>
              <a:rPr lang="en-US" dirty="0" smtClean="0"/>
              <a:t> in the body</a:t>
            </a:r>
          </a:p>
          <a:p>
            <a:pPr lvl="1"/>
            <a:r>
              <a:rPr lang="en-US" dirty="0" smtClean="0"/>
              <a:t>Presence of </a:t>
            </a:r>
            <a:r>
              <a:rPr lang="en-US" dirty="0" err="1" smtClean="0"/>
              <a:t>hemoglobins</a:t>
            </a:r>
            <a:r>
              <a:rPr lang="en-US" dirty="0" smtClean="0"/>
              <a:t> other than </a:t>
            </a:r>
            <a:r>
              <a:rPr lang="en-US" dirty="0" err="1" smtClean="0"/>
              <a:t>HbS</a:t>
            </a:r>
            <a:endParaRPr lang="en-US" dirty="0" smtClean="0"/>
          </a:p>
          <a:p>
            <a:pPr lvl="1"/>
            <a:r>
              <a:rPr lang="en-US" dirty="0" smtClean="0"/>
              <a:t>Intracellular concentration of hemoglobin</a:t>
            </a:r>
          </a:p>
          <a:p>
            <a:pPr lvl="1"/>
            <a:r>
              <a:rPr lang="en-US" dirty="0" smtClean="0"/>
              <a:t>Transit time for RBCs within the vasculature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Presence of </a:t>
            </a:r>
            <a:r>
              <a:rPr lang="en-US" dirty="0" err="1" smtClean="0"/>
              <a:t>hemoglobins</a:t>
            </a:r>
            <a:r>
              <a:rPr lang="en-US" dirty="0" smtClean="0"/>
              <a:t> other than </a:t>
            </a:r>
            <a:r>
              <a:rPr lang="en-US" dirty="0" err="1" smtClean="0"/>
              <a:t>HbS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HBA (α2β2)…weak</a:t>
            </a:r>
          </a:p>
          <a:p>
            <a:r>
              <a:rPr lang="en-US" dirty="0" err="1"/>
              <a:t>HbF</a:t>
            </a:r>
            <a:r>
              <a:rPr lang="en-US" dirty="0"/>
              <a:t>(α2γ2)…</a:t>
            </a:r>
            <a:r>
              <a:rPr lang="en-US" dirty="0" smtClean="0"/>
              <a:t>weak</a:t>
            </a:r>
          </a:p>
          <a:p>
            <a:r>
              <a:rPr lang="en-US" dirty="0" err="1" smtClean="0"/>
              <a:t>HbC</a:t>
            </a:r>
            <a:r>
              <a:rPr lang="en-US" dirty="0" smtClean="0"/>
              <a:t>…strong</a:t>
            </a:r>
          </a:p>
        </p:txBody>
      </p:sp>
    </p:spTree>
    <p:extLst>
      <p:ext uri="{BB962C8B-B14F-4D97-AF65-F5344CB8AC3E}">
        <p14:creationId xmlns:p14="http://schemas.microsoft.com/office/powerpoint/2010/main" val="177844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Intracellular concentration of hemoglobin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Dehydration…..high conc.</a:t>
            </a:r>
          </a:p>
          <a:p>
            <a:r>
              <a:rPr lang="en-US" dirty="0" smtClean="0"/>
              <a:t>Alpha thalassemia….low conc.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7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mbra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8029"/>
          <a:stretch/>
        </p:blipFill>
        <p:spPr>
          <a:xfrm>
            <a:off x="76200" y="-776112"/>
            <a:ext cx="8229600" cy="7450667"/>
          </a:xfrm>
        </p:spPr>
      </p:pic>
    </p:spTree>
    <p:extLst>
      <p:ext uri="{BB962C8B-B14F-4D97-AF65-F5344CB8AC3E}">
        <p14:creationId xmlns:p14="http://schemas.microsoft.com/office/powerpoint/2010/main" val="389578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Transit time for RBCs within the vasculature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time….no sickling</a:t>
            </a:r>
          </a:p>
          <a:p>
            <a:r>
              <a:rPr lang="en-US" dirty="0" smtClean="0"/>
              <a:t>Long time….sickling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41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hemolytic anemia</a:t>
            </a:r>
          </a:p>
          <a:p>
            <a:r>
              <a:rPr lang="en-US" dirty="0" smtClean="0"/>
              <a:t>Fatty change in the heart, liver and renal tubules</a:t>
            </a:r>
          </a:p>
          <a:p>
            <a:r>
              <a:rPr lang="en-US" dirty="0" smtClean="0"/>
              <a:t>Reticulocytosis and erythroid hyperplasia in bone marrow</a:t>
            </a:r>
          </a:p>
          <a:p>
            <a:r>
              <a:rPr lang="en-US" dirty="0" smtClean="0"/>
              <a:t>Bone changes, prominent cheekbones and crew-cut skull</a:t>
            </a:r>
          </a:p>
          <a:p>
            <a:r>
              <a:rPr lang="en-US" dirty="0" err="1" smtClean="0"/>
              <a:t>Extramedullary</a:t>
            </a:r>
            <a:r>
              <a:rPr lang="en-US" dirty="0" smtClean="0"/>
              <a:t> hematopoiesis in liver and spleen.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29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splenic congestion, </a:t>
            </a:r>
            <a:r>
              <a:rPr lang="en-US" dirty="0" err="1" smtClean="0"/>
              <a:t>autosplenectomy</a:t>
            </a:r>
            <a:r>
              <a:rPr lang="en-US" dirty="0" smtClean="0"/>
              <a:t> in adults.</a:t>
            </a:r>
          </a:p>
          <a:p>
            <a:r>
              <a:rPr lang="en-US" dirty="0" smtClean="0"/>
              <a:t>Increased risk of infections, salmonella osteomyelitis.</a:t>
            </a:r>
          </a:p>
          <a:p>
            <a:r>
              <a:rPr lang="en-US" dirty="0" smtClean="0"/>
              <a:t>Vessel occlusion, bone pain, acute chest syndrome, stroke.</a:t>
            </a:r>
          </a:p>
          <a:p>
            <a:r>
              <a:rPr lang="en-US" dirty="0" smtClean="0"/>
              <a:t>Aplastic crisis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03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with electrophoresis to demonstrate </a:t>
            </a:r>
            <a:r>
              <a:rPr lang="en-US" dirty="0" err="1" smtClean="0"/>
              <a:t>HbS</a:t>
            </a:r>
            <a:r>
              <a:rPr lang="en-US" dirty="0" smtClean="0"/>
              <a:t> and fetal DNA via amniocentesis or chorionic villi biopsy.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clinical course</a:t>
            </a:r>
          </a:p>
          <a:p>
            <a:pPr lvl="1"/>
            <a:r>
              <a:rPr lang="en-US" dirty="0" smtClean="0"/>
              <a:t>SICKLE CELL TRAIT IS MOSTLY ASYMPTOMATIC.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65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HYDROXYUREA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 err="1" smtClean="0"/>
              <a:t>HbF</a:t>
            </a:r>
            <a:endParaRPr lang="en-US" dirty="0" smtClean="0"/>
          </a:p>
          <a:p>
            <a:pPr lvl="1"/>
            <a:r>
              <a:rPr lang="en-US" dirty="0" smtClean="0"/>
              <a:t>Anti inflammatory due to decrease WBC production</a:t>
            </a:r>
          </a:p>
          <a:p>
            <a:pPr lvl="1"/>
            <a:r>
              <a:rPr lang="en-US" dirty="0" smtClean="0"/>
              <a:t>Increase MCV</a:t>
            </a:r>
          </a:p>
          <a:p>
            <a:pPr lvl="1"/>
            <a:r>
              <a:rPr lang="en-US" dirty="0" smtClean="0"/>
              <a:t>Production of NO</a:t>
            </a:r>
          </a:p>
          <a:p>
            <a:r>
              <a:rPr lang="en-US" smtClean="0"/>
              <a:t>BONE MARROW TRANSPLANT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771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Thalassemia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latin typeface="Arial"/>
                <a:cs typeface="Arial"/>
              </a:rPr>
              <a:t> The thalassemia syndromes are a heterogeneous </a:t>
            </a:r>
            <a:r>
              <a:rPr lang="en-US" i="1" dirty="0" smtClean="0">
                <a:latin typeface="Arial"/>
                <a:cs typeface="Arial"/>
              </a:rPr>
              <a:t>group of </a:t>
            </a:r>
            <a:r>
              <a:rPr lang="en-US" i="1" dirty="0">
                <a:latin typeface="Arial"/>
                <a:cs typeface="Arial"/>
              </a:rPr>
              <a:t>disorders caused by inherited mutations that </a:t>
            </a:r>
            <a:r>
              <a:rPr lang="en-US" b="1" i="1" u="sng" dirty="0">
                <a:latin typeface="Arial"/>
                <a:cs typeface="Arial"/>
              </a:rPr>
              <a:t>decrease the synthesis</a:t>
            </a:r>
            <a:r>
              <a:rPr lang="en-US" i="1" dirty="0">
                <a:latin typeface="Arial"/>
                <a:cs typeface="Arial"/>
              </a:rPr>
              <a:t> of either the α-globin or  β-globin chains that compose adult hemoglobin, </a:t>
            </a:r>
            <a:r>
              <a:rPr lang="en-US" i="1" dirty="0" err="1">
                <a:latin typeface="Arial"/>
                <a:cs typeface="Arial"/>
              </a:rPr>
              <a:t>HbA</a:t>
            </a:r>
            <a:r>
              <a:rPr lang="en-US" i="1" dirty="0">
                <a:latin typeface="Arial"/>
                <a:cs typeface="Arial"/>
              </a:rPr>
              <a:t> (α2β2), leading to anemia, tissue hypoxia, and </a:t>
            </a:r>
            <a:r>
              <a:rPr lang="en-US" b="1" i="1" u="sng" dirty="0">
                <a:latin typeface="Arial"/>
                <a:cs typeface="Arial"/>
              </a:rPr>
              <a:t>red cell hemolysis </a:t>
            </a:r>
            <a:r>
              <a:rPr lang="en-US" i="1" dirty="0">
                <a:latin typeface="Arial"/>
                <a:cs typeface="Arial"/>
              </a:rPr>
              <a:t>related to the imbalance in globin chain synthesis</a:t>
            </a:r>
          </a:p>
        </p:txBody>
      </p:sp>
    </p:spTree>
    <p:extLst>
      <p:ext uri="{BB962C8B-B14F-4D97-AF65-F5344CB8AC3E}">
        <p14:creationId xmlns:p14="http://schemas.microsoft.com/office/powerpoint/2010/main" val="35405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alpha genes, chromosome 16</a:t>
            </a:r>
          </a:p>
          <a:p>
            <a:r>
              <a:rPr lang="en-US" dirty="0"/>
              <a:t>2</a:t>
            </a:r>
            <a:r>
              <a:rPr lang="en-US" dirty="0" smtClean="0"/>
              <a:t> beta genes, chromosome 11 </a:t>
            </a:r>
          </a:p>
        </p:txBody>
      </p:sp>
    </p:spTree>
    <p:extLst>
      <p:ext uri="{BB962C8B-B14F-4D97-AF65-F5344CB8AC3E}">
        <p14:creationId xmlns:p14="http://schemas.microsoft.com/office/powerpoint/2010/main" val="1622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alassemi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" b="1312"/>
          <a:stretch>
            <a:fillRect/>
          </a:stretch>
        </p:blipFill>
        <p:spPr>
          <a:xfrm>
            <a:off x="0" y="0"/>
            <a:ext cx="9135937" cy="5066706"/>
          </a:xfrm>
        </p:spPr>
      </p:pic>
    </p:spTree>
    <p:extLst>
      <p:ext uri="{BB962C8B-B14F-4D97-AF65-F5344CB8AC3E}">
        <p14:creationId xmlns:p14="http://schemas.microsoft.com/office/powerpoint/2010/main" val="20347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thalassemia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β-</a:t>
            </a:r>
            <a:r>
              <a:rPr lang="en-US" dirty="0" err="1"/>
              <a:t>thalassemias</a:t>
            </a:r>
            <a:r>
              <a:rPr lang="en-US" dirty="0"/>
              <a:t> are caused by mutations that </a:t>
            </a:r>
            <a:r>
              <a:rPr lang="en-US" dirty="0" smtClean="0"/>
              <a:t>diminish the </a:t>
            </a:r>
            <a:r>
              <a:rPr lang="en-US" dirty="0"/>
              <a:t>synthesis of β-globin chains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categories of causative mutations</a:t>
            </a:r>
          </a:p>
          <a:p>
            <a:pPr lvl="1"/>
            <a:r>
              <a:rPr lang="en-US" dirty="0"/>
              <a:t>(1) </a:t>
            </a:r>
            <a:r>
              <a:rPr lang="en-US" b="1" dirty="0"/>
              <a:t>β</a:t>
            </a:r>
            <a:r>
              <a:rPr lang="en-US" sz="2400" b="1" baseline="30000" dirty="0"/>
              <a:t>0</a:t>
            </a:r>
            <a:r>
              <a:rPr lang="en-US" sz="600" dirty="0"/>
              <a:t> </a:t>
            </a:r>
            <a:r>
              <a:rPr lang="en-US" dirty="0"/>
              <a:t>mutations, associated with </a:t>
            </a:r>
            <a:r>
              <a:rPr lang="en-US" dirty="0" smtClean="0"/>
              <a:t>absent β</a:t>
            </a:r>
            <a:r>
              <a:rPr lang="en-US" dirty="0"/>
              <a:t>-globin </a:t>
            </a:r>
            <a:r>
              <a:rPr lang="en-US" dirty="0" smtClean="0"/>
              <a:t>synthesis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b="1" dirty="0"/>
              <a:t>β</a:t>
            </a:r>
            <a:r>
              <a:rPr lang="en-US" sz="2400" b="1" baseline="30000" dirty="0"/>
              <a:t>+</a:t>
            </a:r>
            <a:r>
              <a:rPr lang="en-US" sz="800" b="1" dirty="0"/>
              <a:t> </a:t>
            </a:r>
            <a:r>
              <a:rPr lang="en-US" dirty="0"/>
              <a:t>mutations, characterized </a:t>
            </a:r>
            <a:r>
              <a:rPr lang="en-US" dirty="0" smtClean="0"/>
              <a:t>by reduced </a:t>
            </a:r>
            <a:r>
              <a:rPr lang="en-US" dirty="0"/>
              <a:t>(but detectable) β-globin synthesis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**unlike sickle cell disease, the amino acid sequence is </a:t>
            </a:r>
            <a:r>
              <a:rPr lang="en-US" b="1" u="sng" dirty="0" smtClean="0"/>
              <a:t>INTACT!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397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6p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 b="4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0808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"/>
          <a:stretch/>
        </p:blipFill>
        <p:spPr>
          <a:xfrm>
            <a:off x="0" y="1371600"/>
            <a:ext cx="9144000" cy="2244031"/>
          </a:xfrm>
        </p:spPr>
      </p:pic>
      <p:sp>
        <p:nvSpPr>
          <p:cNvPr id="5" name="TextBox 4"/>
          <p:cNvSpPr txBox="1"/>
          <p:nvPr/>
        </p:nvSpPr>
        <p:spPr>
          <a:xfrm>
            <a:off x="1173414" y="4114110"/>
            <a:ext cx="530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-Promoter region mutation</a:t>
            </a:r>
          </a:p>
          <a:p>
            <a:r>
              <a:rPr lang="en-US" dirty="0" smtClean="0"/>
              <a:t>-Splicing mutations</a:t>
            </a:r>
          </a:p>
          <a:p>
            <a:r>
              <a:rPr lang="en-US" dirty="0" smtClean="0"/>
              <a:t>-Chain termination mutations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mechanisms of anemia</a:t>
            </a:r>
          </a:p>
          <a:p>
            <a:pPr lvl="1"/>
            <a:r>
              <a:rPr lang="en-US" dirty="0" err="1" smtClean="0"/>
              <a:t>Underhemoglobinization</a:t>
            </a:r>
            <a:endParaRPr lang="en-US" dirty="0" smtClean="0"/>
          </a:p>
          <a:p>
            <a:pPr lvl="1"/>
            <a:r>
              <a:rPr lang="en-US" dirty="0" smtClean="0"/>
              <a:t>Decreased red cell survival due to chain imbalance.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3" b="-312"/>
          <a:stretch/>
        </p:blipFill>
        <p:spPr>
          <a:xfrm>
            <a:off x="0" y="0"/>
            <a:ext cx="9144000" cy="6882113"/>
          </a:xfrm>
        </p:spPr>
      </p:pic>
    </p:spTree>
    <p:extLst>
      <p:ext uri="{BB962C8B-B14F-4D97-AF65-F5344CB8AC3E}">
        <p14:creationId xmlns:p14="http://schemas.microsoft.com/office/powerpoint/2010/main" val="8265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dirty="0" smtClean="0"/>
              <a:t> thalassemia major (</a:t>
            </a:r>
            <a:r>
              <a:rPr lang="pl-PL" dirty="0" err="1" smtClean="0"/>
              <a:t>Homozygous</a:t>
            </a:r>
            <a:r>
              <a:rPr lang="pl-PL" dirty="0" smtClean="0"/>
              <a:t>β</a:t>
            </a:r>
            <a:r>
              <a:rPr lang="pl-PL" dirty="0"/>
              <a:t>-</a:t>
            </a:r>
            <a:r>
              <a:rPr lang="pl-PL" dirty="0" err="1" smtClean="0"/>
              <a:t>thalassemia</a:t>
            </a:r>
            <a:r>
              <a:rPr lang="pl-PL" dirty="0" smtClean="0"/>
              <a:t>)</a:t>
            </a:r>
            <a:r>
              <a:rPr lang="pl-PL" dirty="0"/>
              <a:t> (β0/β0, β+/β+, β0/β+)</a:t>
            </a:r>
            <a:endParaRPr lang="en-US" dirty="0" smtClean="0"/>
          </a:p>
          <a:p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thalassemia minor </a:t>
            </a:r>
            <a:r>
              <a:rPr lang="en-US" dirty="0" smtClean="0"/>
              <a:t>(Heterozygousβ</a:t>
            </a:r>
            <a:r>
              <a:rPr lang="en-US" dirty="0"/>
              <a:t>-</a:t>
            </a:r>
            <a:r>
              <a:rPr lang="en-US" dirty="0" smtClean="0"/>
              <a:t>thalassemia)</a:t>
            </a:r>
            <a:r>
              <a:rPr lang="en-US" dirty="0"/>
              <a:t> (β0/β, β+/β)</a:t>
            </a:r>
            <a:endParaRPr lang="en-US" dirty="0" smtClean="0"/>
          </a:p>
          <a:p>
            <a:r>
              <a:rPr lang="en-US" i="1" dirty="0" smtClean="0"/>
              <a:t>B</a:t>
            </a:r>
            <a:r>
              <a:rPr lang="en-US" dirty="0" smtClean="0"/>
              <a:t> thalassemia </a:t>
            </a:r>
            <a:r>
              <a:rPr lang="en-US" dirty="0" err="1" smtClean="0"/>
              <a:t>intermedia</a:t>
            </a:r>
            <a:r>
              <a:rPr lang="en-US" dirty="0" smtClean="0"/>
              <a:t> (</a:t>
            </a:r>
            <a:r>
              <a:rPr lang="el-GR" dirty="0" smtClean="0"/>
              <a:t>Variable</a:t>
            </a:r>
            <a:r>
              <a:rPr lang="en-US" dirty="0" smtClean="0"/>
              <a:t>)</a:t>
            </a:r>
            <a:r>
              <a:rPr lang="el-GR" dirty="0"/>
              <a:t> 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smtClean="0"/>
              <a:t>(</a:t>
            </a:r>
            <a:r>
              <a:rPr lang="el-GR" dirty="0"/>
              <a:t>β0/β+, β+/β+, β0/β, β+/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B-Thalassemia</a:t>
            </a:r>
            <a:r>
              <a:rPr lang="en-US" dirty="0"/>
              <a:t> </a:t>
            </a:r>
            <a:r>
              <a:rPr lang="en-US" dirty="0" smtClean="0"/>
              <a:t>Major</a:t>
            </a:r>
            <a:r>
              <a:rPr lang="en-US" dirty="0"/>
              <a:t>. 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-common in the Mediterranean areas and the Middle East</a:t>
            </a:r>
          </a:p>
          <a:p>
            <a:pPr marL="0" indent="0">
              <a:buNone/>
            </a:pPr>
            <a:r>
              <a:rPr lang="en-US" dirty="0" smtClean="0"/>
              <a:t>-anemia manifests 6-9months of life after as hemoglobin synthesis switches from </a:t>
            </a:r>
            <a:r>
              <a:rPr lang="en-US" dirty="0" err="1" smtClean="0"/>
              <a:t>HbF</a:t>
            </a:r>
            <a:r>
              <a:rPr lang="en-US" dirty="0" smtClean="0"/>
              <a:t> (α2γ2) to hemoglobin A (α2β2)</a:t>
            </a:r>
          </a:p>
          <a:p>
            <a:pPr marL="0" indent="0">
              <a:buNone/>
            </a:pPr>
            <a:r>
              <a:rPr lang="en-US" dirty="0" smtClean="0"/>
              <a:t>Low hemoglobin 3-6g/</a:t>
            </a:r>
            <a:r>
              <a:rPr lang="en-US" dirty="0" err="1" smtClean="0"/>
              <a:t>dL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Elevated </a:t>
            </a:r>
            <a:r>
              <a:rPr lang="en-US" dirty="0" err="1" smtClean="0"/>
              <a:t>HbF</a:t>
            </a:r>
            <a:r>
              <a:rPr lang="en-US" dirty="0" smtClean="0"/>
              <a:t> and HbA2(α2δ2)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4" name="Content Placeholder 3" descr="Screen Shot 2016-04-24 at 7.45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20226" r="47759" b="9401"/>
          <a:stretch/>
        </p:blipFill>
        <p:spPr>
          <a:xfrm>
            <a:off x="607414" y="1371600"/>
            <a:ext cx="3616876" cy="5437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31242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Hepatosplenomegaly</a:t>
            </a:r>
            <a:endParaRPr lang="en-US" dirty="0" smtClean="0"/>
          </a:p>
          <a:p>
            <a:r>
              <a:rPr lang="en-US" dirty="0" smtClean="0"/>
              <a:t>Cardiac disease</a:t>
            </a:r>
          </a:p>
          <a:p>
            <a:r>
              <a:rPr lang="en-US" dirty="0" smtClean="0"/>
              <a:t>Transfusion dependent, role of chelation therapy</a:t>
            </a:r>
          </a:p>
          <a:p>
            <a:r>
              <a:rPr lang="en-US" dirty="0" smtClean="0"/>
              <a:t>Guarded prognosis</a:t>
            </a:r>
          </a:p>
          <a:p>
            <a:r>
              <a:rPr lang="en-US" dirty="0" smtClean="0"/>
              <a:t>Stem cell transplantation is the only hope for cure.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B-thalassemia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ethnic groups as B major</a:t>
            </a:r>
          </a:p>
          <a:p>
            <a:r>
              <a:rPr lang="en-US" dirty="0" smtClean="0"/>
              <a:t>Usually asymptomatic</a:t>
            </a:r>
          </a:p>
          <a:p>
            <a:r>
              <a:rPr lang="en-US" dirty="0" smtClean="0"/>
              <a:t>Mild PB smear findings</a:t>
            </a:r>
          </a:p>
          <a:p>
            <a:r>
              <a:rPr lang="en-US" dirty="0" smtClean="0"/>
              <a:t>Bone marrow EP hyperplasia</a:t>
            </a:r>
          </a:p>
          <a:p>
            <a:r>
              <a:rPr lang="en-US" dirty="0" smtClean="0"/>
              <a:t>Elevated HbA2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recognize due to</a:t>
            </a:r>
          </a:p>
          <a:p>
            <a:pPr lvl="1"/>
            <a:r>
              <a:rPr lang="en-US" dirty="0" smtClean="0"/>
              <a:t>Differentiate from IDA</a:t>
            </a:r>
          </a:p>
          <a:p>
            <a:pPr lvl="1"/>
            <a:r>
              <a:rPr lang="en-US" dirty="0" smtClean="0"/>
              <a:t>Genetic counseling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thalassemia</a:t>
            </a:r>
            <a:endParaRPr lang="en-US" dirty="0"/>
          </a:p>
        </p:txBody>
      </p:sp>
      <p:pic>
        <p:nvPicPr>
          <p:cNvPr id="4" name="Content Placeholder 3" descr="F2.lar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" b="912"/>
          <a:stretch/>
        </p:blipFill>
        <p:spPr>
          <a:xfrm>
            <a:off x="914400" y="1371600"/>
            <a:ext cx="7313613" cy="4716730"/>
          </a:xfrm>
        </p:spPr>
      </p:pic>
    </p:spTree>
    <p:extLst>
      <p:ext uri="{BB962C8B-B14F-4D97-AF65-F5344CB8AC3E}">
        <p14:creationId xmlns:p14="http://schemas.microsoft.com/office/powerpoint/2010/main" val="40227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pn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7" b="-478"/>
          <a:stretch/>
        </p:blipFill>
        <p:spPr>
          <a:xfrm>
            <a:off x="457199" y="1622777"/>
            <a:ext cx="6767689" cy="5171401"/>
          </a:xfrm>
        </p:spPr>
      </p:pic>
    </p:spTree>
    <p:extLst>
      <p:ext uri="{BB962C8B-B14F-4D97-AF65-F5344CB8AC3E}">
        <p14:creationId xmlns:p14="http://schemas.microsoft.com/office/powerpoint/2010/main" val="1730694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Silent Carrier </a:t>
            </a:r>
            <a:r>
              <a:rPr lang="en-US" dirty="0" smtClean="0"/>
              <a:t>State: asymptomatic, </a:t>
            </a:r>
            <a:r>
              <a:rPr lang="en-US" dirty="0" err="1" smtClean="0"/>
              <a:t>microcytosis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Alpha thalassemia trait: </a:t>
            </a:r>
            <a:r>
              <a:rPr lang="en-US" dirty="0" err="1" smtClean="0"/>
              <a:t>microcytosis</a:t>
            </a:r>
            <a:r>
              <a:rPr lang="en-US" dirty="0" smtClean="0"/>
              <a:t> and mild to no anemia</a:t>
            </a:r>
          </a:p>
          <a:p>
            <a:r>
              <a:rPr lang="en-US" dirty="0" err="1" smtClean="0"/>
              <a:t>HbH</a:t>
            </a:r>
            <a:r>
              <a:rPr lang="en-US" dirty="0" smtClean="0"/>
              <a:t>: moderately severe anemia similar to B-thalassemia </a:t>
            </a:r>
            <a:r>
              <a:rPr lang="en-US" dirty="0" err="1" smtClean="0"/>
              <a:t>intermedia</a:t>
            </a:r>
            <a:endParaRPr lang="en-US" dirty="0" smtClean="0"/>
          </a:p>
          <a:p>
            <a:r>
              <a:rPr lang="en-US" dirty="0" err="1" smtClean="0"/>
              <a:t>Hydrops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r>
              <a:rPr lang="en-US" dirty="0" smtClean="0"/>
              <a:t>: lethal without in utero transfusion.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mutations in B thalassemia are </a:t>
            </a:r>
            <a:r>
              <a:rPr lang="en-US" b="1" u="sng" dirty="0" smtClean="0"/>
              <a:t>point mutations </a:t>
            </a:r>
            <a:r>
              <a:rPr lang="en-US" dirty="0" smtClean="0"/>
              <a:t>or small deletions while in alpha thalassemia they are </a:t>
            </a:r>
            <a:r>
              <a:rPr lang="en-US" b="1" u="sng" dirty="0" smtClean="0"/>
              <a:t>large deletions.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2325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intrinsic</a:t>
            </a:r>
          </a:p>
          <a:p>
            <a:pPr lvl="2"/>
            <a:r>
              <a:rPr lang="en-US" sz="2800" dirty="0" smtClean="0"/>
              <a:t>Hereditary</a:t>
            </a:r>
          </a:p>
          <a:p>
            <a:pPr lvl="3"/>
            <a:r>
              <a:rPr lang="en-US" sz="2800" dirty="0" err="1" smtClean="0"/>
              <a:t>Membranopathies</a:t>
            </a:r>
            <a:r>
              <a:rPr lang="en-US" sz="2800" dirty="0" smtClean="0"/>
              <a:t>-spherocytosis</a:t>
            </a:r>
          </a:p>
          <a:p>
            <a:pPr lvl="3"/>
            <a:r>
              <a:rPr lang="en-US" sz="2800" dirty="0" err="1" smtClean="0"/>
              <a:t>Hemoglobinopathies</a:t>
            </a:r>
            <a:r>
              <a:rPr lang="en-US" sz="2800" dirty="0" smtClean="0"/>
              <a:t>-thalassemia and sickle cell disease</a:t>
            </a:r>
          </a:p>
          <a:p>
            <a:pPr lvl="3"/>
            <a:r>
              <a:rPr lang="en-US" sz="2800" dirty="0" smtClean="0">
                <a:solidFill>
                  <a:srgbClr val="FF0000"/>
                </a:solidFill>
              </a:rPr>
              <a:t>Enzymopathies-G6PD deficiency</a:t>
            </a:r>
          </a:p>
          <a:p>
            <a:pPr lvl="2"/>
            <a:r>
              <a:rPr lang="en-US" sz="2800" dirty="0" smtClean="0"/>
              <a:t>Acquired</a:t>
            </a:r>
          </a:p>
          <a:p>
            <a:pPr lvl="3"/>
            <a:r>
              <a:rPr lang="en-US" sz="2800" dirty="0" smtClean="0"/>
              <a:t>Paroxysmal nocturnal </a:t>
            </a:r>
            <a:r>
              <a:rPr lang="en-US" sz="2800" dirty="0" err="1" smtClean="0"/>
              <a:t>hemoglobinuria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29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Glucose 6-phosphate dehydrogenase deficiency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" b="-1075"/>
          <a:stretch/>
        </p:blipFill>
        <p:spPr>
          <a:xfrm>
            <a:off x="146755" y="1417638"/>
            <a:ext cx="5300133" cy="5377201"/>
          </a:xfrm>
        </p:spPr>
      </p:pic>
    </p:spTree>
    <p:extLst>
      <p:ext uri="{BB962C8B-B14F-4D97-AF65-F5344CB8AC3E}">
        <p14:creationId xmlns:p14="http://schemas.microsoft.com/office/powerpoint/2010/main" val="2775341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X-linked disorder</a:t>
            </a:r>
          </a:p>
          <a:p>
            <a:r>
              <a:rPr lang="en-US" dirty="0" smtClean="0"/>
              <a:t>More common in males</a:t>
            </a:r>
          </a:p>
          <a:p>
            <a:r>
              <a:rPr lang="en-US" dirty="0" smtClean="0"/>
              <a:t>Numerous mutations</a:t>
            </a:r>
          </a:p>
          <a:p>
            <a:r>
              <a:rPr lang="en-US" dirty="0" smtClean="0"/>
              <a:t>G6PD A- and G6PD Mediterranean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48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most commonly as episodic hemolysis</a:t>
            </a:r>
          </a:p>
          <a:p>
            <a:pPr lvl="1"/>
            <a:r>
              <a:rPr lang="en-US" dirty="0" smtClean="0"/>
              <a:t>Infections: most common cause.</a:t>
            </a:r>
          </a:p>
          <a:p>
            <a:pPr lvl="1"/>
            <a:r>
              <a:rPr lang="en-US" dirty="0" smtClean="0"/>
              <a:t>Drugs: </a:t>
            </a:r>
            <a:r>
              <a:rPr lang="en-US" dirty="0" err="1" smtClean="0"/>
              <a:t>antimalarials</a:t>
            </a:r>
            <a:r>
              <a:rPr lang="en-US" dirty="0" smtClean="0"/>
              <a:t>, </a:t>
            </a:r>
            <a:r>
              <a:rPr lang="en-US" dirty="0" err="1" smtClean="0"/>
              <a:t>nitofurantoin</a:t>
            </a:r>
            <a:endParaRPr lang="en-US" dirty="0" smtClean="0"/>
          </a:p>
          <a:p>
            <a:pPr lvl="1"/>
            <a:r>
              <a:rPr lang="en-US" dirty="0" smtClean="0"/>
              <a:t>Certain foods: fava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92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42" b="10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1986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Hemolysis can be either intra- or extravascular hemolysis</a:t>
            </a:r>
          </a:p>
          <a:p>
            <a:r>
              <a:rPr lang="en-US" dirty="0" smtClean="0"/>
              <a:t>Hemolysis stops after old RBC </a:t>
            </a:r>
            <a:r>
              <a:rPr lang="en-US" dirty="0" err="1" smtClean="0"/>
              <a:t>hemolyze</a:t>
            </a:r>
            <a:r>
              <a:rPr lang="en-US" dirty="0" smtClean="0"/>
              <a:t> even if the offending agent is still effective.</a:t>
            </a:r>
          </a:p>
          <a:p>
            <a:r>
              <a:rPr lang="en-US" dirty="0" smtClean="0"/>
              <a:t>Since it’s </a:t>
            </a:r>
            <a:r>
              <a:rPr lang="en-US" b="1" u="sng" dirty="0" smtClean="0"/>
              <a:t>episodic acute (rather than chronic) </a:t>
            </a:r>
            <a:r>
              <a:rPr lang="en-US" dirty="0" smtClean="0"/>
              <a:t>hemolysis, features related to chronic hemolysis (splenomegaly and gallbladder stones) are typically </a:t>
            </a:r>
            <a:r>
              <a:rPr lang="en-US" b="1" u="sng" dirty="0" smtClean="0"/>
              <a:t>absent.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94040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intrinsic</a:t>
            </a:r>
          </a:p>
          <a:p>
            <a:pPr lvl="2"/>
            <a:r>
              <a:rPr lang="en-US" sz="2800" dirty="0" smtClean="0"/>
              <a:t>Hereditary</a:t>
            </a:r>
          </a:p>
          <a:p>
            <a:pPr lvl="3"/>
            <a:r>
              <a:rPr lang="en-US" sz="2800" dirty="0" err="1" smtClean="0"/>
              <a:t>Membranopathies</a:t>
            </a:r>
            <a:r>
              <a:rPr lang="en-US" sz="2800" dirty="0" smtClean="0"/>
              <a:t>-spherocytosis</a:t>
            </a:r>
          </a:p>
          <a:p>
            <a:pPr lvl="3"/>
            <a:r>
              <a:rPr lang="en-US" sz="2800" dirty="0" err="1" smtClean="0"/>
              <a:t>Hemoglobinopathies</a:t>
            </a:r>
            <a:r>
              <a:rPr lang="en-US" sz="2800" dirty="0" smtClean="0"/>
              <a:t>-thalassemia and sickle cell disease</a:t>
            </a:r>
          </a:p>
          <a:p>
            <a:pPr lvl="3"/>
            <a:r>
              <a:rPr lang="en-US" sz="2800" dirty="0" smtClean="0"/>
              <a:t>Enzymopathies-G6PD deficiency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Acquired</a:t>
            </a:r>
          </a:p>
          <a:p>
            <a:pPr lvl="3"/>
            <a:r>
              <a:rPr lang="en-US" sz="2800" dirty="0" smtClean="0">
                <a:solidFill>
                  <a:srgbClr val="FF0000"/>
                </a:solidFill>
              </a:rPr>
              <a:t>Paroxysmal nocturnal </a:t>
            </a:r>
            <a:r>
              <a:rPr lang="en-US" sz="2800" dirty="0" err="1" smtClean="0">
                <a:solidFill>
                  <a:srgbClr val="FF0000"/>
                </a:solidFill>
              </a:rPr>
              <a:t>hemoglobinuria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Paroxysmal nocturnal </a:t>
            </a:r>
            <a:r>
              <a:rPr lang="en-US" dirty="0" err="1"/>
              <a:t>hemoglobinuria</a:t>
            </a:r>
            <a:r>
              <a:rPr lang="en-US" dirty="0"/>
              <a:t> </a:t>
            </a:r>
            <a:r>
              <a:rPr lang="en-US" dirty="0" smtClean="0"/>
              <a:t>(PNH)</a:t>
            </a:r>
            <a:endParaRPr lang="en-US" dirty="0"/>
          </a:p>
        </p:txBody>
      </p:sp>
      <p:pic>
        <p:nvPicPr>
          <p:cNvPr id="4" name="Content Placeholder 3" descr="pn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7" b="-478"/>
          <a:stretch/>
        </p:blipFill>
        <p:spPr>
          <a:xfrm>
            <a:off x="457199" y="1622777"/>
            <a:ext cx="6767689" cy="5171401"/>
          </a:xfrm>
        </p:spPr>
      </p:pic>
    </p:spTree>
    <p:extLst>
      <p:ext uri="{BB962C8B-B14F-4D97-AF65-F5344CB8AC3E}">
        <p14:creationId xmlns:p14="http://schemas.microsoft.com/office/powerpoint/2010/main" val="8341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what is the mode of inheritance in the vast majority f spherocytosis cases?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Autosomal dominant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Autosomal recessive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X-linked dominant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X linked recessive</a:t>
            </a:r>
          </a:p>
        </p:txBody>
      </p:sp>
    </p:spTree>
    <p:extLst>
      <p:ext uri="{BB962C8B-B14F-4D97-AF65-F5344CB8AC3E}">
        <p14:creationId xmlns:p14="http://schemas.microsoft.com/office/powerpoint/2010/main" val="3536213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Paroxysmal nocturnal </a:t>
            </a:r>
            <a:r>
              <a:rPr lang="en-US" dirty="0" err="1"/>
              <a:t>hemoglobinuria</a:t>
            </a:r>
            <a:r>
              <a:rPr lang="en-US" dirty="0"/>
              <a:t> (PNH) is a disease that results from </a:t>
            </a:r>
            <a:r>
              <a:rPr lang="en-US" b="1" u="sng" dirty="0"/>
              <a:t>acquired mutations </a:t>
            </a:r>
            <a:r>
              <a:rPr lang="en-US" dirty="0"/>
              <a:t>in the </a:t>
            </a:r>
            <a:r>
              <a:rPr lang="en-US" dirty="0" smtClean="0"/>
              <a:t>phosphatidylinositol </a:t>
            </a:r>
            <a:r>
              <a:rPr lang="en-US" dirty="0"/>
              <a:t>glycan complementation group A gene (PIGA), an enzyme that is essential for the synthesis of certain membrane-associated </a:t>
            </a:r>
            <a:r>
              <a:rPr lang="en-US" b="1" u="sng" dirty="0"/>
              <a:t>complement regulatory proteins</a:t>
            </a:r>
          </a:p>
        </p:txBody>
      </p:sp>
    </p:spTree>
    <p:extLst>
      <p:ext uri="{BB962C8B-B14F-4D97-AF65-F5344CB8AC3E}">
        <p14:creationId xmlns:p14="http://schemas.microsoft.com/office/powerpoint/2010/main" val="713799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only hemolytic anemia resulting from an acquired genetic defect.</a:t>
            </a:r>
          </a:p>
          <a:p>
            <a:r>
              <a:rPr lang="en-US" dirty="0" smtClean="0"/>
              <a:t>Mutation in the </a:t>
            </a:r>
            <a:r>
              <a:rPr lang="en-US" i="1" dirty="0" smtClean="0"/>
              <a:t>PIGA</a:t>
            </a:r>
            <a:r>
              <a:rPr lang="en-US" dirty="0" smtClean="0"/>
              <a:t> gene, present on the </a:t>
            </a:r>
            <a:r>
              <a:rPr lang="en-US" dirty="0"/>
              <a:t>X</a:t>
            </a:r>
            <a:r>
              <a:rPr lang="en-US" dirty="0" smtClean="0"/>
              <a:t> chromosome.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14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level chronic hemolytic anemia</a:t>
            </a:r>
          </a:p>
          <a:p>
            <a:r>
              <a:rPr lang="en-US" dirty="0" smtClean="0"/>
              <a:t>NOCTURNAL!!!</a:t>
            </a:r>
          </a:p>
          <a:p>
            <a:r>
              <a:rPr lang="en-US" dirty="0" smtClean="0"/>
              <a:t>Increased risk of thrombosis</a:t>
            </a:r>
          </a:p>
          <a:p>
            <a:r>
              <a:rPr lang="en-US" dirty="0" smtClean="0"/>
              <a:t>Association with aplastic anemia</a:t>
            </a:r>
          </a:p>
          <a:p>
            <a:r>
              <a:rPr lang="en-US" dirty="0" smtClean="0"/>
              <a:t>Treatment may place the patient at risk of </a:t>
            </a:r>
            <a:r>
              <a:rPr lang="en-US" dirty="0" err="1" smtClean="0"/>
              <a:t>Niesseria</a:t>
            </a:r>
            <a:r>
              <a:rPr lang="en-US" dirty="0" smtClean="0"/>
              <a:t> infections.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what is the mode of inheritance in the vast majority f spherocytosis cases?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Autosomal dominant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Autosomal recessive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X-linked dominant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X linked recessive</a:t>
            </a:r>
          </a:p>
        </p:txBody>
      </p:sp>
    </p:spTree>
    <p:extLst>
      <p:ext uri="{BB962C8B-B14F-4D97-AF65-F5344CB8AC3E}">
        <p14:creationId xmlns:p14="http://schemas.microsoft.com/office/powerpoint/2010/main" val="3706265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2- The amino acid present at the sixth position of the normal alpha-globin chain is replaced by which one of the following amino acids in sickle cell disease?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Lysine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Valine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Serine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Alanine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731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3- In thalassemia disorders, when only one alpha gene is affected, what do we call that?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Normal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Silent carrier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Thalassemia trait-</a:t>
            </a:r>
            <a:r>
              <a:rPr lang="en-US" dirty="0" err="1" smtClean="0"/>
              <a:t>cis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Thalassemia trait-trans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HbH</a:t>
            </a:r>
            <a:r>
              <a:rPr lang="en-US" dirty="0" smtClean="0"/>
              <a:t>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764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4- gallbladder stones are a frequent complication of G6PD deficiency?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TRUE							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19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5- </a:t>
            </a:r>
            <a:r>
              <a:rPr lang="en-US" dirty="0"/>
              <a:t>Paroxysmal nocturnal </a:t>
            </a:r>
            <a:r>
              <a:rPr lang="en-US" dirty="0" err="1"/>
              <a:t>hemoglobinuria</a:t>
            </a:r>
            <a:r>
              <a:rPr lang="en-US" dirty="0"/>
              <a:t> results from an acquired mutation in which of the following genes:</a:t>
            </a:r>
            <a:endParaRPr lang="en-US" sz="28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Alpha hemoglobin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Beta hemoglobin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Erythropoietin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PIGA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G6PD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06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8000" dirty="0" smtClean="0">
              <a:latin typeface="Edwardian Script ITC"/>
              <a:cs typeface="Edwardian Script ITC"/>
            </a:endParaRPr>
          </a:p>
          <a:p>
            <a:pPr marL="0" indent="0" algn="ctr">
              <a:buNone/>
            </a:pPr>
            <a:r>
              <a:rPr lang="en-US" sz="8000" smtClean="0">
                <a:latin typeface="Edwardian Script ITC"/>
                <a:cs typeface="Edwardian Script ITC"/>
              </a:rPr>
              <a:t>Thank </a:t>
            </a:r>
            <a:r>
              <a:rPr lang="en-US" sz="8000" dirty="0" smtClean="0">
                <a:latin typeface="Edwardian Script ITC"/>
                <a:cs typeface="Edwardian Script ITC"/>
              </a:rPr>
              <a:t>you</a:t>
            </a:r>
            <a:endParaRPr lang="en-US" sz="8000" dirty="0">
              <a:latin typeface="Edwardian Script ITC"/>
              <a:cs typeface="Edwardian Script ITC"/>
            </a:endParaRPr>
          </a:p>
        </p:txBody>
      </p:sp>
    </p:spTree>
    <p:extLst>
      <p:ext uri="{BB962C8B-B14F-4D97-AF65-F5344CB8AC3E}">
        <p14:creationId xmlns:p14="http://schemas.microsoft.com/office/powerpoint/2010/main" val="29606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2- The amino acid present at the sixth position of the normal alpha-globin chain is replaced by which one of the following amino acids in sickle cell disease?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Lysine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Valine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Serine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Alanine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3- In thalassemia disorders, when only one alpha gene is affected, what do we call that?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Normal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Silent carrier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Thalassemia trait-</a:t>
            </a:r>
            <a:r>
              <a:rPr lang="en-US" i="1" dirty="0" err="1" smtClean="0"/>
              <a:t>cis</a:t>
            </a:r>
            <a:endParaRPr lang="en-US" i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Thalassemia trait-</a:t>
            </a:r>
            <a:r>
              <a:rPr lang="en-US" i="1" dirty="0" smtClean="0"/>
              <a:t>trans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HbH</a:t>
            </a:r>
            <a:r>
              <a:rPr lang="en-US" dirty="0" smtClean="0"/>
              <a:t>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4- gallbladder stones are a frequent complication of G6PD deficiency?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TRUE							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5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1179</Words>
  <Application>Microsoft Macintosh PowerPoint</Application>
  <PresentationFormat>On-screen Show (4:3)</PresentationFormat>
  <Paragraphs>208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RBC disorders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Hereditary spherocytosis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Sickle cell anemia</vt:lpstr>
      <vt:lpstr>PowerPoint Presentation</vt:lpstr>
      <vt:lpstr>pathophysiology</vt:lpstr>
      <vt:lpstr>PowerPoint Presentation</vt:lpstr>
      <vt:lpstr>PowerPoint Presentation</vt:lpstr>
      <vt:lpstr>PowerPoint Presentation</vt:lpstr>
      <vt:lpstr>Presence of hemoglobins other than HbS </vt:lpstr>
      <vt:lpstr>Intracellular concentration of hemoglobin </vt:lpstr>
      <vt:lpstr>Transit time for RBCs within the vasculature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Thalassemia</vt:lpstr>
      <vt:lpstr>PowerPoint Presentation</vt:lpstr>
      <vt:lpstr>PowerPoint Presentation</vt:lpstr>
      <vt:lpstr>B thalassemia</vt:lpstr>
      <vt:lpstr>PowerPoint Presentation</vt:lpstr>
      <vt:lpstr>PowerPoint Presentation</vt:lpstr>
      <vt:lpstr>PowerPoint Presentation</vt:lpstr>
      <vt:lpstr>PowerPoint Presentation</vt:lpstr>
      <vt:lpstr>B-Thalassemia Major. </vt:lpstr>
      <vt:lpstr>Morphology</vt:lpstr>
      <vt:lpstr>PowerPoint Presentation</vt:lpstr>
      <vt:lpstr>B-thalassemia minor</vt:lpstr>
      <vt:lpstr>PowerPoint Presentation</vt:lpstr>
      <vt:lpstr>Alpha thalassemia</vt:lpstr>
      <vt:lpstr>PowerPoint Presentation</vt:lpstr>
      <vt:lpstr>PowerPoint Presentation</vt:lpstr>
      <vt:lpstr>PowerPoint Presentation</vt:lpstr>
      <vt:lpstr>Glucose 6-phosphate dehydrogenase deficiency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Paroxysmal nocturnal hemoglobinuria (PNH)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RBC disorders 4</dc:title>
  <dc:creator>ahmad mansour</dc:creator>
  <cp:lastModifiedBy>ahmad mansour</cp:lastModifiedBy>
  <cp:revision>21</cp:revision>
  <dcterms:created xsi:type="dcterms:W3CDTF">2016-09-24T15:28:36Z</dcterms:created>
  <dcterms:modified xsi:type="dcterms:W3CDTF">2016-10-03T07:00:36Z</dcterms:modified>
</cp:coreProperties>
</file>