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1" r:id="rId5"/>
    <p:sldId id="262" r:id="rId6"/>
    <p:sldId id="263" r:id="rId7"/>
    <p:sldId id="285" r:id="rId8"/>
    <p:sldId id="286" r:id="rId9"/>
    <p:sldId id="257" r:id="rId10"/>
    <p:sldId id="266" r:id="rId11"/>
    <p:sldId id="268" r:id="rId12"/>
    <p:sldId id="272" r:id="rId13"/>
    <p:sldId id="273" r:id="rId14"/>
    <p:sldId id="274" r:id="rId15"/>
    <p:sldId id="275" r:id="rId16"/>
    <p:sldId id="28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D38A-13EB-41ED-A528-81AEC848BCF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4AB9B-BD08-40E3-A705-7D6A70A3F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9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5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2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2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2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36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7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B681-8E59-405E-A10B-903D77473321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4CA7-5725-47AF-8C4B-733C90A31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6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Repair 3 and amyloidosis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Heyam</a:t>
            </a:r>
            <a:r>
              <a:rPr lang="en-GB" dirty="0" smtClean="0"/>
              <a:t> </a:t>
            </a:r>
            <a:r>
              <a:rPr lang="en-GB" dirty="0" err="1" smtClean="0"/>
              <a:t>awad</a:t>
            </a:r>
            <a:endParaRPr lang="en-GB" dirty="0" smtClean="0"/>
          </a:p>
          <a:p>
            <a:r>
              <a:rPr lang="en-GB" dirty="0" err="1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55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34000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deposition of </a:t>
            </a:r>
            <a:r>
              <a:rPr lang="en-US" sz="3600" u="sng" dirty="0">
                <a:ea typeface="Tahoma" pitchFamily="34" charset="0"/>
                <a:cs typeface="Tahoma" pitchFamily="34" charset="0"/>
              </a:rPr>
              <a:t>extracellular</a:t>
            </a:r>
            <a:r>
              <a:rPr lang="en-US" sz="36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ea typeface="Tahoma" pitchFamily="34" charset="0"/>
                <a:cs typeface="Tahoma" pitchFamily="34" charset="0"/>
              </a:rPr>
              <a:t>fibrillar</a:t>
            </a:r>
            <a:r>
              <a:rPr lang="en-US" sz="3600" u="sng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>
                <a:ea typeface="Tahoma" pitchFamily="34" charset="0"/>
                <a:cs typeface="Tahoma" pitchFamily="34" charset="0"/>
              </a:rPr>
              <a:t>proteins </a:t>
            </a:r>
            <a:endParaRPr lang="en-US" sz="3600" u="sng" dirty="0" smtClean="0">
              <a:ea typeface="Tahoma" pitchFamily="34" charset="0"/>
              <a:cs typeface="Tahoma" pitchFamily="34" charset="0"/>
            </a:endParaRPr>
          </a:p>
          <a:p>
            <a:pPr fontAlgn="base">
              <a:buFontTx/>
              <a:buChar char="-"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These </a:t>
            </a:r>
            <a:r>
              <a:rPr lang="en-US" sz="3600" dirty="0">
                <a:ea typeface="Tahoma" pitchFamily="34" charset="0"/>
                <a:cs typeface="Tahoma" pitchFamily="34" charset="0"/>
              </a:rPr>
              <a:t>abnormal fibrils </a:t>
            </a:r>
            <a:r>
              <a:rPr lang="en-US" sz="3600" u="sng" dirty="0">
                <a:ea typeface="Tahoma" pitchFamily="34" charset="0"/>
                <a:cs typeface="Tahoma" pitchFamily="34" charset="0"/>
              </a:rPr>
              <a:t>are produced by the aggregation of misfolded proteins </a:t>
            </a:r>
            <a:r>
              <a:rPr lang="en-US" sz="3600" dirty="0">
                <a:ea typeface="Tahoma" pitchFamily="34" charset="0"/>
                <a:cs typeface="Tahoma" pitchFamily="34" charset="0"/>
              </a:rPr>
              <a:t>(which are soluble in their normal folded configuration). </a:t>
            </a:r>
            <a:endParaRPr lang="en-US" sz="3600" dirty="0" smtClean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3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440363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Amyloid is deposited in the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extracellular space in various tissues and organs of the body 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buNone/>
            </a:pP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FontTx/>
              <a:buChar char="-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These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fibillary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proteins are  responsible for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tissue damage and functional compromise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43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Amyloid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stained by Congo red under light microscope</a:t>
            </a:r>
            <a:endParaRPr lang="en-US" dirty="0"/>
          </a:p>
        </p:txBody>
      </p:sp>
      <p:pic>
        <p:nvPicPr>
          <p:cNvPr id="4098" name="Picture 2" descr="C:\Users\Delo\Documents\x0y0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2296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6936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Amyloid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stained by Congo red under polarizing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Delo\Documents\x1y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010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354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Congo red stain</a:t>
            </a:r>
            <a:endParaRPr lang="en-US" dirty="0"/>
          </a:p>
        </p:txBody>
      </p:sp>
      <p:pic>
        <p:nvPicPr>
          <p:cNvPr id="3074" name="Picture 2" descr="C:\Users\Delo\Documents\x0y1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6858000" cy="4724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69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electron microscope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types of amyloid consist of continuous,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non-branching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fibrils with a diameter of approximately 7.5 to 10 nm.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a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cross-β-pleated sheet conformation </a:t>
            </a:r>
          </a:p>
          <a:p>
            <a:pPr fontAlgn="base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5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Heyam\Desktop\MGA2-03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78227"/>
            <a:ext cx="4896544" cy="439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592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638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Chemical Properties of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Amyloid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Proteins</a:t>
            </a:r>
          </a:p>
          <a:p>
            <a:pPr fontAlgn="base">
              <a:buNone/>
            </a:pPr>
            <a:endParaRPr lang="en-US" b="1" dirty="0" smtClean="0"/>
          </a:p>
          <a:p>
            <a:pPr fontAlgn="base">
              <a:buFontTx/>
              <a:buChar char="-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Amyloid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not a single chemical entity.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FontTx/>
              <a:buChar char="-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Primary and </a:t>
            </a:r>
            <a:r>
              <a:rPr lang="en-US" sz="3600" smtClean="0">
                <a:latin typeface="Tahoma" pitchFamily="34" charset="0"/>
                <a:ea typeface="Tahoma" pitchFamily="34" charset="0"/>
                <a:cs typeface="Tahoma" pitchFamily="34" charset="0"/>
              </a:rPr>
              <a:t>secondary amyloidosis.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203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wound healing</a:t>
            </a:r>
          </a:p>
          <a:p>
            <a:r>
              <a:rPr lang="en-GB" dirty="0" smtClean="0"/>
              <a:t>1. first intention</a:t>
            </a:r>
          </a:p>
          <a:p>
            <a:r>
              <a:rPr lang="en-GB" dirty="0" smtClean="0"/>
              <a:t>2. second intention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en-US" sz="4800" b="1" u="sng" dirty="0" smtClean="0">
                <a:solidFill>
                  <a:schemeClr val="bg1"/>
                </a:solidFill>
              </a:rPr>
              <a:t>wound healing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400" u="sng" dirty="0" smtClean="0"/>
              <a:t> Healing by first intention (primary union)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endParaRPr lang="en-US" sz="4400" u="sng" dirty="0" smtClean="0"/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4400" dirty="0" smtClean="0"/>
              <a:t>- healing of a clean, uninfected surgical incision approximated by surgical sutures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sz="4400" dirty="0" smtClean="0"/>
              <a:t> focal disruption of epithelial basement membrane continuity so.. A small </a:t>
            </a:r>
            <a:r>
              <a:rPr lang="en-US" sz="4400" dirty="0"/>
              <a:t>scar is formed, </a:t>
            </a:r>
            <a:r>
              <a:rPr lang="en-US" sz="4400" dirty="0" smtClean="0"/>
              <a:t>with minimal </a:t>
            </a:r>
            <a:r>
              <a:rPr lang="en-US" sz="4400" dirty="0"/>
              <a:t>wound contraction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400" dirty="0"/>
              <a:t> </a:t>
            </a:r>
            <a:r>
              <a:rPr lang="en-US" sz="4400" dirty="0" smtClean="0"/>
              <a:t>- </a:t>
            </a:r>
            <a:r>
              <a:rPr lang="en-US" sz="4400" i="1" dirty="0" smtClean="0">
                <a:solidFill>
                  <a:srgbClr val="FF0000"/>
                </a:solidFill>
              </a:rPr>
              <a:t>epithelial </a:t>
            </a:r>
            <a:r>
              <a:rPr lang="en-US" sz="4400" i="1" dirty="0">
                <a:solidFill>
                  <a:srgbClr val="FF0000"/>
                </a:solidFill>
              </a:rPr>
              <a:t>regeneration is the principal mechanism of repair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4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4400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30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900" u="sng" dirty="0" smtClean="0">
                <a:latin typeface="+mj-lt"/>
              </a:rPr>
              <a:t> Healing by second intention or second Union</a:t>
            </a:r>
            <a:endParaRPr lang="ar-JO" sz="3900" u="sng" dirty="0" smtClean="0">
              <a:latin typeface="+mj-lt"/>
            </a:endParaRP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900" dirty="0" smtClean="0">
                <a:latin typeface="+mj-lt"/>
              </a:rPr>
              <a:t>-   tissue loss is extensive, e:g in large wounds, abscess , or ulceration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900" dirty="0" smtClean="0">
                <a:latin typeface="+mj-lt"/>
              </a:rPr>
              <a:t>-  The repair process is more complex and involves a </a:t>
            </a:r>
            <a:r>
              <a:rPr lang="en-US" sz="3900" dirty="0" smtClean="0">
                <a:solidFill>
                  <a:srgbClr val="FF0000"/>
                </a:solidFill>
                <a:latin typeface="+mj-lt"/>
              </a:rPr>
              <a:t>combination of regeneration and scarring.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3900" dirty="0" smtClean="0"/>
          </a:p>
          <a:p>
            <a:pPr marL="514350" indent="-514350" fontAlgn="auto">
              <a:spcAft>
                <a:spcPts val="0"/>
              </a:spcAft>
              <a:buFontTx/>
              <a:buAutoNum type="alphaLcPeriod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940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1"/>
            <a:ext cx="8534400" cy="5516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Healing by secondary union is characterized by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1</a:t>
            </a:r>
            <a:r>
              <a:rPr lang="en-US" sz="4000" dirty="0" smtClean="0">
                <a:latin typeface="+mj-lt"/>
              </a:rPr>
              <a:t>. Intense inflammation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2.Abundant granulation tissue,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3. Formation of a large scar,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4</a:t>
            </a:r>
            <a:r>
              <a:rPr lang="en-US" sz="4000" dirty="0" smtClean="0">
                <a:latin typeface="+mj-lt"/>
                <a:ea typeface="Tahoma" pitchFamily="34" charset="0"/>
                <a:cs typeface="Tahoma" pitchFamily="34" charset="0"/>
              </a:rPr>
              <a:t>. wound contraction mediated by  </a:t>
            </a:r>
            <a:r>
              <a:rPr lang="en-US" sz="4000" dirty="0" err="1" smtClean="0">
                <a:latin typeface="+mj-lt"/>
                <a:ea typeface="Tahoma" pitchFamily="34" charset="0"/>
                <a:cs typeface="Tahoma" pitchFamily="34" charset="0"/>
              </a:rPr>
              <a:t>myofibroblasts</a:t>
            </a:r>
            <a:endParaRPr lang="en-US" sz="40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07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Wound </a:t>
            </a:r>
            <a:r>
              <a:rPr lang="en-GB" dirty="0"/>
              <a:t>contraction</a:t>
            </a:r>
            <a:br>
              <a:rPr lang="en-GB" dirty="0"/>
            </a:br>
            <a:endParaRPr lang="en-GB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  Within 6 weeks, large skin defects may be reduced to 5% to 10% of their original size.</a:t>
            </a:r>
          </a:p>
        </p:txBody>
      </p:sp>
    </p:spTree>
    <p:extLst>
      <p:ext uri="{BB962C8B-B14F-4D97-AF65-F5344CB8AC3E}">
        <p14:creationId xmlns:p14="http://schemas.microsoft.com/office/powerpoint/2010/main" val="10043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Heyam\Desktop\lrxgbSo9myBeMauVXEEX2g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268760"/>
            <a:ext cx="587650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68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Wound 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-sutured wounds= 70% of normal skin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strngth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due to the sutures.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Tahoma" pitchFamily="34" charset="0"/>
                <a:cs typeface="Tahoma" pitchFamily="34" charset="0"/>
              </a:rPr>
              <a:t>-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At 1 week (sutures removed) .. 10% of normal.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en-US" dirty="0">
                <a:ea typeface="Tahoma" pitchFamily="34" charset="0"/>
                <a:cs typeface="Tahoma" pitchFamily="34" charset="0"/>
              </a:rPr>
              <a:t>strength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then increases as a result of collagen </a:t>
            </a:r>
            <a:r>
              <a:rPr lang="en-US" dirty="0">
                <a:ea typeface="Tahoma" pitchFamily="34" charset="0"/>
                <a:cs typeface="Tahoma" pitchFamily="34" charset="0"/>
              </a:rPr>
              <a:t>synthesis exceeding degradation during the first 2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months and by structural modification of collagen.</a:t>
            </a:r>
            <a:endParaRPr lang="ar-JO" dirty="0"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Tahoma" pitchFamily="34" charset="0"/>
                <a:cs typeface="Tahoma" pitchFamily="34" charset="0"/>
              </a:rPr>
              <a:t> -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maximum strength  reached: 70</a:t>
            </a:r>
            <a:r>
              <a:rPr lang="en-US" dirty="0">
                <a:ea typeface="Tahoma" pitchFamily="34" charset="0"/>
                <a:cs typeface="Tahoma" pitchFamily="34" charset="0"/>
              </a:rPr>
              <a:t>% to 80% of normal by 3 months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25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amyloidosis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condition associated with a number of inherited, neoplastic  and inflammatory disorders.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15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FCEEF1-2E0D-4518-AB36-FEBEB97E111D}"/>
</file>

<file path=customXml/itemProps2.xml><?xml version="1.0" encoding="utf-8"?>
<ds:datastoreItem xmlns:ds="http://schemas.openxmlformats.org/officeDocument/2006/customXml" ds:itemID="{46718702-D3FE-4E23-8A8F-F00B6D3EBA9E}"/>
</file>

<file path=customXml/itemProps3.xml><?xml version="1.0" encoding="utf-8"?>
<ds:datastoreItem xmlns:ds="http://schemas.openxmlformats.org/officeDocument/2006/customXml" ds:itemID="{AF2E7E91-FA88-42DB-B8B7-5DD99110656C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350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Repair 3 and amyloidosis</vt:lpstr>
      <vt:lpstr>PowerPoint Presentation</vt:lpstr>
      <vt:lpstr>wound healing</vt:lpstr>
      <vt:lpstr>PowerPoint Presentation</vt:lpstr>
      <vt:lpstr>PowerPoint Presentation</vt:lpstr>
      <vt:lpstr> Wound contraction </vt:lpstr>
      <vt:lpstr>PowerPoint Presentation</vt:lpstr>
      <vt:lpstr>Wound strength</vt:lpstr>
      <vt:lpstr>amyloidosis</vt:lpstr>
      <vt:lpstr>PowerPoint Presentation</vt:lpstr>
      <vt:lpstr>PowerPoint Presentation</vt:lpstr>
      <vt:lpstr>Amyloid  stained by Congo red under light microscope</vt:lpstr>
      <vt:lpstr>Amyloid  stained by Congo red under polarizing microscope</vt:lpstr>
      <vt:lpstr>Congo red stain</vt:lpstr>
      <vt:lpstr>By electron microscope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Repair 3 and amyloidosis</dc:title>
  <dc:creator>Heyam</dc:creator>
  <cp:lastModifiedBy>Heyam</cp:lastModifiedBy>
  <cp:revision>8</cp:revision>
  <dcterms:created xsi:type="dcterms:W3CDTF">2015-11-07T04:47:36Z</dcterms:created>
  <dcterms:modified xsi:type="dcterms:W3CDTF">2015-11-10T09:22:10Z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