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2" r:id="rId7"/>
    <p:sldId id="264" r:id="rId8"/>
    <p:sldId id="265" r:id="rId9"/>
    <p:sldId id="267" r:id="rId10"/>
    <p:sldId id="280" r:id="rId11"/>
    <p:sldId id="282" r:id="rId12"/>
    <p:sldId id="270" r:id="rId13"/>
    <p:sldId id="272" r:id="rId14"/>
    <p:sldId id="281" r:id="rId15"/>
    <p:sldId id="283" r:id="rId16"/>
    <p:sldId id="284" r:id="rId17"/>
    <p:sldId id="285" r:id="rId18"/>
    <p:sldId id="28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22" autoAdjust="0"/>
    <p:restoredTop sz="94660"/>
  </p:normalViewPr>
  <p:slideViewPr>
    <p:cSldViewPr snapToGrid="0">
      <p:cViewPr varScale="1">
        <p:scale>
          <a:sx n="74" d="100"/>
          <a:sy n="74"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D037FE-FEA2-47A3-9E7B-50EC235BDA48}"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4059366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037FE-FEA2-47A3-9E7B-50EC235BDA48}"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428439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037FE-FEA2-47A3-9E7B-50EC235BDA48}"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315735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D037FE-FEA2-47A3-9E7B-50EC235BDA48}"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331042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D037FE-FEA2-47A3-9E7B-50EC235BDA48}" type="datetimeFigureOut">
              <a:rPr lang="en-US" smtClean="0"/>
              <a:t>12/13/2016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68847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D037FE-FEA2-47A3-9E7B-50EC235BDA48}"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346163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D037FE-FEA2-47A3-9E7B-50EC235BDA48}" type="datetimeFigureOut">
              <a:rPr lang="en-US" smtClean="0"/>
              <a:t>12/13/2016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205303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D037FE-FEA2-47A3-9E7B-50EC235BDA48}" type="datetimeFigureOut">
              <a:rPr lang="en-US" smtClean="0"/>
              <a:t>12/13/2016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11331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037FE-FEA2-47A3-9E7B-50EC235BDA48}" type="datetimeFigureOut">
              <a:rPr lang="en-US" smtClean="0"/>
              <a:t>12/13/2016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3851997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037FE-FEA2-47A3-9E7B-50EC235BDA48}"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2468082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D037FE-FEA2-47A3-9E7B-50EC235BDA48}" type="datetimeFigureOut">
              <a:rPr lang="en-US" smtClean="0"/>
              <a:t>12/13/2016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2C6DF-BBF2-4EE6-8EA0-EA1939512FF6}" type="slidenum">
              <a:rPr lang="en-US" smtClean="0"/>
              <a:t>‹#›</a:t>
            </a:fld>
            <a:endParaRPr lang="en-US"/>
          </a:p>
        </p:txBody>
      </p:sp>
    </p:spTree>
    <p:extLst>
      <p:ext uri="{BB962C8B-B14F-4D97-AF65-F5344CB8AC3E}">
        <p14:creationId xmlns:p14="http://schemas.microsoft.com/office/powerpoint/2010/main" val="111985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D037FE-FEA2-47A3-9E7B-50EC235BDA48}" type="datetimeFigureOut">
              <a:rPr lang="en-US" smtClean="0"/>
              <a:t>12/13/2016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2C6DF-BBF2-4EE6-8EA0-EA1939512FF6}" type="slidenum">
              <a:rPr lang="en-US" smtClean="0"/>
              <a:t>‹#›</a:t>
            </a:fld>
            <a:endParaRPr lang="en-US"/>
          </a:p>
        </p:txBody>
      </p:sp>
    </p:spTree>
    <p:extLst>
      <p:ext uri="{BB962C8B-B14F-4D97-AF65-F5344CB8AC3E}">
        <p14:creationId xmlns:p14="http://schemas.microsoft.com/office/powerpoint/2010/main" val="137531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Diseases of the respiratory system lecture 5</a:t>
            </a: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a:t>
            </a:r>
            <a:r>
              <a:rPr lang="en-US" dirty="0" err="1" smtClean="0"/>
              <a:t>Heyam</a:t>
            </a:r>
            <a:r>
              <a:rPr lang="en-US" dirty="0" smtClean="0"/>
              <a:t>  </a:t>
            </a:r>
            <a:r>
              <a:rPr lang="en-US" dirty="0" err="1" smtClean="0"/>
              <a:t>Awad</a:t>
            </a:r>
            <a:endParaRPr lang="en-US" dirty="0" smtClean="0"/>
          </a:p>
          <a:p>
            <a:r>
              <a:rPr lang="en-US" dirty="0" err="1" smtClean="0"/>
              <a:t>FRCPath</a:t>
            </a:r>
            <a:endParaRPr lang="en-US" dirty="0"/>
          </a:p>
        </p:txBody>
      </p:sp>
    </p:spTree>
    <p:extLst>
      <p:ext uri="{BB962C8B-B14F-4D97-AF65-F5344CB8AC3E}">
        <p14:creationId xmlns:p14="http://schemas.microsoft.com/office/powerpoint/2010/main" val="1765864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continued</a:t>
            </a:r>
            <a:endParaRPr lang="en-US" dirty="0"/>
          </a:p>
        </p:txBody>
      </p:sp>
      <p:sp>
        <p:nvSpPr>
          <p:cNvPr id="3" name="Content Placeholder 2"/>
          <p:cNvSpPr>
            <a:spLocks noGrp="1"/>
          </p:cNvSpPr>
          <p:nvPr>
            <p:ph idx="1"/>
          </p:nvPr>
        </p:nvSpPr>
        <p:spPr/>
        <p:txBody>
          <a:bodyPr/>
          <a:lstStyle/>
          <a:p>
            <a:pPr>
              <a:buFontTx/>
              <a:buNone/>
            </a:pPr>
            <a:r>
              <a:rPr lang="en-US" dirty="0"/>
              <a:t>TGF-β1, which is released from injured  type I </a:t>
            </a:r>
            <a:r>
              <a:rPr lang="en-US" dirty="0" err="1"/>
              <a:t>pneumocytes</a:t>
            </a:r>
            <a:r>
              <a:rPr lang="en-US" dirty="0"/>
              <a:t> induces transformation of fibroblasts into </a:t>
            </a:r>
            <a:r>
              <a:rPr lang="en-US" dirty="0" err="1"/>
              <a:t>myofibroblasts</a:t>
            </a:r>
            <a:r>
              <a:rPr lang="en-US" dirty="0"/>
              <a:t> leading to excessive and continuing deposition of collagen and ECM . </a:t>
            </a:r>
          </a:p>
          <a:p>
            <a:pPr>
              <a:buFontTx/>
              <a:buNone/>
            </a:pPr>
            <a:r>
              <a:rPr lang="en-US" dirty="0" smtClean="0"/>
              <a:t> </a:t>
            </a:r>
            <a:r>
              <a:rPr lang="en-US" dirty="0"/>
              <a:t>TGF-β1 also </a:t>
            </a:r>
            <a:r>
              <a:rPr lang="en-US" dirty="0" err="1"/>
              <a:t>downregulates</a:t>
            </a:r>
            <a:r>
              <a:rPr lang="en-US" dirty="0"/>
              <a:t> fibroblast caveolin-1, which acts as an endogenous inhibitor of pulmonary fibrosis</a:t>
            </a:r>
          </a:p>
          <a:p>
            <a:endParaRPr lang="en-US" dirty="0"/>
          </a:p>
        </p:txBody>
      </p:sp>
    </p:spTree>
    <p:extLst>
      <p:ext uri="{BB962C8B-B14F-4D97-AF65-F5344CB8AC3E}">
        <p14:creationId xmlns:p14="http://schemas.microsoft.com/office/powerpoint/2010/main" val="83091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IPF</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8136" y="1825625"/>
            <a:ext cx="5795727" cy="4351338"/>
          </a:xfrm>
        </p:spPr>
      </p:pic>
    </p:spTree>
    <p:extLst>
      <p:ext uri="{BB962C8B-B14F-4D97-AF65-F5344CB8AC3E}">
        <p14:creationId xmlns:p14="http://schemas.microsoft.com/office/powerpoint/2010/main" val="3404812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Content Placeholder 2"/>
          <p:cNvSpPr>
            <a:spLocks noGrp="1"/>
          </p:cNvSpPr>
          <p:nvPr>
            <p:ph idx="1"/>
          </p:nvPr>
        </p:nvSpPr>
        <p:spPr>
          <a:xfrm>
            <a:off x="952500" y="0"/>
            <a:ext cx="10287000" cy="6858000"/>
          </a:xfrm>
        </p:spPr>
        <p:txBody>
          <a:bodyPr/>
          <a:lstStyle/>
          <a:p>
            <a:pPr>
              <a:buFontTx/>
              <a:buNone/>
            </a:pPr>
            <a:r>
              <a:rPr lang="en-US" sz="3600" u="sng" dirty="0"/>
              <a:t>MORPHOLOGY </a:t>
            </a:r>
          </a:p>
          <a:p>
            <a:pPr>
              <a:buFontTx/>
              <a:buNone/>
            </a:pPr>
            <a:r>
              <a:rPr lang="en-US" sz="3600" dirty="0"/>
              <a:t>-  </a:t>
            </a:r>
            <a:r>
              <a:rPr lang="en-US" sz="3200" dirty="0"/>
              <a:t>The pattern of fibrosis in IPF is referred to as </a:t>
            </a:r>
            <a:r>
              <a:rPr lang="en-US" sz="3200" u="sng" dirty="0"/>
              <a:t>usual interstitial pneumonia (UIP) </a:t>
            </a:r>
          </a:p>
          <a:p>
            <a:pPr>
              <a:buFontTx/>
              <a:buNone/>
            </a:pPr>
            <a:r>
              <a:rPr lang="en-US" sz="3200" dirty="0"/>
              <a:t>-The histologic hallmark of UIP is patchy interstitial fibrosis</a:t>
            </a:r>
            <a:r>
              <a:rPr lang="en-US" sz="3200" b="1" dirty="0"/>
              <a:t>,</a:t>
            </a:r>
            <a:r>
              <a:rPr lang="en-US" sz="3200" dirty="0"/>
              <a:t> which varies in intensity  and worsens with time. </a:t>
            </a:r>
          </a:p>
          <a:p>
            <a:pPr>
              <a:buFontTx/>
              <a:buNone/>
            </a:pPr>
            <a:r>
              <a:rPr lang="en-US" sz="3200" dirty="0" smtClean="0"/>
              <a:t>The </a:t>
            </a:r>
            <a:r>
              <a:rPr lang="en-US" sz="3200" dirty="0"/>
              <a:t>earliest lesions demonstrate exuberant fibroblastic proliferation and appear as </a:t>
            </a:r>
            <a:r>
              <a:rPr lang="en-US" sz="3200" b="1" u="sng" dirty="0"/>
              <a:t>fibroblastic Foci</a:t>
            </a:r>
            <a:r>
              <a:rPr lang="en-US" sz="3200" u="sng" dirty="0"/>
              <a:t> </a:t>
            </a:r>
            <a:r>
              <a:rPr lang="en-US" sz="3200" dirty="0"/>
              <a:t>Over time these areas become more collagenous and less cellular. </a:t>
            </a:r>
          </a:p>
          <a:p>
            <a:pPr>
              <a:buFontTx/>
              <a:buNone/>
            </a:pPr>
            <a:r>
              <a:rPr lang="en-US" sz="3200" dirty="0"/>
              <a:t>- Quite typical is the existence of both early and late lesions (temporal heterogeneity)</a:t>
            </a:r>
          </a:p>
          <a:p>
            <a:pPr>
              <a:buFontTx/>
              <a:buChar char="-"/>
            </a:pPr>
            <a:endParaRPr lang="en-US" sz="3600" u="sng" dirty="0" smtClean="0"/>
          </a:p>
          <a:p>
            <a:pPr>
              <a:buFontTx/>
              <a:buChar char="-"/>
            </a:pPr>
            <a:endParaRPr lang="en-US" sz="3600" u="sng" dirty="0"/>
          </a:p>
          <a:p>
            <a:pPr>
              <a:buFontTx/>
              <a:buNone/>
            </a:pPr>
            <a:endParaRPr lang="en-US" sz="3600" dirty="0"/>
          </a:p>
          <a:p>
            <a:endParaRPr lang="en-US" dirty="0" smtClean="0"/>
          </a:p>
        </p:txBody>
      </p:sp>
      <p:sp>
        <p:nvSpPr>
          <p:cNvPr id="2150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02B26CF8-B3AA-4FEA-ABBF-B896D30B2AA2}" type="slidenum">
              <a:rPr lang="en-US" altLang="en-US" sz="1400"/>
              <a:pPr>
                <a:spcBef>
                  <a:spcPct val="0"/>
                </a:spcBef>
                <a:buClrTx/>
                <a:buFontTx/>
                <a:buNone/>
              </a:pPr>
              <a:t>12</a:t>
            </a:fld>
            <a:endParaRPr lang="en-US" altLang="en-US" sz="1400"/>
          </a:p>
        </p:txBody>
      </p:sp>
    </p:spTree>
    <p:extLst>
      <p:ext uri="{BB962C8B-B14F-4D97-AF65-F5344CB8AC3E}">
        <p14:creationId xmlns:p14="http://schemas.microsoft.com/office/powerpoint/2010/main" val="1114705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a:spLocks noGrp="1"/>
          </p:cNvSpPr>
          <p:nvPr>
            <p:ph type="title"/>
          </p:nvPr>
        </p:nvSpPr>
        <p:spPr/>
        <p:txBody>
          <a:bodyPr/>
          <a:lstStyle/>
          <a:p>
            <a:r>
              <a:rPr lang="en-US" smtClean="0"/>
              <a:t>Usual interstitial pneumonia</a:t>
            </a:r>
          </a:p>
        </p:txBody>
      </p:sp>
      <p:sp>
        <p:nvSpPr>
          <p:cNvPr id="2170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D975BE5D-A878-4864-AE7A-0C2FE8DB9B1A}" type="slidenum">
              <a:rPr lang="en-US" altLang="en-US" sz="1400"/>
              <a:pPr>
                <a:spcBef>
                  <a:spcPct val="0"/>
                </a:spcBef>
                <a:buClrTx/>
                <a:buFontTx/>
                <a:buNone/>
              </a:pPr>
              <a:t>13</a:t>
            </a:fld>
            <a:endParaRPr lang="en-US" altLang="en-US" sz="1400"/>
          </a:p>
        </p:txBody>
      </p:sp>
      <p:pic>
        <p:nvPicPr>
          <p:cNvPr id="217092" name="Picture 2" descr="C:\Users\Delo\Desktop\showimage[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52500" y="1524000"/>
            <a:ext cx="10072688" cy="5334000"/>
          </a:xfrm>
          <a:noFill/>
        </p:spPr>
      </p:pic>
    </p:spTree>
    <p:extLst>
      <p:ext uri="{BB962C8B-B14F-4D97-AF65-F5344CB8AC3E}">
        <p14:creationId xmlns:p14="http://schemas.microsoft.com/office/powerpoint/2010/main" val="189490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a:t>
            </a:r>
            <a:r>
              <a:rPr lang="en-US" dirty="0" err="1" smtClean="0"/>
              <a:t>fatures</a:t>
            </a:r>
            <a:endParaRPr lang="en-US" dirty="0"/>
          </a:p>
        </p:txBody>
      </p:sp>
      <p:sp>
        <p:nvSpPr>
          <p:cNvPr id="3" name="Content Placeholder 2"/>
          <p:cNvSpPr>
            <a:spLocks noGrp="1"/>
          </p:cNvSpPr>
          <p:nvPr>
            <p:ph idx="1"/>
          </p:nvPr>
        </p:nvSpPr>
        <p:spPr/>
        <p:txBody>
          <a:bodyPr/>
          <a:lstStyle/>
          <a:p>
            <a:r>
              <a:rPr lang="en-US" dirty="0" smtClean="0"/>
              <a:t>Insidious onset</a:t>
            </a:r>
          </a:p>
          <a:p>
            <a:r>
              <a:rPr lang="en-US" dirty="0" smtClean="0"/>
              <a:t>Nonproductive cough and progressive dyspnea</a:t>
            </a:r>
          </a:p>
          <a:p>
            <a:r>
              <a:rPr lang="en-US" dirty="0" smtClean="0"/>
              <a:t>Cyanosis and </a:t>
            </a:r>
            <a:r>
              <a:rPr lang="en-US" dirty="0" err="1" smtClean="0"/>
              <a:t>cor</a:t>
            </a:r>
            <a:r>
              <a:rPr lang="en-US" dirty="0" smtClean="0"/>
              <a:t> </a:t>
            </a:r>
            <a:r>
              <a:rPr lang="en-US" dirty="0" err="1" smtClean="0"/>
              <a:t>pulmonale</a:t>
            </a:r>
            <a:r>
              <a:rPr lang="en-US" dirty="0" smtClean="0"/>
              <a:t> can develop</a:t>
            </a:r>
          </a:p>
          <a:p>
            <a:r>
              <a:rPr lang="en-US" dirty="0" smtClean="0"/>
              <a:t>Poor outcome, patients survive 3 years only</a:t>
            </a:r>
          </a:p>
          <a:p>
            <a:r>
              <a:rPr lang="en-US" dirty="0" smtClean="0"/>
              <a:t>Only hope: lung transplantation</a:t>
            </a:r>
          </a:p>
          <a:p>
            <a:pPr marL="0" indent="0">
              <a:buNone/>
            </a:pPr>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97901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Nonspecific interstitial pneumonia</a:t>
            </a:r>
            <a:endParaRPr lang="en-US" dirty="0"/>
          </a:p>
        </p:txBody>
      </p:sp>
      <p:sp>
        <p:nvSpPr>
          <p:cNvPr id="3" name="Content Placeholder 2"/>
          <p:cNvSpPr>
            <a:spLocks noGrp="1"/>
          </p:cNvSpPr>
          <p:nvPr>
            <p:ph idx="1"/>
          </p:nvPr>
        </p:nvSpPr>
        <p:spPr/>
        <p:txBody>
          <a:bodyPr/>
          <a:lstStyle/>
          <a:p>
            <a:r>
              <a:rPr lang="en-US" dirty="0" smtClean="0"/>
              <a:t>Chronic, bilateral interstitial disease of unknown etiology</a:t>
            </a:r>
          </a:p>
          <a:p>
            <a:r>
              <a:rPr lang="en-US" dirty="0" smtClean="0"/>
              <a:t>Has a better prognosis than IPF</a:t>
            </a:r>
          </a:p>
          <a:p>
            <a:r>
              <a:rPr lang="en-US" dirty="0" smtClean="0"/>
              <a:t>Cellular OR </a:t>
            </a:r>
            <a:r>
              <a:rPr lang="en-US" dirty="0" err="1" smtClean="0"/>
              <a:t>fibrosing</a:t>
            </a:r>
            <a:r>
              <a:rPr lang="en-US" dirty="0" smtClean="0"/>
              <a:t> pattern on microscopy.. The 2 patterns do not coexist</a:t>
            </a:r>
            <a:endParaRPr lang="en-US" dirty="0"/>
          </a:p>
        </p:txBody>
      </p:sp>
    </p:spTree>
    <p:extLst>
      <p:ext uri="{BB962C8B-B14F-4D97-AF65-F5344CB8AC3E}">
        <p14:creationId xmlns:p14="http://schemas.microsoft.com/office/powerpoint/2010/main" val="667607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Cryptogenic organizing pneumonia</a:t>
            </a:r>
            <a:endParaRPr lang="en-US" dirty="0"/>
          </a:p>
        </p:txBody>
      </p:sp>
      <p:sp>
        <p:nvSpPr>
          <p:cNvPr id="3" name="Content Placeholder 2"/>
          <p:cNvSpPr>
            <a:spLocks noGrp="1"/>
          </p:cNvSpPr>
          <p:nvPr>
            <p:ph idx="1"/>
          </p:nvPr>
        </p:nvSpPr>
        <p:spPr/>
        <p:txBody>
          <a:bodyPr/>
          <a:lstStyle/>
          <a:p>
            <a:r>
              <a:rPr lang="en-US" dirty="0" smtClean="0"/>
              <a:t>= BOOP = bronchiolitis </a:t>
            </a:r>
            <a:r>
              <a:rPr lang="en-US" dirty="0" err="1" smtClean="0"/>
              <a:t>obliterans</a:t>
            </a:r>
            <a:r>
              <a:rPr lang="en-US" dirty="0" smtClean="0"/>
              <a:t> organizing pneumonia</a:t>
            </a:r>
          </a:p>
          <a:p>
            <a:r>
              <a:rPr lang="en-US" dirty="0" smtClean="0"/>
              <a:t>Unknown etiology</a:t>
            </a:r>
          </a:p>
          <a:p>
            <a:r>
              <a:rPr lang="en-US" dirty="0" smtClean="0"/>
              <a:t>Histologically: </a:t>
            </a:r>
            <a:r>
              <a:rPr lang="en-US" dirty="0" err="1" smtClean="0"/>
              <a:t>polypoid</a:t>
            </a:r>
            <a:r>
              <a:rPr lang="en-US" dirty="0" smtClean="0"/>
              <a:t> plugs of loose organizing connective tissue within alveoli, alveolar ducts and bronchioles</a:t>
            </a:r>
          </a:p>
          <a:p>
            <a:r>
              <a:rPr lang="en-US" dirty="0" smtClean="0"/>
              <a:t>The fibrosis present is all of the same age</a:t>
            </a:r>
          </a:p>
          <a:p>
            <a:r>
              <a:rPr lang="en-US" dirty="0" smtClean="0"/>
              <a:t>Some patients recover spontaneously, others need 6 months of steroid treatment</a:t>
            </a:r>
          </a:p>
          <a:p>
            <a:r>
              <a:rPr lang="en-US" dirty="0" smtClean="0"/>
              <a:t>Good prognosis</a:t>
            </a:r>
            <a:endParaRPr lang="en-US" dirty="0"/>
          </a:p>
        </p:txBody>
      </p:sp>
    </p:spTree>
    <p:extLst>
      <p:ext uri="{BB962C8B-B14F-4D97-AF65-F5344CB8AC3E}">
        <p14:creationId xmlns:p14="http://schemas.microsoft.com/office/powerpoint/2010/main" val="231102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Pulmonary involvement by collagen vascular diseases</a:t>
            </a:r>
            <a:endParaRPr lang="en-US" dirty="0"/>
          </a:p>
        </p:txBody>
      </p:sp>
      <p:sp>
        <p:nvSpPr>
          <p:cNvPr id="3" name="Content Placeholder 2"/>
          <p:cNvSpPr>
            <a:spLocks noGrp="1"/>
          </p:cNvSpPr>
          <p:nvPr>
            <p:ph idx="1"/>
          </p:nvPr>
        </p:nvSpPr>
        <p:spPr/>
        <p:txBody>
          <a:bodyPr/>
          <a:lstStyle/>
          <a:p>
            <a:r>
              <a:rPr lang="en-US" dirty="0" smtClean="0"/>
              <a:t>Collagen vascular diseases: systemic diseases that include scleroderma and SLE</a:t>
            </a:r>
          </a:p>
          <a:p>
            <a:r>
              <a:rPr lang="en-US" dirty="0" smtClean="0"/>
              <a:t>Lung fibrosis can be present in such diseases</a:t>
            </a:r>
          </a:p>
          <a:p>
            <a:r>
              <a:rPr lang="en-US" dirty="0" smtClean="0"/>
              <a:t>Outcome depends on the underlying disease</a:t>
            </a:r>
          </a:p>
          <a:p>
            <a:endParaRPr lang="en-US" dirty="0"/>
          </a:p>
        </p:txBody>
      </p:sp>
    </p:spTree>
    <p:extLst>
      <p:ext uri="{BB962C8B-B14F-4D97-AF65-F5344CB8AC3E}">
        <p14:creationId xmlns:p14="http://schemas.microsoft.com/office/powerpoint/2010/main" val="3853405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and radiation induced fibrosis</a:t>
            </a:r>
            <a:endParaRPr lang="en-US" dirty="0"/>
          </a:p>
        </p:txBody>
      </p:sp>
      <p:sp>
        <p:nvSpPr>
          <p:cNvPr id="3" name="Content Placeholder 2"/>
          <p:cNvSpPr>
            <a:spLocks noGrp="1"/>
          </p:cNvSpPr>
          <p:nvPr>
            <p:ph idx="1"/>
          </p:nvPr>
        </p:nvSpPr>
        <p:spPr/>
        <p:txBody>
          <a:bodyPr/>
          <a:lstStyle/>
          <a:p>
            <a:r>
              <a:rPr lang="en-US" dirty="0" err="1" smtClean="0"/>
              <a:t>Bleomycin</a:t>
            </a:r>
            <a:r>
              <a:rPr lang="en-US" dirty="0" smtClean="0"/>
              <a:t> is a chemotherapeutic drug that can cause pulmonary fibrosis</a:t>
            </a:r>
          </a:p>
          <a:p>
            <a:r>
              <a:rPr lang="en-US" dirty="0" err="1" smtClean="0"/>
              <a:t>Amiodarone</a:t>
            </a:r>
            <a:r>
              <a:rPr lang="en-US" dirty="0" smtClean="0"/>
              <a:t> is an antiarrhythmic drug also can cause fibrosis</a:t>
            </a:r>
          </a:p>
          <a:p>
            <a:r>
              <a:rPr lang="en-US" smtClean="0"/>
              <a:t>Chronic radiation </a:t>
            </a:r>
            <a:r>
              <a:rPr lang="en-US" dirty="0" smtClean="0"/>
              <a:t>pneumonitis after radiotherapy is characterized by fibrosis</a:t>
            </a:r>
          </a:p>
          <a:p>
            <a:endParaRPr lang="en-US" dirty="0"/>
          </a:p>
        </p:txBody>
      </p:sp>
    </p:spTree>
    <p:extLst>
      <p:ext uri="{BB962C8B-B14F-4D97-AF65-F5344CB8AC3E}">
        <p14:creationId xmlns:p14="http://schemas.microsoft.com/office/powerpoint/2010/main" val="319993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Restrictive lung diseases</a:t>
            </a:r>
            <a:endParaRPr lang="en-US" dirty="0"/>
          </a:p>
        </p:txBody>
      </p:sp>
      <p:sp>
        <p:nvSpPr>
          <p:cNvPr id="3" name="Content Placeholder 2"/>
          <p:cNvSpPr>
            <a:spLocks noGrp="1"/>
          </p:cNvSpPr>
          <p:nvPr>
            <p:ph idx="1"/>
          </p:nvPr>
        </p:nvSpPr>
        <p:spPr/>
        <p:txBody>
          <a:bodyPr/>
          <a:lstStyle/>
          <a:p>
            <a:pPr>
              <a:buFontTx/>
              <a:buNone/>
            </a:pPr>
            <a:r>
              <a:rPr lang="en-US" dirty="0" smtClean="0"/>
              <a:t>- Are </a:t>
            </a:r>
            <a:r>
              <a:rPr lang="en-US" dirty="0"/>
              <a:t>a group of disorders characterized  by bilateral, patchy,  chronic involvement of the lung connective tissue, mainly the </a:t>
            </a:r>
            <a:r>
              <a:rPr lang="en-US" dirty="0" err="1"/>
              <a:t>interstitium</a:t>
            </a:r>
            <a:r>
              <a:rPr lang="en-US" dirty="0"/>
              <a:t> in the alveolar walls. </a:t>
            </a:r>
          </a:p>
          <a:p>
            <a:pPr>
              <a:buFontTx/>
              <a:buNone/>
            </a:pPr>
            <a:r>
              <a:rPr lang="en-US" dirty="0"/>
              <a:t>-</a:t>
            </a:r>
            <a:r>
              <a:rPr lang="en-US" dirty="0" smtClean="0"/>
              <a:t> </a:t>
            </a:r>
            <a:r>
              <a:rPr lang="en-US" dirty="0"/>
              <a:t>The hallmark feature of these disorders is reduced compliance (i.e., more pressure is required to expand the lungs because they are stiff), which in turn necessitates increased effort of breathing (dyspnea).</a:t>
            </a:r>
          </a:p>
          <a:p>
            <a:pPr>
              <a:buFontTx/>
              <a:buNone/>
            </a:pPr>
            <a:r>
              <a:rPr lang="en-US" dirty="0"/>
              <a:t>-  Chest radiographs show diffuse infiltration by small nodules, irregular lines, or "ground-glass shadows</a:t>
            </a:r>
          </a:p>
          <a:p>
            <a:pPr>
              <a:buFontTx/>
              <a:buChar char="-"/>
            </a:pPr>
            <a:endParaRPr lang="en-US" dirty="0" smtClean="0"/>
          </a:p>
          <a:p>
            <a:pPr>
              <a:buFontTx/>
              <a:buChar char="-"/>
            </a:pPr>
            <a:endParaRPr lang="en-US" dirty="0"/>
          </a:p>
          <a:p>
            <a:endParaRPr lang="en-US" dirty="0"/>
          </a:p>
        </p:txBody>
      </p:sp>
    </p:spTree>
    <p:extLst>
      <p:ext uri="{BB962C8B-B14F-4D97-AF65-F5344CB8AC3E}">
        <p14:creationId xmlns:p14="http://schemas.microsoft.com/office/powerpoint/2010/main" val="270714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Content Placeholder 2"/>
          <p:cNvSpPr>
            <a:spLocks noGrp="1"/>
          </p:cNvSpPr>
          <p:nvPr>
            <p:ph idx="1"/>
          </p:nvPr>
        </p:nvSpPr>
        <p:spPr>
          <a:xfrm>
            <a:off x="1141414" y="784226"/>
            <a:ext cx="9755187" cy="6073775"/>
          </a:xfrm>
        </p:spPr>
        <p:txBody>
          <a:bodyPr/>
          <a:lstStyle/>
          <a:p>
            <a:pPr>
              <a:buFontTx/>
              <a:buNone/>
            </a:pPr>
            <a:r>
              <a:rPr lang="en-US" sz="3600" dirty="0"/>
              <a:t>-  </a:t>
            </a:r>
            <a:r>
              <a:rPr lang="en-US" sz="3200" dirty="0"/>
              <a:t>With progression, patients can develop respiratory failure,  and pulmonary hypertension and </a:t>
            </a:r>
            <a:r>
              <a:rPr lang="en-US" sz="3200" dirty="0" err="1"/>
              <a:t>cor</a:t>
            </a:r>
            <a:r>
              <a:rPr lang="en-US" sz="3200" dirty="0"/>
              <a:t> </a:t>
            </a:r>
            <a:r>
              <a:rPr lang="en-US" sz="3200" dirty="0" err="1"/>
              <a:t>pulmonale</a:t>
            </a:r>
            <a:r>
              <a:rPr lang="en-US" sz="3200" dirty="0"/>
              <a:t> </a:t>
            </a:r>
          </a:p>
          <a:p>
            <a:pPr>
              <a:buFontTx/>
              <a:buNone/>
            </a:pPr>
            <a:r>
              <a:rPr lang="en-US" sz="3200" dirty="0"/>
              <a:t>-  Advanced forms of these diseases may be difficult to differentiate because they result in scarring and gross destruction of the lung, referred to as "honeycomb" lung. </a:t>
            </a:r>
          </a:p>
          <a:p>
            <a:endParaRPr lang="en-US" sz="3200" dirty="0"/>
          </a:p>
        </p:txBody>
      </p:sp>
      <p:sp>
        <p:nvSpPr>
          <p:cNvPr id="1638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8EF5C154-43C4-45D4-99E4-C308287E01FD}" type="slidenum">
              <a:rPr lang="en-US" altLang="en-US" sz="1400"/>
              <a:pPr>
                <a:spcBef>
                  <a:spcPct val="0"/>
                </a:spcBef>
                <a:buClrTx/>
                <a:buFontTx/>
                <a:buNone/>
              </a:pPr>
              <a:t>3</a:t>
            </a:fld>
            <a:endParaRPr lang="en-US" altLang="en-US" sz="1400"/>
          </a:p>
        </p:txBody>
      </p:sp>
    </p:spTree>
    <p:extLst>
      <p:ext uri="{BB962C8B-B14F-4D97-AF65-F5344CB8AC3E}">
        <p14:creationId xmlns:p14="http://schemas.microsoft.com/office/powerpoint/2010/main" val="1054362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Restrictive lung diseases</a:t>
            </a:r>
            <a:endParaRPr lang="en-US" dirty="0"/>
          </a:p>
        </p:txBody>
      </p:sp>
      <p:sp>
        <p:nvSpPr>
          <p:cNvPr id="3" name="Content Placeholder 2"/>
          <p:cNvSpPr>
            <a:spLocks noGrp="1"/>
          </p:cNvSpPr>
          <p:nvPr>
            <p:ph idx="1"/>
          </p:nvPr>
        </p:nvSpPr>
        <p:spPr/>
        <p:txBody>
          <a:bodyPr/>
          <a:lstStyle/>
          <a:p>
            <a:r>
              <a:rPr lang="en-US" dirty="0" smtClean="0"/>
              <a:t>Can be due to chest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300" y="1848208"/>
            <a:ext cx="8108458" cy="4562475"/>
          </a:xfrm>
          <a:prstGeom prst="rect">
            <a:avLst/>
          </a:prstGeom>
        </p:spPr>
      </p:pic>
    </p:spTree>
    <p:extLst>
      <p:ext uri="{BB962C8B-B14F-4D97-AF65-F5344CB8AC3E}">
        <p14:creationId xmlns:p14="http://schemas.microsoft.com/office/powerpoint/2010/main" val="172315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NOTE: ARDS is an acute restrictive lung disease</a:t>
            </a:r>
            <a:endParaRPr lang="en-US" dirty="0"/>
          </a:p>
        </p:txBody>
      </p:sp>
    </p:spTree>
    <p:extLst>
      <p:ext uri="{BB962C8B-B14F-4D97-AF65-F5344CB8AC3E}">
        <p14:creationId xmlns:p14="http://schemas.microsoft.com/office/powerpoint/2010/main" val="88364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1"/>
          <p:cNvSpPr>
            <a:spLocks noGrp="1"/>
          </p:cNvSpPr>
          <p:nvPr>
            <p:ph type="title"/>
          </p:nvPr>
        </p:nvSpPr>
        <p:spPr/>
        <p:txBody>
          <a:bodyPr/>
          <a:lstStyle/>
          <a:p>
            <a:r>
              <a:rPr lang="en-US" dirty="0" smtClean="0"/>
              <a:t>Restrictive lung diseases of primary lung etiology</a:t>
            </a:r>
            <a:endParaRPr lang="en-US" dirty="0" smtClean="0"/>
          </a:p>
        </p:txBody>
      </p:sp>
      <p:sp>
        <p:nvSpPr>
          <p:cNvPr id="164867" name="Content Placeholder 2"/>
          <p:cNvSpPr>
            <a:spLocks noGrp="1"/>
          </p:cNvSpPr>
          <p:nvPr>
            <p:ph idx="1"/>
          </p:nvPr>
        </p:nvSpPr>
        <p:spPr/>
        <p:txBody>
          <a:bodyPr>
            <a:normAutofit lnSpcReduction="10000"/>
          </a:bodyPr>
          <a:lstStyle/>
          <a:p>
            <a:pPr>
              <a:buFontTx/>
              <a:buNone/>
            </a:pPr>
            <a:endParaRPr lang="en-US" sz="3200" b="1" u="sng" dirty="0"/>
          </a:p>
          <a:p>
            <a:pPr>
              <a:buFontTx/>
              <a:buNone/>
            </a:pPr>
            <a:r>
              <a:rPr lang="en-US" sz="3200" dirty="0"/>
              <a:t>I. </a:t>
            </a:r>
            <a:r>
              <a:rPr lang="en-US" sz="3200" u="sng" dirty="0"/>
              <a:t>Granulomatous </a:t>
            </a:r>
            <a:r>
              <a:rPr lang="en-US" sz="3200" u="sng" dirty="0" smtClean="0"/>
              <a:t>diseases : mainly </a:t>
            </a:r>
            <a:r>
              <a:rPr lang="en-US" sz="3200" u="sng" dirty="0" err="1" smtClean="0"/>
              <a:t>sarcoidosis</a:t>
            </a:r>
            <a:endParaRPr lang="en-US" sz="3200" u="sng" dirty="0"/>
          </a:p>
          <a:p>
            <a:pPr>
              <a:buFontTx/>
              <a:buNone/>
            </a:pPr>
            <a:r>
              <a:rPr lang="en-US" sz="3200" dirty="0"/>
              <a:t>2. </a:t>
            </a:r>
            <a:r>
              <a:rPr lang="en-US" sz="3200" u="sng" dirty="0" err="1"/>
              <a:t>Fibrosing</a:t>
            </a:r>
            <a:r>
              <a:rPr lang="en-US" sz="3200" u="sng" dirty="0"/>
              <a:t> </a:t>
            </a:r>
            <a:r>
              <a:rPr lang="en-US" sz="3200" u="sng" dirty="0" smtClean="0"/>
              <a:t>diseases</a:t>
            </a:r>
          </a:p>
          <a:p>
            <a:pPr>
              <a:buFontTx/>
              <a:buNone/>
            </a:pPr>
            <a:r>
              <a:rPr lang="en-US" sz="3200" dirty="0" smtClean="0"/>
              <a:t>2a. IPF</a:t>
            </a:r>
          </a:p>
          <a:p>
            <a:pPr>
              <a:buFontTx/>
              <a:buNone/>
            </a:pPr>
            <a:r>
              <a:rPr lang="en-US" sz="3200" dirty="0" smtClean="0"/>
              <a:t>2b. Nonspecific interstitial pneumonia</a:t>
            </a:r>
          </a:p>
          <a:p>
            <a:pPr>
              <a:buFontTx/>
              <a:buNone/>
            </a:pPr>
            <a:r>
              <a:rPr lang="en-US" sz="3200" dirty="0" smtClean="0"/>
              <a:t>2c. </a:t>
            </a:r>
            <a:r>
              <a:rPr lang="en-US" sz="3200" dirty="0" err="1" smtClean="0"/>
              <a:t>Cryptognic</a:t>
            </a:r>
            <a:r>
              <a:rPr lang="en-US" sz="3200" dirty="0" smtClean="0"/>
              <a:t> organizing pneumonia</a:t>
            </a:r>
          </a:p>
          <a:p>
            <a:pPr>
              <a:buFontTx/>
              <a:buNone/>
            </a:pPr>
            <a:r>
              <a:rPr lang="en-US" sz="3200" dirty="0" smtClean="0"/>
              <a:t>2d. </a:t>
            </a:r>
            <a:r>
              <a:rPr lang="en-US" sz="3200" dirty="0" err="1" smtClean="0"/>
              <a:t>Pneumoconioses</a:t>
            </a:r>
            <a:endParaRPr lang="en-US" sz="3200" dirty="0" smtClean="0"/>
          </a:p>
          <a:p>
            <a:pPr>
              <a:buFontTx/>
              <a:buNone/>
            </a:pPr>
            <a:r>
              <a:rPr lang="en-US" sz="3200" dirty="0" smtClean="0"/>
              <a:t>2e. Drug and radiation induced fibrosis</a:t>
            </a:r>
            <a:endParaRPr lang="en-US" sz="3200" dirty="0"/>
          </a:p>
        </p:txBody>
      </p:sp>
      <p:sp>
        <p:nvSpPr>
          <p:cNvPr id="16486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7173C680-580E-4744-B82C-75E8004EF94E}" type="slidenum">
              <a:rPr lang="en-US" altLang="en-US" sz="1400"/>
              <a:pPr>
                <a:spcBef>
                  <a:spcPct val="0"/>
                </a:spcBef>
                <a:buClrTx/>
                <a:buFontTx/>
                <a:buNone/>
              </a:pPr>
              <a:t>6</a:t>
            </a:fld>
            <a:endParaRPr lang="en-US" altLang="en-US" sz="1400"/>
          </a:p>
        </p:txBody>
      </p:sp>
    </p:spTree>
    <p:extLst>
      <p:ext uri="{BB962C8B-B14F-4D97-AF65-F5344CB8AC3E}">
        <p14:creationId xmlns:p14="http://schemas.microsoft.com/office/powerpoint/2010/main" val="1848190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Title 1"/>
          <p:cNvSpPr>
            <a:spLocks noGrp="1"/>
          </p:cNvSpPr>
          <p:nvPr>
            <p:ph type="title"/>
          </p:nvPr>
        </p:nvSpPr>
        <p:spPr>
          <a:xfrm>
            <a:off x="1209676" y="1"/>
            <a:ext cx="9686925" cy="587375"/>
          </a:xfrm>
        </p:spPr>
        <p:txBody>
          <a:bodyPr>
            <a:normAutofit fontScale="90000"/>
          </a:bodyPr>
          <a:lstStyle/>
          <a:p>
            <a:r>
              <a:rPr lang="en-US" smtClean="0"/>
              <a:t/>
            </a:r>
            <a:br>
              <a:rPr lang="en-US" smtClean="0"/>
            </a:br>
            <a:endParaRPr lang="en-US" smtClean="0"/>
          </a:p>
        </p:txBody>
      </p:sp>
      <p:sp>
        <p:nvSpPr>
          <p:cNvPr id="208899" name="Content Placeholder 2"/>
          <p:cNvSpPr>
            <a:spLocks noGrp="1"/>
          </p:cNvSpPr>
          <p:nvPr>
            <p:ph idx="1"/>
          </p:nvPr>
        </p:nvSpPr>
        <p:spPr>
          <a:xfrm>
            <a:off x="952500" y="979488"/>
            <a:ext cx="10287000" cy="5878512"/>
          </a:xfrm>
        </p:spPr>
        <p:txBody>
          <a:bodyPr/>
          <a:lstStyle/>
          <a:p>
            <a:pPr>
              <a:buFontTx/>
              <a:buChar char="-"/>
            </a:pPr>
            <a:r>
              <a:rPr lang="en-US" sz="3600" dirty="0" smtClean="0"/>
              <a:t>IPF</a:t>
            </a:r>
          </a:p>
          <a:p>
            <a:pPr marL="0" indent="0">
              <a:buNone/>
            </a:pPr>
            <a:r>
              <a:rPr lang="en-US" sz="3600" b="1" i="1" u="sng" dirty="0" smtClean="0"/>
              <a:t>= Idiopathic pulmonary fibrosis</a:t>
            </a:r>
            <a:r>
              <a:rPr lang="en-US" sz="3600" dirty="0" smtClean="0"/>
              <a:t>, </a:t>
            </a:r>
            <a:r>
              <a:rPr lang="en-US" sz="3200" dirty="0" smtClean="0"/>
              <a:t>Also </a:t>
            </a:r>
            <a:r>
              <a:rPr lang="en-US" sz="3200" dirty="0"/>
              <a:t>known as </a:t>
            </a:r>
            <a:r>
              <a:rPr lang="en-US" sz="3200" b="1" i="1" u="sng" dirty="0"/>
              <a:t>cryptogenic </a:t>
            </a:r>
            <a:r>
              <a:rPr lang="en-US" sz="3200" b="1" i="1" u="sng" dirty="0" err="1"/>
              <a:t>fibrosing</a:t>
            </a:r>
            <a:r>
              <a:rPr lang="en-US" sz="3200" b="1" i="1" u="sng" dirty="0"/>
              <a:t> </a:t>
            </a:r>
            <a:r>
              <a:rPr lang="en-US" sz="3200" b="1" i="1" u="sng" dirty="0" err="1"/>
              <a:t>alveolitis</a:t>
            </a:r>
            <a:r>
              <a:rPr lang="en-US" sz="3200" i="1" dirty="0"/>
              <a:t>,</a:t>
            </a:r>
            <a:r>
              <a:rPr lang="en-US" sz="3200" dirty="0"/>
              <a:t> refers to a pulmonary disorder of unknown etiology. </a:t>
            </a:r>
          </a:p>
          <a:p>
            <a:pPr>
              <a:buFontTx/>
              <a:buNone/>
            </a:pPr>
            <a:r>
              <a:rPr lang="en-US" sz="3200" dirty="0"/>
              <a:t>-   It is characterized by patchy but progressive bilateral interstitial fibrosis, which in advanced cases results in severe hypoxemia and cyanosis. </a:t>
            </a:r>
          </a:p>
        </p:txBody>
      </p:sp>
      <p:sp>
        <p:nvSpPr>
          <p:cNvPr id="2089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4EE16A71-2F17-4864-BB8D-491B326D9A50}" type="slidenum">
              <a:rPr lang="en-US" altLang="en-US" sz="1400"/>
              <a:pPr>
                <a:spcBef>
                  <a:spcPct val="0"/>
                </a:spcBef>
                <a:buClrTx/>
                <a:buFontTx/>
                <a:buNone/>
              </a:pPr>
              <a:t>7</a:t>
            </a:fld>
            <a:endParaRPr lang="en-US" altLang="en-US" sz="1400"/>
          </a:p>
        </p:txBody>
      </p:sp>
    </p:spTree>
    <p:extLst>
      <p:ext uri="{BB962C8B-B14F-4D97-AF65-F5344CB8AC3E}">
        <p14:creationId xmlns:p14="http://schemas.microsoft.com/office/powerpoint/2010/main" val="2008912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Title 1"/>
          <p:cNvSpPr>
            <a:spLocks noGrp="1"/>
          </p:cNvSpPr>
          <p:nvPr>
            <p:ph type="title"/>
          </p:nvPr>
        </p:nvSpPr>
        <p:spPr/>
        <p:txBody>
          <a:bodyPr/>
          <a:lstStyle/>
          <a:p>
            <a:r>
              <a:rPr lang="en-US" dirty="0" smtClean="0"/>
              <a:t>IPF</a:t>
            </a:r>
            <a:endParaRPr lang="en-US" dirty="0" smtClean="0"/>
          </a:p>
        </p:txBody>
      </p:sp>
      <p:sp>
        <p:nvSpPr>
          <p:cNvPr id="209923" name="Content Placeholder 2"/>
          <p:cNvSpPr>
            <a:spLocks noGrp="1"/>
          </p:cNvSpPr>
          <p:nvPr>
            <p:ph idx="1"/>
          </p:nvPr>
        </p:nvSpPr>
        <p:spPr/>
        <p:txBody>
          <a:bodyPr>
            <a:normAutofit fontScale="92500" lnSpcReduction="10000"/>
          </a:bodyPr>
          <a:lstStyle/>
          <a:p>
            <a:pPr>
              <a:buFontTx/>
              <a:buNone/>
            </a:pPr>
            <a:r>
              <a:rPr lang="en-US" dirty="0" smtClean="0"/>
              <a:t>-  </a:t>
            </a:r>
            <a:r>
              <a:rPr lang="en-US" sz="3500" dirty="0"/>
              <a:t>Males are affected more often than females,</a:t>
            </a:r>
          </a:p>
          <a:p>
            <a:pPr>
              <a:buFontTx/>
              <a:buNone/>
            </a:pPr>
            <a:r>
              <a:rPr lang="en-US" sz="3500" dirty="0"/>
              <a:t>- Two thirds of patients are older than 60 years of age at presentation. </a:t>
            </a:r>
          </a:p>
          <a:p>
            <a:pPr>
              <a:buFontTx/>
              <a:buNone/>
            </a:pPr>
            <a:r>
              <a:rPr lang="en-US" sz="3500" dirty="0"/>
              <a:t>-  The radiologic and histologic pattern of fibrosis is referred to </a:t>
            </a:r>
            <a:r>
              <a:rPr lang="en-US" sz="3500" u="sng" dirty="0"/>
              <a:t>as </a:t>
            </a:r>
            <a:r>
              <a:rPr lang="en-US" sz="3500" i="1" u="sng" dirty="0"/>
              <a:t>usual interstitial pneumonia</a:t>
            </a:r>
            <a:r>
              <a:rPr lang="en-US" sz="3500" u="sng" dirty="0"/>
              <a:t> (UIP), </a:t>
            </a:r>
            <a:r>
              <a:rPr lang="en-US" sz="3500" dirty="0"/>
              <a:t>which is required for the </a:t>
            </a:r>
            <a:r>
              <a:rPr lang="en-US" sz="3200" dirty="0"/>
              <a:t>diagnosis of IPF</a:t>
            </a:r>
            <a:r>
              <a:rPr lang="en-US" sz="3200" dirty="0"/>
              <a:t>. However, similar pathologic changes </a:t>
            </a:r>
            <a:r>
              <a:rPr lang="en-US" sz="3200" dirty="0" smtClean="0"/>
              <a:t>are </a:t>
            </a:r>
            <a:r>
              <a:rPr lang="en-US" sz="3200" dirty="0"/>
              <a:t>present in well-defined entities such as asbestosis and the collagen vascular diseases.</a:t>
            </a:r>
          </a:p>
          <a:p>
            <a:pPr>
              <a:buFontTx/>
              <a:buNone/>
            </a:pPr>
            <a:r>
              <a:rPr lang="en-US" sz="3200" dirty="0"/>
              <a:t>-  Therefore, known causes must be ruled out before the term of idiopathic is used</a:t>
            </a:r>
            <a:endParaRPr lang="en-US" sz="3200" dirty="0"/>
          </a:p>
          <a:p>
            <a:endParaRPr lang="en-US" sz="4400" dirty="0"/>
          </a:p>
        </p:txBody>
      </p:sp>
      <p:sp>
        <p:nvSpPr>
          <p:cNvPr id="2099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A773ED20-8585-4E04-AC53-3C474BF9D378}" type="slidenum">
              <a:rPr lang="en-US" altLang="en-US" sz="1400"/>
              <a:pPr>
                <a:spcBef>
                  <a:spcPct val="0"/>
                </a:spcBef>
                <a:buClrTx/>
                <a:buFontTx/>
                <a:buNone/>
              </a:pPr>
              <a:t>8</a:t>
            </a:fld>
            <a:endParaRPr lang="en-US" altLang="en-US" sz="1400"/>
          </a:p>
        </p:txBody>
      </p:sp>
    </p:spTree>
    <p:extLst>
      <p:ext uri="{BB962C8B-B14F-4D97-AF65-F5344CB8AC3E}">
        <p14:creationId xmlns:p14="http://schemas.microsoft.com/office/powerpoint/2010/main" val="3164448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Content Placeholder 2"/>
          <p:cNvSpPr>
            <a:spLocks noGrp="1"/>
          </p:cNvSpPr>
          <p:nvPr>
            <p:ph idx="1"/>
          </p:nvPr>
        </p:nvSpPr>
        <p:spPr>
          <a:xfrm>
            <a:off x="952500" y="188914"/>
            <a:ext cx="10287000" cy="6669087"/>
          </a:xfrm>
        </p:spPr>
        <p:txBody>
          <a:bodyPr/>
          <a:lstStyle/>
          <a:p>
            <a:pPr>
              <a:buFontTx/>
              <a:buNone/>
            </a:pPr>
            <a:r>
              <a:rPr lang="en-US" sz="4400" u="sng" dirty="0"/>
              <a:t>PATHOGENESIS </a:t>
            </a:r>
          </a:p>
          <a:p>
            <a:pPr>
              <a:buFontTx/>
              <a:buNone/>
            </a:pPr>
            <a:r>
              <a:rPr lang="en-US" sz="4400" dirty="0"/>
              <a:t>-   </a:t>
            </a:r>
            <a:r>
              <a:rPr lang="en-US" sz="3200" dirty="0"/>
              <a:t>IPF is caused by "repeated cycles" of epithelial activation/injury by  unidentified agent </a:t>
            </a:r>
          </a:p>
          <a:p>
            <a:pPr>
              <a:buFontTx/>
              <a:buNone/>
            </a:pPr>
            <a:r>
              <a:rPr lang="en-US" sz="3200" dirty="0" smtClean="0"/>
              <a:t>- </a:t>
            </a:r>
            <a:r>
              <a:rPr lang="en-US" sz="3200" dirty="0" smtClean="0"/>
              <a:t>inflammation </a:t>
            </a:r>
            <a:r>
              <a:rPr lang="en-US" sz="3200" dirty="0"/>
              <a:t>and induction of T</a:t>
            </a:r>
            <a:r>
              <a:rPr lang="en-US" sz="3200" baseline="-25000" dirty="0"/>
              <a:t>H</a:t>
            </a:r>
            <a:r>
              <a:rPr lang="en-US" sz="3200" dirty="0"/>
              <a:t>2 type T cell response with </a:t>
            </a:r>
            <a:r>
              <a:rPr lang="en-US" sz="3200" dirty="0" err="1"/>
              <a:t>eosinophils</a:t>
            </a:r>
            <a:r>
              <a:rPr lang="en-US" sz="3200" dirty="0"/>
              <a:t>, mast cells, IL-4, and IL-13 in the lesions. </a:t>
            </a:r>
            <a:endParaRPr lang="en-US" sz="3200" dirty="0" smtClean="0"/>
          </a:p>
          <a:p>
            <a:pPr>
              <a:buFontTx/>
              <a:buNone/>
            </a:pPr>
            <a:r>
              <a:rPr lang="en-US" sz="3200" dirty="0"/>
              <a:t>-</a:t>
            </a:r>
            <a:r>
              <a:rPr lang="en-US" sz="3200" dirty="0" smtClean="0"/>
              <a:t>Alternatively </a:t>
            </a:r>
            <a:r>
              <a:rPr lang="en-US" sz="3200" dirty="0"/>
              <a:t>activated </a:t>
            </a:r>
            <a:r>
              <a:rPr lang="en-US" sz="3200" dirty="0" smtClean="0"/>
              <a:t>macrophages (M2) </a:t>
            </a:r>
            <a:r>
              <a:rPr lang="en-US" sz="3200" dirty="0"/>
              <a:t>are  important in its pathogenesis </a:t>
            </a:r>
          </a:p>
          <a:p>
            <a:pPr>
              <a:buFontTx/>
              <a:buNone/>
            </a:pPr>
            <a:r>
              <a:rPr lang="en-US" sz="3200" dirty="0"/>
              <a:t>-  Abnormal epithelial repair at the sites of damage and inflammation gives rise to exuberant fibroblastic or </a:t>
            </a:r>
            <a:r>
              <a:rPr lang="en-US" sz="3200" dirty="0" err="1"/>
              <a:t>myofibroblastic</a:t>
            </a:r>
            <a:r>
              <a:rPr lang="en-US" sz="3200" dirty="0"/>
              <a:t> proliferation leading to the characteristic </a:t>
            </a:r>
            <a:r>
              <a:rPr lang="en-US" sz="3200" u="sng" dirty="0"/>
              <a:t>fibroblastic foci. </a:t>
            </a:r>
          </a:p>
          <a:p>
            <a:pPr>
              <a:buFontTx/>
              <a:buChar char="-"/>
            </a:pPr>
            <a:endParaRPr lang="en-US" sz="3200" dirty="0" smtClean="0"/>
          </a:p>
          <a:p>
            <a:pPr>
              <a:buFontTx/>
              <a:buChar char="-"/>
            </a:pPr>
            <a:endParaRPr lang="en-US" sz="3200" dirty="0"/>
          </a:p>
          <a:p>
            <a:pPr>
              <a:buFontTx/>
              <a:buNone/>
            </a:pPr>
            <a:endParaRPr lang="en-US" sz="3200" dirty="0"/>
          </a:p>
        </p:txBody>
      </p:sp>
      <p:sp>
        <p:nvSpPr>
          <p:cNvPr id="2119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0066"/>
              </a:buClr>
              <a:buChar char="•"/>
              <a:defRPr sz="3200">
                <a:solidFill>
                  <a:schemeClr val="bg1"/>
                </a:solidFill>
                <a:latin typeface="Arial Narrow" panose="020B0606020202030204" pitchFamily="34" charset="0"/>
              </a:defRPr>
            </a:lvl1pPr>
            <a:lvl2pPr marL="742950" indent="-285750">
              <a:spcBef>
                <a:spcPct val="20000"/>
              </a:spcBef>
              <a:buChar char="–"/>
              <a:defRPr sz="2800">
                <a:solidFill>
                  <a:srgbClr val="FFFF99"/>
                </a:solidFill>
                <a:latin typeface="Arial Narrow" panose="020B0606020202030204" pitchFamily="34" charset="0"/>
              </a:defRPr>
            </a:lvl2pPr>
            <a:lvl3pPr marL="1143000" indent="-228600">
              <a:spcBef>
                <a:spcPct val="20000"/>
              </a:spcBef>
              <a:buChar char="•"/>
              <a:defRPr sz="2400">
                <a:solidFill>
                  <a:srgbClr val="66FFFF"/>
                </a:solidFill>
                <a:latin typeface="Arial Narrow" panose="020B0606020202030204" pitchFamily="34" charset="0"/>
              </a:defRPr>
            </a:lvl3pPr>
            <a:lvl4pPr marL="1600200" indent="-228600">
              <a:spcBef>
                <a:spcPct val="20000"/>
              </a:spcBef>
              <a:buChar char="–"/>
              <a:defRPr sz="2000">
                <a:solidFill>
                  <a:schemeClr val="bg1"/>
                </a:solidFill>
                <a:latin typeface="Arial Narrow" panose="020B0606020202030204" pitchFamily="34" charset="0"/>
              </a:defRPr>
            </a:lvl4pPr>
            <a:lvl5pPr marL="2057400" indent="-228600">
              <a:spcBef>
                <a:spcPct val="20000"/>
              </a:spcBef>
              <a:buChar char="»"/>
              <a:defRPr sz="2000">
                <a:solidFill>
                  <a:schemeClr val="bg1"/>
                </a:solidFill>
                <a:latin typeface="Arial Narrow" panose="020B0606020202030204" pitchFamily="34" charset="0"/>
              </a:defRPr>
            </a:lvl5pPr>
            <a:lvl6pPr marL="2514600" indent="-228600" eaLnBrk="0" fontAlgn="base" hangingPunct="0">
              <a:spcBef>
                <a:spcPct val="20000"/>
              </a:spcBef>
              <a:spcAft>
                <a:spcPct val="0"/>
              </a:spcAft>
              <a:buChar char="»"/>
              <a:defRPr sz="2000">
                <a:solidFill>
                  <a:schemeClr val="bg1"/>
                </a:solidFill>
                <a:latin typeface="Arial Narrow" panose="020B0606020202030204" pitchFamily="34" charset="0"/>
              </a:defRPr>
            </a:lvl6pPr>
            <a:lvl7pPr marL="2971800" indent="-228600" eaLnBrk="0" fontAlgn="base" hangingPunct="0">
              <a:spcBef>
                <a:spcPct val="20000"/>
              </a:spcBef>
              <a:spcAft>
                <a:spcPct val="0"/>
              </a:spcAft>
              <a:buChar char="»"/>
              <a:defRPr sz="2000">
                <a:solidFill>
                  <a:schemeClr val="bg1"/>
                </a:solidFill>
                <a:latin typeface="Arial Narrow" panose="020B0606020202030204" pitchFamily="34" charset="0"/>
              </a:defRPr>
            </a:lvl7pPr>
            <a:lvl8pPr marL="3429000" indent="-228600" eaLnBrk="0" fontAlgn="base" hangingPunct="0">
              <a:spcBef>
                <a:spcPct val="20000"/>
              </a:spcBef>
              <a:spcAft>
                <a:spcPct val="0"/>
              </a:spcAft>
              <a:buChar char="»"/>
              <a:defRPr sz="2000">
                <a:solidFill>
                  <a:schemeClr val="bg1"/>
                </a:solidFill>
                <a:latin typeface="Arial Narrow" panose="020B0606020202030204" pitchFamily="34" charset="0"/>
              </a:defRPr>
            </a:lvl8pPr>
            <a:lvl9pPr marL="3886200" indent="-228600" eaLnBrk="0" fontAlgn="base" hangingPunct="0">
              <a:spcBef>
                <a:spcPct val="20000"/>
              </a:spcBef>
              <a:spcAft>
                <a:spcPct val="0"/>
              </a:spcAft>
              <a:buChar char="»"/>
              <a:defRPr sz="2000">
                <a:solidFill>
                  <a:schemeClr val="bg1"/>
                </a:solidFill>
                <a:latin typeface="Arial Narrow" panose="020B0606020202030204" pitchFamily="34" charset="0"/>
              </a:defRPr>
            </a:lvl9pPr>
          </a:lstStyle>
          <a:p>
            <a:pPr>
              <a:spcBef>
                <a:spcPct val="0"/>
              </a:spcBef>
              <a:buClrTx/>
              <a:buFontTx/>
              <a:buNone/>
            </a:pPr>
            <a:fld id="{BA639D33-0AB7-4EFF-866E-219E4A844E2D}" type="slidenum">
              <a:rPr lang="en-US" altLang="en-US" sz="1400"/>
              <a:pPr>
                <a:spcBef>
                  <a:spcPct val="0"/>
                </a:spcBef>
                <a:buClrTx/>
                <a:buFontTx/>
                <a:buNone/>
              </a:pPr>
              <a:t>9</a:t>
            </a:fld>
            <a:endParaRPr lang="en-US" altLang="en-US" sz="1400"/>
          </a:p>
        </p:txBody>
      </p:sp>
    </p:spTree>
    <p:extLst>
      <p:ext uri="{BB962C8B-B14F-4D97-AF65-F5344CB8AC3E}">
        <p14:creationId xmlns:p14="http://schemas.microsoft.com/office/powerpoint/2010/main" val="33221351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54AEC6AEC134A4D955BC0CB88709E3B" ma:contentTypeVersion="" ma:contentTypeDescription="Create a new document." ma:contentTypeScope="" ma:versionID="79508bdf39ad47d63881ee70e72490b1">
  <xsd:schema xmlns:xsd="http://www.w3.org/2001/XMLSchema" xmlns:xs="http://www.w3.org/2001/XMLSchema" xmlns:p="http://schemas.microsoft.com/office/2006/metadata/properties" xmlns:ns2="1273bb50-8aa1-4bf6-a01c-f5e28723f012" targetNamespace="http://schemas.microsoft.com/office/2006/metadata/properties" ma:root="true" ma:fieldsID="3a3138395287c73ea7094a9363fc5885" ns2:_="">
    <xsd:import namespace="1273bb50-8aa1-4bf6-a01c-f5e28723f012"/>
    <xsd:element name="properties">
      <xsd:complexType>
        <xsd:sequence>
          <xsd:element name="documentManagement">
            <xsd:complexType>
              <xsd:all>
                <xsd:element ref="ns2:Cours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73bb50-8aa1-4bf6-a01c-f5e28723f012" elementFormDefault="qualified">
    <xsd:import namespace="http://schemas.microsoft.com/office/2006/documentManagement/types"/>
    <xsd:import namespace="http://schemas.microsoft.com/office/infopath/2007/PartnerControls"/>
    <xsd:element name="Course_x0020_Name" ma:index="2" nillable="true" ma:displayName="Course Name" ma:internalName="Course_x0020_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urse_x0020_Name xmlns="1273bb50-8aa1-4bf6-a01c-f5e28723f012">respiratory third year medical</Course_x0020_Name>
  </documentManagement>
</p:properties>
</file>

<file path=customXml/itemProps1.xml><?xml version="1.0" encoding="utf-8"?>
<ds:datastoreItem xmlns:ds="http://schemas.openxmlformats.org/officeDocument/2006/customXml" ds:itemID="{BFC19260-CFE1-4DB2-A41C-30B579980172}"/>
</file>

<file path=customXml/itemProps2.xml><?xml version="1.0" encoding="utf-8"?>
<ds:datastoreItem xmlns:ds="http://schemas.openxmlformats.org/officeDocument/2006/customXml" ds:itemID="{E3319515-3435-4064-9DC9-156E835530E2}"/>
</file>

<file path=customXml/itemProps3.xml><?xml version="1.0" encoding="utf-8"?>
<ds:datastoreItem xmlns:ds="http://schemas.openxmlformats.org/officeDocument/2006/customXml" ds:itemID="{09471BAF-6189-4EAA-B96D-7CAE0EB5592B}"/>
</file>

<file path=docProps/app.xml><?xml version="1.0" encoding="utf-8"?>
<Properties xmlns="http://schemas.openxmlformats.org/officeDocument/2006/extended-properties" xmlns:vt="http://schemas.openxmlformats.org/officeDocument/2006/docPropsVTypes">
  <TotalTime>111</TotalTime>
  <Words>718</Words>
  <Application>Microsoft Office PowerPoint</Application>
  <PresentationFormat>Widescreen</PresentationFormat>
  <Paragraphs>85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Calibri Light</vt:lpstr>
      <vt:lpstr>Office Theme</vt:lpstr>
      <vt:lpstr>Diseases of the respiratory system lecture 5</vt:lpstr>
      <vt:lpstr>Restrictive lung diseases</vt:lpstr>
      <vt:lpstr>PowerPoint Presentation</vt:lpstr>
      <vt:lpstr>Restrictive lung diseases</vt:lpstr>
      <vt:lpstr>PowerPoint Presentation</vt:lpstr>
      <vt:lpstr>Restrictive lung diseases of primary lung etiology</vt:lpstr>
      <vt:lpstr> </vt:lpstr>
      <vt:lpstr>IPF</vt:lpstr>
      <vt:lpstr>PowerPoint Presentation</vt:lpstr>
      <vt:lpstr>Pathogenesis/ continued</vt:lpstr>
      <vt:lpstr>IPF</vt:lpstr>
      <vt:lpstr>PowerPoint Presentation</vt:lpstr>
      <vt:lpstr>Usual interstitial pneumonia</vt:lpstr>
      <vt:lpstr>Clinical fatures</vt:lpstr>
      <vt:lpstr>Nonspecific interstitial pneumonia</vt:lpstr>
      <vt:lpstr>Cryptogenic organizing pneumonia</vt:lpstr>
      <vt:lpstr>Pulmonary involvement by collagen vascular diseases</vt:lpstr>
      <vt:lpstr>Drug and radiation induced fibrosis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hsp3labdoc</dc:creator>
  <cp:lastModifiedBy>hsp3labdoc</cp:lastModifiedBy>
  <cp:revision>6</cp:revision>
  <dcterms:created xsi:type="dcterms:W3CDTF">2016-12-04T09:37:23Z</dcterms:created>
  <dcterms:modified xsi:type="dcterms:W3CDTF">2016-12-13T09:21:01Z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0x010100454AEC6AEC134A4D955BC0CB88709E3B</vt:lpwstr>
  </property>
</Properties>
</file>