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60" r:id="rId5"/>
    <p:sldId id="261" r:id="rId6"/>
    <p:sldId id="315" r:id="rId7"/>
    <p:sldId id="262" r:id="rId8"/>
    <p:sldId id="313" r:id="rId9"/>
    <p:sldId id="314" r:id="rId10"/>
    <p:sldId id="316" r:id="rId11"/>
    <p:sldId id="317" r:id="rId12"/>
    <p:sldId id="263" r:id="rId13"/>
    <p:sldId id="268" r:id="rId14"/>
    <p:sldId id="269" r:id="rId15"/>
    <p:sldId id="270" r:id="rId16"/>
    <p:sldId id="271" r:id="rId17"/>
    <p:sldId id="318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FC439-CA09-46D0-B81A-68CEC3B9E7C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18072-BC79-4F7E-9163-6A7A7441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18072-BC79-4F7E-9163-6A7A7441E6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0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4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9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9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0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3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9E6F-6EA0-4508-9419-C5C0945C76A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2BC9-4FAF-4EAA-B800-1B14C20B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3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Skin Pharmacology </a:t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Alia </a:t>
            </a:r>
            <a:r>
              <a:rPr lang="en-US" dirty="0" err="1" smtClean="0"/>
              <a:t>Shatanawi</a:t>
            </a:r>
            <a:endParaRPr lang="en-US" dirty="0" smtClean="0"/>
          </a:p>
          <a:p>
            <a:r>
              <a:rPr lang="en-US" smtClean="0"/>
              <a:t>5/3/2016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00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POLYMYXIN B </a:t>
            </a:r>
            <a:r>
              <a:rPr lang="en-US" b="1" dirty="0" smtClean="0"/>
              <a:t>SULFATE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gram-negative :Pseudomonas </a:t>
            </a:r>
            <a:r>
              <a:rPr lang="en-US" b="1" dirty="0"/>
              <a:t>aeruginosa, Escherichia coli, </a:t>
            </a:r>
            <a:r>
              <a:rPr lang="en-US" b="1" dirty="0" err="1"/>
              <a:t>enterobacter</a:t>
            </a:r>
            <a:r>
              <a:rPr lang="en-US" b="1" dirty="0"/>
              <a:t>, and </a:t>
            </a:r>
            <a:r>
              <a:rPr lang="en-US" b="1" dirty="0" err="1"/>
              <a:t>klebsiella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Proteus </a:t>
            </a:r>
            <a:r>
              <a:rPr lang="en-US" b="1" dirty="0"/>
              <a:t>and </a:t>
            </a:r>
            <a:r>
              <a:rPr lang="en-US" b="1" dirty="0" err="1"/>
              <a:t>serratia</a:t>
            </a:r>
            <a:r>
              <a:rPr lang="en-US" b="1" dirty="0"/>
              <a:t> are resistant, as are all gram-positive organisms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Side effects: total </a:t>
            </a:r>
            <a:r>
              <a:rPr lang="en-US" b="1" dirty="0"/>
              <a:t>daily dose applied to denuded skin or open wounds should not exceed 200 mg in order to reduce the likelihood of </a:t>
            </a:r>
            <a:r>
              <a:rPr lang="en-US" b="1" dirty="0" err="1"/>
              <a:t>t</a:t>
            </a:r>
            <a:r>
              <a:rPr lang="en-US" b="1" dirty="0" err="1" smtClean="0"/>
              <a:t>oxixity</a:t>
            </a:r>
            <a:r>
              <a:rPr lang="en-US" b="1" dirty="0" smtClean="0"/>
              <a:t> “neurotoxicity </a:t>
            </a:r>
            <a:r>
              <a:rPr lang="en-US" b="1" dirty="0"/>
              <a:t>and </a:t>
            </a:r>
            <a:r>
              <a:rPr lang="en-US" b="1" dirty="0" smtClean="0"/>
              <a:t>nephrotoxicity”</a:t>
            </a:r>
          </a:p>
          <a:p>
            <a:pPr lvl="1"/>
            <a:r>
              <a:rPr lang="en-US" b="1" dirty="0" smtClean="0"/>
              <a:t>Allergic </a:t>
            </a:r>
            <a:r>
              <a:rPr lang="en-US" b="1" dirty="0"/>
              <a:t>contact dermatitis </a:t>
            </a:r>
            <a:r>
              <a:rPr lang="en-US" b="1" dirty="0" smtClean="0"/>
              <a:t>NOT common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054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NEOMYCIN &amp; </a:t>
            </a:r>
            <a:r>
              <a:rPr lang="en-US" b="1" dirty="0" smtClean="0"/>
              <a:t>GENTAMICIN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Neomycin</a:t>
            </a:r>
          </a:p>
          <a:p>
            <a:r>
              <a:rPr lang="en-US" b="1" dirty="0" smtClean="0"/>
              <a:t>Aminoglycoside </a:t>
            </a:r>
            <a:r>
              <a:rPr lang="en-US" b="1" dirty="0"/>
              <a:t>antibiotics </a:t>
            </a:r>
            <a:endParaRPr lang="en-US" b="1" dirty="0" smtClean="0"/>
          </a:p>
          <a:p>
            <a:r>
              <a:rPr lang="en-US" b="1" dirty="0" smtClean="0"/>
              <a:t>gram-negative :E </a:t>
            </a:r>
            <a:r>
              <a:rPr lang="en-US" b="1" dirty="0"/>
              <a:t>coli, </a:t>
            </a:r>
            <a:r>
              <a:rPr lang="en-US" b="1" dirty="0" err="1"/>
              <a:t>proteus</a:t>
            </a:r>
            <a:r>
              <a:rPr lang="en-US" b="1" dirty="0"/>
              <a:t>, </a:t>
            </a:r>
            <a:r>
              <a:rPr lang="en-US" b="1" dirty="0" err="1"/>
              <a:t>klebsiella</a:t>
            </a:r>
            <a:r>
              <a:rPr lang="en-US" b="1" dirty="0"/>
              <a:t>, and </a:t>
            </a:r>
            <a:r>
              <a:rPr lang="en-US" b="1" dirty="0" err="1"/>
              <a:t>enterobacter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SE: allergic contact dermatitis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r>
              <a:rPr lang="en-US" b="1" dirty="0" smtClean="0"/>
              <a:t>Gentamicin </a:t>
            </a:r>
            <a:r>
              <a:rPr lang="en-US" b="1" dirty="0"/>
              <a:t>generally shows greater activity against P aeruginosa than neomycin. </a:t>
            </a:r>
            <a:endParaRPr lang="en-US" b="1" dirty="0" smtClean="0"/>
          </a:p>
          <a:p>
            <a:r>
              <a:rPr lang="en-US" b="1" dirty="0" smtClean="0"/>
              <a:t>Gentamicin more </a:t>
            </a:r>
            <a:r>
              <a:rPr lang="en-US" b="1" dirty="0"/>
              <a:t>active against staphylococci and group A </a:t>
            </a:r>
            <a:r>
              <a:rPr lang="el-GR" b="1" dirty="0"/>
              <a:t>β-</a:t>
            </a:r>
            <a:r>
              <a:rPr lang="en-US" b="1" dirty="0"/>
              <a:t>hemolytic streptococci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Be careful with systemic toxicity : </a:t>
            </a:r>
            <a:r>
              <a:rPr lang="en-US" b="1" dirty="0" err="1" smtClean="0"/>
              <a:t>esp</a:t>
            </a:r>
            <a:r>
              <a:rPr lang="en-US" b="1" dirty="0" smtClean="0"/>
              <a:t> in renal failure</a:t>
            </a:r>
          </a:p>
          <a:p>
            <a:r>
              <a:rPr lang="en-US" b="1" dirty="0" smtClean="0"/>
              <a:t>Hospital acquired resistant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446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Topical </a:t>
            </a:r>
            <a:r>
              <a:rPr lang="en-US" altLang="en-US" b="1" dirty="0" err="1"/>
              <a:t>Antibacterials</a:t>
            </a:r>
            <a:r>
              <a:rPr lang="en-US" altLang="en-US" b="1" dirty="0"/>
              <a:t> in Acne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b="1" dirty="0"/>
              <a:t>Clindamycin.</a:t>
            </a:r>
          </a:p>
          <a:p>
            <a:pPr lvl="1"/>
            <a:r>
              <a:rPr lang="en-US" altLang="en-US" b="1" dirty="0"/>
              <a:t>10% absorbed, so, possibility of </a:t>
            </a:r>
            <a:r>
              <a:rPr lang="en-US" altLang="en-US" b="1" i="1" dirty="0"/>
              <a:t>Pseudomembranous colitis.</a:t>
            </a:r>
            <a:r>
              <a:rPr lang="en-US" altLang="en-US" b="1" dirty="0"/>
              <a:t> </a:t>
            </a:r>
          </a:p>
          <a:p>
            <a:r>
              <a:rPr lang="en-US" altLang="en-US" b="1" dirty="0"/>
              <a:t>Erythromycin.</a:t>
            </a:r>
          </a:p>
          <a:p>
            <a:r>
              <a:rPr lang="en-US" altLang="en-US" b="1" dirty="0" smtClean="0"/>
              <a:t>Metronidazole: rosacea</a:t>
            </a:r>
            <a:endParaRPr lang="en-US" altLang="en-US" b="1" dirty="0"/>
          </a:p>
          <a:p>
            <a:r>
              <a:rPr lang="en-US" altLang="en-US" b="1" dirty="0"/>
              <a:t>Sodium </a:t>
            </a:r>
            <a:r>
              <a:rPr lang="en-US" altLang="en-US" b="1" dirty="0" err="1"/>
              <a:t>sulfacetamide</a:t>
            </a:r>
            <a:r>
              <a:rPr lang="en-US" altLang="en-US" b="1" dirty="0" smtClean="0"/>
              <a:t>.</a:t>
            </a:r>
          </a:p>
          <a:p>
            <a:r>
              <a:rPr lang="en-US" altLang="en-US" b="1" dirty="0" err="1" smtClean="0"/>
              <a:t>Daspone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74324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Topical Antifungal Agents</a:t>
            </a:r>
            <a:r>
              <a:rPr lang="en-US" altLang="en-US" sz="4800" b="1" dirty="0"/>
              <a:t> 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b="1" dirty="0"/>
              <a:t>Azole Derivatives:</a:t>
            </a:r>
          </a:p>
          <a:p>
            <a:pPr lvl="1"/>
            <a:r>
              <a:rPr lang="en-US" altLang="en-US" b="1" dirty="0" err="1"/>
              <a:t>Clotrimazole</a:t>
            </a:r>
            <a:endParaRPr lang="en-US" altLang="en-US" b="1" dirty="0"/>
          </a:p>
          <a:p>
            <a:pPr lvl="1"/>
            <a:r>
              <a:rPr lang="en-US" altLang="en-US" b="1" dirty="0" err="1"/>
              <a:t>Econazole</a:t>
            </a:r>
            <a:r>
              <a:rPr lang="en-US" altLang="en-US" b="1" dirty="0"/>
              <a:t>.</a:t>
            </a:r>
          </a:p>
          <a:p>
            <a:pPr lvl="1"/>
            <a:r>
              <a:rPr lang="en-US" altLang="en-US" b="1" dirty="0"/>
              <a:t>Ketoconazole.</a:t>
            </a:r>
          </a:p>
          <a:p>
            <a:pPr lvl="1"/>
            <a:r>
              <a:rPr lang="en-US" altLang="en-US" b="1" dirty="0" err="1"/>
              <a:t>Miconazole</a:t>
            </a:r>
            <a:r>
              <a:rPr lang="en-US" altLang="en-US" b="1" dirty="0"/>
              <a:t>.</a:t>
            </a:r>
          </a:p>
          <a:p>
            <a:pPr lvl="1"/>
            <a:r>
              <a:rPr lang="en-US" altLang="en-US" b="1" dirty="0" err="1"/>
              <a:t>Oxiconazole</a:t>
            </a:r>
            <a:r>
              <a:rPr lang="en-US" altLang="en-US" b="1" dirty="0"/>
              <a:t>.</a:t>
            </a:r>
          </a:p>
          <a:p>
            <a:pPr lvl="1"/>
            <a:r>
              <a:rPr lang="en-US" altLang="en-US" b="1" dirty="0" err="1"/>
              <a:t>Sulconazole</a:t>
            </a:r>
            <a:r>
              <a:rPr lang="en-US" altLang="en-US" b="1" dirty="0"/>
              <a:t>.</a:t>
            </a:r>
          </a:p>
          <a:p>
            <a:pPr lvl="2"/>
            <a:r>
              <a:rPr lang="en-US" altLang="en-US" b="1" dirty="0"/>
              <a:t>Activity against dermatophytes (</a:t>
            </a:r>
            <a:r>
              <a:rPr lang="en-US" altLang="en-US" b="1" i="1" dirty="0" err="1" smtClean="0"/>
              <a:t>epidermophyton</a:t>
            </a:r>
            <a:r>
              <a:rPr lang="en-US" altLang="en-US" b="1" i="1" dirty="0"/>
              <a:t>, </a:t>
            </a:r>
            <a:r>
              <a:rPr lang="en-US" altLang="en-US" b="1" i="1" dirty="0" err="1"/>
              <a:t>microsporum</a:t>
            </a:r>
            <a:r>
              <a:rPr lang="en-US" altLang="en-US" b="1" i="1" dirty="0"/>
              <a:t>, and </a:t>
            </a:r>
            <a:r>
              <a:rPr lang="en-US" altLang="en-US" b="1" i="1" dirty="0" err="1"/>
              <a:t>trichophton</a:t>
            </a:r>
            <a:r>
              <a:rPr lang="en-US" altLang="en-US" b="1" dirty="0"/>
              <a:t>) and yeasts, including </a:t>
            </a:r>
            <a:r>
              <a:rPr lang="en-US" altLang="en-US" b="1" i="1" dirty="0" smtClean="0"/>
              <a:t>Candida </a:t>
            </a:r>
            <a:r>
              <a:rPr lang="en-US" altLang="en-US" b="1" i="1" dirty="0" err="1" smtClean="0"/>
              <a:t>albicans</a:t>
            </a:r>
            <a:r>
              <a:rPr lang="en-US" altLang="en-US" b="1" i="1" dirty="0" smtClean="0"/>
              <a:t> and </a:t>
            </a:r>
            <a:r>
              <a:rPr lang="en-US" altLang="en-US" b="1" i="1" dirty="0" err="1" smtClean="0"/>
              <a:t>Pityrosporum</a:t>
            </a:r>
            <a:r>
              <a:rPr lang="en-US" altLang="en-US" b="1" i="1" dirty="0" smtClean="0"/>
              <a:t> </a:t>
            </a:r>
            <a:r>
              <a:rPr lang="en-US" altLang="en-US" b="1" i="1" dirty="0" err="1" smtClean="0"/>
              <a:t>orbiculare</a:t>
            </a:r>
            <a:r>
              <a:rPr lang="en-US" altLang="en-US" b="1" i="1" dirty="0" smtClean="0"/>
              <a:t>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36096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Topical Antifungal Agents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b="1"/>
              <a:t>Ciclopirox Olamine.</a:t>
            </a:r>
          </a:p>
          <a:p>
            <a:r>
              <a:rPr lang="en-US" altLang="en-US" b="1"/>
              <a:t>Naftifine and Terbinafine.</a:t>
            </a:r>
          </a:p>
          <a:p>
            <a:r>
              <a:rPr lang="en-US" altLang="en-US" b="1"/>
              <a:t>Tolnaftate.</a:t>
            </a:r>
          </a:p>
          <a:p>
            <a:r>
              <a:rPr lang="en-US" altLang="en-US" b="1"/>
              <a:t>Nystatin and Amphotericin B:</a:t>
            </a:r>
          </a:p>
          <a:p>
            <a:pPr lvl="1"/>
            <a:r>
              <a:rPr lang="en-US" altLang="en-US" b="1"/>
              <a:t>Only for</a:t>
            </a:r>
            <a:r>
              <a:rPr lang="en-US" altLang="en-US" b="1" i="1"/>
              <a:t> Candida albicans.</a:t>
            </a:r>
          </a:p>
          <a:p>
            <a:pPr lvl="1"/>
            <a:r>
              <a:rPr lang="en-US" altLang="en-US" b="1"/>
              <a:t>Available</a:t>
            </a:r>
            <a:r>
              <a:rPr lang="en-US" altLang="en-US" b="1" i="1"/>
              <a:t> as </a:t>
            </a:r>
            <a:r>
              <a:rPr lang="en-US" altLang="en-US" b="1"/>
              <a:t>topical  preparations, oral suspension, or vaginal tablets</a:t>
            </a:r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101671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Oral Antifungal Agents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b="1"/>
              <a:t>Azole Derivatives:</a:t>
            </a:r>
          </a:p>
          <a:p>
            <a:pPr lvl="1"/>
            <a:r>
              <a:rPr lang="en-US" altLang="en-US" b="1"/>
              <a:t>Fluconazole.</a:t>
            </a:r>
          </a:p>
          <a:p>
            <a:pPr lvl="1"/>
            <a:r>
              <a:rPr lang="en-US" altLang="en-US" b="1"/>
              <a:t>Itraconazole.</a:t>
            </a:r>
          </a:p>
          <a:p>
            <a:pPr lvl="1"/>
            <a:r>
              <a:rPr lang="en-US" altLang="en-US" b="1"/>
              <a:t>Ketoconazole.</a:t>
            </a:r>
          </a:p>
          <a:p>
            <a:pPr lvl="2"/>
            <a:r>
              <a:rPr lang="en-US" altLang="en-US" b="1"/>
              <a:t>Affect the permeability of fungal cell membrane through alteration of sterol synthesis.</a:t>
            </a:r>
          </a:p>
          <a:p>
            <a:pPr lvl="2"/>
            <a:r>
              <a:rPr lang="en-US" altLang="en-US" b="1"/>
              <a:t>Effective in systemic mycosis, mucocutaneous candidiasis, and other cutaneous infections.</a:t>
            </a:r>
          </a:p>
          <a:p>
            <a:pPr lvl="2"/>
            <a:r>
              <a:rPr lang="en-US" altLang="en-US" b="1"/>
              <a:t>Might have systemic side effects: hepatitis and liver enzyme elevations, and interactions. </a:t>
            </a:r>
          </a:p>
          <a:p>
            <a:pPr lvl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43983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Oral Antifungal Agents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sz="2800" b="1"/>
              <a:t>Azole Derivatives.</a:t>
            </a:r>
          </a:p>
          <a:p>
            <a:r>
              <a:rPr lang="en-US" altLang="en-US" sz="2800" b="1"/>
              <a:t>Griseofulvin:</a:t>
            </a:r>
          </a:p>
          <a:p>
            <a:pPr lvl="1"/>
            <a:r>
              <a:rPr lang="en-US" altLang="en-US" sz="2400" b="1"/>
              <a:t>Effective against </a:t>
            </a:r>
            <a:r>
              <a:rPr lang="en-US" altLang="en-US" sz="2400" b="1" i="1"/>
              <a:t>epidermophyton, microsporum, and trichophton.</a:t>
            </a:r>
          </a:p>
          <a:p>
            <a:pPr lvl="1"/>
            <a:r>
              <a:rPr lang="en-US" altLang="en-US" sz="2400" b="1"/>
              <a:t>Requires prolonged treatment:</a:t>
            </a:r>
          </a:p>
          <a:p>
            <a:pPr lvl="2"/>
            <a:r>
              <a:rPr lang="en-US" altLang="en-US" sz="2000" b="1"/>
              <a:t>4-6 weeks for the scalp.</a:t>
            </a:r>
          </a:p>
          <a:p>
            <a:pPr lvl="2"/>
            <a:r>
              <a:rPr lang="en-US" altLang="en-US" sz="2000" b="1"/>
              <a:t>6 months for fingernails.</a:t>
            </a:r>
          </a:p>
          <a:p>
            <a:pPr lvl="2"/>
            <a:r>
              <a:rPr lang="en-US" altLang="en-US" sz="2000" b="1"/>
              <a:t>8-18 months for toenails.</a:t>
            </a:r>
          </a:p>
          <a:p>
            <a:pPr lvl="2"/>
            <a:r>
              <a:rPr lang="en-US" altLang="en-US" sz="2000" b="1"/>
              <a:t>Has many side effects.</a:t>
            </a:r>
          </a:p>
          <a:p>
            <a:r>
              <a:rPr lang="en-US" altLang="en-US" sz="2800" b="1"/>
              <a:t>Terbinafine:</a:t>
            </a:r>
          </a:p>
          <a:p>
            <a:pPr lvl="1"/>
            <a:r>
              <a:rPr lang="en-US" altLang="en-US" sz="2400" b="1"/>
              <a:t>Recommended for </a:t>
            </a:r>
            <a:r>
              <a:rPr lang="en-US" altLang="en-US" sz="2400" b="1" i="1"/>
              <a:t>onchomycosis.</a:t>
            </a:r>
          </a:p>
          <a:p>
            <a:pPr lvl="2"/>
            <a:r>
              <a:rPr lang="en-US" altLang="en-US" sz="2000" b="1"/>
              <a:t>6 weeks for fingernails.</a:t>
            </a:r>
          </a:p>
          <a:p>
            <a:pPr lvl="2"/>
            <a:r>
              <a:rPr lang="en-US" altLang="en-US" sz="2000" b="1"/>
              <a:t>12 weeks for toenails.</a:t>
            </a:r>
          </a:p>
          <a:p>
            <a:pPr lvl="1"/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77896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NYSTATIN &amp; AMPHOTERICIN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Topical </a:t>
            </a:r>
            <a:r>
              <a:rPr lang="en-US" b="1" dirty="0"/>
              <a:t>therapy of C </a:t>
            </a:r>
            <a:r>
              <a:rPr lang="en-US" b="1" dirty="0" err="1"/>
              <a:t>albicans</a:t>
            </a:r>
            <a:r>
              <a:rPr lang="en-US" b="1" dirty="0"/>
              <a:t> infections but ineffective against dermatophytes. </a:t>
            </a:r>
            <a:endParaRPr lang="en-US" b="1" dirty="0" smtClean="0"/>
          </a:p>
          <a:p>
            <a:r>
              <a:rPr lang="en-US" b="1" dirty="0" err="1" smtClean="0"/>
              <a:t>Cutanuoes</a:t>
            </a:r>
            <a:r>
              <a:rPr lang="en-US" b="1" dirty="0" smtClean="0"/>
              <a:t> and </a:t>
            </a:r>
            <a:r>
              <a:rPr lang="en-US" b="1" dirty="0"/>
              <a:t>mucosal candida infections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Amphotericin </a:t>
            </a:r>
            <a:r>
              <a:rPr lang="en-US" b="1" dirty="0"/>
              <a:t>B </a:t>
            </a:r>
            <a:r>
              <a:rPr lang="en-US" b="1" dirty="0" smtClean="0"/>
              <a:t>: </a:t>
            </a:r>
            <a:r>
              <a:rPr lang="en-US" b="1" dirty="0"/>
              <a:t>broader antifungal 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b="1" dirty="0" smtClean="0"/>
              <a:t>intravenously </a:t>
            </a:r>
            <a:r>
              <a:rPr lang="en-US" b="1" dirty="0"/>
              <a:t>in the treatment of many systemic mycoses </a:t>
            </a:r>
            <a:r>
              <a:rPr lang="en-US" b="1" dirty="0" smtClean="0"/>
              <a:t>and </a:t>
            </a:r>
            <a:r>
              <a:rPr lang="en-US" b="1" dirty="0"/>
              <a:t>to a lesser extent in the treatment of cutaneous candida infections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Toxicity with systemic </a:t>
            </a:r>
            <a:r>
              <a:rPr lang="en-US" b="1" dirty="0" smtClean="0"/>
              <a:t>administration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185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Topical Antiviral Agents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b="1"/>
              <a:t>Acyclovir.</a:t>
            </a:r>
          </a:p>
          <a:p>
            <a:r>
              <a:rPr lang="en-US" altLang="en-US" b="1"/>
              <a:t>Valacyclovir.</a:t>
            </a:r>
          </a:p>
          <a:p>
            <a:r>
              <a:rPr lang="en-US" altLang="en-US" b="1"/>
              <a:t>Penciclovir.</a:t>
            </a:r>
          </a:p>
          <a:p>
            <a:r>
              <a:rPr lang="en-US" altLang="en-US" b="1"/>
              <a:t>Famciclovir.</a:t>
            </a:r>
          </a:p>
          <a:p>
            <a:pPr lvl="1"/>
            <a:r>
              <a:rPr lang="en-US" altLang="en-US" b="1"/>
              <a:t>Synthetic guanine analogs with inhibitory activity against herpes viruses.</a:t>
            </a:r>
          </a:p>
          <a:p>
            <a:pPr lvl="1"/>
            <a:r>
              <a:rPr lang="en-US" altLang="en-US" b="1"/>
              <a:t>Ointments and creams are useful for recurrent orolabial herpes simplex infection</a:t>
            </a:r>
          </a:p>
        </p:txBody>
      </p:sp>
    </p:spTree>
    <p:extLst>
      <p:ext uri="{BB962C8B-B14F-4D97-AF65-F5344CB8AC3E}">
        <p14:creationId xmlns:p14="http://schemas.microsoft.com/office/powerpoint/2010/main" val="607048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altLang="en-US" b="1" dirty="0" err="1"/>
              <a:t>Immunomodulators</a:t>
            </a:r>
            <a:endParaRPr lang="en-US" altLang="en-US" b="1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 err="1"/>
              <a:t>Imiquimod</a:t>
            </a:r>
            <a:r>
              <a:rPr lang="en-US" altLang="en-US" b="1" dirty="0" smtClean="0"/>
              <a:t>: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1" dirty="0"/>
              <a:t>Stimulates peripheral mononuclear cells to release interferon- </a:t>
            </a:r>
            <a:r>
              <a:rPr lang="el-GR" altLang="en-US" b="1" dirty="0"/>
              <a:t>ά</a:t>
            </a:r>
            <a:r>
              <a:rPr lang="en-US" altLang="en-US" b="1" dirty="0"/>
              <a:t>  and to stimulate macrophages to produce interleukins-1,-6, and -8 and tumor necrosis factor-</a:t>
            </a:r>
            <a:r>
              <a:rPr lang="el-GR" altLang="en-US" b="1" dirty="0"/>
              <a:t>ά</a:t>
            </a:r>
            <a:r>
              <a:rPr lang="en-US" altLang="en-US" b="1" dirty="0" smtClean="0"/>
              <a:t>.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Uses:</a:t>
            </a:r>
            <a:endParaRPr lang="el-GR" altLang="en-US" b="1" dirty="0"/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For </a:t>
            </a:r>
            <a:r>
              <a:rPr lang="en-US" altLang="en-US" b="1" dirty="0"/>
              <a:t>external genital and perianal warts.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Actinic keratosis on the face and scalp.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Primary basal cell carcinoma.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Tacrolimus</a:t>
            </a:r>
            <a:r>
              <a:rPr lang="en-US" altLang="en-US" b="1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b="1" dirty="0" err="1"/>
              <a:t>Pimecrolimus</a:t>
            </a:r>
            <a:r>
              <a:rPr lang="en-US" altLang="en-US" b="1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Useful for atopic dermatitis.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Inhibit T-lymphocyte activation and prevent release of inflammatory cytokines and mast cell </a:t>
            </a:r>
            <a:r>
              <a:rPr lang="en-US" altLang="en-US" b="1" dirty="0" smtClean="0"/>
              <a:t>mediators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(Black box warning)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87234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en-US" dirty="0" smtClean="0"/>
              <a:t>Dermatologic Pharmacology</a:t>
            </a:r>
            <a:endParaRPr lang="en-US" alt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l"/>
            <a:r>
              <a:rPr lang="en-US" altLang="en-US" b="1" u="sng" dirty="0">
                <a:solidFill>
                  <a:schemeClr val="tx1"/>
                </a:solidFill>
              </a:rPr>
              <a:t>Variables affecting Pharmacologic Response:</a:t>
            </a:r>
          </a:p>
          <a:p>
            <a:pPr algn="l"/>
            <a:r>
              <a:rPr lang="en-US" altLang="en-US" b="1" dirty="0">
                <a:solidFill>
                  <a:schemeClr val="tx1"/>
                </a:solidFill>
              </a:rPr>
              <a:t>	Regional variation in drug penetration.</a:t>
            </a:r>
          </a:p>
          <a:p>
            <a:pPr algn="l"/>
            <a:r>
              <a:rPr lang="en-US" altLang="en-US" b="1" dirty="0">
                <a:solidFill>
                  <a:schemeClr val="tx1"/>
                </a:solidFill>
              </a:rPr>
              <a:t>	Concentration gradient.</a:t>
            </a:r>
          </a:p>
          <a:p>
            <a:pPr algn="l"/>
            <a:r>
              <a:rPr lang="en-US" altLang="en-US" b="1" dirty="0">
                <a:solidFill>
                  <a:schemeClr val="tx1"/>
                </a:solidFill>
              </a:rPr>
              <a:t>	Dosing schedule.</a:t>
            </a:r>
          </a:p>
          <a:p>
            <a:pPr algn="l"/>
            <a:r>
              <a:rPr lang="en-US" altLang="en-US" b="1" dirty="0">
                <a:solidFill>
                  <a:schemeClr val="tx1"/>
                </a:solidFill>
              </a:rPr>
              <a:t>	Vehicles and occlusion.</a:t>
            </a:r>
          </a:p>
          <a:p>
            <a:pPr algn="l"/>
            <a:r>
              <a:rPr lang="en-US" alt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4906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altLang="en-US" b="1" dirty="0" err="1"/>
              <a:t>Ectoparasiticides</a:t>
            </a:r>
            <a:endParaRPr lang="en-US" altLang="en-US" b="1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r>
              <a:rPr lang="en-US" altLang="en-US" sz="2800" b="1"/>
              <a:t>Permethrin:</a:t>
            </a:r>
          </a:p>
          <a:p>
            <a:pPr lvl="1"/>
            <a:r>
              <a:rPr lang="en-US" altLang="en-US" sz="2400" b="1"/>
              <a:t>Toxic to P</a:t>
            </a:r>
            <a:r>
              <a:rPr lang="en-US" altLang="en-US" sz="2400" b="1" i="1"/>
              <a:t>ediculus humanus, Pthirus pubis, and Sarcoptes scabiei</a:t>
            </a:r>
            <a:endParaRPr lang="en-US" altLang="en-US" sz="2400" b="1"/>
          </a:p>
          <a:p>
            <a:pPr lvl="1"/>
            <a:r>
              <a:rPr lang="en-US" altLang="en-US" sz="2400" b="1"/>
              <a:t>Pediculosis:cream applied for 10 minutes and then rinsed off with warm water.</a:t>
            </a:r>
          </a:p>
          <a:p>
            <a:pPr lvl="1"/>
            <a:r>
              <a:rPr lang="en-US" altLang="en-US" sz="2400" b="1"/>
              <a:t>Scabies: cream applied for the whole body for 8-14 hours. </a:t>
            </a:r>
          </a:p>
          <a:p>
            <a:r>
              <a:rPr lang="en-US" altLang="en-US" sz="2800" b="1"/>
              <a:t>Lindane(Hexachlorocyclohexane):</a:t>
            </a:r>
          </a:p>
          <a:p>
            <a:pPr lvl="1"/>
            <a:r>
              <a:rPr lang="en-US" altLang="en-US" sz="2400" b="1"/>
              <a:t>10% absorbed and concentrated in fatty tissues.</a:t>
            </a:r>
          </a:p>
          <a:p>
            <a:pPr lvl="1"/>
            <a:r>
              <a:rPr lang="en-US" altLang="en-US" sz="2400" b="1"/>
              <a:t>Can cause neurotoxicity and hematoxicity</a:t>
            </a:r>
          </a:p>
          <a:p>
            <a:r>
              <a:rPr lang="en-US" altLang="en-US" sz="2800" b="1"/>
              <a:t>Crotamiton.</a:t>
            </a:r>
          </a:p>
          <a:p>
            <a:r>
              <a:rPr lang="en-US" altLang="en-US" sz="2800" b="1"/>
              <a:t>Sulfur.</a:t>
            </a:r>
          </a:p>
          <a:p>
            <a:r>
              <a:rPr lang="en-US" altLang="en-US" sz="2800" b="1"/>
              <a:t>Malathion.</a:t>
            </a:r>
          </a:p>
        </p:txBody>
      </p:sp>
    </p:spTree>
    <p:extLst>
      <p:ext uri="{BB962C8B-B14F-4D97-AF65-F5344CB8AC3E}">
        <p14:creationId xmlns:p14="http://schemas.microsoft.com/office/powerpoint/2010/main" val="2558470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Agents affecting Pigmentation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b="1" u="sng" dirty="0"/>
              <a:t>Hydroquinone.</a:t>
            </a:r>
          </a:p>
          <a:p>
            <a:r>
              <a:rPr lang="en-US" altLang="en-US" b="1" u="sng" dirty="0" err="1"/>
              <a:t>Monobenzone</a:t>
            </a:r>
            <a:r>
              <a:rPr lang="en-US" altLang="en-US" b="1" u="sng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b="1" dirty="0" err="1"/>
              <a:t>Monobenzone</a:t>
            </a:r>
            <a:r>
              <a:rPr lang="en-US" altLang="en-US" b="1" dirty="0"/>
              <a:t> may be toxic to melanocytes resulting in permanent depigmentation.</a:t>
            </a:r>
          </a:p>
          <a:p>
            <a:r>
              <a:rPr lang="en-US" altLang="en-US" b="1" u="sng" dirty="0" err="1" smtClean="0"/>
              <a:t>Mequinol</a:t>
            </a:r>
            <a:endParaRPr lang="en-US" altLang="en-US" b="1" u="sng" dirty="0"/>
          </a:p>
          <a:p>
            <a:pPr lvl="1"/>
            <a:r>
              <a:rPr lang="en-US" altLang="en-US" b="1" dirty="0"/>
              <a:t>Reduce hyperpigmentation of skin by inhibiting the enzyme </a:t>
            </a:r>
            <a:r>
              <a:rPr lang="en-US" altLang="en-US" b="1" dirty="0" err="1"/>
              <a:t>tyrosinase</a:t>
            </a:r>
            <a:r>
              <a:rPr lang="en-US" altLang="en-US" b="1" dirty="0"/>
              <a:t> which will interfere with biosynthesis of melanin</a:t>
            </a:r>
            <a:r>
              <a:rPr lang="en-US" altLang="en-US" b="1" dirty="0" smtClean="0"/>
              <a:t>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22932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b="1" dirty="0"/>
              <a:t>Agents affecting Pigmentation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b="1" u="sng" dirty="0" err="1"/>
              <a:t>Trioxsalen</a:t>
            </a:r>
            <a:r>
              <a:rPr lang="en-US" altLang="en-US" b="1" u="sng" dirty="0"/>
              <a:t>.</a:t>
            </a:r>
          </a:p>
          <a:p>
            <a:r>
              <a:rPr lang="en-US" altLang="en-US" b="1" u="sng" dirty="0" err="1"/>
              <a:t>Methoxsalen</a:t>
            </a:r>
            <a:r>
              <a:rPr lang="en-US" altLang="en-US" b="1" u="sng" dirty="0"/>
              <a:t>.</a:t>
            </a:r>
          </a:p>
          <a:p>
            <a:pPr lvl="1"/>
            <a:r>
              <a:rPr lang="en-US" altLang="en-US" b="1" dirty="0"/>
              <a:t>Are </a:t>
            </a:r>
            <a:r>
              <a:rPr lang="en-US" altLang="en-US" b="1" dirty="0" err="1"/>
              <a:t>psoralens</a:t>
            </a:r>
            <a:r>
              <a:rPr lang="en-US" altLang="en-US" b="1" dirty="0"/>
              <a:t> used for the </a:t>
            </a:r>
            <a:r>
              <a:rPr lang="en-US" altLang="en-US" b="1" dirty="0" err="1"/>
              <a:t>repigmentation</a:t>
            </a:r>
            <a:r>
              <a:rPr lang="en-US" altLang="en-US" b="1" dirty="0"/>
              <a:t> of depigmented macules of vitiligo.</a:t>
            </a:r>
          </a:p>
          <a:p>
            <a:pPr lvl="1"/>
            <a:r>
              <a:rPr lang="en-US" altLang="en-US" b="1" dirty="0"/>
              <a:t>Must be </a:t>
            </a:r>
            <a:r>
              <a:rPr lang="en-US" altLang="en-US" b="1" dirty="0" err="1"/>
              <a:t>photoactivated</a:t>
            </a:r>
            <a:r>
              <a:rPr lang="en-US" altLang="en-US" b="1" dirty="0"/>
              <a:t> by long-wave-length ultraviolet light (320-400nm) to produce a beneficial effect.</a:t>
            </a:r>
          </a:p>
          <a:p>
            <a:pPr lvl="1"/>
            <a:r>
              <a:rPr lang="en-US" altLang="en-US" b="1" dirty="0"/>
              <a:t>They intercalate with DNA.</a:t>
            </a:r>
          </a:p>
          <a:p>
            <a:pPr lvl="1"/>
            <a:r>
              <a:rPr lang="en-US" altLang="en-US" b="1" dirty="0"/>
              <a:t>Can cause cataract and skin cancer.</a:t>
            </a:r>
          </a:p>
        </p:txBody>
      </p:sp>
    </p:spTree>
    <p:extLst>
      <p:ext uri="{BB962C8B-B14F-4D97-AF65-F5344CB8AC3E}">
        <p14:creationId xmlns:p14="http://schemas.microsoft.com/office/powerpoint/2010/main" val="700185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Sunscreens and Sunshades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Sunscreens absorb</a:t>
            </a:r>
            <a:r>
              <a:rPr lang="en-US" altLang="en-US"/>
              <a:t> </a:t>
            </a:r>
            <a:r>
              <a:rPr lang="en-US" altLang="en-US" b="1"/>
              <a:t>UV light.</a:t>
            </a:r>
          </a:p>
          <a:p>
            <a:pPr lvl="1"/>
            <a:r>
              <a:rPr lang="en-US" altLang="en-US" b="1"/>
              <a:t>Examples are para amino benzoic acid (PABA) and its esters.</a:t>
            </a:r>
          </a:p>
          <a:p>
            <a:r>
              <a:rPr lang="en-US" altLang="en-US" b="1"/>
              <a:t>Sunshades are opaque materials that reflect light, like titanium dioxide.</a:t>
            </a:r>
          </a:p>
          <a:p>
            <a:r>
              <a:rPr lang="en-US" altLang="en-US" b="1"/>
              <a:t>Useful in polymorphous light eruption, lupus erythematosus, and drug –induced photosensitivity.</a:t>
            </a:r>
          </a:p>
        </p:txBody>
      </p:sp>
    </p:spTree>
    <p:extLst>
      <p:ext uri="{BB962C8B-B14F-4D97-AF65-F5344CB8AC3E}">
        <p14:creationId xmlns:p14="http://schemas.microsoft.com/office/powerpoint/2010/main" val="1958557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 sz="4000"/>
              <a:t>Acne Preparations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Retinoic Acid and Derivatives:</a:t>
            </a:r>
          </a:p>
          <a:p>
            <a:pPr lvl="1"/>
            <a:r>
              <a:rPr lang="en-US" altLang="en-US" b="1"/>
              <a:t>Retinoic Acid.</a:t>
            </a:r>
          </a:p>
          <a:p>
            <a:pPr lvl="1"/>
            <a:r>
              <a:rPr lang="en-US" altLang="en-US" b="1"/>
              <a:t>Adapalene.</a:t>
            </a:r>
          </a:p>
          <a:p>
            <a:pPr lvl="1"/>
            <a:r>
              <a:rPr lang="en-US" altLang="en-US" b="1"/>
              <a:t>Tazarotene.</a:t>
            </a:r>
          </a:p>
        </p:txBody>
      </p:sp>
    </p:spTree>
    <p:extLst>
      <p:ext uri="{BB962C8B-B14F-4D97-AF65-F5344CB8AC3E}">
        <p14:creationId xmlns:p14="http://schemas.microsoft.com/office/powerpoint/2010/main" val="1399162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Acne Preparations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r>
              <a:rPr lang="en-US" altLang="en-US" sz="2800" b="1" u="sng"/>
              <a:t>Retinoic Acid and Derivatives:</a:t>
            </a:r>
          </a:p>
          <a:p>
            <a:pPr lvl="1"/>
            <a:r>
              <a:rPr lang="en-US" altLang="en-US" sz="2400" b="1"/>
              <a:t>Retinoic Acid( Tretinoin): is the acid form of Vitamin A. Stabilizes lysosomes, increases RNA polymerase activity, increases PGE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, cAMP, and cGMP levels, and increases the incorporation of thymidine into DNA.</a:t>
            </a:r>
          </a:p>
          <a:p>
            <a:pPr lvl="1"/>
            <a:r>
              <a:rPr lang="en-US" altLang="en-US" sz="2400" b="1"/>
              <a:t>Decreases cohesion between epidermal cells and increases epidermal cell turnover. This will result in expulsion of open comedones and the transformation of closed comedones into open ones.</a:t>
            </a:r>
          </a:p>
          <a:p>
            <a:pPr lvl="1"/>
            <a:r>
              <a:rPr lang="en-US" altLang="en-US" sz="2400" b="1"/>
              <a:t>Also, promotes dermal collagen synthesis, new blood vessel formation, and thickening</a:t>
            </a:r>
            <a:r>
              <a:rPr lang="en-US" altLang="en-US" sz="2400" b="1" baseline="-25000"/>
              <a:t>  </a:t>
            </a:r>
            <a:r>
              <a:rPr lang="en-US" altLang="en-US" sz="2400" b="1"/>
              <a:t>of the epidermis, which helps diminish fine lines and wrinkles.</a:t>
            </a:r>
          </a:p>
          <a:p>
            <a:pPr lvl="1"/>
            <a:r>
              <a:rPr lang="en-US" altLang="en-US" sz="2400" b="1"/>
              <a:t>Can cause erythema and dryness.</a:t>
            </a:r>
          </a:p>
          <a:p>
            <a:pPr lvl="1"/>
            <a:r>
              <a:rPr lang="en-US" altLang="en-US" sz="2400" b="1"/>
              <a:t>Tumerogenic in animals</a:t>
            </a:r>
          </a:p>
          <a:p>
            <a:pPr lvl="1"/>
            <a:endParaRPr lang="en-US" altLang="en-US" sz="2400" b="1"/>
          </a:p>
          <a:p>
            <a:pPr lvl="1"/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056144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/>
              <a:t>Acne Preparations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b="1" u="sng">
                <a:effectLst/>
              </a:rPr>
              <a:t>Isotretinoin( Accutane):</a:t>
            </a:r>
          </a:p>
          <a:p>
            <a:pPr lvl="1"/>
            <a:r>
              <a:rPr lang="en-US" altLang="en-US" b="1">
                <a:effectLst/>
              </a:rPr>
              <a:t>Restricted for severe cystic acne resistant to standard treatment.</a:t>
            </a:r>
          </a:p>
          <a:p>
            <a:pPr lvl="1"/>
            <a:r>
              <a:rPr lang="en-US" altLang="en-US" b="1">
                <a:effectLst/>
              </a:rPr>
              <a:t>Inhibits sebaceous gland size and function.</a:t>
            </a:r>
          </a:p>
          <a:p>
            <a:pPr lvl="1"/>
            <a:r>
              <a:rPr lang="en-US" altLang="en-US" b="1">
                <a:effectLst/>
              </a:rPr>
              <a:t>Given orally.</a:t>
            </a:r>
          </a:p>
          <a:p>
            <a:pPr lvl="1"/>
            <a:r>
              <a:rPr lang="en-US" altLang="en-US" b="1">
                <a:effectLst/>
              </a:rPr>
              <a:t>Toxic: dryness, itching, headache, corneal opacities, pseudotumor cerebri, inflammatory bowel disease, anorexia, alopecia, and muscle and joint pains. Also lipid abnormalities.</a:t>
            </a:r>
          </a:p>
          <a:p>
            <a:pPr lvl="1"/>
            <a:r>
              <a:rPr lang="en-US" altLang="en-US" b="1">
                <a:effectLst/>
              </a:rPr>
              <a:t>Teratogenicity</a:t>
            </a:r>
          </a:p>
        </p:txBody>
      </p:sp>
    </p:spTree>
    <p:extLst>
      <p:ext uri="{BB962C8B-B14F-4D97-AF65-F5344CB8AC3E}">
        <p14:creationId xmlns:p14="http://schemas.microsoft.com/office/powerpoint/2010/main" val="3466227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Acne Preparations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b="1" u="sng"/>
              <a:t>Benzoyl Peroxide:</a:t>
            </a:r>
          </a:p>
          <a:p>
            <a:pPr lvl="1"/>
            <a:r>
              <a:rPr lang="en-US" altLang="en-US" b="1"/>
              <a:t>Penetrates the stratum corneum or follicular openings and converted to benzoic acid within the epidermis and dermis.</a:t>
            </a:r>
          </a:p>
          <a:p>
            <a:pPr lvl="1"/>
            <a:r>
              <a:rPr lang="en-US" altLang="en-US" b="1"/>
              <a:t>Has antimicrobial activity against </a:t>
            </a:r>
            <a:r>
              <a:rPr lang="en-US" altLang="en-US" b="1" i="1"/>
              <a:t>P. acnes</a:t>
            </a:r>
            <a:r>
              <a:rPr lang="en-US" altLang="en-US" b="1"/>
              <a:t> and peeling and comedolytic effects.</a:t>
            </a:r>
          </a:p>
          <a:p>
            <a:pPr lvl="1"/>
            <a:r>
              <a:rPr lang="en-US" altLang="en-US" b="1"/>
              <a:t>Can be combined with erythromycin or clindamycin.</a:t>
            </a:r>
          </a:p>
          <a:p>
            <a:pPr lvl="1"/>
            <a:r>
              <a:rPr lang="en-US" altLang="en-US" b="1"/>
              <a:t>Potent contact sensitizer.</a:t>
            </a:r>
          </a:p>
          <a:p>
            <a:pPr lvl="1"/>
            <a:r>
              <a:rPr lang="en-US" altLang="en-US" b="1"/>
              <a:t>Can cause bleaching of hair or colored fabrics. </a:t>
            </a:r>
          </a:p>
          <a:p>
            <a:r>
              <a:rPr lang="en-US" altLang="en-US" b="1" u="sng"/>
              <a:t>Azelaic Acid:</a:t>
            </a:r>
          </a:p>
          <a:p>
            <a:pPr lvl="1"/>
            <a:r>
              <a:rPr lang="en-US" altLang="en-US" b="1"/>
              <a:t>Has antimicrobial activity and inhibits conversion of testosterone to dihydrotetosterone.</a:t>
            </a:r>
          </a:p>
          <a:p>
            <a:pPr lvl="1"/>
            <a:endParaRPr lang="en-US" altLang="en-US" b="1"/>
          </a:p>
          <a:p>
            <a:endParaRPr lang="en-US" altLang="en-US" b="1"/>
          </a:p>
          <a:p>
            <a:pPr lvl="1"/>
            <a:endParaRPr lang="en-US" altLang="en-US" b="1"/>
          </a:p>
          <a:p>
            <a:pPr lvl="1"/>
            <a:endParaRPr lang="en-US" altLang="en-US" b="1"/>
          </a:p>
          <a:p>
            <a:pPr lvl="1"/>
            <a:endParaRPr lang="en-US" altLang="en-US" b="1"/>
          </a:p>
          <a:p>
            <a:pPr lvl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140893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/>
              <a:t>Drugs for Psoriasis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Acitretin:</a:t>
            </a:r>
          </a:p>
          <a:p>
            <a:pPr lvl="1"/>
            <a:r>
              <a:rPr lang="en-US" altLang="en-US" sz="3200" b="1"/>
              <a:t>Related to isotretinoin.</a:t>
            </a:r>
          </a:p>
          <a:p>
            <a:pPr lvl="1"/>
            <a:r>
              <a:rPr lang="en-US" altLang="en-US" sz="3200" b="1"/>
              <a:t>Given orally.</a:t>
            </a:r>
          </a:p>
          <a:p>
            <a:pPr lvl="1"/>
            <a:r>
              <a:rPr lang="en-US" altLang="en-US" sz="3200" b="1"/>
              <a:t>Hepatotoxic and teratogenic. </a:t>
            </a:r>
          </a:p>
          <a:p>
            <a:pPr lvl="1"/>
            <a:r>
              <a:rPr lang="en-US" altLang="en-US" sz="3200" b="1"/>
              <a:t>Patients should not become pregnant for 3 years after stopping treatment, and also should not donate blood.</a:t>
            </a:r>
          </a:p>
        </p:txBody>
      </p:sp>
    </p:spTree>
    <p:extLst>
      <p:ext uri="{BB962C8B-B14F-4D97-AF65-F5344CB8AC3E}">
        <p14:creationId xmlns:p14="http://schemas.microsoft.com/office/powerpoint/2010/main" val="1373754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/>
              <a:t>Drugs for Psoriasis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9075"/>
            <a:ext cx="9144000" cy="5368925"/>
          </a:xfrm>
        </p:spPr>
        <p:txBody>
          <a:bodyPr/>
          <a:lstStyle/>
          <a:p>
            <a:r>
              <a:rPr lang="en-US" altLang="en-US" sz="3600" b="1" u="sng"/>
              <a:t>Tazarotene:</a:t>
            </a:r>
          </a:p>
          <a:p>
            <a:pPr lvl="1"/>
            <a:r>
              <a:rPr lang="en-US" altLang="en-US" sz="3200" b="1"/>
              <a:t>Topical.</a:t>
            </a:r>
          </a:p>
          <a:p>
            <a:pPr lvl="1"/>
            <a:r>
              <a:rPr lang="en-US" altLang="en-US" sz="3200" b="1"/>
              <a:t>Anti-inflammatory and antiproliferative actions.</a:t>
            </a:r>
          </a:p>
          <a:p>
            <a:pPr lvl="1"/>
            <a:r>
              <a:rPr lang="en-US" altLang="en-US" sz="3200" b="1"/>
              <a:t>Teratogenic. Also, can cause burning, stinging, peeling, erythema, and localized edema of skin.</a:t>
            </a:r>
          </a:p>
          <a:p>
            <a:r>
              <a:rPr lang="en-US" altLang="en-US" sz="3600" b="1" u="sng"/>
              <a:t>Calcipotiene:</a:t>
            </a:r>
          </a:p>
          <a:p>
            <a:pPr lvl="1"/>
            <a:r>
              <a:rPr lang="en-US" altLang="en-US" sz="3200" b="1"/>
              <a:t>Synthetic vitamin D</a:t>
            </a:r>
            <a:r>
              <a:rPr lang="en-US" altLang="en-US" sz="3200" b="1" baseline="-25000"/>
              <a:t>3 </a:t>
            </a:r>
            <a:r>
              <a:rPr lang="en-US" altLang="en-US" sz="3200" b="1"/>
              <a:t>derivative</a:t>
            </a:r>
          </a:p>
          <a:p>
            <a:pPr lvl="1"/>
            <a:endParaRPr lang="en-US" altLang="en-US" sz="3200" b="1"/>
          </a:p>
          <a:p>
            <a:pPr lvl="1"/>
            <a:endParaRPr lang="en-US" altLang="en-US" sz="3200" b="1"/>
          </a:p>
        </p:txBody>
      </p:sp>
    </p:spTree>
    <p:extLst>
      <p:ext uri="{BB962C8B-B14F-4D97-AF65-F5344CB8AC3E}">
        <p14:creationId xmlns:p14="http://schemas.microsoft.com/office/powerpoint/2010/main" val="350430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/>
              <a:t>Percutaneous Absorption.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71364" name="Picture 4" descr="loadBina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534400" cy="583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041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/>
              <a:t>Drugs for Psoriasis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u="sng"/>
              <a:t>Biologic Agents: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u="sng"/>
              <a:t>Alefacept: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/>
              <a:t>Immunosuppressive dimer fusion protein of CD2 linked to the Fc portion of human IgG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u="sng"/>
              <a:t>Efalizumab: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/>
              <a:t>Recombinant humanized IgG</a:t>
            </a:r>
            <a:r>
              <a:rPr lang="en-US" altLang="en-US" sz="2800" b="1" baseline="-25000"/>
              <a:t>1 </a:t>
            </a:r>
            <a:r>
              <a:rPr lang="en-US" altLang="en-US" sz="2800" b="1"/>
              <a:t>monoclonal antibody.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/>
              <a:t>Withdrawn :</a:t>
            </a:r>
            <a:r>
              <a:rPr lang="en-US" altLang="en-US" b="1"/>
              <a:t>progressive multifocal leukoencephalopathy (PML),</a:t>
            </a:r>
            <a:r>
              <a:rPr lang="en-US" altLang="en-US"/>
              <a:t> </a:t>
            </a:r>
            <a:endParaRPr lang="en-US" altLang="en-US" sz="2800" b="1"/>
          </a:p>
          <a:p>
            <a:pPr lvl="2">
              <a:lnSpc>
                <a:spcPct val="90000"/>
              </a:lnSpc>
            </a:pPr>
            <a:r>
              <a:rPr lang="en-US" altLang="en-US" sz="2800" b="1"/>
              <a:t>Can cause thrombocytopenia.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u="sng"/>
              <a:t>Etanercept: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/>
              <a:t>Dimeric fusion protein of TNF receptor linked to the Fc portion of human IgG</a:t>
            </a:r>
            <a:r>
              <a:rPr lang="en-US" altLang="en-US" sz="2800" b="1" baseline="-2500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974326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Anti-inflammatory Agents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Topical Corticosteroids:</a:t>
            </a:r>
          </a:p>
          <a:p>
            <a:pPr lvl="1"/>
            <a:r>
              <a:rPr lang="en-US" altLang="en-US" sz="3200" b="1"/>
              <a:t>Hydrocortisone.</a:t>
            </a:r>
          </a:p>
          <a:p>
            <a:pPr lvl="1"/>
            <a:r>
              <a:rPr lang="en-US" altLang="en-US" sz="3200" b="1"/>
              <a:t>Prednisolone and Methylprednisolone.</a:t>
            </a:r>
          </a:p>
          <a:p>
            <a:pPr lvl="1"/>
            <a:r>
              <a:rPr lang="en-US" altLang="en-US" sz="3200" b="1"/>
              <a:t>Dexamethasone and Betamethasone.</a:t>
            </a:r>
          </a:p>
          <a:p>
            <a:pPr lvl="1"/>
            <a:r>
              <a:rPr lang="en-US" altLang="en-US" sz="3200" b="1"/>
              <a:t>Triamcinolone.</a:t>
            </a:r>
          </a:p>
          <a:p>
            <a:pPr lvl="1"/>
            <a:r>
              <a:rPr lang="en-US" altLang="en-US" sz="3200" b="1"/>
              <a:t>Fluocinonide.</a:t>
            </a:r>
          </a:p>
        </p:txBody>
      </p:sp>
    </p:spTree>
    <p:extLst>
      <p:ext uri="{BB962C8B-B14F-4D97-AF65-F5344CB8AC3E}">
        <p14:creationId xmlns:p14="http://schemas.microsoft.com/office/powerpoint/2010/main" val="1172252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Anti-inflammatory Agents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Topical Corticosteroids:</a:t>
            </a:r>
          </a:p>
          <a:p>
            <a:pPr lvl="1"/>
            <a:r>
              <a:rPr lang="en-US" altLang="en-US" sz="3200" b="1" u="sng"/>
              <a:t>Absorption:</a:t>
            </a:r>
          </a:p>
          <a:p>
            <a:pPr lvl="2"/>
            <a:r>
              <a:rPr lang="en-US" altLang="en-US" sz="2800" b="1"/>
              <a:t>1% of hydrocortisone applied to the ventral forearm.</a:t>
            </a:r>
          </a:p>
          <a:p>
            <a:pPr lvl="2"/>
            <a:r>
              <a:rPr lang="en-US" altLang="en-US" sz="2800" b="1"/>
              <a:t>0.14 times of hydrocortisone applied to the plantar foot.</a:t>
            </a:r>
          </a:p>
          <a:p>
            <a:pPr lvl="2"/>
            <a:r>
              <a:rPr lang="en-US" altLang="en-US" sz="2800" b="1"/>
              <a:t>0.83 times of hydrocortisone applied to the palm.</a:t>
            </a:r>
          </a:p>
          <a:p>
            <a:pPr lvl="2"/>
            <a:r>
              <a:rPr lang="en-US" altLang="en-US" sz="2800" b="1"/>
              <a:t>3.5 times of hydrocortisone applied to the scalp.</a:t>
            </a:r>
          </a:p>
          <a:p>
            <a:pPr lvl="2"/>
            <a:r>
              <a:rPr lang="en-US" altLang="en-US" sz="2800" b="1"/>
              <a:t>6 times of hydrocortisone applied to the forehead.</a:t>
            </a:r>
          </a:p>
          <a:p>
            <a:pPr lvl="2"/>
            <a:r>
              <a:rPr lang="en-US" altLang="en-US" sz="2800" b="1"/>
              <a:t>9 times of hydrocortisone applied to the vulvar skin.</a:t>
            </a:r>
          </a:p>
        </p:txBody>
      </p:sp>
    </p:spTree>
    <p:extLst>
      <p:ext uri="{BB962C8B-B14F-4D97-AF65-F5344CB8AC3E}">
        <p14:creationId xmlns:p14="http://schemas.microsoft.com/office/powerpoint/2010/main" val="2559028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Anti-inflammatory Agents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Topical Corticosteroids:</a:t>
            </a:r>
          </a:p>
          <a:p>
            <a:pPr lvl="1"/>
            <a:r>
              <a:rPr lang="en-US" altLang="en-US" sz="3200" b="1" u="sng"/>
              <a:t>Absorption:</a:t>
            </a:r>
          </a:p>
          <a:p>
            <a:pPr lvl="2"/>
            <a:r>
              <a:rPr lang="en-US" altLang="en-US" sz="2800" b="1"/>
              <a:t>Absorption increased with inflammation.</a:t>
            </a:r>
          </a:p>
          <a:p>
            <a:pPr lvl="2"/>
            <a:r>
              <a:rPr lang="en-US" altLang="en-US" sz="2800" b="1"/>
              <a:t>Increasing the concentration does not proportionally increase the absorption.</a:t>
            </a:r>
          </a:p>
          <a:p>
            <a:pPr lvl="2"/>
            <a:r>
              <a:rPr lang="en-US" altLang="en-US" sz="2800" b="1"/>
              <a:t>Can be given by intralesional injection.</a:t>
            </a:r>
          </a:p>
        </p:txBody>
      </p:sp>
    </p:spTree>
    <p:extLst>
      <p:ext uri="{BB962C8B-B14F-4D97-AF65-F5344CB8AC3E}">
        <p14:creationId xmlns:p14="http://schemas.microsoft.com/office/powerpoint/2010/main" val="1118225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Anti-inflammatory Agents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Topical Cortcosteroids:</a:t>
            </a:r>
          </a:p>
          <a:p>
            <a:pPr lvl="1"/>
            <a:r>
              <a:rPr lang="en-US" altLang="en-US" sz="3200" b="1" u="sng"/>
              <a:t>Dermatologic disorders very responsive to steroids:</a:t>
            </a:r>
          </a:p>
          <a:p>
            <a:pPr lvl="2"/>
            <a:r>
              <a:rPr lang="en-US" altLang="en-US" sz="2800" b="1"/>
              <a:t>Atopic dermatitis.</a:t>
            </a:r>
          </a:p>
          <a:p>
            <a:pPr lvl="2"/>
            <a:r>
              <a:rPr lang="en-US" altLang="en-US" sz="2800" b="1"/>
              <a:t>Seborrheic dermatitis.</a:t>
            </a:r>
          </a:p>
          <a:p>
            <a:pPr lvl="2"/>
            <a:r>
              <a:rPr lang="en-US" altLang="en-US" sz="2800" b="1"/>
              <a:t>Lichen simplex chronicus.</a:t>
            </a:r>
          </a:p>
          <a:p>
            <a:pPr lvl="2"/>
            <a:r>
              <a:rPr lang="en-US" altLang="en-US" sz="2800" b="1"/>
              <a:t>Pruritus ani.</a:t>
            </a:r>
          </a:p>
          <a:p>
            <a:pPr lvl="2"/>
            <a:r>
              <a:rPr lang="en-US" altLang="en-US" sz="2800" b="1"/>
              <a:t>Allergic contact dermatitis.</a:t>
            </a:r>
          </a:p>
          <a:p>
            <a:pPr lvl="2"/>
            <a:r>
              <a:rPr lang="en-US" altLang="en-US" sz="2800" b="1"/>
              <a:t>Eczematous dermatitis.</a:t>
            </a:r>
          </a:p>
          <a:p>
            <a:pPr lvl="2"/>
            <a:r>
              <a:rPr lang="en-US" altLang="en-US" sz="2800" b="1"/>
              <a:t>Psoriasis</a:t>
            </a:r>
          </a:p>
        </p:txBody>
      </p:sp>
    </p:spTree>
    <p:extLst>
      <p:ext uri="{BB962C8B-B14F-4D97-AF65-F5344CB8AC3E}">
        <p14:creationId xmlns:p14="http://schemas.microsoft.com/office/powerpoint/2010/main" val="484338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Anti-inflammatory Agents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Topical Cortcosteroids:</a:t>
            </a:r>
          </a:p>
          <a:p>
            <a:pPr lvl="1"/>
            <a:r>
              <a:rPr lang="en-US" altLang="en-US" sz="3200" b="1" u="sng"/>
              <a:t>Adverse Effects:</a:t>
            </a:r>
          </a:p>
          <a:p>
            <a:pPr lvl="2"/>
            <a:r>
              <a:rPr lang="en-US" altLang="en-US" sz="2800" b="1"/>
              <a:t>Suppression of pituitary-adrenal axis.</a:t>
            </a:r>
          </a:p>
          <a:p>
            <a:pPr lvl="2"/>
            <a:r>
              <a:rPr lang="en-US" altLang="en-US" sz="2800" b="1"/>
              <a:t>Systemic effects.</a:t>
            </a:r>
          </a:p>
          <a:p>
            <a:pPr lvl="2"/>
            <a:r>
              <a:rPr lang="en-US" altLang="en-US" sz="2800" b="1"/>
              <a:t>Skin atrophy.</a:t>
            </a:r>
          </a:p>
          <a:p>
            <a:pPr lvl="2"/>
            <a:r>
              <a:rPr lang="en-US" altLang="en-US" sz="2800" b="1"/>
              <a:t>Erythema.</a:t>
            </a:r>
          </a:p>
          <a:p>
            <a:pPr lvl="2"/>
            <a:r>
              <a:rPr lang="en-US" altLang="en-US" sz="2800" b="1"/>
              <a:t>Pustules.</a:t>
            </a:r>
          </a:p>
          <a:p>
            <a:pPr lvl="2"/>
            <a:r>
              <a:rPr lang="en-US" altLang="en-US" sz="2800" b="1"/>
              <a:t>Acne.</a:t>
            </a:r>
          </a:p>
          <a:p>
            <a:pPr lvl="2"/>
            <a:r>
              <a:rPr lang="en-US" altLang="en-US" sz="2800" b="1"/>
              <a:t>Infections.</a:t>
            </a:r>
          </a:p>
          <a:p>
            <a:pPr lvl="2"/>
            <a:r>
              <a:rPr lang="en-US" altLang="en-US" sz="2800" b="1"/>
              <a:t>Hypopigmentation.</a:t>
            </a:r>
          </a:p>
          <a:p>
            <a:pPr lvl="2"/>
            <a:r>
              <a:rPr lang="en-US" altLang="en-US" sz="2800" b="1"/>
              <a:t>Allergic contact dermatitis.</a:t>
            </a:r>
          </a:p>
        </p:txBody>
      </p:sp>
    </p:spTree>
    <p:extLst>
      <p:ext uri="{BB962C8B-B14F-4D97-AF65-F5344CB8AC3E}">
        <p14:creationId xmlns:p14="http://schemas.microsoft.com/office/powerpoint/2010/main" val="2946683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Anti-inflammatory Agents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sz="3600" b="1" u="sng"/>
              <a:t>Topical Cortcosteroids.</a:t>
            </a:r>
          </a:p>
          <a:p>
            <a:r>
              <a:rPr lang="en-US" altLang="en-US" sz="3600" b="1" u="sng"/>
              <a:t>Tar compounds:</a:t>
            </a:r>
          </a:p>
          <a:p>
            <a:pPr lvl="1"/>
            <a:r>
              <a:rPr lang="en-US" altLang="en-US" sz="3200" b="1"/>
              <a:t>Mainly for psoriasis, dermatitis, and lichen simplex chronicus</a:t>
            </a:r>
          </a:p>
          <a:p>
            <a:pPr lvl="1"/>
            <a:r>
              <a:rPr lang="en-US" altLang="en-US" sz="3200" b="1"/>
              <a:t>Can cause irritant folliculitis, phototoxicity, and allergic contact dermatitis.</a:t>
            </a:r>
          </a:p>
        </p:txBody>
      </p:sp>
    </p:spTree>
    <p:extLst>
      <p:ext uri="{BB962C8B-B14F-4D97-AF65-F5344CB8AC3E}">
        <p14:creationId xmlns:p14="http://schemas.microsoft.com/office/powerpoint/2010/main" val="2934458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3600" b="1" u="sng"/>
              <a:t>Salicylic acid:</a:t>
            </a:r>
          </a:p>
          <a:p>
            <a:pPr lvl="1"/>
            <a:r>
              <a:rPr lang="en-US" altLang="en-US" sz="3200" b="1"/>
              <a:t>Solubilizes cell surface proteins resulting in desquamation of keratotic debris.</a:t>
            </a:r>
          </a:p>
          <a:p>
            <a:pPr lvl="1"/>
            <a:r>
              <a:rPr lang="en-US" altLang="en-US" sz="3200" b="1"/>
              <a:t>Keratolytic in 3-6% concentration, but destructive in higher concentrations.</a:t>
            </a:r>
          </a:p>
          <a:p>
            <a:pPr lvl="1"/>
            <a:r>
              <a:rPr lang="en-US" altLang="en-US" sz="3200" b="1"/>
              <a:t>Can result in salicylism due to systemic absorption.</a:t>
            </a:r>
          </a:p>
          <a:p>
            <a:pPr lvl="1"/>
            <a:r>
              <a:rPr lang="en-US" altLang="en-US" sz="3200" b="1"/>
              <a:t>Locally, can cause urticaria, anaphylactic and erythema multiforme reactions, irritation, inflammation, and ulceration.</a:t>
            </a:r>
          </a:p>
          <a:p>
            <a:pPr lvl="1"/>
            <a:endParaRPr lang="en-US" altLang="en-US" sz="3600" b="1" u="sng"/>
          </a:p>
        </p:txBody>
      </p:sp>
    </p:spTree>
    <p:extLst>
      <p:ext uri="{BB962C8B-B14F-4D97-AF65-F5344CB8AC3E}">
        <p14:creationId xmlns:p14="http://schemas.microsoft.com/office/powerpoint/2010/main" val="4104781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u="sng"/>
              <a:t>Salicylic acid:</a:t>
            </a:r>
          </a:p>
          <a:p>
            <a:pPr>
              <a:lnSpc>
                <a:spcPct val="90000"/>
              </a:lnSpc>
            </a:pPr>
            <a:r>
              <a:rPr lang="en-US" altLang="en-US" sz="3600" b="1" u="sng"/>
              <a:t>Propylene Glycole: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Usually used as a vehicle for organic compounds.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Used alone as a keratolytic agent in concentrations of 40%- 70%, with plastic occlusion, or in gel with 6% salicylic acid.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Minimally absorbed, oxidized in liver to lactic acid and pyruvic acid.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Develops an osmotic gradient through the stratum corneum, thereby increasing hydration of the outer layers of skin.</a:t>
            </a:r>
            <a:endParaRPr lang="en-US" altLang="en-US" sz="3200" b="1" u="sng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56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3600" b="1" u="sng"/>
              <a:t>Salicylic acid.</a:t>
            </a:r>
          </a:p>
          <a:p>
            <a:r>
              <a:rPr lang="en-US" altLang="en-US" sz="3600" b="1" u="sng"/>
              <a:t>Propylene Glycole.</a:t>
            </a:r>
          </a:p>
          <a:p>
            <a:r>
              <a:rPr lang="en-US" altLang="en-US" sz="3600" b="1" u="sng"/>
              <a:t>Urea:</a:t>
            </a:r>
          </a:p>
          <a:p>
            <a:pPr lvl="1"/>
            <a:r>
              <a:rPr lang="en-US" altLang="en-US" sz="3200" b="1"/>
              <a:t>Has a humectant activity, i.e. softening and moisturizing effect on the stratum corneum.</a:t>
            </a:r>
          </a:p>
          <a:p>
            <a:pPr lvl="1"/>
            <a:r>
              <a:rPr lang="en-US" altLang="en-US" sz="3200" b="1"/>
              <a:t>Increases water content as a result of its hygroscopic characteristics. </a:t>
            </a:r>
          </a:p>
          <a:p>
            <a:pPr lvl="1"/>
            <a:r>
              <a:rPr lang="en-US" altLang="en-US" sz="3200" b="1"/>
              <a:t>Decreases the unpleasant oily feel of dermatologic preparations.</a:t>
            </a:r>
            <a:r>
              <a:rPr lang="en-US" altLang="en-US" sz="3200" b="1" u="sng"/>
              <a:t> </a:t>
            </a:r>
          </a:p>
          <a:p>
            <a:pPr lvl="1"/>
            <a:r>
              <a:rPr lang="en-US" altLang="en-US" b="1"/>
              <a:t>When absorbed, it is excreted in urine.</a:t>
            </a:r>
          </a:p>
          <a:p>
            <a:pPr lvl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53406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/>
              <a:t>Dermatologic Formulations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sz="2800" b="1"/>
              <a:t>Tinctures.</a:t>
            </a:r>
          </a:p>
          <a:p>
            <a:r>
              <a:rPr lang="en-US" altLang="en-US" sz="2800" b="1"/>
              <a:t>Wet dressings.</a:t>
            </a:r>
          </a:p>
          <a:p>
            <a:r>
              <a:rPr lang="en-US" altLang="en-US" sz="2800" b="1"/>
              <a:t>Lotions.</a:t>
            </a:r>
          </a:p>
          <a:p>
            <a:r>
              <a:rPr lang="en-US" altLang="en-US" sz="2800" b="1"/>
              <a:t>Gels.</a:t>
            </a:r>
          </a:p>
          <a:p>
            <a:r>
              <a:rPr lang="en-US" altLang="en-US" sz="2800" b="1"/>
              <a:t>Powders.</a:t>
            </a:r>
          </a:p>
          <a:p>
            <a:r>
              <a:rPr lang="en-US" altLang="en-US" sz="2800" b="1"/>
              <a:t>Pastes.</a:t>
            </a:r>
          </a:p>
          <a:p>
            <a:r>
              <a:rPr lang="en-US" altLang="en-US" sz="2800" b="1"/>
              <a:t>Creams.</a:t>
            </a:r>
          </a:p>
          <a:p>
            <a:r>
              <a:rPr lang="en-US" altLang="en-US" sz="2800" b="1"/>
              <a:t>Ointments.</a:t>
            </a:r>
          </a:p>
          <a:p>
            <a:endParaRPr lang="en-US" altLang="en-US" sz="2800" b="1"/>
          </a:p>
        </p:txBody>
      </p:sp>
    </p:spTree>
    <p:extLst>
      <p:ext uri="{BB962C8B-B14F-4D97-AF65-F5344CB8AC3E}">
        <p14:creationId xmlns:p14="http://schemas.microsoft.com/office/powerpoint/2010/main" val="1120387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u="sng"/>
              <a:t>Salicylic acid.</a:t>
            </a:r>
          </a:p>
          <a:p>
            <a:pPr>
              <a:lnSpc>
                <a:spcPct val="90000"/>
              </a:lnSpc>
            </a:pPr>
            <a:r>
              <a:rPr lang="en-US" altLang="en-US" sz="3600" b="1" u="sng"/>
              <a:t>Propylene Glycole.</a:t>
            </a:r>
          </a:p>
          <a:p>
            <a:pPr>
              <a:lnSpc>
                <a:spcPct val="90000"/>
              </a:lnSpc>
            </a:pPr>
            <a:r>
              <a:rPr lang="en-US" altLang="en-US" sz="3600" b="1" u="sng"/>
              <a:t>Urea: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Podophyllum Resin and Podofilox: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An alcoholic extract of P</a:t>
            </a:r>
            <a:r>
              <a:rPr lang="en-US" altLang="en-US" b="1" i="1"/>
              <a:t>odophyllum peltatum</a:t>
            </a:r>
            <a:r>
              <a:rPr lang="en-US" altLang="en-US" b="1"/>
              <a:t>( Mandrake root or May apple).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Used in the treatment of condyloma acuminatum and other verrucae.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Cytotoxic activity with specific affinity for the microtubule protein of the mitotic spindle.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Can cause N, V, muscle weakness, neuropathy, coma, and even death. </a:t>
            </a:r>
          </a:p>
        </p:txBody>
      </p:sp>
    </p:spTree>
    <p:extLst>
      <p:ext uri="{BB962C8B-B14F-4D97-AF65-F5344CB8AC3E}">
        <p14:creationId xmlns:p14="http://schemas.microsoft.com/office/powerpoint/2010/main" val="29826424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3600" b="1" u="sng"/>
              <a:t>Salicylic acid.</a:t>
            </a:r>
          </a:p>
          <a:p>
            <a:r>
              <a:rPr lang="en-US" altLang="en-US" sz="3600" b="1" u="sng"/>
              <a:t>Propylene Glycole.</a:t>
            </a:r>
          </a:p>
          <a:p>
            <a:r>
              <a:rPr lang="en-US" altLang="en-US" sz="3600" b="1" u="sng"/>
              <a:t>Urea:</a:t>
            </a:r>
          </a:p>
          <a:p>
            <a:r>
              <a:rPr lang="en-US" altLang="en-US" b="1" u="sng"/>
              <a:t>Podophyllum Resin and Podofilox.</a:t>
            </a:r>
          </a:p>
          <a:p>
            <a:r>
              <a:rPr lang="en-US" altLang="en-US" b="1" u="sng"/>
              <a:t>Flurouracil:</a:t>
            </a:r>
          </a:p>
          <a:p>
            <a:pPr lvl="1"/>
            <a:r>
              <a:rPr lang="en-US" altLang="en-US" b="1"/>
              <a:t>Antimetabolite that resembles uracil and inhibits thymidylate synthetase, thus interferes with DNA and may be RNA synthesis.</a:t>
            </a:r>
          </a:p>
          <a:p>
            <a:pPr lvl="1"/>
            <a:r>
              <a:rPr lang="en-US" altLang="en-US" b="1"/>
              <a:t>Used in multiple actinic keratosis.</a:t>
            </a:r>
          </a:p>
        </p:txBody>
      </p:sp>
    </p:spTree>
    <p:extLst>
      <p:ext uri="{BB962C8B-B14F-4D97-AF65-F5344CB8AC3E}">
        <p14:creationId xmlns:p14="http://schemas.microsoft.com/office/powerpoint/2010/main" val="204565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3600" b="1" u="sng"/>
              <a:t>Salicylic acid.</a:t>
            </a:r>
          </a:p>
          <a:p>
            <a:r>
              <a:rPr lang="en-US" altLang="en-US" sz="3600" b="1" u="sng"/>
              <a:t>Propylene Glycole.</a:t>
            </a:r>
          </a:p>
          <a:p>
            <a:r>
              <a:rPr lang="en-US" altLang="en-US" sz="3600" b="1" u="sng"/>
              <a:t>Urea:</a:t>
            </a:r>
          </a:p>
          <a:p>
            <a:r>
              <a:rPr lang="en-US" altLang="en-US" b="1" u="sng"/>
              <a:t>Podophyllum Resin and Podofilox.</a:t>
            </a:r>
          </a:p>
          <a:p>
            <a:r>
              <a:rPr lang="en-US" altLang="en-US" b="1" u="sng"/>
              <a:t>Flurouracil.</a:t>
            </a:r>
          </a:p>
          <a:p>
            <a:r>
              <a:rPr lang="en-US" altLang="en-US" b="1" u="sng"/>
              <a:t>Nonsteroidal Anti-inflammatory Drugs:</a:t>
            </a:r>
          </a:p>
          <a:p>
            <a:pPr lvl="1"/>
            <a:r>
              <a:rPr lang="en-US" altLang="en-US" b="1"/>
              <a:t>3% gel formulation diclofenac.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48389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Keratolytic and Destructive Agents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u="sng"/>
              <a:t>Salicylic acid.</a:t>
            </a:r>
          </a:p>
          <a:p>
            <a:pPr>
              <a:lnSpc>
                <a:spcPct val="90000"/>
              </a:lnSpc>
            </a:pPr>
            <a:r>
              <a:rPr lang="en-US" altLang="en-US" sz="3600" b="1" u="sng"/>
              <a:t>Propylene Glycole.</a:t>
            </a:r>
          </a:p>
          <a:p>
            <a:pPr>
              <a:lnSpc>
                <a:spcPct val="90000"/>
              </a:lnSpc>
            </a:pPr>
            <a:r>
              <a:rPr lang="en-US" altLang="en-US" sz="3600" b="1" u="sng"/>
              <a:t>Urea:</a:t>
            </a:r>
          </a:p>
          <a:p>
            <a:pPr>
              <a:lnSpc>
                <a:spcPct val="90000"/>
              </a:lnSpc>
            </a:pPr>
            <a:r>
              <a:rPr lang="en-US" altLang="en-US" b="1" u="sng"/>
              <a:t>Podophyllum Resin and Podofilox.</a:t>
            </a:r>
          </a:p>
          <a:p>
            <a:pPr>
              <a:lnSpc>
                <a:spcPct val="90000"/>
              </a:lnSpc>
            </a:pPr>
            <a:r>
              <a:rPr lang="en-US" altLang="en-US" b="1" u="sng"/>
              <a:t>Flurouracil.</a:t>
            </a:r>
          </a:p>
          <a:p>
            <a:pPr>
              <a:lnSpc>
                <a:spcPct val="90000"/>
              </a:lnSpc>
            </a:pPr>
            <a:r>
              <a:rPr lang="en-US" altLang="en-US" b="1" u="sng"/>
              <a:t>Nonsteroidal Anti-inflammatory Drugs.</a:t>
            </a:r>
          </a:p>
          <a:p>
            <a:pPr>
              <a:lnSpc>
                <a:spcPct val="90000"/>
              </a:lnSpc>
            </a:pPr>
            <a:r>
              <a:rPr lang="en-US" altLang="en-US" b="1" u="sng"/>
              <a:t>Aminolevulinic Acid: 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Used in actinic keratosis.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After topical application(20%) and exposure to light, produces a cytotoxic superoxide and hydroxyl radicals.</a:t>
            </a:r>
          </a:p>
          <a:p>
            <a:pPr>
              <a:lnSpc>
                <a:spcPct val="90000"/>
              </a:lnSpc>
            </a:pPr>
            <a:endParaRPr lang="en-US" altLang="en-US" b="1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536516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/>
              <a:t>Antipruritic Agents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3600" b="1" u="sng"/>
              <a:t>Doxepine:</a:t>
            </a:r>
          </a:p>
          <a:p>
            <a:pPr lvl="1"/>
            <a:r>
              <a:rPr lang="en-US" altLang="en-US" sz="3200" b="1"/>
              <a:t>Potent H</a:t>
            </a:r>
            <a:r>
              <a:rPr lang="en-US" altLang="en-US" sz="3200" b="1" baseline="-25000"/>
              <a:t>1 </a:t>
            </a:r>
            <a:r>
              <a:rPr lang="en-US" altLang="en-US" sz="3200" b="1"/>
              <a:t>and H</a:t>
            </a:r>
            <a:r>
              <a:rPr lang="en-US" altLang="en-US" sz="3200" b="1" baseline="-25000"/>
              <a:t>2 – </a:t>
            </a:r>
            <a:r>
              <a:rPr lang="en-US" altLang="en-US" sz="3200" b="1"/>
              <a:t>receptor antagonist.</a:t>
            </a:r>
          </a:p>
          <a:p>
            <a:pPr lvl="1"/>
            <a:r>
              <a:rPr lang="en-US" altLang="en-US" sz="3200" b="1"/>
              <a:t>Can cause drowsiness and anticholinergic effects.</a:t>
            </a:r>
          </a:p>
          <a:p>
            <a:r>
              <a:rPr lang="en-US" altLang="en-US" sz="3600" b="1" u="sng"/>
              <a:t>Pramoxine:</a:t>
            </a:r>
          </a:p>
          <a:p>
            <a:pPr lvl="1"/>
            <a:r>
              <a:rPr lang="en-US" altLang="en-US" sz="3200" b="1"/>
              <a:t>Is a topical local anesthetic agent.</a:t>
            </a:r>
          </a:p>
        </p:txBody>
      </p:sp>
    </p:spTree>
    <p:extLst>
      <p:ext uri="{BB962C8B-B14F-4D97-AF65-F5344CB8AC3E}">
        <p14:creationId xmlns:p14="http://schemas.microsoft.com/office/powerpoint/2010/main" val="14240122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/>
              <a:t>Trichogenic and Antitrichogenic Agents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b="1" u="sng"/>
              <a:t>Minoxidil (Rogaine):</a:t>
            </a:r>
          </a:p>
          <a:p>
            <a:pPr lvl="1"/>
            <a:r>
              <a:rPr lang="en-US" altLang="en-US" b="1"/>
              <a:t>Designed as</a:t>
            </a:r>
            <a:r>
              <a:rPr lang="en-US" altLang="en-US" b="1" u="sng"/>
              <a:t> </a:t>
            </a:r>
            <a:r>
              <a:rPr lang="en-US" altLang="en-US" b="1"/>
              <a:t>an antihypertensive agent.</a:t>
            </a:r>
          </a:p>
          <a:p>
            <a:pPr lvl="1"/>
            <a:r>
              <a:rPr lang="en-US" altLang="en-US" b="1"/>
              <a:t>Effective in reversing the progressive miniaturization of terminal scalp hairs associated with androgenic alopecia.</a:t>
            </a:r>
          </a:p>
          <a:p>
            <a:pPr lvl="1"/>
            <a:r>
              <a:rPr lang="en-US" altLang="en-US" b="1"/>
              <a:t>Vertex balding is more responsive than frontal balding.</a:t>
            </a:r>
          </a:p>
        </p:txBody>
      </p:sp>
    </p:spTree>
    <p:extLst>
      <p:ext uri="{BB962C8B-B14F-4D97-AF65-F5344CB8AC3E}">
        <p14:creationId xmlns:p14="http://schemas.microsoft.com/office/powerpoint/2010/main" val="37727516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/>
              <a:t>Trichogenic and Antitrichogenic Agents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b="1" u="sng"/>
              <a:t>Minoxidil.</a:t>
            </a:r>
          </a:p>
          <a:p>
            <a:r>
              <a:rPr lang="en-US" altLang="en-US" b="1" u="sng"/>
              <a:t>Finasteride (Propecia):</a:t>
            </a:r>
          </a:p>
          <a:p>
            <a:pPr lvl="1"/>
            <a:r>
              <a:rPr lang="en-US" altLang="en-US" b="1"/>
              <a:t>5</a:t>
            </a:r>
            <a:r>
              <a:rPr lang="el-GR" altLang="en-US" b="1">
                <a:cs typeface="Times New Roman" pitchFamily="18" charset="0"/>
              </a:rPr>
              <a:t>ά</a:t>
            </a:r>
            <a:r>
              <a:rPr lang="en-US" altLang="en-US" b="1">
                <a:cs typeface="Times New Roman" pitchFamily="18" charset="0"/>
              </a:rPr>
              <a:t>-reductase inhibitor which blocks the conversion of testosterone to dihydrotestosterne.</a:t>
            </a:r>
          </a:p>
          <a:p>
            <a:pPr lvl="1"/>
            <a:r>
              <a:rPr lang="en-US" altLang="en-US" b="1">
                <a:cs typeface="Times New Roman" pitchFamily="18" charset="0"/>
              </a:rPr>
              <a:t>Oral tablets.</a:t>
            </a:r>
          </a:p>
          <a:p>
            <a:pPr lvl="1"/>
            <a:r>
              <a:rPr lang="en-US" altLang="en-US" b="1">
                <a:cs typeface="Times New Roman" pitchFamily="18" charset="0"/>
              </a:rPr>
              <a:t>Can cause decreased libido, ejaculation disorders, and erectile dysfunction. </a:t>
            </a:r>
            <a:endParaRPr lang="en-US" altLang="en-US" b="1" u="sng"/>
          </a:p>
        </p:txBody>
      </p:sp>
    </p:spTree>
    <p:extLst>
      <p:ext uri="{BB962C8B-B14F-4D97-AF65-F5344CB8AC3E}">
        <p14:creationId xmlns:p14="http://schemas.microsoft.com/office/powerpoint/2010/main" val="11823665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/>
              <a:t>Trichogenic and Antitrichogenic Agents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b="1" u="sng"/>
              <a:t>Minoxidil.</a:t>
            </a:r>
          </a:p>
          <a:p>
            <a:r>
              <a:rPr lang="en-US" altLang="en-US" b="1" u="sng"/>
              <a:t>Finasteride.</a:t>
            </a:r>
          </a:p>
          <a:p>
            <a:r>
              <a:rPr lang="en-US" altLang="en-US" b="1" u="sng"/>
              <a:t>Eflornithine:</a:t>
            </a:r>
          </a:p>
          <a:p>
            <a:pPr lvl="1"/>
            <a:r>
              <a:rPr lang="en-US" altLang="en-US" b="1"/>
              <a:t>Is an irreversible inhibitor of ornithine decarboxylase, therefore, inhibits polyamine synthesis. Polyamines are important in cell division and hair growth.</a:t>
            </a:r>
          </a:p>
          <a:p>
            <a:pPr lvl="1"/>
            <a:r>
              <a:rPr lang="en-US" altLang="en-US" b="1"/>
              <a:t>Effective in reducing facial hair growth in 30% of women when used for 6 months.</a:t>
            </a:r>
          </a:p>
        </p:txBody>
      </p:sp>
    </p:spTree>
    <p:extLst>
      <p:ext uri="{BB962C8B-B14F-4D97-AF65-F5344CB8AC3E}">
        <p14:creationId xmlns:p14="http://schemas.microsoft.com/office/powerpoint/2010/main" val="19886058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991600" cy="1371600"/>
          </a:xfrm>
        </p:spPr>
        <p:txBody>
          <a:bodyPr/>
          <a:lstStyle/>
          <a:p>
            <a:r>
              <a:rPr lang="en-US" altLang="en-US" sz="4000"/>
              <a:t>Drugs for Leishmania</a:t>
            </a:r>
            <a:r>
              <a:rPr lang="en-US" altLang="en-US"/>
              <a:t> 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8991600" cy="5562600"/>
          </a:xfrm>
        </p:spPr>
        <p:txBody>
          <a:bodyPr/>
          <a:lstStyle/>
          <a:p>
            <a:pPr algn="l"/>
            <a:r>
              <a:rPr lang="en-US" altLang="en-US" b="1"/>
              <a:t>Caused by  three </a:t>
            </a:r>
            <a:r>
              <a:rPr lang="en-US" altLang="en-US" b="1" i="1"/>
              <a:t>Leishmania species:</a:t>
            </a:r>
          </a:p>
          <a:p>
            <a:pPr algn="l"/>
            <a:r>
              <a:rPr lang="en-US" altLang="en-US" b="1" i="1"/>
              <a:t>L.tropica </a:t>
            </a:r>
            <a:r>
              <a:rPr lang="en-US" altLang="en-US" b="1"/>
              <a:t>causes: Cutaneous leishmaniasis or oriental sore.</a:t>
            </a:r>
          </a:p>
          <a:p>
            <a:pPr algn="l"/>
            <a:r>
              <a:rPr lang="en-US" altLang="en-US" b="1" i="1"/>
              <a:t>L. brazeliensis </a:t>
            </a:r>
            <a:r>
              <a:rPr lang="en-US" altLang="en-US" b="1"/>
              <a:t>causes: Mucocutaneous leishmaniasis.</a:t>
            </a:r>
          </a:p>
          <a:p>
            <a:pPr algn="l"/>
            <a:r>
              <a:rPr lang="en-US" altLang="en-US" b="1" i="1"/>
              <a:t>L. Donovani </a:t>
            </a:r>
            <a:r>
              <a:rPr lang="en-US" altLang="en-US" b="1"/>
              <a:t>causes: Visceral leishmaniasis</a:t>
            </a:r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30332166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Sodium Stibogluconate</a:t>
            </a:r>
            <a:endParaRPr lang="en-US" altLang="en-US" sz="320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/>
              <a:t>Pentravalent antimonial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Binds to SH groups on proteins.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Typical preparations contain 30% to 34% pentavalent antimony by weight as well as </a:t>
            </a:r>
            <a:r>
              <a:rPr lang="en-US" altLang="en-US" sz="2800" b="1" i="1"/>
              <a:t>m</a:t>
            </a:r>
            <a:r>
              <a:rPr lang="en-US" altLang="en-US" sz="2800" b="1"/>
              <a:t>-chlorocresol added as a preservative.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Also, inhibits phosphofructokinase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Local, IM or slow IV, irritant.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Given for 20-28 days.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Drug of choice for all forms of leishmaniasis.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Resistance is increasing, especially in India.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/>
              <a:t>Cough, V, D, myalgia, arthralgia, ECG changes, Rash, Pruritus.</a:t>
            </a:r>
          </a:p>
        </p:txBody>
      </p:sp>
    </p:spTree>
    <p:extLst>
      <p:ext uri="{BB962C8B-B14F-4D97-AF65-F5344CB8AC3E}">
        <p14:creationId xmlns:p14="http://schemas.microsoft.com/office/powerpoint/2010/main" val="294359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762000"/>
          </a:xfrm>
        </p:spPr>
        <p:txBody>
          <a:bodyPr/>
          <a:lstStyle/>
          <a:p>
            <a:r>
              <a:rPr lang="en-US" altLang="en-US" sz="3200" b="1" u="sng" dirty="0"/>
              <a:t>Adverse Effects of Dermatologic Preparations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altLang="en-US" b="1"/>
              <a:t>Burning or stinging sensation.</a:t>
            </a:r>
          </a:p>
          <a:p>
            <a:r>
              <a:rPr lang="en-US" altLang="en-US" b="1"/>
              <a:t>Drying and irritation</a:t>
            </a:r>
          </a:p>
          <a:p>
            <a:r>
              <a:rPr lang="en-US" altLang="en-US" b="1"/>
              <a:t>Pruritus.</a:t>
            </a:r>
          </a:p>
          <a:p>
            <a:r>
              <a:rPr lang="en-US" altLang="en-US" b="1"/>
              <a:t>Erythema.</a:t>
            </a:r>
          </a:p>
          <a:p>
            <a:r>
              <a:rPr lang="en-US" altLang="en-US" b="1"/>
              <a:t>Sensitization.</a:t>
            </a:r>
          </a:p>
          <a:p>
            <a:r>
              <a:rPr lang="en-US" altLang="en-US" b="1"/>
              <a:t>Staining</a:t>
            </a:r>
          </a:p>
          <a:p>
            <a:r>
              <a:rPr lang="en-US" altLang="en-US" b="1"/>
              <a:t>Superficial erosion.</a:t>
            </a:r>
          </a:p>
        </p:txBody>
      </p:sp>
    </p:spTree>
    <p:extLst>
      <p:ext uri="{BB962C8B-B14F-4D97-AF65-F5344CB8AC3E}">
        <p14:creationId xmlns:p14="http://schemas.microsoft.com/office/powerpoint/2010/main" val="952219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r>
              <a:rPr lang="en-US" altLang="en-US"/>
              <a:t>Amphotericin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sz="3600" b="1"/>
              <a:t>Antifungal agent, difficult to use, and toxic.</a:t>
            </a:r>
          </a:p>
          <a:p>
            <a:r>
              <a:rPr lang="en-US" altLang="en-US" sz="3600" b="1"/>
              <a:t>Alternative therapy for visceral leishmaniasis, especially in areas with high resistance.</a:t>
            </a:r>
          </a:p>
        </p:txBody>
      </p:sp>
    </p:spTree>
    <p:extLst>
      <p:ext uri="{BB962C8B-B14F-4D97-AF65-F5344CB8AC3E}">
        <p14:creationId xmlns:p14="http://schemas.microsoft.com/office/powerpoint/2010/main" val="34270700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88987"/>
          </a:xfrm>
        </p:spPr>
        <p:txBody>
          <a:bodyPr/>
          <a:lstStyle/>
          <a:p>
            <a:r>
              <a:rPr lang="en-US" altLang="en-US"/>
              <a:t>Miltefosine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sz="3600" b="1"/>
              <a:t>For visceral leishmaniasis.</a:t>
            </a:r>
          </a:p>
          <a:p>
            <a:r>
              <a:rPr lang="en-US" altLang="en-US" sz="3600" b="1"/>
              <a:t>Given orally, for 28 days.</a:t>
            </a:r>
          </a:p>
          <a:p>
            <a:r>
              <a:rPr lang="en-US" altLang="en-US" sz="3600" b="1"/>
              <a:t>Causes V &amp; D, hepatotoxicity, nephrotoxicity, and it is teratogenic.</a:t>
            </a:r>
          </a:p>
        </p:txBody>
      </p:sp>
    </p:spTree>
    <p:extLst>
      <p:ext uri="{BB962C8B-B14F-4D97-AF65-F5344CB8AC3E}">
        <p14:creationId xmlns:p14="http://schemas.microsoft.com/office/powerpoint/2010/main" val="62051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r>
              <a:rPr lang="en-US" altLang="en-US" sz="4800"/>
              <a:t>Pentamidine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Inhibits DNA replication.</a:t>
            </a:r>
          </a:p>
          <a:p>
            <a:r>
              <a:rPr lang="en-US" altLang="en-US" b="1"/>
              <a:t>Also, DHF reductase inhibitor </a:t>
            </a:r>
          </a:p>
          <a:p>
            <a:pPr>
              <a:buFont typeface="Wingdings" pitchFamily="2" charset="2"/>
              <a:buNone/>
            </a:pPr>
            <a:endParaRPr lang="en-US" altLang="en-US" b="1"/>
          </a:p>
          <a:p>
            <a:r>
              <a:rPr lang="en-US" altLang="en-US" b="1"/>
              <a:t>Given IM or IV injection and Inhalation</a:t>
            </a:r>
          </a:p>
          <a:p>
            <a:r>
              <a:rPr lang="en-US" altLang="en-US" b="1"/>
              <a:t>Binds avidly to tissues, not the CNS. </a:t>
            </a:r>
            <a:br>
              <a:rPr lang="en-US" altLang="en-US" b="1"/>
            </a:b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9171860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4800"/>
              <a:t>Pentamidine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/>
              <a:t>Leishmaniasis:</a:t>
            </a:r>
          </a:p>
          <a:p>
            <a:pPr>
              <a:buFont typeface="Wingdings" pitchFamily="2" charset="2"/>
              <a:buNone/>
            </a:pPr>
            <a:r>
              <a:rPr lang="en-US" altLang="en-US" b="1"/>
              <a:t>		</a:t>
            </a:r>
            <a:r>
              <a:rPr lang="en-US" altLang="en-US" sz="2400" b="1"/>
              <a:t>Alternative to Na stibogluconate</a:t>
            </a:r>
          </a:p>
          <a:p>
            <a:pPr>
              <a:buFont typeface="Wingdings" pitchFamily="2" charset="2"/>
              <a:buNone/>
            </a:pPr>
            <a:r>
              <a:rPr lang="en-US" altLang="en-US" b="1" i="1"/>
              <a:t>Pneumocystis jiroveci: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/>
              <a:t>		Treatment and prophylaxis of patients who cannot tolerate or 	fail other drugs.</a:t>
            </a:r>
          </a:p>
          <a:p>
            <a:pPr>
              <a:buFont typeface="Wingdings" pitchFamily="2" charset="2"/>
              <a:buNone/>
            </a:pPr>
            <a:r>
              <a:rPr lang="en-US" altLang="en-US" b="1"/>
              <a:t>Trypanosomiasis:</a:t>
            </a:r>
          </a:p>
          <a:p>
            <a:pPr>
              <a:buFont typeface="Wingdings" pitchFamily="2" charset="2"/>
              <a:buNone/>
            </a:pPr>
            <a:r>
              <a:rPr lang="en-US" altLang="en-US" b="1"/>
              <a:t>		</a:t>
            </a:r>
            <a:r>
              <a:rPr lang="en-US" altLang="en-US" sz="2400" b="1"/>
              <a:t>For early hemolymphatic stage.</a:t>
            </a:r>
          </a:p>
        </p:txBody>
      </p:sp>
    </p:spTree>
    <p:extLst>
      <p:ext uri="{BB962C8B-B14F-4D97-AF65-F5344CB8AC3E}">
        <p14:creationId xmlns:p14="http://schemas.microsoft.com/office/powerpoint/2010/main" val="47449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altLang="en-US" sz="4800"/>
              <a:t>Pentamidine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b="1" u="sng"/>
              <a:t>Adverse Effects:</a:t>
            </a:r>
          </a:p>
          <a:p>
            <a:r>
              <a:rPr lang="en-US" altLang="en-US" b="1"/>
              <a:t>Rapid Infusion: Hypotension, tachycardia, dizziness.</a:t>
            </a:r>
          </a:p>
          <a:p>
            <a:r>
              <a:rPr lang="en-US" altLang="en-US" b="1"/>
              <a:t>Pain at the injection site.</a:t>
            </a:r>
          </a:p>
          <a:p>
            <a:r>
              <a:rPr lang="en-US" altLang="en-US" b="1"/>
              <a:t>Others: Pancreatic, Renal, and Hepatic toxicity.</a:t>
            </a:r>
          </a:p>
          <a:p>
            <a:pPr>
              <a:buFont typeface="Wingdings" pitchFamily="2" charset="2"/>
              <a:buNone/>
            </a:pPr>
            <a:r>
              <a:rPr lang="en-US" altLang="en-US" b="1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66584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/>
              <a:t>Antilepromatous Drugs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altLang="en-US" sz="3600" b="1" u="sng"/>
              <a:t>Dapsone and Sulphones:</a:t>
            </a:r>
          </a:p>
          <a:p>
            <a:pPr lvl="1"/>
            <a:r>
              <a:rPr lang="en-US" altLang="en-US" b="1"/>
              <a:t>Related to sulphonamides.</a:t>
            </a:r>
          </a:p>
          <a:p>
            <a:pPr lvl="1"/>
            <a:r>
              <a:rPr lang="en-US" altLang="en-US" b="1"/>
              <a:t>Inhibit folate synthesis.</a:t>
            </a:r>
          </a:p>
          <a:p>
            <a:pPr lvl="1"/>
            <a:r>
              <a:rPr lang="en-US" altLang="en-US" b="1"/>
              <a:t>Resistance develops.</a:t>
            </a:r>
          </a:p>
          <a:p>
            <a:pPr lvl="1"/>
            <a:r>
              <a:rPr lang="en-US" altLang="en-US" b="1"/>
              <a:t>Combined with Rifampin and Clofazimine.</a:t>
            </a:r>
          </a:p>
          <a:p>
            <a:pPr lvl="1"/>
            <a:r>
              <a:rPr lang="en-US" altLang="en-US" b="1"/>
              <a:t>Also used for </a:t>
            </a:r>
            <a:r>
              <a:rPr lang="en-US" altLang="en-US" b="1" i="1"/>
              <a:t>Pn. Jeroveci </a:t>
            </a:r>
            <a:r>
              <a:rPr lang="en-US" altLang="en-US" b="1"/>
              <a:t>in AIDS patients.</a:t>
            </a:r>
          </a:p>
          <a:p>
            <a:pPr lvl="1"/>
            <a:r>
              <a:rPr lang="en-US" altLang="en-US" b="1"/>
              <a:t>Well absorbed and distributed.</a:t>
            </a:r>
          </a:p>
          <a:p>
            <a:pPr lvl="1"/>
            <a:r>
              <a:rPr lang="en-US" altLang="en-US" b="1"/>
              <a:t>Retained in the skin, muscle, liver and kidney.</a:t>
            </a:r>
          </a:p>
        </p:txBody>
      </p:sp>
    </p:spTree>
    <p:extLst>
      <p:ext uri="{BB962C8B-B14F-4D97-AF65-F5344CB8AC3E}">
        <p14:creationId xmlns:p14="http://schemas.microsoft.com/office/powerpoint/2010/main" val="3540152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r>
              <a:rPr lang="en-US" altLang="en-US"/>
              <a:t>Antilepromatous Drugs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altLang="en-US" sz="3600" b="1" u="sng"/>
              <a:t>Dapsone and Sulphones:</a:t>
            </a:r>
          </a:p>
          <a:p>
            <a:pPr lvl="1"/>
            <a:r>
              <a:rPr lang="en-US" altLang="en-US" sz="3200" b="1"/>
              <a:t>Hemolysis, particularly in G-6-PD deficiency.</a:t>
            </a:r>
          </a:p>
          <a:p>
            <a:pPr lvl="1"/>
            <a:r>
              <a:rPr lang="en-US" altLang="en-US" sz="3200" b="1"/>
              <a:t>GIT intolerance</a:t>
            </a:r>
          </a:p>
          <a:p>
            <a:pPr lvl="1"/>
            <a:r>
              <a:rPr lang="en-US" altLang="en-US" sz="3200" b="1"/>
              <a:t>Fever, Pruritus, Rashes.</a:t>
            </a:r>
          </a:p>
          <a:p>
            <a:pPr lvl="1"/>
            <a:r>
              <a:rPr lang="en-US" altLang="en-US" sz="3200" b="1"/>
              <a:t>Erythema Nodosum Leprosum: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		suppressed by steroids or        	thalidomide.</a:t>
            </a:r>
          </a:p>
        </p:txBody>
      </p:sp>
    </p:spTree>
    <p:extLst>
      <p:ext uri="{BB962C8B-B14F-4D97-AF65-F5344CB8AC3E}">
        <p14:creationId xmlns:p14="http://schemas.microsoft.com/office/powerpoint/2010/main" val="16934794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r>
              <a:rPr lang="en-US" altLang="en-US"/>
              <a:t>Antilepromatous Drugs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u="sng"/>
              <a:t>Rifampin: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Discussed with antituberculous drugs.</a:t>
            </a:r>
          </a:p>
          <a:p>
            <a:pPr>
              <a:lnSpc>
                <a:spcPct val="90000"/>
              </a:lnSpc>
            </a:pPr>
            <a:r>
              <a:rPr lang="en-US" altLang="en-US" sz="3600" b="1" u="sng"/>
              <a:t>Clofazimine: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Binds to DNA.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Stored widely in RES and skin.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Released slowly from storage sites,  t</a:t>
            </a:r>
            <a:r>
              <a:rPr lang="en-US" altLang="en-US" b="1" baseline="-25000"/>
              <a:t>1/2</a:t>
            </a:r>
            <a:r>
              <a:rPr lang="en-US" altLang="en-US" b="1"/>
              <a:t> = 2 months.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Given for sulphone- resistant or intolerant cases.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Causes skin discoloration (red-brown to black)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/>
              <a:t>    	GIT intolerance.</a:t>
            </a:r>
          </a:p>
        </p:txBody>
      </p:sp>
    </p:spTree>
    <p:extLst>
      <p:ext uri="{BB962C8B-B14F-4D97-AF65-F5344CB8AC3E}">
        <p14:creationId xmlns:p14="http://schemas.microsoft.com/office/powerpoint/2010/main" val="195317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 r="47555" b="44315"/>
          <a:stretch/>
        </p:blipFill>
        <p:spPr bwMode="auto">
          <a:xfrm>
            <a:off x="0" y="3810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13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 sz="4000"/>
              <a:t>Topical Antibacterial Agents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altLang="en-US" b="1" dirty="0" smtClean="0"/>
              <a:t>Gram-positive bacteria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Bacitracin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Gramicidin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b="1" dirty="0" smtClean="0"/>
              <a:t>Gram-negative bacteria</a:t>
            </a:r>
          </a:p>
          <a:p>
            <a:pPr lvl="1"/>
            <a:r>
              <a:rPr lang="en-US" altLang="en-US" b="1" dirty="0" err="1">
                <a:solidFill>
                  <a:prstClr val="black"/>
                </a:solidFill>
              </a:rPr>
              <a:t>Polymyxin</a:t>
            </a:r>
            <a:r>
              <a:rPr lang="en-US" altLang="en-US" b="1" dirty="0">
                <a:solidFill>
                  <a:prstClr val="black"/>
                </a:solidFill>
              </a:rPr>
              <a:t> B Sulfate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Neomycin</a:t>
            </a:r>
          </a:p>
          <a:p>
            <a:pPr lvl="1"/>
            <a:r>
              <a:rPr lang="en-US" altLang="en-US" b="1" dirty="0" err="1">
                <a:solidFill>
                  <a:prstClr val="black"/>
                </a:solidFill>
              </a:rPr>
              <a:t>Genatamicin</a:t>
            </a:r>
            <a:endParaRPr lang="en-US" altLang="en-US" b="1" dirty="0">
              <a:solidFill>
                <a:prstClr val="black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endParaRPr lang="en-US" altLang="en-US" b="1" dirty="0" smtClean="0"/>
          </a:p>
          <a:p>
            <a:pPr lvl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53648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-838200"/>
            <a:ext cx="43815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BACITRACIN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90600"/>
            <a:ext cx="75438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Active against streptococci</a:t>
            </a:r>
            <a:r>
              <a:rPr lang="en-US" sz="2800" b="1" dirty="0"/>
              <a:t>, pneumococci, and </a:t>
            </a:r>
            <a:r>
              <a:rPr lang="en-US" sz="2800" b="1" dirty="0" smtClean="0"/>
              <a:t>staphylococci</a:t>
            </a:r>
          </a:p>
          <a:p>
            <a:r>
              <a:rPr lang="en-US" sz="2800" b="1" dirty="0" smtClean="0"/>
              <a:t> Also , </a:t>
            </a:r>
            <a:r>
              <a:rPr lang="en-US" sz="2800" b="1" dirty="0"/>
              <a:t>most anaerobic cocci, </a:t>
            </a:r>
            <a:r>
              <a:rPr lang="en-US" sz="2800" b="1" dirty="0" err="1"/>
              <a:t>neisseriae</a:t>
            </a:r>
            <a:r>
              <a:rPr lang="en-US" sz="2800" b="1" dirty="0"/>
              <a:t>, tetanus bacilli, and diphtheria bacilli are sensitive. </a:t>
            </a:r>
            <a:endParaRPr lang="en-US" sz="2800" b="1" dirty="0" smtClean="0"/>
          </a:p>
          <a:p>
            <a:r>
              <a:rPr lang="en-US" sz="2800" b="1" dirty="0" smtClean="0"/>
              <a:t>MOA???</a:t>
            </a:r>
          </a:p>
          <a:p>
            <a:r>
              <a:rPr lang="en-US" sz="2800" b="1" dirty="0" smtClean="0"/>
              <a:t>Bacitracin alone or  with neomycin</a:t>
            </a:r>
            <a:r>
              <a:rPr lang="en-US" sz="2800" b="1" dirty="0"/>
              <a:t>, </a:t>
            </a:r>
            <a:r>
              <a:rPr lang="en-US" sz="2800" b="1" dirty="0" err="1"/>
              <a:t>polymyxin</a:t>
            </a:r>
            <a:r>
              <a:rPr lang="en-US" sz="2800" b="1" dirty="0"/>
              <a:t> B, or both. </a:t>
            </a:r>
            <a:endParaRPr lang="en-US" sz="2800" b="1" dirty="0" smtClean="0"/>
          </a:p>
          <a:p>
            <a:r>
              <a:rPr lang="en-US" sz="2800" b="1" dirty="0" smtClean="0"/>
              <a:t>Side effects: Toxicity ???</a:t>
            </a:r>
          </a:p>
          <a:p>
            <a:pPr marL="400050" lvl="1" indent="0">
              <a:buNone/>
            </a:pPr>
            <a:r>
              <a:rPr lang="en-US" b="1" dirty="0" smtClean="0"/>
              <a:t>Allergic </a:t>
            </a:r>
            <a:r>
              <a:rPr lang="en-US" b="1" dirty="0"/>
              <a:t>contact dermatitis occurs frequently, and immunologic allergic contact </a:t>
            </a:r>
            <a:r>
              <a:rPr lang="en-US" b="1" dirty="0" err="1"/>
              <a:t>urticaria</a:t>
            </a:r>
            <a:r>
              <a:rPr lang="en-US" b="1" dirty="0"/>
              <a:t> rarely</a:t>
            </a:r>
            <a:r>
              <a:rPr lang="en-US" b="1" dirty="0" smtClean="0"/>
              <a:t>. </a:t>
            </a:r>
            <a:r>
              <a:rPr lang="en-US" b="1" dirty="0"/>
              <a:t>Bacitracin is poorly absorbed through the skin, so systemic toxicity is rare.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088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GRAMICIDIN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Only </a:t>
            </a:r>
            <a:r>
              <a:rPr lang="en-US" b="1" dirty="0"/>
              <a:t>for topical use, in combination with other antibiotics such as neomycin, </a:t>
            </a:r>
            <a:r>
              <a:rPr lang="en-US" b="1" dirty="0" err="1"/>
              <a:t>polymyxin</a:t>
            </a:r>
            <a:r>
              <a:rPr lang="en-US" b="1" dirty="0"/>
              <a:t>, bacitracin, and </a:t>
            </a:r>
            <a:r>
              <a:rPr lang="en-US" b="1" dirty="0" smtClean="0"/>
              <a:t>nystatin</a:t>
            </a:r>
          </a:p>
          <a:p>
            <a:r>
              <a:rPr lang="en-US" b="1" dirty="0" smtClean="0"/>
              <a:t>MOA??</a:t>
            </a:r>
          </a:p>
          <a:p>
            <a:endParaRPr lang="en-US" b="1" dirty="0"/>
          </a:p>
          <a:p>
            <a:r>
              <a:rPr lang="en-US" b="1" dirty="0" smtClean="0"/>
              <a:t>Hemolysis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861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13013</TotalTime>
  <Words>2343</Words>
  <Application>Microsoft Office PowerPoint</Application>
  <PresentationFormat>On-screen Show (4:3)</PresentationFormat>
  <Paragraphs>416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Skin Pharmacology  </vt:lpstr>
      <vt:lpstr>Dermatologic Pharmacology</vt:lpstr>
      <vt:lpstr>Percutaneous Absorption.</vt:lpstr>
      <vt:lpstr>Dermatologic Formulations</vt:lpstr>
      <vt:lpstr>Adverse Effects of Dermatologic Preparations</vt:lpstr>
      <vt:lpstr>PowerPoint Presentation</vt:lpstr>
      <vt:lpstr>Topical Antibacterial Agents</vt:lpstr>
      <vt:lpstr>BACITRACIN</vt:lpstr>
      <vt:lpstr>GRAMICIDIN</vt:lpstr>
      <vt:lpstr>POLYMYXIN B SULFATE</vt:lpstr>
      <vt:lpstr>NEOMYCIN &amp; GENTAMICIN</vt:lpstr>
      <vt:lpstr>Topical Antibacterials in Acne</vt:lpstr>
      <vt:lpstr>Topical Antifungal Agents </vt:lpstr>
      <vt:lpstr>Topical Antifungal Agents</vt:lpstr>
      <vt:lpstr>Oral Antifungal Agents</vt:lpstr>
      <vt:lpstr>Oral Antifungal Agents</vt:lpstr>
      <vt:lpstr>NYSTATIN &amp; AMPHOTERICIN B</vt:lpstr>
      <vt:lpstr>Topical Antiviral Agents</vt:lpstr>
      <vt:lpstr>Immunomodulators</vt:lpstr>
      <vt:lpstr>Ectoparasiticides</vt:lpstr>
      <vt:lpstr>Agents affecting Pigmentation</vt:lpstr>
      <vt:lpstr>Agents affecting Pigmentation</vt:lpstr>
      <vt:lpstr>Sunscreens and Sunshades</vt:lpstr>
      <vt:lpstr>Acne Preparations</vt:lpstr>
      <vt:lpstr>Acne Preparations</vt:lpstr>
      <vt:lpstr>Acne Preparations</vt:lpstr>
      <vt:lpstr>Acne Preparations</vt:lpstr>
      <vt:lpstr>Drugs for Psoriasis</vt:lpstr>
      <vt:lpstr>Drugs for Psoriasis</vt:lpstr>
      <vt:lpstr>Drugs for Psoriasis</vt:lpstr>
      <vt:lpstr>Anti-inflammatory Agents</vt:lpstr>
      <vt:lpstr>Anti-inflammatory Agents</vt:lpstr>
      <vt:lpstr>Anti-inflammatory Agents</vt:lpstr>
      <vt:lpstr>Anti-inflammatory Agents</vt:lpstr>
      <vt:lpstr>Anti-inflammatory Agents</vt:lpstr>
      <vt:lpstr>Anti-inflammatory Agents</vt:lpstr>
      <vt:lpstr>Keratolytic and Destructive Agents</vt:lpstr>
      <vt:lpstr>Keratolytic and Destructive Agents</vt:lpstr>
      <vt:lpstr>Keratolytic and Destructive Agents</vt:lpstr>
      <vt:lpstr>Keratolytic and Destructive Agents</vt:lpstr>
      <vt:lpstr>Keratolytic and Destructive Agents</vt:lpstr>
      <vt:lpstr>Keratolytic and Destructive Agents</vt:lpstr>
      <vt:lpstr>Keratolytic and Destructive Agents</vt:lpstr>
      <vt:lpstr>Antipruritic Agents</vt:lpstr>
      <vt:lpstr>Trichogenic and Antitrichogenic Agents</vt:lpstr>
      <vt:lpstr>Trichogenic and Antitrichogenic Agents</vt:lpstr>
      <vt:lpstr>Trichogenic and Antitrichogenic Agents</vt:lpstr>
      <vt:lpstr>Drugs for Leishmania </vt:lpstr>
      <vt:lpstr>Sodium Stibogluconate</vt:lpstr>
      <vt:lpstr>Amphotericin</vt:lpstr>
      <vt:lpstr>Miltefosine</vt:lpstr>
      <vt:lpstr>Pentamidine</vt:lpstr>
      <vt:lpstr>Pentamidine</vt:lpstr>
      <vt:lpstr>Pentamidine</vt:lpstr>
      <vt:lpstr>Antilepromatous Drugs</vt:lpstr>
      <vt:lpstr>Antilepromatous Drugs</vt:lpstr>
      <vt:lpstr>Antilepromatous Drugs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Pharmacology</dc:title>
  <dc:creator>Mid</dc:creator>
  <cp:lastModifiedBy>Mid</cp:lastModifiedBy>
  <cp:revision>11</cp:revision>
  <dcterms:created xsi:type="dcterms:W3CDTF">2016-02-14T10:35:22Z</dcterms:created>
  <dcterms:modified xsi:type="dcterms:W3CDTF">2016-03-06T08:39:31Z</dcterms:modified>
</cp:coreProperties>
</file>