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4" r:id="rId21"/>
    <p:sldId id="274" r:id="rId22"/>
    <p:sldId id="275" r:id="rId23"/>
    <p:sldId id="305" r:id="rId24"/>
    <p:sldId id="276" r:id="rId25"/>
    <p:sldId id="277" r:id="rId26"/>
    <p:sldId id="278" r:id="rId27"/>
    <p:sldId id="279" r:id="rId28"/>
    <p:sldId id="306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0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9144000" cy="6858000" type="screen4x3"/>
  <p:notesSz cx="9144000" cy="6858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60"/>
  </p:normalViewPr>
  <p:slideViewPr>
    <p:cSldViewPr>
      <p:cViewPr varScale="1">
        <p:scale>
          <a:sx n="66" d="100"/>
          <a:sy n="66" d="100"/>
        </p:scale>
        <p:origin x="-61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4377" y="160401"/>
            <a:ext cx="7675244" cy="119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264" y="1395095"/>
            <a:ext cx="8205470" cy="4398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hat-when-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828800"/>
            <a:ext cx="6589396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8460">
              <a:lnSpc>
                <a:spcPts val="6500"/>
              </a:lnSpc>
            </a:pPr>
            <a:r>
              <a:rPr sz="6000" dirty="0"/>
              <a:t>Biochemistry of  neurotransmitters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2513" y="4380547"/>
            <a:ext cx="2457450" cy="99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600"/>
              </a:lnSpc>
            </a:pPr>
            <a:r>
              <a:rPr sz="2400" spc="-170" dirty="0">
                <a:latin typeface="Century Gothic"/>
                <a:cs typeface="Century Gothic"/>
              </a:rPr>
              <a:t>Dr. </a:t>
            </a:r>
            <a:r>
              <a:rPr sz="2400" spc="-285" dirty="0">
                <a:latin typeface="Century Gothic"/>
                <a:cs typeface="Century Gothic"/>
              </a:rPr>
              <a:t>Mamoun </a:t>
            </a:r>
            <a:r>
              <a:rPr sz="2400" spc="-275" dirty="0">
                <a:latin typeface="Century Gothic"/>
                <a:cs typeface="Century Gothic"/>
              </a:rPr>
              <a:t>Ahram  </a:t>
            </a:r>
            <a:r>
              <a:rPr sz="2400" spc="-250" dirty="0">
                <a:latin typeface="Century Gothic"/>
                <a:cs typeface="Century Gothic"/>
              </a:rPr>
              <a:t>Neuroscience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ts val="2460"/>
              </a:lnSpc>
            </a:pPr>
            <a:r>
              <a:rPr sz="2400" spc="-120" dirty="0">
                <a:latin typeface="Century Gothic"/>
                <a:cs typeface="Century Gothic"/>
              </a:rPr>
              <a:t>2017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31346" y="5715000"/>
            <a:ext cx="344985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Read the slides carefully</a:t>
            </a:r>
          </a:p>
          <a:p>
            <a:r>
              <a:rPr lang="en-US" dirty="0" smtClean="0"/>
              <a:t>Doctors notes are </a:t>
            </a:r>
            <a:r>
              <a:rPr lang="en-US" i="1" u="sng" dirty="0" smtClean="0"/>
              <a:t>underlined italic</a:t>
            </a:r>
            <a:endParaRPr lang="ar-JO" i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76" y="-381000"/>
            <a:ext cx="879062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dirty="0"/>
              <a:t>Classification of neuropeptides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762001"/>
            <a:ext cx="9144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r>
              <a:rPr sz="2200" dirty="0">
                <a:latin typeface="Century Gothic"/>
                <a:cs typeface="Century Gothic"/>
              </a:rPr>
              <a:t>Peptides can  be  grouped by structural and  functional </a:t>
            </a:r>
            <a:r>
              <a:rPr sz="2200" dirty="0" smtClean="0">
                <a:latin typeface="Century Gothic"/>
                <a:cs typeface="Century Gothic"/>
              </a:rPr>
              <a:t>similarity</a:t>
            </a:r>
            <a:r>
              <a:rPr lang="en-US" sz="2200" dirty="0">
                <a:latin typeface="Century Gothic"/>
                <a:cs typeface="Century Gothic"/>
              </a:rPr>
              <a:t>;</a:t>
            </a:r>
            <a:endParaRPr lang="ar-JO" sz="2400" dirty="0"/>
          </a:p>
          <a:p>
            <a:pPr algn="l" rtl="0"/>
            <a:r>
              <a:rPr lang="en-US" sz="2000" i="1" u="sng" dirty="0"/>
              <a:t>they have different effects and receptors due to the small difference in AA sequence </a:t>
            </a:r>
          </a:p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endParaRPr sz="2200" dirty="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074" y="1796256"/>
          <a:ext cx="8959849" cy="4998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6126"/>
                <a:gridCol w="1447800"/>
                <a:gridCol w="2955923"/>
              </a:tblGrid>
              <a:tr h="332820">
                <a:tc>
                  <a:txBody>
                    <a:bodyPr/>
                    <a:lstStyle/>
                    <a:p>
                      <a:pPr marL="1282065" algn="l" rtl="1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0" dirty="0" err="1">
                          <a:latin typeface="Century Gothic"/>
                          <a:cs typeface="Century Gothic"/>
                        </a:rPr>
                        <a:t>Neuropeptide</a:t>
                      </a:r>
                      <a:r>
                        <a:rPr sz="1600" b="1" spc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0" dirty="0" smtClean="0">
                          <a:latin typeface="Century Gothic"/>
                          <a:cs typeface="Century Gothic"/>
                        </a:rPr>
                        <a:t>Families</a:t>
                      </a:r>
                      <a:r>
                        <a:rPr lang="en-US" sz="1600" b="1" spc="0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600" b="1" u="sng" spc="0" dirty="0" smtClean="0">
                          <a:latin typeface="Century Gothic"/>
                          <a:cs typeface="Century Gothic"/>
                        </a:rPr>
                        <a:t>the doctor read this</a:t>
                      </a:r>
                      <a:r>
                        <a:rPr lang="en-US" sz="1600" b="1" spc="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sz="1600" spc="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66674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0" dirty="0">
                          <a:latin typeface="Century Gothic"/>
                          <a:cs typeface="Century Gothic"/>
                        </a:rPr>
                        <a:t>Opiate </a:t>
                      </a:r>
                      <a:r>
                        <a:rPr sz="1600" b="1" spc="0" dirty="0" smtClean="0">
                          <a:latin typeface="Century Gothic"/>
                          <a:cs typeface="Century Gothic"/>
                        </a:rPr>
                        <a:t>Family</a:t>
                      </a:r>
                      <a:r>
                        <a:rPr lang="en-US" sz="1600" b="1" spc="0" dirty="0" smtClean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600" b="1" u="sng" spc="0" dirty="0" smtClean="0">
                          <a:latin typeface="Century Gothic"/>
                          <a:cs typeface="Century Gothic"/>
                        </a:rPr>
                        <a:t>not mentioned by the doctor</a:t>
                      </a:r>
                      <a:r>
                        <a:rPr lang="en-US" sz="1600" b="1" spc="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sz="1600" spc="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6674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6051">
                <a:tc rowSpan="3">
                  <a:txBody>
                    <a:bodyPr/>
                    <a:lstStyle/>
                    <a:p>
                      <a:pPr marL="40640" marR="49530" algn="l" rtl="0">
                        <a:lnSpc>
                          <a:spcPct val="100699"/>
                        </a:lnSpc>
                        <a:spcBef>
                          <a:spcPts val="295"/>
                        </a:spcBef>
                      </a:pPr>
                      <a:r>
                        <a:rPr sz="1600" b="1" spc="0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Tachykinins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: substance P, bombesin, substance K  </a:t>
                      </a:r>
                      <a:endParaRPr lang="en-US" sz="1600" spc="0" dirty="0" smtClean="0">
                        <a:latin typeface="Century Gothic"/>
                        <a:cs typeface="Century Gothic"/>
                      </a:endParaRPr>
                    </a:p>
                    <a:p>
                      <a:pPr marL="40640" marR="49530" algn="l" rtl="0">
                        <a:lnSpc>
                          <a:spcPct val="100699"/>
                        </a:lnSpc>
                        <a:spcBef>
                          <a:spcPts val="295"/>
                        </a:spcBef>
                      </a:pPr>
                      <a:r>
                        <a:rPr sz="1600" b="1" spc="0" dirty="0" err="1" smtClean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Insulins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: insulin, insulin-like growth factors  </a:t>
                      </a:r>
                      <a:r>
                        <a:rPr sz="1600" b="1" spc="0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Somatostatins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: somatostatin, pancreatic polypeptide  </a:t>
                      </a:r>
                      <a:endParaRPr lang="en-US" sz="1600" spc="0" dirty="0" smtClean="0">
                        <a:latin typeface="Century Gothic"/>
                        <a:cs typeface="Century Gothic"/>
                      </a:endParaRPr>
                    </a:p>
                    <a:p>
                      <a:pPr marL="40640" marR="49530" algn="l" rtl="0">
                        <a:lnSpc>
                          <a:spcPct val="100699"/>
                        </a:lnSpc>
                        <a:spcBef>
                          <a:spcPts val="295"/>
                        </a:spcBef>
                      </a:pPr>
                      <a:r>
                        <a:rPr sz="1600" b="1" spc="0" dirty="0" err="1" smtClean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Gastrins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: gastrin, cholecystokinin</a:t>
                      </a:r>
                    </a:p>
                    <a:p>
                      <a:pPr marL="40640" algn="l" rtl="0">
                        <a:lnSpc>
                          <a:spcPts val="1900"/>
                        </a:lnSpc>
                      </a:pPr>
                      <a:r>
                        <a:rPr sz="1600" b="1" spc="0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Opioids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: opiocortins, enkephalins, dynorphin</a:t>
                      </a: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66674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Name</a:t>
                      </a:r>
                    </a:p>
                  </a:txBody>
                  <a:tcPr marL="0" marR="0" marT="0" marB="0">
                    <a:lnL w="66674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Amino Acid Sequence</a:t>
                      </a:r>
                      <a:endParaRPr sz="1600" spc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570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66674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157480" indent="273685" algn="l" rtl="0">
                        <a:lnSpc>
                          <a:spcPts val="1900"/>
                        </a:lnSpc>
                        <a:spcBef>
                          <a:spcPts val="254"/>
                        </a:spcBef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Leu-  enkephalin</a:t>
                      </a:r>
                    </a:p>
                  </a:txBody>
                  <a:tcPr marL="0" marR="0" marT="0" marB="0">
                    <a:lnL w="66674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spc="0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Tyr-Gly-Gly-Phe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-Leu-OH</a:t>
                      </a:r>
                      <a:endParaRPr sz="1600" spc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390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66674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157480" indent="252729" algn="l" rtl="0">
                        <a:lnSpc>
                          <a:spcPts val="1900"/>
                        </a:lnSpc>
                        <a:spcBef>
                          <a:spcPts val="254"/>
                        </a:spcBef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Met-  enkephalin</a:t>
                      </a:r>
                      <a:endParaRPr sz="1600" spc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6674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65785" algn="l" rtl="1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b="1" spc="0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Tyr-Gly-Gly-Phe-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Met-OH</a:t>
                      </a: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131242">
                <a:tc rowSpan="3">
                  <a:txBody>
                    <a:bodyPr/>
                    <a:lstStyle/>
                    <a:p>
                      <a:pPr algn="l" rtl="0">
                        <a:buFont typeface="Wingdings" pitchFamily="2" charset="2"/>
                        <a:buChar char="Ø"/>
                      </a:pPr>
                      <a:endParaRPr lang="en-US" sz="1600" spc="0" dirty="0" smtClean="0">
                        <a:latin typeface="Century Gothic"/>
                        <a:cs typeface="Century Gothic"/>
                      </a:endParaRPr>
                    </a:p>
                    <a:p>
                      <a:pPr algn="l" rtl="0">
                        <a:buFont typeface="Wingdings" pitchFamily="2" charset="2"/>
                        <a:buChar char="Ø"/>
                      </a:pPr>
                      <a:r>
                        <a:rPr lang="en-US" sz="1600" spc="0" dirty="0" smtClean="0">
                          <a:latin typeface="Century Gothic"/>
                          <a:cs typeface="Century Gothic"/>
                        </a:rPr>
                        <a:t>The doctor mentioned these examples</a:t>
                      </a:r>
                      <a:r>
                        <a:rPr lang="en-US" sz="1600" spc="0" baseline="0" dirty="0" smtClean="0">
                          <a:latin typeface="Century Gothic"/>
                          <a:cs typeface="Century Gothic"/>
                        </a:rPr>
                        <a:t> :</a:t>
                      </a:r>
                      <a:endParaRPr sz="1600" spc="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sz="1600" spc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1271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600" spc="0" dirty="0">
                        <a:latin typeface="Times New Roman"/>
                        <a:cs typeface="Times New Roman"/>
                      </a:endParaRPr>
                    </a:p>
                    <a:p>
                      <a:pPr marL="214629" marR="180340" indent="210820" algn="l" rtl="0">
                        <a:lnSpc>
                          <a:spcPts val="1900"/>
                        </a:lnSpc>
                        <a:spcBef>
                          <a:spcPts val="1175"/>
                        </a:spcBef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Beta-  endorphin</a:t>
                      </a: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34925" algn="l" rtl="0">
                        <a:lnSpc>
                          <a:spcPts val="1900"/>
                        </a:lnSpc>
                        <a:spcBef>
                          <a:spcPts val="1095"/>
                        </a:spcBef>
                      </a:pPr>
                      <a:r>
                        <a:rPr sz="1600" b="1" spc="0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Tyr-Gly-Gly-Phe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-Met-Thr-Ser-Glu-Lys-  Ser-Gln-Thr-Pro-Leu-Val-Thr-Leu-</a:t>
                      </a:r>
                      <a:endParaRPr sz="1600" spc="0">
                        <a:latin typeface="Century Gothic"/>
                        <a:cs typeface="Century Gothic"/>
                      </a:endParaRPr>
                    </a:p>
                    <a:p>
                      <a:pPr algn="l" rtl="0">
                        <a:lnSpc>
                          <a:spcPts val="1839"/>
                        </a:lnSpc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Phe-Lys-Asn-Ala-Ile-Val-Lys-Asn-Ala-</a:t>
                      </a:r>
                      <a:endParaRPr sz="1600" spc="0">
                        <a:latin typeface="Century Gothic"/>
                        <a:cs typeface="Century Gothic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His-Lys-Gly-Gln-His-OH</a:t>
                      </a:r>
                      <a:endParaRPr sz="1600" spc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1033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600" spc="0">
                        <a:latin typeface="Times New Roman"/>
                        <a:cs typeface="Times New Roman"/>
                      </a:endParaRPr>
                    </a:p>
                    <a:p>
                      <a:pPr marL="26670" algn="l" rtl="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spc="0" dirty="0">
                          <a:latin typeface="Century Gothic"/>
                          <a:cs typeface="Century Gothic"/>
                        </a:rPr>
                        <a:t>Dynorphin</a:t>
                      </a:r>
                      <a:endParaRPr sz="1600" spc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spc="0" dirty="0">
                        <a:latin typeface="Times New Roman"/>
                        <a:cs typeface="Times New Roman"/>
                      </a:endParaRPr>
                    </a:p>
                    <a:p>
                      <a:pPr marL="92710" marR="64769" indent="-20320" algn="l" rtl="0">
                        <a:lnSpc>
                          <a:spcPts val="1900"/>
                        </a:lnSpc>
                      </a:pPr>
                      <a:r>
                        <a:rPr sz="1600" b="1" spc="0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Tyr-Gly-Gly-Phe-</a:t>
                      </a:r>
                      <a:r>
                        <a:rPr sz="1600" spc="0" dirty="0">
                          <a:latin typeface="Century Gothic"/>
                          <a:cs typeface="Century Gothic"/>
                        </a:rPr>
                        <a:t>Leu-Arg-Arg-Ile-Arg-  Pro-Lys-Leu-Lys-Trp-Asp-Asn-Gln-OH</a:t>
                      </a:r>
                    </a:p>
                  </a:txBody>
                  <a:tcPr marL="0" marR="0" marT="0" marB="0">
                    <a:lnL w="12700">
                      <a:solidFill>
                        <a:srgbClr val="A5A5A5"/>
                      </a:solidFill>
                      <a:prstDash val="solid"/>
                    </a:lnL>
                    <a:lnR w="12700">
                      <a:solidFill>
                        <a:srgbClr val="A5A5A5"/>
                      </a:solidFill>
                      <a:prstDash val="solid"/>
                    </a:lnR>
                    <a:lnT w="12700">
                      <a:solidFill>
                        <a:srgbClr val="A5A5A5"/>
                      </a:solidFill>
                      <a:prstDash val="solid"/>
                    </a:lnT>
                    <a:lnB w="1270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0" y="4572000"/>
            <a:ext cx="4800600" cy="2210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755" marR="161290" indent="-186055" algn="l" rtl="0">
              <a:lnSpc>
                <a:spcPct val="99500"/>
              </a:lnSpc>
              <a:buChar char="•"/>
              <a:tabLst>
                <a:tab pos="198755" algn="l"/>
              </a:tabLst>
            </a:pPr>
            <a:r>
              <a:rPr sz="1800" dirty="0">
                <a:latin typeface="Arial"/>
                <a:cs typeface="Arial"/>
              </a:rPr>
              <a:t>Vasopressin and oxytocin share 7 of  9 amino acids, but have different  functions.</a:t>
            </a:r>
          </a:p>
          <a:p>
            <a:pPr marL="198755" indent="-186055" algn="l" rtl="0">
              <a:lnSpc>
                <a:spcPts val="2100"/>
              </a:lnSpc>
              <a:buChar char="•"/>
              <a:tabLst>
                <a:tab pos="198755" algn="l"/>
              </a:tabLst>
            </a:pPr>
            <a:r>
              <a:rPr sz="1800" dirty="0">
                <a:latin typeface="Arial"/>
                <a:cs typeface="Arial"/>
              </a:rPr>
              <a:t>Opiate peptides share a common</a:t>
            </a:r>
          </a:p>
          <a:p>
            <a:pPr marL="198755" algn="l" rtl="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Arial"/>
                <a:cs typeface="Arial"/>
              </a:rPr>
              <a:t>sequence, but  are receptor-selective.</a:t>
            </a:r>
          </a:p>
          <a:p>
            <a:pPr marL="198755" marR="38100" indent="-186055" algn="l" rtl="0">
              <a:lnSpc>
                <a:spcPct val="98800"/>
              </a:lnSpc>
              <a:spcBef>
                <a:spcPts val="65"/>
              </a:spcBef>
              <a:buChar char="•"/>
              <a:tabLst>
                <a:tab pos="198755" algn="l"/>
              </a:tabLst>
            </a:pPr>
            <a:r>
              <a:rPr sz="1800" dirty="0">
                <a:latin typeface="Arial"/>
                <a:cs typeface="Arial"/>
              </a:rPr>
              <a:t>The three glycoprotein hormones  from the anterior pituitary, TSH, LH,  and FSH, share a common α subunit,  but have distinct β subunits.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8600" y="762000"/>
            <a:ext cx="6096000" cy="486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endParaRPr lang="ar-JO" sz="2400" dirty="0"/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   Synthesis </a:t>
            </a:r>
            <a:r>
              <a:rPr lang="en-US" sz="2400" dirty="0"/>
              <a:t>(in ER and Golgi </a:t>
            </a:r>
            <a:r>
              <a:rPr lang="en-US" sz="2400" dirty="0" smtClean="0"/>
              <a:t>apparatus) </a:t>
            </a:r>
            <a:endParaRPr sz="2400" dirty="0">
              <a:cs typeface="Century Gothic"/>
            </a:endParaRPr>
          </a:p>
          <a:p>
            <a:pPr marL="352425" marR="13970" indent="-339725" algn="l" rtl="0">
              <a:lnSpc>
                <a:spcPts val="2600"/>
              </a:lnSpc>
              <a:spcBef>
                <a:spcPts val="9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dirty="0">
                <a:solidFill>
                  <a:srgbClr val="C00000"/>
                </a:solidFill>
                <a:cs typeface="Century Gothic"/>
              </a:rPr>
              <a:t>Packaging</a:t>
            </a:r>
            <a:r>
              <a:rPr sz="2400" dirty="0">
                <a:cs typeface="Century Gothic"/>
              </a:rPr>
              <a:t> into </a:t>
            </a:r>
            <a:r>
              <a:rPr sz="2400" b="1" u="sng" dirty="0">
                <a:cs typeface="Century Gothic"/>
              </a:rPr>
              <a:t>large-dense core  vesicles </a:t>
            </a:r>
            <a:r>
              <a:rPr sz="2400" dirty="0">
                <a:cs typeface="Century Gothic"/>
              </a:rPr>
              <a:t>(with modifying  </a:t>
            </a:r>
            <a:r>
              <a:rPr sz="2400" dirty="0" smtClean="0">
                <a:cs typeface="Century Gothic"/>
              </a:rPr>
              <a:t>enzymes</a:t>
            </a:r>
            <a:r>
              <a:rPr lang="ar-JO" sz="2400" dirty="0" smtClean="0">
                <a:cs typeface="Century Gothic"/>
              </a:rPr>
              <a:t>(</a:t>
            </a:r>
          </a:p>
          <a:p>
            <a:pPr marL="352425" marR="13970" indent="-339725" algn="l" rtl="0">
              <a:lnSpc>
                <a:spcPts val="2600"/>
              </a:lnSpc>
              <a:spcBef>
                <a:spcPts val="9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dirty="0" smtClean="0">
                <a:solidFill>
                  <a:srgbClr val="C00000"/>
                </a:solidFill>
                <a:cs typeface="Century Gothic"/>
              </a:rPr>
              <a:t>Transport</a:t>
            </a:r>
            <a:r>
              <a:rPr sz="2400" dirty="0" smtClean="0">
                <a:cs typeface="Century Gothic"/>
              </a:rPr>
              <a:t> </a:t>
            </a:r>
            <a:r>
              <a:rPr lang="ar-JO" sz="2400" dirty="0" smtClean="0">
                <a:cs typeface="Century Gothic"/>
              </a:rPr>
              <a:t>(</a:t>
            </a:r>
            <a:r>
              <a:rPr sz="2400" dirty="0" smtClean="0">
                <a:cs typeface="Century Gothic"/>
              </a:rPr>
              <a:t>fast-axonal transpor</a:t>
            </a:r>
            <a:r>
              <a:rPr lang="en-US" sz="2400" dirty="0" smtClean="0">
                <a:cs typeface="Century Gothic"/>
              </a:rPr>
              <a:t>t)</a:t>
            </a:r>
            <a:endParaRPr sz="2400" dirty="0">
              <a:cs typeface="Century Gothic"/>
            </a:endParaRPr>
          </a:p>
          <a:p>
            <a:pPr marL="685800" marR="138430" lvl="1" indent="-323850" algn="l" rtl="0">
              <a:lnSpc>
                <a:spcPct val="89600"/>
              </a:lnSpc>
              <a:spcBef>
                <a:spcPts val="570"/>
              </a:spcBef>
              <a:buFont typeface="Arial"/>
              <a:buChar char="•"/>
              <a:tabLst>
                <a:tab pos="685165" algn="l"/>
                <a:tab pos="685800" algn="l"/>
              </a:tabLst>
            </a:pPr>
            <a:r>
              <a:rPr sz="2000" dirty="0">
                <a:cs typeface="Century Gothic"/>
              </a:rPr>
              <a:t>During the transport, proteases  cleave the precursor neuropeptid  into the final mature form.</a:t>
            </a:r>
          </a:p>
          <a:p>
            <a:pPr marL="352425" indent="-339725" algn="l" rtl="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dirty="0">
                <a:solidFill>
                  <a:srgbClr val="C00000"/>
                </a:solidFill>
                <a:cs typeface="Century Gothic"/>
              </a:rPr>
              <a:t>Release</a:t>
            </a:r>
          </a:p>
          <a:p>
            <a:pPr marL="685800" marR="5080" lvl="1" indent="-323850" algn="l" rtl="0">
              <a:lnSpc>
                <a:spcPct val="89600"/>
              </a:lnSpc>
              <a:spcBef>
                <a:spcPts val="495"/>
              </a:spcBef>
              <a:buFont typeface="Arial"/>
              <a:buChar char="•"/>
              <a:tabLst>
                <a:tab pos="685165" algn="l"/>
                <a:tab pos="685800" algn="l"/>
              </a:tabLst>
            </a:pPr>
            <a:r>
              <a:rPr sz="2200" dirty="0">
                <a:cs typeface="Century Gothic"/>
              </a:rPr>
              <a:t>They are released gradually ove  time in response to general  </a:t>
            </a:r>
            <a:r>
              <a:rPr sz="2200" u="sng" dirty="0">
                <a:cs typeface="Century Gothic"/>
              </a:rPr>
              <a:t>increases in the level of  intracellular calcium.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cs typeface="Century Gothic"/>
              </a:rPr>
              <a:t> </a:t>
            </a:r>
            <a:r>
              <a:rPr lang="ar-JO" sz="2400" dirty="0" smtClean="0">
                <a:solidFill>
                  <a:srgbClr val="C00000"/>
                </a:solidFill>
                <a:cs typeface="Century Gothic"/>
              </a:rPr>
              <a:t>  </a:t>
            </a:r>
            <a:r>
              <a:rPr sz="2400" dirty="0" smtClean="0">
                <a:solidFill>
                  <a:srgbClr val="C00000"/>
                </a:solidFill>
                <a:cs typeface="Century Gothic"/>
              </a:rPr>
              <a:t>Action</a:t>
            </a:r>
            <a:r>
              <a:rPr sz="2400" dirty="0" smtClean="0">
                <a:cs typeface="Century Gothic"/>
              </a:rPr>
              <a:t> </a:t>
            </a:r>
            <a:r>
              <a:rPr lang="ar-JO" sz="2400" dirty="0">
                <a:cs typeface="Century Gothic"/>
              </a:rPr>
              <a:t>)</a:t>
            </a:r>
            <a:r>
              <a:rPr sz="2400" b="1" dirty="0" smtClean="0">
                <a:cs typeface="Century Gothic"/>
              </a:rPr>
              <a:t>prolonged</a:t>
            </a:r>
            <a:r>
              <a:rPr lang="ar-JO" sz="2400" dirty="0" smtClean="0">
                <a:cs typeface="Century Gothic"/>
              </a:rPr>
              <a:t>( </a:t>
            </a:r>
            <a:r>
              <a:rPr lang="en-US" sz="2000" i="1" u="sng" dirty="0" smtClean="0"/>
              <a:t>because </a:t>
            </a:r>
            <a:r>
              <a:rPr lang="en-US" sz="2000" i="1" u="sng" dirty="0"/>
              <a:t>they are </a:t>
            </a:r>
            <a:r>
              <a:rPr lang="en-US" sz="2000" i="1" u="sng" dirty="0" smtClean="0"/>
              <a:t>stable</a:t>
            </a:r>
            <a:endParaRPr sz="2400" dirty="0">
              <a:cs typeface="Century Gothic"/>
            </a:endParaRPr>
          </a:p>
          <a:p>
            <a:pPr marL="352425" indent="-339725" algn="l" rtl="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dirty="0">
                <a:solidFill>
                  <a:srgbClr val="C00000"/>
                </a:solidFill>
                <a:cs typeface="Century Gothic"/>
              </a:rPr>
              <a:t>Termination</a:t>
            </a:r>
            <a:r>
              <a:rPr sz="2400" dirty="0">
                <a:cs typeface="Century Gothic"/>
              </a:rPr>
              <a:t> by diffusion </a:t>
            </a:r>
            <a:r>
              <a:rPr sz="2400" dirty="0" smtClean="0">
                <a:cs typeface="Century Gothic"/>
              </a:rPr>
              <a:t>and</a:t>
            </a:r>
            <a:r>
              <a:rPr lang="en-US" sz="2400" dirty="0" smtClean="0">
                <a:cs typeface="Century Gothic"/>
              </a:rPr>
              <a:t> degradation</a:t>
            </a:r>
            <a:endParaRPr sz="2400" dirty="0"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4600" y="2133600"/>
            <a:ext cx="2819400" cy="219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377" y="160401"/>
            <a:ext cx="7675244" cy="553998"/>
          </a:xfrm>
        </p:spPr>
        <p:txBody>
          <a:bodyPr/>
          <a:lstStyle/>
          <a:p>
            <a:r>
              <a:rPr lang="en-US" sz="3600" dirty="0" smtClean="0"/>
              <a:t>Stages of action </a:t>
            </a:r>
            <a:endParaRPr lang="ar-JO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323343" y="6488668"/>
            <a:ext cx="246323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Read this slide carefully</a:t>
            </a:r>
            <a:endParaRPr lang="ar-JO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75244" cy="553998"/>
          </a:xfrm>
        </p:spPr>
        <p:txBody>
          <a:bodyPr/>
          <a:lstStyle/>
          <a:p>
            <a:pPr algn="ctr"/>
            <a:r>
              <a:rPr lang="en-US" sz="3600" dirty="0" smtClean="0"/>
              <a:t>Added slide </a:t>
            </a:r>
            <a:endParaRPr lang="ar-JO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264" y="1395095"/>
            <a:ext cx="8205470" cy="406265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ar-JO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Levels of regulation of </a:t>
            </a:r>
            <a:r>
              <a:rPr lang="en-US" dirty="0" err="1" smtClean="0"/>
              <a:t>neuropeptide</a:t>
            </a:r>
            <a:r>
              <a:rPr lang="en-US" dirty="0" smtClean="0"/>
              <a:t> synthesis: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smtClean="0"/>
              <a:t>Expression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smtClean="0"/>
              <a:t>Transcription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smtClean="0"/>
              <a:t>Alternative splicing/ post </a:t>
            </a:r>
            <a:r>
              <a:rPr lang="en-US" u="sng" dirty="0" smtClean="0"/>
              <a:t>transcriptional</a:t>
            </a:r>
            <a:r>
              <a:rPr lang="en-US" dirty="0" smtClean="0"/>
              <a:t> regulation (to be discussed)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smtClean="0"/>
              <a:t> post </a:t>
            </a:r>
            <a:r>
              <a:rPr lang="en-US" u="sng" dirty="0" smtClean="0"/>
              <a:t>translational</a:t>
            </a:r>
            <a:r>
              <a:rPr lang="en-US" dirty="0" smtClean="0"/>
              <a:t> regulation (to be discussed)</a:t>
            </a:r>
          </a:p>
          <a:p>
            <a:pPr>
              <a:lnSpc>
                <a:spcPct val="150000"/>
              </a:lnSpc>
            </a:pP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dirty="0"/>
              <a:t>Diversity: </a:t>
            </a:r>
            <a:r>
              <a:rPr b="1" dirty="0" smtClean="0"/>
              <a:t>alternative </a:t>
            </a:r>
            <a:r>
              <a:rPr b="1" dirty="0"/>
              <a:t>splicing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438275"/>
            <a:ext cx="7988934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l" rtl="0">
              <a:lnSpc>
                <a:spcPts val="22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entury Gothic"/>
                <a:cs typeface="Century Gothic"/>
              </a:rPr>
              <a:t>Alternative splicing of </a:t>
            </a:r>
            <a:r>
              <a:rPr sz="2000" b="1" dirty="0">
                <a:latin typeface="Century Gothic"/>
                <a:cs typeface="Century Gothic"/>
              </a:rPr>
              <a:t>mRNA</a:t>
            </a:r>
            <a:r>
              <a:rPr sz="2000" dirty="0">
                <a:latin typeface="Century Gothic"/>
                <a:cs typeface="Century Gothic"/>
              </a:rPr>
              <a:t> leads to translation of distinct precursors, and  subsequent processing leads to unique mature  peptides.</a:t>
            </a:r>
          </a:p>
          <a:p>
            <a:pPr marL="698500" marR="255904" lvl="1" indent="-228600" algn="l" rtl="0">
              <a:lnSpc>
                <a:spcPts val="2100"/>
              </a:lnSpc>
              <a:spcBef>
                <a:spcPts val="5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Example is the </a:t>
            </a:r>
            <a:r>
              <a:rPr sz="2000" b="1" dirty="0">
                <a:latin typeface="Century Gothic"/>
                <a:cs typeface="Century Gothic"/>
              </a:rPr>
              <a:t>substance P</a:t>
            </a:r>
            <a:r>
              <a:rPr sz="2000" dirty="0">
                <a:latin typeface="Century Gothic"/>
                <a:cs typeface="Century Gothic"/>
              </a:rPr>
              <a:t> mRNA that normally also includes mRNA  encoding </a:t>
            </a:r>
            <a:r>
              <a:rPr sz="2000" b="1" dirty="0">
                <a:latin typeface="Century Gothic"/>
                <a:cs typeface="Century Gothic"/>
              </a:rPr>
              <a:t>substance </a:t>
            </a:r>
            <a:r>
              <a:rPr sz="2000" b="1" dirty="0" smtClean="0">
                <a:latin typeface="Century Gothic"/>
                <a:cs typeface="Century Gothic"/>
              </a:rPr>
              <a:t>K</a:t>
            </a:r>
            <a:r>
              <a:rPr lang="en-US" sz="2000" b="1" i="1" dirty="0" smtClean="0">
                <a:latin typeface="Century Gothic"/>
                <a:cs typeface="Century Gothic"/>
              </a:rPr>
              <a:t>, </a:t>
            </a:r>
            <a:r>
              <a:rPr lang="en-US" sz="2000" i="1" u="sng" dirty="0" smtClean="0">
                <a:latin typeface="Century Gothic"/>
                <a:cs typeface="Century Gothic"/>
              </a:rPr>
              <a:t>&amp; </a:t>
            </a:r>
            <a:r>
              <a:rPr lang="en-US" sz="2000" i="1" u="sng" dirty="0" err="1" smtClean="0">
                <a:latin typeface="Century Gothic"/>
                <a:cs typeface="Century Gothic"/>
              </a:rPr>
              <a:t>neurokinin</a:t>
            </a:r>
            <a:endParaRPr sz="2000" i="1" u="sng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3352800"/>
            <a:ext cx="47244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-85090"/>
            <a:ext cx="777240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4000" spc="-210" dirty="0"/>
              <a:t>Diversity</a:t>
            </a:r>
            <a:r>
              <a:rPr spc="-210" dirty="0"/>
              <a:t>:</a:t>
            </a:r>
            <a:r>
              <a:rPr spc="-285" dirty="0"/>
              <a:t> </a:t>
            </a:r>
            <a:r>
              <a:rPr spc="-330" dirty="0" err="1" smtClean="0"/>
              <a:t>proteolytic</a:t>
            </a:r>
            <a:r>
              <a:rPr lang="en-US" spc="-330" dirty="0" smtClean="0"/>
              <a:t>,</a:t>
            </a:r>
            <a:r>
              <a:rPr lang="ar-JO" spc="-330" dirty="0" smtClean="0"/>
              <a:t> </a:t>
            </a:r>
            <a:r>
              <a:rPr lang="en-US" spc="-330" dirty="0" smtClean="0"/>
              <a:t>differential,</a:t>
            </a:r>
            <a:r>
              <a:rPr lang="ar-JO" spc="-330" dirty="0" smtClean="0"/>
              <a:t> </a:t>
            </a:r>
            <a:endParaRPr spc="-330" dirty="0"/>
          </a:p>
        </p:txBody>
      </p:sp>
      <p:sp>
        <p:nvSpPr>
          <p:cNvPr id="3" name="object 3"/>
          <p:cNvSpPr txBox="1"/>
          <p:nvPr/>
        </p:nvSpPr>
        <p:spPr>
          <a:xfrm>
            <a:off x="76201" y="406229"/>
            <a:ext cx="5943599" cy="1803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algn="l" rtl="0">
              <a:lnSpc>
                <a:spcPct val="10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S</a:t>
            </a:r>
            <a:r>
              <a:rPr sz="4000" dirty="0" smtClean="0">
                <a:latin typeface="Century Gothic"/>
                <a:cs typeface="Century Gothic"/>
              </a:rPr>
              <a:t>equentia</a:t>
            </a:r>
            <a:r>
              <a:rPr lang="en-US" sz="4000" dirty="0" smtClean="0">
                <a:latin typeface="Century Gothic"/>
                <a:cs typeface="Century Gothic"/>
              </a:rPr>
              <a:t>l processing</a:t>
            </a:r>
            <a:endParaRPr lang="en-US" sz="6000" baseline="17045" dirty="0" smtClean="0">
              <a:latin typeface="Century Gothic"/>
              <a:cs typeface="Century Gothic"/>
            </a:endParaRPr>
          </a:p>
          <a:p>
            <a:pPr marL="352425" marR="5080" indent="-339725" algn="l" rtl="0">
              <a:lnSpc>
                <a:spcPct val="87100"/>
              </a:lnSpc>
              <a:spcBef>
                <a:spcPts val="1525"/>
              </a:spcBef>
              <a:buSzPct val="54545"/>
              <a:tabLst>
                <a:tab pos="287655" algn="l"/>
              </a:tabLst>
            </a:pPr>
            <a:r>
              <a:rPr lang="en-US" sz="2000" dirty="0" smtClean="0">
                <a:latin typeface="Century Gothic"/>
                <a:cs typeface="Century Gothic"/>
              </a:rPr>
              <a:t>NOT MENTIONED BY THE DOCTOR : </a:t>
            </a:r>
          </a:p>
          <a:p>
            <a:pPr marL="352425" marR="5080" indent="-339725" algn="l" rtl="0">
              <a:lnSpc>
                <a:spcPct val="87100"/>
              </a:lnSpc>
              <a:spcBef>
                <a:spcPts val="1525"/>
              </a:spcBef>
              <a:buSzPct val="54545"/>
              <a:tabLst>
                <a:tab pos="287655" algn="l"/>
              </a:tabLst>
            </a:pPr>
            <a:r>
              <a:rPr lang="en-US" sz="2000" dirty="0" smtClean="0">
                <a:latin typeface="Century Gothic"/>
                <a:cs typeface="Century Gothic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entury Gothic"/>
                <a:cs typeface="Century Gothic"/>
              </a:rPr>
              <a:t>Neuropeptides</a:t>
            </a:r>
            <a:r>
              <a:rPr lang="en-US" sz="2000" dirty="0" smtClean="0">
                <a:latin typeface="Century Gothic"/>
                <a:cs typeface="Century Gothic"/>
              </a:rPr>
              <a:t> a</a:t>
            </a:r>
            <a:r>
              <a:rPr sz="2000" dirty="0" smtClean="0">
                <a:latin typeface="Century Gothic"/>
                <a:cs typeface="Century Gothic"/>
              </a:rPr>
              <a:t>re </a:t>
            </a:r>
            <a:r>
              <a:rPr sz="2000" dirty="0">
                <a:latin typeface="Century Gothic"/>
                <a:cs typeface="Century Gothic"/>
              </a:rPr>
              <a:t>produced from a </a:t>
            </a:r>
            <a:r>
              <a:rPr sz="2000" u="sng" dirty="0">
                <a:latin typeface="Century Gothic"/>
                <a:cs typeface="Century Gothic"/>
              </a:rPr>
              <a:t>longer precursor  protein </a:t>
            </a:r>
            <a:r>
              <a:rPr sz="2000" dirty="0" smtClean="0">
                <a:latin typeface="Century Gothic"/>
                <a:cs typeface="Century Gothic"/>
              </a:rPr>
              <a:t>by</a:t>
            </a:r>
            <a:r>
              <a:rPr lang="en-US" sz="2000" dirty="0" smtClean="0">
                <a:latin typeface="Century Gothic"/>
                <a:cs typeface="Century Gothic"/>
              </a:rPr>
              <a:t>: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2133600"/>
            <a:ext cx="5638800" cy="243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indent="-323850" algn="l" rtl="0">
              <a:lnSpc>
                <a:spcPct val="100000"/>
              </a:lnSpc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00" dirty="0">
                <a:latin typeface="Century Gothic"/>
                <a:cs typeface="Century Gothic"/>
              </a:rPr>
              <a:t>Proteolytic processing.</a:t>
            </a:r>
          </a:p>
          <a:p>
            <a:pPr marL="336550" marR="5080" indent="-323850" algn="l" rtl="0">
              <a:lnSpc>
                <a:spcPts val="2100"/>
              </a:lnSpc>
              <a:spcBef>
                <a:spcPts val="620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00" dirty="0">
                <a:latin typeface="Century Gothic"/>
                <a:cs typeface="Century Gothic"/>
              </a:rPr>
              <a:t>Vesicular packaging of different </a:t>
            </a:r>
            <a:r>
              <a:rPr sz="2000" dirty="0" smtClean="0">
                <a:latin typeface="Century Gothic"/>
                <a:cs typeface="Century Gothic"/>
              </a:rPr>
              <a:t>pr</a:t>
            </a:r>
            <a:r>
              <a:rPr lang="en-US" sz="2000" dirty="0" smtClean="0">
                <a:latin typeface="Century Gothic"/>
                <a:cs typeface="Century Gothic"/>
              </a:rPr>
              <a:t>oteases that </a:t>
            </a:r>
            <a:r>
              <a:rPr lang="en-US" sz="2000" dirty="0" err="1" smtClean="0">
                <a:latin typeface="Century Gothic"/>
                <a:cs typeface="Century Gothic"/>
              </a:rPr>
              <a:t>regognize</a:t>
            </a:r>
            <a:r>
              <a:rPr lang="en-US" sz="2000" dirty="0" smtClean="0">
                <a:latin typeface="Century Gothic"/>
                <a:cs typeface="Century Gothic"/>
              </a:rPr>
              <a:t> different </a:t>
            </a:r>
            <a:r>
              <a:rPr sz="2000" dirty="0" smtClean="0">
                <a:latin typeface="Century Gothic"/>
                <a:cs typeface="Century Gothic"/>
              </a:rPr>
              <a:t>  </a:t>
            </a:r>
            <a:r>
              <a:rPr sz="2000" dirty="0">
                <a:latin typeface="Century Gothic"/>
                <a:cs typeface="Century Gothic"/>
              </a:rPr>
              <a:t>cleavage sequences</a:t>
            </a:r>
          </a:p>
          <a:p>
            <a:pPr marL="336550" marR="17145" indent="-323850" algn="l" rtl="0">
              <a:lnSpc>
                <a:spcPts val="2200"/>
              </a:lnSpc>
              <a:spcBef>
                <a:spcPts val="520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00" dirty="0">
                <a:latin typeface="Century Gothic"/>
                <a:cs typeface="Century Gothic"/>
              </a:rPr>
              <a:t>Hiding a proteolytic site by </a:t>
            </a:r>
            <a:r>
              <a:rPr sz="2000" dirty="0" smtClean="0">
                <a:latin typeface="Century Gothic"/>
                <a:cs typeface="Century Gothic"/>
              </a:rPr>
              <a:t>post-tr</a:t>
            </a:r>
            <a:r>
              <a:rPr lang="en-US" sz="2000" dirty="0" smtClean="0">
                <a:latin typeface="Century Gothic"/>
                <a:cs typeface="Century Gothic"/>
              </a:rPr>
              <a:t>anslational modifications </a:t>
            </a:r>
            <a:r>
              <a:rPr lang="en-US" sz="2000" dirty="0">
                <a:latin typeface="Century Gothic"/>
                <a:cs typeface="Century Gothic"/>
              </a:rPr>
              <a:t>(</a:t>
            </a:r>
            <a:r>
              <a:rPr sz="2000" dirty="0" smtClean="0">
                <a:latin typeface="Century Gothic"/>
                <a:cs typeface="Century Gothic"/>
              </a:rPr>
              <a:t>example</a:t>
            </a:r>
            <a:r>
              <a:rPr sz="2000" dirty="0">
                <a:latin typeface="Century Gothic"/>
                <a:cs typeface="Century Gothic"/>
              </a:rPr>
              <a:t>: addition of a    </a:t>
            </a:r>
            <a:r>
              <a:rPr sz="2000" dirty="0" smtClean="0">
                <a:latin typeface="Century Gothic"/>
                <a:cs typeface="Century Gothic"/>
              </a:rPr>
              <a:t>carbohydr</a:t>
            </a:r>
            <a:r>
              <a:rPr lang="en-US" sz="2000" dirty="0" smtClean="0">
                <a:latin typeface="Century Gothic"/>
                <a:cs typeface="Century Gothic"/>
              </a:rPr>
              <a:t>ate side chain)</a:t>
            </a:r>
            <a:endParaRPr sz="2000" dirty="0">
              <a:latin typeface="Century Gothic"/>
              <a:cs typeface="Century Gothic"/>
            </a:endParaRPr>
          </a:p>
          <a:p>
            <a:pPr marL="336550" indent="-323850" algn="l" rtl="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00" dirty="0">
                <a:latin typeface="Century Gothic"/>
                <a:cs typeface="Century Gothic"/>
              </a:rPr>
              <a:t>Tissue-specific</a:t>
            </a:r>
          </a:p>
        </p:txBody>
      </p:sp>
      <p:sp>
        <p:nvSpPr>
          <p:cNvPr id="6" name="object 6"/>
          <p:cNvSpPr/>
          <p:nvPr/>
        </p:nvSpPr>
        <p:spPr>
          <a:xfrm>
            <a:off x="6019800" y="3886200"/>
            <a:ext cx="31242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4800600"/>
            <a:ext cx="5791200" cy="182037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45085" rIns="0" bIns="0" rtlCol="0">
            <a:spAutoFit/>
          </a:bodyPr>
          <a:lstStyle/>
          <a:p>
            <a:pPr marL="86360" marR="262255" algn="l" rtl="0">
              <a:lnSpc>
                <a:spcPct val="99600"/>
              </a:lnSpc>
              <a:spcBef>
                <a:spcPts val="355"/>
              </a:spcBef>
            </a:pPr>
            <a:r>
              <a:rPr lang="en-US" sz="1600" spc="-5" dirty="0" smtClean="0">
                <a:solidFill>
                  <a:srgbClr val="C00000"/>
                </a:solidFill>
                <a:latin typeface="Arial"/>
                <a:cs typeface="Arial"/>
              </a:rPr>
              <a:t>Mentioned by the doctor :</a:t>
            </a:r>
            <a:endParaRPr lang="ar-JO" sz="1600" spc="-5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86360" marR="262255" algn="l" rtl="0">
              <a:lnSpc>
                <a:spcPct val="99600"/>
              </a:lnSpc>
              <a:spcBef>
                <a:spcPts val="355"/>
              </a:spcBef>
            </a:pPr>
            <a:r>
              <a:rPr sz="1600" spc="-5" dirty="0" smtClean="0">
                <a:solidFill>
                  <a:srgbClr val="C00000"/>
                </a:solidFill>
                <a:latin typeface="Arial"/>
                <a:cs typeface="Arial"/>
              </a:rPr>
              <a:t>Processing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pro-opiomelanocortin 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600" i="1" dirty="0">
                <a:solidFill>
                  <a:srgbClr val="C00000"/>
                </a:solidFill>
                <a:latin typeface="Arial"/>
                <a:cs typeface="Arial"/>
              </a:rPr>
              <a:t>POMC)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precursor proceeds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an ordered, 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stepwise fashion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.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Some of the reactions are  tissue specific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ACTH,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adrenocorticotropic  hormone; </a:t>
            </a:r>
            <a:r>
              <a:rPr sz="1600" i="1" spc="-45" dirty="0">
                <a:solidFill>
                  <a:srgbClr val="C00000"/>
                </a:solidFill>
                <a:latin typeface="Arial"/>
                <a:cs typeface="Arial"/>
              </a:rPr>
              <a:t>CLIP,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corticotropin-like  intermediate lobe peptide; </a:t>
            </a:r>
            <a:r>
              <a:rPr sz="1600" i="1" spc="-75" dirty="0">
                <a:solidFill>
                  <a:srgbClr val="C00000"/>
                </a:solidFill>
                <a:latin typeface="Arial"/>
                <a:cs typeface="Arial"/>
              </a:rPr>
              <a:t>JP,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joining 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peptide;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LPH,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lipotropin;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MSH,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melanocyte-  stimulating hormone;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PC,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prohormone  convertase.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867400" y="1224677"/>
            <a:ext cx="32766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ym typeface="Wingdings" pitchFamily="2" charset="2"/>
              </a:rPr>
              <a:t>According to the doctor :</a:t>
            </a:r>
          </a:p>
          <a:p>
            <a:pPr algn="l" rtl="0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Here we talk about </a:t>
            </a:r>
            <a:r>
              <a:rPr lang="en-US" b="1" dirty="0" smtClean="0">
                <a:sym typeface="Wingdings" pitchFamily="2" charset="2"/>
              </a:rPr>
              <a:t>p</a:t>
            </a:r>
            <a:r>
              <a:rPr lang="en-US" b="1" dirty="0" smtClean="0"/>
              <a:t>ost </a:t>
            </a:r>
            <a:r>
              <a:rPr lang="en-US" b="1" dirty="0"/>
              <a:t>translational </a:t>
            </a:r>
            <a:r>
              <a:rPr lang="en-US" b="1" dirty="0" smtClean="0"/>
              <a:t>level regulation </a:t>
            </a:r>
            <a:r>
              <a:rPr lang="en-US" dirty="0" smtClean="0"/>
              <a:t>: </a:t>
            </a:r>
          </a:p>
          <a:p>
            <a:pPr algn="l" rtl="0"/>
            <a:r>
              <a:rPr lang="en-US" dirty="0" smtClean="0"/>
              <a:t>one </a:t>
            </a:r>
            <a:r>
              <a:rPr lang="en-US" dirty="0"/>
              <a:t>large polypeptide includes </a:t>
            </a:r>
            <a:endParaRPr lang="en-US" dirty="0" smtClean="0"/>
          </a:p>
          <a:p>
            <a:pPr algn="l" rtl="0"/>
            <a:r>
              <a:rPr lang="en-US" dirty="0" smtClean="0"/>
              <a:t>different </a:t>
            </a:r>
            <a:r>
              <a:rPr lang="en-US" dirty="0"/>
              <a:t>types of </a:t>
            </a:r>
            <a:r>
              <a:rPr lang="en-US" dirty="0" err="1"/>
              <a:t>neuropeptides</a:t>
            </a:r>
            <a:r>
              <a:rPr lang="en-US" dirty="0"/>
              <a:t>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ex: POMC (</a:t>
            </a:r>
            <a:r>
              <a:rPr lang="en-US" dirty="0" smtClean="0"/>
              <a:t>Pro-</a:t>
            </a:r>
            <a:r>
              <a:rPr lang="en-US" dirty="0" err="1" smtClean="0"/>
              <a:t>piomelanocortin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cleaved to several types of hormones </a:t>
            </a:r>
          </a:p>
          <a:p>
            <a:pPr algn="l" rtl="0"/>
            <a:endParaRPr lang="ar-JO" dirty="0"/>
          </a:p>
        </p:txBody>
      </p:sp>
      <p:sp>
        <p:nvSpPr>
          <p:cNvPr id="10" name="Rectangle 9"/>
          <p:cNvSpPr/>
          <p:nvPr/>
        </p:nvSpPr>
        <p:spPr>
          <a:xfrm>
            <a:off x="5867400" y="990600"/>
            <a:ext cx="32004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Rectangle 10"/>
          <p:cNvSpPr/>
          <p:nvPr/>
        </p:nvSpPr>
        <p:spPr>
          <a:xfrm>
            <a:off x="76200" y="1066800"/>
            <a:ext cx="5715000" cy="3581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6" y="212382"/>
            <a:ext cx="6504624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4100"/>
              </a:lnSpc>
            </a:pPr>
            <a:r>
              <a:rPr sz="3800" dirty="0"/>
              <a:t>The levels of regulation of  neuropeptide expression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828800"/>
            <a:ext cx="67056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802173" y="6488668"/>
            <a:ext cx="298440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Not mentioned by the doctor </a:t>
            </a:r>
            <a:endParaRPr lang="ar-JO" i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1">
              <a:lnSpc>
                <a:spcPct val="100000"/>
              </a:lnSpc>
            </a:pPr>
            <a:r>
              <a:rPr dirty="0"/>
              <a:t>Role of calcium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0" y="3429000"/>
            <a:ext cx="47117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600" y="4800600"/>
            <a:ext cx="228600" cy="868680"/>
          </a:xfrm>
          <a:custGeom>
            <a:avLst/>
            <a:gdLst/>
            <a:ahLst/>
            <a:cxnLst/>
            <a:rect l="l" t="t" r="r" b="b"/>
            <a:pathLst>
              <a:path w="399415" h="1249679">
                <a:moveTo>
                  <a:pt x="0" y="1123873"/>
                </a:moveTo>
                <a:lnTo>
                  <a:pt x="24117" y="1249362"/>
                </a:lnTo>
                <a:lnTo>
                  <a:pt x="110045" y="1154772"/>
                </a:lnTo>
                <a:lnTo>
                  <a:pt x="73355" y="1144473"/>
                </a:lnTo>
                <a:lnTo>
                  <a:pt x="76247" y="1134173"/>
                </a:lnTo>
                <a:lnTo>
                  <a:pt x="36677" y="1134173"/>
                </a:lnTo>
                <a:lnTo>
                  <a:pt x="0" y="1123873"/>
                </a:lnTo>
                <a:close/>
              </a:path>
              <a:path w="399415" h="1249679">
                <a:moveTo>
                  <a:pt x="374954" y="0"/>
                </a:moveTo>
                <a:lnTo>
                  <a:pt x="289026" y="94589"/>
                </a:lnTo>
                <a:lnTo>
                  <a:pt x="325716" y="104889"/>
                </a:lnTo>
                <a:lnTo>
                  <a:pt x="36677" y="1134173"/>
                </a:lnTo>
                <a:lnTo>
                  <a:pt x="76247" y="1134173"/>
                </a:lnTo>
                <a:lnTo>
                  <a:pt x="362394" y="115188"/>
                </a:lnTo>
                <a:lnTo>
                  <a:pt x="397092" y="115188"/>
                </a:lnTo>
                <a:lnTo>
                  <a:pt x="374954" y="0"/>
                </a:lnTo>
                <a:close/>
              </a:path>
              <a:path w="399415" h="1249679">
                <a:moveTo>
                  <a:pt x="397092" y="115188"/>
                </a:moveTo>
                <a:lnTo>
                  <a:pt x="362394" y="115188"/>
                </a:lnTo>
                <a:lnTo>
                  <a:pt x="399072" y="125488"/>
                </a:lnTo>
                <a:lnTo>
                  <a:pt x="397092" y="1151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514" y="1513114"/>
            <a:ext cx="702128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b="1" spc="-20" dirty="0" smtClean="0">
                <a:solidFill>
                  <a:srgbClr val="C00000"/>
                </a:solidFill>
                <a:latin typeface="Arial"/>
                <a:cs typeface="Arial"/>
              </a:rPr>
              <a:t>    Neurotransmitter v</a:t>
            </a:r>
            <a:r>
              <a:rPr sz="1800" b="1" spc="-20" dirty="0" smtClean="0">
                <a:solidFill>
                  <a:srgbClr val="C00000"/>
                </a:solidFill>
                <a:latin typeface="Arial"/>
                <a:cs typeface="Arial"/>
              </a:rPr>
              <a:t>esicles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are located </a:t>
            </a:r>
            <a:r>
              <a:rPr sz="1800" b="1" u="sng" spc="-5" dirty="0">
                <a:solidFill>
                  <a:srgbClr val="C00000"/>
                </a:solidFill>
                <a:latin typeface="Arial"/>
                <a:cs typeface="Arial"/>
              </a:rPr>
              <a:t>further away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1800" b="1" spc="-5" dirty="0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lang="ar-JO" sz="1800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presynaptic</a:t>
            </a:r>
            <a:r>
              <a:rPr sz="1800" b="1" spc="-5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membrane and </a:t>
            </a:r>
            <a:r>
              <a:rPr sz="1800" b="1" u="sng" spc="-5" dirty="0">
                <a:solidFill>
                  <a:srgbClr val="C00000"/>
                </a:solidFill>
                <a:latin typeface="Arial"/>
                <a:cs typeface="Arial"/>
              </a:rPr>
              <a:t>away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from area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C00000"/>
                </a:solidFill>
                <a:latin typeface="Arial"/>
                <a:cs typeface="Arial"/>
              </a:rPr>
              <a:t>influx</a:t>
            </a:r>
            <a:r>
              <a:rPr lang="en-US" sz="1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i="1" u="sng" dirty="0" smtClean="0"/>
              <a:t>which </a:t>
            </a:r>
            <a:r>
              <a:rPr lang="en-US" i="1" u="sng" dirty="0"/>
              <a:t>is different in the case of small </a:t>
            </a:r>
            <a:r>
              <a:rPr lang="en-US" i="1" u="sng" dirty="0" smtClean="0"/>
              <a:t>molecule neurotransmitter-discussed in a bit  </a:t>
            </a:r>
            <a:endParaRPr lang="en-US" i="1" u="sng" dirty="0"/>
          </a:p>
          <a:p>
            <a:pPr marL="371475" marR="5080" indent="-358775" algn="l" rtl="0">
              <a:lnSpc>
                <a:spcPct val="150000"/>
              </a:lnSpc>
              <a:buFont typeface="Arial"/>
              <a:buChar char="•"/>
              <a:tabLst>
                <a:tab pos="370840" algn="l"/>
                <a:tab pos="371475" algn="l"/>
              </a:tabLst>
            </a:pPr>
            <a:endParaRPr sz="1800" dirty="0">
              <a:latin typeface="Arial"/>
              <a:cs typeface="Arial"/>
            </a:endParaRPr>
          </a:p>
          <a:p>
            <a:pPr marL="371475" indent="-358775" algn="l" rtl="0">
              <a:lnSpc>
                <a:spcPct val="150000"/>
              </a:lnSpc>
              <a:buFont typeface="Arial"/>
              <a:buChar char="•"/>
              <a:tabLst>
                <a:tab pos="370840" algn="l"/>
                <a:tab pos="371475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Ca influx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can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be from </a:t>
            </a:r>
            <a:r>
              <a:rPr sz="1800" b="1" u="sng" spc="-5" dirty="0">
                <a:solidFill>
                  <a:srgbClr val="C00000"/>
                </a:solidFill>
                <a:latin typeface="Arial"/>
                <a:cs typeface="Arial"/>
              </a:rPr>
              <a:t>external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u="sng" spc="-5" dirty="0">
                <a:solidFill>
                  <a:srgbClr val="C00000"/>
                </a:solidFill>
                <a:latin typeface="Arial"/>
                <a:cs typeface="Arial"/>
              </a:rPr>
              <a:t>internal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sources.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626" y="2832734"/>
            <a:ext cx="7603174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marR="5080" indent="-1143000" algn="l" rtl="0">
              <a:lnSpc>
                <a:spcPts val="65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II. </a:t>
            </a:r>
            <a:r>
              <a:rPr sz="6000" dirty="0" smtClean="0">
                <a:latin typeface="Century Gothic"/>
                <a:cs typeface="Century Gothic"/>
              </a:rPr>
              <a:t>Small-molecule  </a:t>
            </a:r>
            <a:r>
              <a:rPr sz="6000" dirty="0">
                <a:latin typeface="Century Gothic"/>
                <a:cs typeface="Century Gothic"/>
              </a:rPr>
              <a:t>neurotransmitters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4700"/>
              </a:lnSpc>
            </a:pPr>
            <a:r>
              <a:rPr u="sng" dirty="0"/>
              <a:t>Types</a:t>
            </a:r>
            <a:r>
              <a:rPr dirty="0"/>
              <a:t> of small-molecule  neurotransmitters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07845"/>
            <a:ext cx="7069455" cy="155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Nitrogen-containing molecules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dirty="0">
                <a:latin typeface="Century Gothic"/>
                <a:cs typeface="Century Gothic"/>
              </a:rPr>
              <a:t>amino acids </a:t>
            </a:r>
            <a:r>
              <a:rPr sz="2400" dirty="0">
                <a:latin typeface="Century Gothic"/>
                <a:cs typeface="Century Gothic"/>
              </a:rPr>
              <a:t>and  their derivatives</a:t>
            </a:r>
          </a:p>
          <a:p>
            <a:pPr marL="698500" marR="5080" lvl="1" indent="-228600" algn="l" rtl="0">
              <a:lnSpc>
                <a:spcPts val="26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dirty="0" smtClean="0">
                <a:latin typeface="Century Gothic"/>
                <a:cs typeface="Century Gothic"/>
              </a:rPr>
              <a:t>intermediates of </a:t>
            </a:r>
            <a:r>
              <a:rPr sz="2400" b="1" dirty="0" err="1" smtClean="0">
                <a:latin typeface="Century Gothic"/>
                <a:cs typeface="Century Gothic"/>
              </a:rPr>
              <a:t>glycolysis</a:t>
            </a:r>
            <a:r>
              <a:rPr sz="2400" b="1" dirty="0" smtClean="0">
                <a:latin typeface="Century Gothic"/>
                <a:cs typeface="Century Gothic"/>
              </a:rPr>
              <a:t> and the Krebs cyc</a:t>
            </a:r>
            <a:r>
              <a:rPr sz="2400" dirty="0" smtClean="0">
                <a:latin typeface="Century Gothic"/>
                <a:cs typeface="Century Gothic"/>
              </a:rPr>
              <a:t>le (TCA  cycle</a:t>
            </a:r>
            <a:r>
              <a:rPr lang="ar-JO" sz="2400" dirty="0" smtClean="0">
                <a:latin typeface="Century Gothic"/>
                <a:cs typeface="Century Gothic"/>
              </a:rPr>
              <a:t>(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-304800"/>
            <a:ext cx="7675244" cy="1084245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ts val="4760"/>
              </a:lnSpc>
            </a:pPr>
            <a:r>
              <a:rPr spc="-480" dirty="0"/>
              <a:t>Stages </a:t>
            </a:r>
            <a:r>
              <a:rPr spc="-325" dirty="0"/>
              <a:t>of</a:t>
            </a:r>
            <a:r>
              <a:rPr spc="-45" dirty="0"/>
              <a:t> </a:t>
            </a:r>
            <a:r>
              <a:rPr spc="-475" dirty="0"/>
              <a:t>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240" y="933966"/>
            <a:ext cx="5725160" cy="604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39725" algn="l" rtl="0">
              <a:lnSpc>
                <a:spcPts val="212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solidFill>
                  <a:srgbClr val="C00000"/>
                </a:solidFill>
                <a:latin typeface="Century Gothic"/>
                <a:cs typeface="Century Gothic"/>
              </a:rPr>
              <a:t>Synthesis</a:t>
            </a:r>
            <a:r>
              <a:rPr sz="2200" dirty="0">
                <a:latin typeface="Century Gothic"/>
                <a:cs typeface="Century Gothic"/>
              </a:rPr>
              <a:t> of enzymes</a:t>
            </a:r>
          </a:p>
          <a:p>
            <a:pPr marL="685800" lvl="1" indent="-323850" algn="l" rtl="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85165" algn="l"/>
                <a:tab pos="685800" algn="l"/>
              </a:tabLst>
            </a:pPr>
            <a:r>
              <a:rPr sz="2200" dirty="0">
                <a:latin typeface="Century Gothic"/>
                <a:cs typeface="Century Gothic"/>
              </a:rPr>
              <a:t>Cytosol</a:t>
            </a:r>
          </a:p>
          <a:p>
            <a:pPr marL="685800" marR="5080" lvl="1" indent="-323850" algn="l" rtl="0">
              <a:lnSpc>
                <a:spcPts val="2400"/>
              </a:lnSpc>
              <a:spcBef>
                <a:spcPts val="440"/>
              </a:spcBef>
              <a:buFont typeface="Arial"/>
              <a:buChar char="•"/>
              <a:tabLst>
                <a:tab pos="685800" algn="l"/>
              </a:tabLst>
            </a:pPr>
            <a:r>
              <a:rPr sz="2200" dirty="0">
                <a:latin typeface="Century Gothic"/>
                <a:cs typeface="Century Gothic"/>
              </a:rPr>
              <a:t>ER-Golgi apparatus (packaging  into </a:t>
            </a:r>
            <a:r>
              <a:rPr sz="2200" b="1" dirty="0">
                <a:latin typeface="Century Gothic"/>
                <a:cs typeface="Century Gothic"/>
              </a:rPr>
              <a:t>large-dense core </a:t>
            </a:r>
            <a:r>
              <a:rPr sz="2200" dirty="0">
                <a:latin typeface="Century Gothic"/>
                <a:cs typeface="Century Gothic"/>
              </a:rPr>
              <a:t>vesicles)</a:t>
            </a:r>
          </a:p>
          <a:p>
            <a:pPr marL="352425" marR="167005" indent="-339725" algn="l" rtl="0">
              <a:lnSpc>
                <a:spcPts val="2400"/>
              </a:lnSpc>
              <a:spcBef>
                <a:spcPts val="100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solidFill>
                  <a:srgbClr val="C00000"/>
                </a:solidFill>
                <a:latin typeface="Century Gothic"/>
                <a:cs typeface="Century Gothic"/>
              </a:rPr>
              <a:t>Transport</a:t>
            </a:r>
            <a:r>
              <a:rPr sz="2200" dirty="0">
                <a:latin typeface="Century Gothic"/>
                <a:cs typeface="Century Gothic"/>
              </a:rPr>
              <a:t> of enzymes (</a:t>
            </a:r>
            <a:r>
              <a:rPr sz="2200" u="sng" dirty="0">
                <a:latin typeface="Century Gothic"/>
                <a:cs typeface="Century Gothic"/>
              </a:rPr>
              <a:t>slow</a:t>
            </a:r>
            <a:r>
              <a:rPr sz="2200" dirty="0">
                <a:latin typeface="Century Gothic"/>
                <a:cs typeface="Century Gothic"/>
              </a:rPr>
              <a:t> and  </a:t>
            </a:r>
            <a:r>
              <a:rPr sz="2200" u="sng" dirty="0">
                <a:latin typeface="Century Gothic"/>
                <a:cs typeface="Century Gothic"/>
              </a:rPr>
              <a:t>fast-</a:t>
            </a:r>
            <a:r>
              <a:rPr sz="2200" dirty="0">
                <a:latin typeface="Century Gothic"/>
                <a:cs typeface="Century Gothic"/>
              </a:rPr>
              <a:t>axonal </a:t>
            </a:r>
            <a:r>
              <a:rPr sz="2200" dirty="0" smtClean="0">
                <a:latin typeface="Century Gothic"/>
                <a:cs typeface="Century Gothic"/>
              </a:rPr>
              <a:t>transport)</a:t>
            </a:r>
            <a:r>
              <a:rPr lang="en-US" sz="2200" dirty="0" smtClean="0">
                <a:latin typeface="Century Gothic"/>
                <a:cs typeface="Century Gothic"/>
              </a:rPr>
              <a:t>rem. </a:t>
            </a:r>
            <a:r>
              <a:rPr lang="en-US" sz="2200" dirty="0" err="1" smtClean="0">
                <a:latin typeface="Century Gothic"/>
                <a:cs typeface="Century Gothic"/>
              </a:rPr>
              <a:t>Neuropeptides</a:t>
            </a:r>
            <a:r>
              <a:rPr lang="en-US" sz="2200" dirty="0" smtClean="0">
                <a:latin typeface="Century Gothic"/>
                <a:cs typeface="Century Gothic"/>
              </a:rPr>
              <a:t> vesicle are fast axonal transport</a:t>
            </a:r>
            <a:endParaRPr sz="2200" dirty="0">
              <a:latin typeface="Century Gothic"/>
              <a:cs typeface="Century Gothic"/>
            </a:endParaRPr>
          </a:p>
          <a:p>
            <a:pPr marL="352425" indent="-339725" algn="l" rtl="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latin typeface="Century Gothic"/>
                <a:cs typeface="Century Gothic"/>
              </a:rPr>
              <a:t>Synthesis in pre-synaptic </a:t>
            </a:r>
            <a:r>
              <a:rPr sz="2200" dirty="0" smtClean="0">
                <a:latin typeface="Century Gothic"/>
                <a:cs typeface="Century Gothic"/>
              </a:rPr>
              <a:t>termina</a:t>
            </a:r>
            <a:r>
              <a:rPr lang="en-US" sz="2200" dirty="0" smtClean="0">
                <a:latin typeface="Century Gothic"/>
                <a:cs typeface="Century Gothic"/>
              </a:rPr>
              <a:t>l</a:t>
            </a:r>
            <a:endParaRPr sz="2200" dirty="0">
              <a:latin typeface="Century Gothic"/>
              <a:cs typeface="Century Gothic"/>
            </a:endParaRPr>
          </a:p>
          <a:p>
            <a:pPr marL="352425" indent="-339725" algn="l" rtl="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solidFill>
                  <a:srgbClr val="C00000"/>
                </a:solidFill>
                <a:latin typeface="Century Gothic"/>
                <a:cs typeface="Century Gothic"/>
              </a:rPr>
              <a:t>Packaging</a:t>
            </a:r>
            <a:r>
              <a:rPr sz="2200" dirty="0">
                <a:latin typeface="Century Gothic"/>
                <a:cs typeface="Century Gothic"/>
              </a:rPr>
              <a:t>  in synaptic vesicles</a:t>
            </a:r>
          </a:p>
          <a:p>
            <a:pPr marL="352425" indent="-339725" algn="l" rtl="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solidFill>
                  <a:srgbClr val="C00000"/>
                </a:solidFill>
                <a:latin typeface="Century Gothic"/>
                <a:cs typeface="Century Gothic"/>
              </a:rPr>
              <a:t>Release</a:t>
            </a:r>
          </a:p>
          <a:p>
            <a:pPr marL="685800" marR="61594" lvl="1" indent="-323850" algn="l" rtl="0">
              <a:lnSpc>
                <a:spcPts val="1900"/>
              </a:lnSpc>
              <a:spcBef>
                <a:spcPts val="640"/>
              </a:spcBef>
              <a:buFont typeface="Arial"/>
              <a:buChar char="•"/>
              <a:tabLst>
                <a:tab pos="685800" algn="l"/>
              </a:tabLst>
            </a:pPr>
            <a:r>
              <a:rPr sz="1800" dirty="0">
                <a:latin typeface="Century Gothic"/>
                <a:cs typeface="Century Gothic"/>
              </a:rPr>
              <a:t>They are released in brief pulses </a:t>
            </a:r>
            <a:r>
              <a:rPr sz="1800" dirty="0" smtClean="0">
                <a:latin typeface="Century Gothic"/>
                <a:cs typeface="Century Gothic"/>
              </a:rPr>
              <a:t>eac</a:t>
            </a:r>
            <a:r>
              <a:rPr lang="en-US" sz="1800" dirty="0" smtClean="0">
                <a:latin typeface="Century Gothic"/>
                <a:cs typeface="Century Gothic"/>
              </a:rPr>
              <a:t>h</a:t>
            </a:r>
            <a:r>
              <a:rPr sz="1800" dirty="0" smtClean="0">
                <a:latin typeface="Century Gothic"/>
                <a:cs typeface="Century Gothic"/>
              </a:rPr>
              <a:t>  </a:t>
            </a:r>
            <a:r>
              <a:rPr sz="1800" dirty="0">
                <a:latin typeface="Century Gothic"/>
                <a:cs typeface="Century Gothic"/>
              </a:rPr>
              <a:t>time an action potential triggers the  infulx of calcium</a:t>
            </a:r>
          </a:p>
          <a:p>
            <a:pPr marL="352425" indent="-339725" algn="l" rtl="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solidFill>
                  <a:srgbClr val="C00000"/>
                </a:solidFill>
                <a:latin typeface="Century Gothic"/>
                <a:cs typeface="Century Gothic"/>
              </a:rPr>
              <a:t>Action</a:t>
            </a:r>
            <a:r>
              <a:rPr sz="2200" dirty="0">
                <a:latin typeface="Century Gothic"/>
                <a:cs typeface="Century Gothic"/>
              </a:rPr>
              <a:t> (</a:t>
            </a:r>
            <a:r>
              <a:rPr sz="2200" b="1" dirty="0">
                <a:latin typeface="Century Gothic"/>
                <a:cs typeface="Century Gothic"/>
              </a:rPr>
              <a:t>short</a:t>
            </a:r>
            <a:r>
              <a:rPr sz="2200" dirty="0">
                <a:latin typeface="Century Gothic"/>
                <a:cs typeface="Century Gothic"/>
              </a:rPr>
              <a:t>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Century Gothic"/>
                <a:cs typeface="Century Gothic"/>
              </a:rPr>
              <a:t>    </a:t>
            </a:r>
            <a:r>
              <a:rPr sz="2200" dirty="0" smtClean="0">
                <a:solidFill>
                  <a:srgbClr val="C00000"/>
                </a:solidFill>
                <a:latin typeface="Century Gothic"/>
                <a:cs typeface="Century Gothic"/>
              </a:rPr>
              <a:t>Termination</a:t>
            </a:r>
            <a:r>
              <a:rPr sz="2200" dirty="0" smtClean="0">
                <a:latin typeface="Century Gothic"/>
                <a:cs typeface="Century Gothic"/>
              </a:rPr>
              <a:t> by diffusion, </a:t>
            </a:r>
            <a:r>
              <a:rPr lang="en-US" sz="2200" dirty="0" smtClean="0">
                <a:latin typeface="Century Gothic"/>
                <a:cs typeface="Century Gothic"/>
              </a:rPr>
              <a:t>inactivation, or</a:t>
            </a:r>
            <a:r>
              <a:rPr lang="ar-JO" sz="2200" dirty="0" smtClean="0">
                <a:latin typeface="Century Gothic"/>
                <a:cs typeface="Century Gothic"/>
              </a:rPr>
              <a:t> </a:t>
            </a:r>
            <a:r>
              <a:rPr sz="2200" dirty="0" smtClean="0">
                <a:latin typeface="Century Gothic"/>
                <a:cs typeface="Century Gothic"/>
              </a:rPr>
              <a:t>re-  uptake</a:t>
            </a:r>
            <a:r>
              <a:rPr lang="en-US" sz="2200" dirty="0" smtClean="0">
                <a:latin typeface="Century Gothic"/>
                <a:cs typeface="Century Gothic"/>
              </a:rPr>
              <a:t> </a:t>
            </a:r>
            <a:r>
              <a:rPr lang="en-US" sz="2400" i="1" u="sng" dirty="0" smtClean="0"/>
              <a:t>into </a:t>
            </a:r>
            <a:r>
              <a:rPr lang="en-US" sz="2400" i="1" u="sng" dirty="0"/>
              <a:t>the </a:t>
            </a:r>
            <a:r>
              <a:rPr lang="en-US" sz="2400" i="1" u="sng" dirty="0" err="1"/>
              <a:t>presynaptic</a:t>
            </a:r>
            <a:r>
              <a:rPr lang="en-US" sz="2400" i="1" u="sng" dirty="0"/>
              <a:t> cells </a:t>
            </a:r>
            <a:r>
              <a:rPr lang="en-US" sz="2400" i="1" u="sng" dirty="0" smtClean="0"/>
              <a:t>.</a:t>
            </a:r>
            <a:endParaRPr lang="en-US" sz="2400" i="1" u="sng" dirty="0"/>
          </a:p>
          <a:p>
            <a:pPr marL="352425" marR="557530" indent="-339725" algn="l" rtl="0">
              <a:lnSpc>
                <a:spcPts val="2400"/>
              </a:lnSpc>
              <a:spcBef>
                <a:spcPts val="10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endParaRPr sz="22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228600"/>
            <a:ext cx="3048000" cy="334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033315" y="3995678"/>
            <a:ext cx="311068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JO" dirty="0"/>
          </a:p>
          <a:p>
            <a:pPr algn="l" rtl="0">
              <a:buFont typeface="Arial" pitchFamily="34" charset="0"/>
              <a:buChar char="•"/>
            </a:pPr>
            <a:r>
              <a:rPr lang="en-US" i="1" u="sng" dirty="0" smtClean="0"/>
              <a:t>once </a:t>
            </a:r>
            <a:r>
              <a:rPr lang="en-US" i="1" u="sng" dirty="0"/>
              <a:t>released, their action is short due to their short half </a:t>
            </a:r>
            <a:r>
              <a:rPr lang="en-US" i="1" u="sng" dirty="0" smtClean="0"/>
              <a:t>life</a:t>
            </a:r>
          </a:p>
          <a:p>
            <a:pPr algn="l" rtl="0"/>
            <a:endParaRPr lang="ar-JO" dirty="0"/>
          </a:p>
          <a:p>
            <a:pPr algn="l" rtl="0">
              <a:buFont typeface="Arial" pitchFamily="34" charset="0"/>
              <a:buChar char="•"/>
            </a:pPr>
            <a:r>
              <a:rPr lang="en-US" i="1" u="sng" dirty="0" smtClean="0"/>
              <a:t>The </a:t>
            </a:r>
            <a:r>
              <a:rPr lang="en-US" i="1" u="sng" dirty="0" err="1" smtClean="0"/>
              <a:t>presynaptic</a:t>
            </a:r>
            <a:r>
              <a:rPr lang="en-US" i="1" u="sng" dirty="0" smtClean="0"/>
              <a:t> </a:t>
            </a:r>
            <a:r>
              <a:rPr lang="en-US" i="1" u="sng" dirty="0"/>
              <a:t>cells can take up these neurotransmitter again, which has important implication therapeutically! </a:t>
            </a:r>
          </a:p>
          <a:p>
            <a:pPr algn="l" rtl="0"/>
            <a:endParaRPr lang="en-US" i="1" u="sng" dirty="0" smtClean="0"/>
          </a:p>
          <a:p>
            <a:pPr algn="l" rtl="0"/>
            <a:endParaRPr lang="ar-JO" dirty="0"/>
          </a:p>
        </p:txBody>
      </p:sp>
      <p:sp>
        <p:nvSpPr>
          <p:cNvPr id="8" name="Rectangle 7"/>
          <p:cNvSpPr/>
          <p:nvPr/>
        </p:nvSpPr>
        <p:spPr>
          <a:xfrm>
            <a:off x="5943600" y="4267200"/>
            <a:ext cx="31242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395095"/>
            <a:ext cx="7570470" cy="260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just" rtl="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This lecture</a:t>
            </a:r>
          </a:p>
          <a:p>
            <a:pPr marL="241300" marR="5080" indent="-228600" algn="just" rtl="0">
              <a:lnSpc>
                <a:spcPts val="3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Mark’s Basic Medical Biochemistry, 4</a:t>
            </a:r>
            <a:r>
              <a:rPr sz="2850" baseline="23391" dirty="0">
                <a:latin typeface="Century Gothic"/>
                <a:cs typeface="Century Gothic"/>
              </a:rPr>
              <a:t>th </a:t>
            </a:r>
            <a:r>
              <a:rPr sz="2800" dirty="0">
                <a:latin typeface="Century Gothic"/>
                <a:cs typeface="Century Gothic"/>
              </a:rPr>
              <a:t>ed, pp. 908-  918</a:t>
            </a:r>
          </a:p>
          <a:p>
            <a:pPr marL="241300" marR="492759" indent="-228600" algn="just" rtl="0">
              <a:lnSpc>
                <a:spcPts val="3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sng" dirty="0">
                <a:solidFill>
                  <a:srgbClr val="0563C1"/>
                </a:solidFill>
                <a:latin typeface="Century Gothic"/>
                <a:cs typeface="Century Gothic"/>
                <a:hlinkClick r:id="rId2"/>
              </a:rPr>
              <a:t>http://what-when-  </a:t>
            </a:r>
            <a:r>
              <a:rPr sz="2800" u="sng" dirty="0">
                <a:solidFill>
                  <a:srgbClr val="0563C1"/>
                </a:solidFill>
                <a:latin typeface="Century Gothic"/>
                <a:cs typeface="Century Gothic"/>
              </a:rPr>
              <a:t>how.com/neuroscience/neurotransmitters-the-  neuron-part-1/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75244" cy="430887"/>
          </a:xfrm>
        </p:spPr>
        <p:txBody>
          <a:bodyPr/>
          <a:lstStyle/>
          <a:p>
            <a:r>
              <a:rPr lang="en-US" sz="2800" dirty="0" smtClean="0"/>
              <a:t>Added slide- about small neurotransmitters </a:t>
            </a:r>
            <a:endParaRPr lang="ar-JO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0547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q"/>
            </a:pPr>
            <a:endParaRPr lang="ar-JO" dirty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Ca </a:t>
            </a:r>
            <a:r>
              <a:rPr lang="en-US" dirty="0"/>
              <a:t>influx will induce fusion of vesicles containing the neurotransmitters </a:t>
            </a:r>
            <a:r>
              <a:rPr lang="en-US" b="1" dirty="0"/>
              <a:t>occur near the site of influx </a:t>
            </a:r>
            <a:r>
              <a:rPr lang="en-US" dirty="0"/>
              <a:t>(which is different from the </a:t>
            </a:r>
            <a:r>
              <a:rPr lang="en-US" dirty="0" err="1"/>
              <a:t>neuropeptides</a:t>
            </a:r>
            <a:r>
              <a:rPr lang="en-US" dirty="0"/>
              <a:t> as we mentioned before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vesicles </a:t>
            </a:r>
            <a:r>
              <a:rPr lang="en-US" dirty="0"/>
              <a:t>line up near the plasma membrane waiting for Ca influx to fuse with the membrane releasing </a:t>
            </a:r>
            <a:r>
              <a:rPr lang="en-US" dirty="0" smtClean="0"/>
              <a:t>neurotransmitter</a:t>
            </a:r>
          </a:p>
          <a:p>
            <a:pPr algn="l" rtl="0"/>
            <a:r>
              <a:rPr lang="en-US" dirty="0" smtClean="0"/>
              <a:t> </a:t>
            </a: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once </a:t>
            </a:r>
            <a:r>
              <a:rPr lang="en-US" dirty="0"/>
              <a:t>released, reuptake occurs by </a:t>
            </a:r>
            <a:r>
              <a:rPr lang="en-US" dirty="0" err="1"/>
              <a:t>endocytosis</a:t>
            </a:r>
            <a:r>
              <a:rPr lang="en-US" dirty="0"/>
              <a:t> back to the </a:t>
            </a:r>
            <a:r>
              <a:rPr lang="en-US" dirty="0" err="1"/>
              <a:t>presynaptic</a:t>
            </a:r>
            <a:r>
              <a:rPr lang="en-US" dirty="0"/>
              <a:t> </a:t>
            </a:r>
            <a:r>
              <a:rPr lang="en-US" dirty="0" smtClean="0"/>
              <a:t>cell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See the next 2 slides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4000" cy="609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41616" y="1314132"/>
            <a:ext cx="11303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sng" spc="-5" dirty="0">
                <a:solidFill>
                  <a:srgbClr val="FF0000"/>
                </a:solidFill>
                <a:latin typeface="Arial"/>
                <a:cs typeface="Arial"/>
              </a:rPr>
              <a:t>[Ca+] </a:t>
            </a:r>
            <a:r>
              <a:rPr sz="1400" b="1" u="sng" dirty="0">
                <a:solidFill>
                  <a:srgbClr val="FF0000"/>
                </a:solidFill>
                <a:latin typeface="Arial"/>
                <a:cs typeface="Arial"/>
              </a:rPr>
              <a:t>= 2</a:t>
            </a:r>
            <a:r>
              <a:rPr sz="1400" b="1" u="sng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u="sng" spc="5" dirty="0">
                <a:solidFill>
                  <a:srgbClr val="FF0000"/>
                </a:solidFill>
                <a:latin typeface="Arial"/>
                <a:cs typeface="Arial"/>
              </a:rPr>
              <a:t>mM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6591" y="3093720"/>
            <a:ext cx="1530350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u="sng" spc="-5" dirty="0">
                <a:solidFill>
                  <a:srgbClr val="FF0000"/>
                </a:solidFill>
                <a:latin typeface="Arial"/>
                <a:cs typeface="Arial"/>
              </a:rPr>
              <a:t>[Ca+] </a:t>
            </a:r>
            <a:r>
              <a:rPr sz="1400" b="1" u="sng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 u="sng" spc="-5" dirty="0">
                <a:solidFill>
                  <a:srgbClr val="FF0000"/>
                </a:solidFill>
                <a:latin typeface="Arial"/>
                <a:cs typeface="Arial"/>
              </a:rPr>
              <a:t>50-100</a:t>
            </a:r>
            <a:r>
              <a:rPr sz="1400" b="1" u="sng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latin typeface="Arial"/>
                <a:cs typeface="Arial"/>
              </a:rPr>
              <a:t>uM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11430" algn="ctr">
              <a:lnSpc>
                <a:spcPct val="100000"/>
              </a:lnSpc>
            </a:pPr>
            <a:r>
              <a:rPr sz="1400" b="1" u="sng" spc="-5" dirty="0">
                <a:solidFill>
                  <a:srgbClr val="FF0000"/>
                </a:solidFill>
                <a:latin typeface="Arial"/>
                <a:cs typeface="Arial"/>
              </a:rPr>
              <a:t>[Ca+] </a:t>
            </a:r>
            <a:r>
              <a:rPr sz="1400" b="1" u="sng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 u="sng" spc="-5" dirty="0">
                <a:solidFill>
                  <a:srgbClr val="FF0000"/>
                </a:solidFill>
                <a:latin typeface="Arial"/>
                <a:cs typeface="Arial"/>
              </a:rPr>
              <a:t>0.1</a:t>
            </a:r>
            <a:r>
              <a:rPr sz="1400" b="1" u="sng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latin typeface="Arial"/>
                <a:cs typeface="Arial"/>
              </a:rPr>
              <a:t>uM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3900" y="3187700"/>
            <a:ext cx="381000" cy="55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5992" y="3352736"/>
            <a:ext cx="116839" cy="292735"/>
          </a:xfrm>
          <a:custGeom>
            <a:avLst/>
            <a:gdLst/>
            <a:ahLst/>
            <a:cxnLst/>
            <a:rect l="l" t="t" r="r" b="b"/>
            <a:pathLst>
              <a:path w="116840" h="292735">
                <a:moveTo>
                  <a:pt x="71501" y="72250"/>
                </a:moveTo>
                <a:lnTo>
                  <a:pt x="46100" y="72250"/>
                </a:lnTo>
                <a:lnTo>
                  <a:pt x="47294" y="292226"/>
                </a:lnTo>
                <a:lnTo>
                  <a:pt x="72694" y="292100"/>
                </a:lnTo>
                <a:lnTo>
                  <a:pt x="71501" y="72250"/>
                </a:lnTo>
                <a:close/>
              </a:path>
              <a:path w="116840" h="292735">
                <a:moveTo>
                  <a:pt x="58407" y="0"/>
                </a:moveTo>
                <a:lnTo>
                  <a:pt x="0" y="101384"/>
                </a:lnTo>
                <a:lnTo>
                  <a:pt x="2095" y="109156"/>
                </a:lnTo>
                <a:lnTo>
                  <a:pt x="14249" y="116154"/>
                </a:lnTo>
                <a:lnTo>
                  <a:pt x="22009" y="114071"/>
                </a:lnTo>
                <a:lnTo>
                  <a:pt x="46100" y="72250"/>
                </a:lnTo>
                <a:lnTo>
                  <a:pt x="71501" y="72250"/>
                </a:lnTo>
                <a:lnTo>
                  <a:pt x="71500" y="72110"/>
                </a:lnTo>
                <a:lnTo>
                  <a:pt x="100998" y="72110"/>
                </a:lnTo>
                <a:lnTo>
                  <a:pt x="58407" y="0"/>
                </a:lnTo>
                <a:close/>
              </a:path>
              <a:path w="116840" h="292735">
                <a:moveTo>
                  <a:pt x="100998" y="72110"/>
                </a:moveTo>
                <a:lnTo>
                  <a:pt x="71500" y="72110"/>
                </a:lnTo>
                <a:lnTo>
                  <a:pt x="96037" y="113664"/>
                </a:lnTo>
                <a:lnTo>
                  <a:pt x="103822" y="115671"/>
                </a:lnTo>
                <a:lnTo>
                  <a:pt x="112890" y="110312"/>
                </a:lnTo>
                <a:lnTo>
                  <a:pt x="114896" y="107480"/>
                </a:lnTo>
                <a:lnTo>
                  <a:pt x="116522" y="101180"/>
                </a:lnTo>
                <a:lnTo>
                  <a:pt x="116128" y="97726"/>
                </a:lnTo>
                <a:lnTo>
                  <a:pt x="100998" y="7211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200" y="1898650"/>
            <a:ext cx="2146300" cy="1206500"/>
          </a:xfrm>
          <a:custGeom>
            <a:avLst/>
            <a:gdLst/>
            <a:ahLst/>
            <a:cxnLst/>
            <a:rect l="l" t="t" r="r" b="b"/>
            <a:pathLst>
              <a:path w="2146300" h="1206500">
                <a:moveTo>
                  <a:pt x="0" y="603250"/>
                </a:moveTo>
                <a:lnTo>
                  <a:pt x="6734" y="535287"/>
                </a:lnTo>
                <a:lnTo>
                  <a:pt x="26456" y="469532"/>
                </a:lnTo>
                <a:lnTo>
                  <a:pt x="58439" y="406391"/>
                </a:lnTo>
                <a:lnTo>
                  <a:pt x="101959" y="346273"/>
                </a:lnTo>
                <a:lnTo>
                  <a:pt x="127819" y="317475"/>
                </a:lnTo>
                <a:lnTo>
                  <a:pt x="156292" y="289585"/>
                </a:lnTo>
                <a:lnTo>
                  <a:pt x="187286" y="262655"/>
                </a:lnTo>
                <a:lnTo>
                  <a:pt x="220712" y="236734"/>
                </a:lnTo>
                <a:lnTo>
                  <a:pt x="256478" y="211875"/>
                </a:lnTo>
                <a:lnTo>
                  <a:pt x="294494" y="188128"/>
                </a:lnTo>
                <a:lnTo>
                  <a:pt x="334670" y="165544"/>
                </a:lnTo>
                <a:lnTo>
                  <a:pt x="376915" y="144174"/>
                </a:lnTo>
                <a:lnTo>
                  <a:pt x="421139" y="124068"/>
                </a:lnTo>
                <a:lnTo>
                  <a:pt x="467249" y="105279"/>
                </a:lnTo>
                <a:lnTo>
                  <a:pt x="515158" y="87856"/>
                </a:lnTo>
                <a:lnTo>
                  <a:pt x="564772" y="71851"/>
                </a:lnTo>
                <a:lnTo>
                  <a:pt x="616003" y="57314"/>
                </a:lnTo>
                <a:lnTo>
                  <a:pt x="668759" y="44297"/>
                </a:lnTo>
                <a:lnTo>
                  <a:pt x="722949" y="32850"/>
                </a:lnTo>
                <a:lnTo>
                  <a:pt x="778484" y="23025"/>
                </a:lnTo>
                <a:lnTo>
                  <a:pt x="835273" y="14871"/>
                </a:lnTo>
                <a:lnTo>
                  <a:pt x="893224" y="8441"/>
                </a:lnTo>
                <a:lnTo>
                  <a:pt x="952248" y="3785"/>
                </a:lnTo>
                <a:lnTo>
                  <a:pt x="1012253" y="954"/>
                </a:lnTo>
                <a:lnTo>
                  <a:pt x="1073150" y="0"/>
                </a:lnTo>
                <a:lnTo>
                  <a:pt x="1134046" y="954"/>
                </a:lnTo>
                <a:lnTo>
                  <a:pt x="1194052" y="3785"/>
                </a:lnTo>
                <a:lnTo>
                  <a:pt x="1253075" y="8441"/>
                </a:lnTo>
                <a:lnTo>
                  <a:pt x="1311026" y="14871"/>
                </a:lnTo>
                <a:lnTo>
                  <a:pt x="1367815" y="23025"/>
                </a:lnTo>
                <a:lnTo>
                  <a:pt x="1423349" y="32850"/>
                </a:lnTo>
                <a:lnTo>
                  <a:pt x="1477540" y="44297"/>
                </a:lnTo>
                <a:lnTo>
                  <a:pt x="1530296" y="57314"/>
                </a:lnTo>
                <a:lnTo>
                  <a:pt x="1581526" y="71851"/>
                </a:lnTo>
                <a:lnTo>
                  <a:pt x="1631141" y="87856"/>
                </a:lnTo>
                <a:lnTo>
                  <a:pt x="1679049" y="105279"/>
                </a:lnTo>
                <a:lnTo>
                  <a:pt x="1725160" y="124068"/>
                </a:lnTo>
                <a:lnTo>
                  <a:pt x="1769383" y="144174"/>
                </a:lnTo>
                <a:lnTo>
                  <a:pt x="1811628" y="165544"/>
                </a:lnTo>
                <a:lnTo>
                  <a:pt x="1851804" y="188128"/>
                </a:lnTo>
                <a:lnTo>
                  <a:pt x="1889821" y="211875"/>
                </a:lnTo>
                <a:lnTo>
                  <a:pt x="1925587" y="236734"/>
                </a:lnTo>
                <a:lnTo>
                  <a:pt x="1959013" y="262655"/>
                </a:lnTo>
                <a:lnTo>
                  <a:pt x="1990008" y="289585"/>
                </a:lnTo>
                <a:lnTo>
                  <a:pt x="2018480" y="317475"/>
                </a:lnTo>
                <a:lnTo>
                  <a:pt x="2044340" y="346273"/>
                </a:lnTo>
                <a:lnTo>
                  <a:pt x="2087861" y="406391"/>
                </a:lnTo>
                <a:lnTo>
                  <a:pt x="2119844" y="469532"/>
                </a:lnTo>
                <a:lnTo>
                  <a:pt x="2139566" y="535287"/>
                </a:lnTo>
                <a:lnTo>
                  <a:pt x="2146301" y="603250"/>
                </a:lnTo>
                <a:lnTo>
                  <a:pt x="2144602" y="637482"/>
                </a:lnTo>
                <a:lnTo>
                  <a:pt x="2131283" y="704392"/>
                </a:lnTo>
                <a:lnTo>
                  <a:pt x="2105340" y="768891"/>
                </a:lnTo>
                <a:lnTo>
                  <a:pt x="2067498" y="830571"/>
                </a:lnTo>
                <a:lnTo>
                  <a:pt x="2018480" y="889025"/>
                </a:lnTo>
                <a:lnTo>
                  <a:pt x="1990008" y="916914"/>
                </a:lnTo>
                <a:lnTo>
                  <a:pt x="1959013" y="943845"/>
                </a:lnTo>
                <a:lnTo>
                  <a:pt x="1925587" y="969765"/>
                </a:lnTo>
                <a:lnTo>
                  <a:pt x="1889821" y="994625"/>
                </a:lnTo>
                <a:lnTo>
                  <a:pt x="1851804" y="1018372"/>
                </a:lnTo>
                <a:lnTo>
                  <a:pt x="1811628" y="1040956"/>
                </a:lnTo>
                <a:lnTo>
                  <a:pt x="1769383" y="1062326"/>
                </a:lnTo>
                <a:lnTo>
                  <a:pt x="1725160" y="1082431"/>
                </a:lnTo>
                <a:lnTo>
                  <a:pt x="1679049" y="1101221"/>
                </a:lnTo>
                <a:lnTo>
                  <a:pt x="1631141" y="1118644"/>
                </a:lnTo>
                <a:lnTo>
                  <a:pt x="1581526" y="1134649"/>
                </a:lnTo>
                <a:lnTo>
                  <a:pt x="1530296" y="1149186"/>
                </a:lnTo>
                <a:lnTo>
                  <a:pt x="1477540" y="1162203"/>
                </a:lnTo>
                <a:lnTo>
                  <a:pt x="1423349" y="1173650"/>
                </a:lnTo>
                <a:lnTo>
                  <a:pt x="1367815" y="1183475"/>
                </a:lnTo>
                <a:lnTo>
                  <a:pt x="1311026" y="1191628"/>
                </a:lnTo>
                <a:lnTo>
                  <a:pt x="1253075" y="1198058"/>
                </a:lnTo>
                <a:lnTo>
                  <a:pt x="1194052" y="1202714"/>
                </a:lnTo>
                <a:lnTo>
                  <a:pt x="1134046" y="1205545"/>
                </a:lnTo>
                <a:lnTo>
                  <a:pt x="1073150" y="1206500"/>
                </a:lnTo>
                <a:lnTo>
                  <a:pt x="1012253" y="1205545"/>
                </a:lnTo>
                <a:lnTo>
                  <a:pt x="952248" y="1202714"/>
                </a:lnTo>
                <a:lnTo>
                  <a:pt x="893224" y="1198058"/>
                </a:lnTo>
                <a:lnTo>
                  <a:pt x="835273" y="1191628"/>
                </a:lnTo>
                <a:lnTo>
                  <a:pt x="778484" y="1183475"/>
                </a:lnTo>
                <a:lnTo>
                  <a:pt x="722949" y="1173650"/>
                </a:lnTo>
                <a:lnTo>
                  <a:pt x="668759" y="1162203"/>
                </a:lnTo>
                <a:lnTo>
                  <a:pt x="616003" y="1149186"/>
                </a:lnTo>
                <a:lnTo>
                  <a:pt x="564772" y="1134649"/>
                </a:lnTo>
                <a:lnTo>
                  <a:pt x="515158" y="1118644"/>
                </a:lnTo>
                <a:lnTo>
                  <a:pt x="467249" y="1101221"/>
                </a:lnTo>
                <a:lnTo>
                  <a:pt x="421139" y="1082431"/>
                </a:lnTo>
                <a:lnTo>
                  <a:pt x="376915" y="1062326"/>
                </a:lnTo>
                <a:lnTo>
                  <a:pt x="334670" y="1040956"/>
                </a:lnTo>
                <a:lnTo>
                  <a:pt x="294494" y="1018372"/>
                </a:lnTo>
                <a:lnTo>
                  <a:pt x="256478" y="994625"/>
                </a:lnTo>
                <a:lnTo>
                  <a:pt x="220712" y="969765"/>
                </a:lnTo>
                <a:lnTo>
                  <a:pt x="187286" y="943845"/>
                </a:lnTo>
                <a:lnTo>
                  <a:pt x="156292" y="916914"/>
                </a:lnTo>
                <a:lnTo>
                  <a:pt x="127819" y="889025"/>
                </a:lnTo>
                <a:lnTo>
                  <a:pt x="101959" y="860226"/>
                </a:lnTo>
                <a:lnTo>
                  <a:pt x="58439" y="800108"/>
                </a:lnTo>
                <a:lnTo>
                  <a:pt x="26456" y="736968"/>
                </a:lnTo>
                <a:lnTo>
                  <a:pt x="6734" y="671213"/>
                </a:lnTo>
                <a:lnTo>
                  <a:pt x="0" y="603250"/>
                </a:lnTo>
                <a:close/>
              </a:path>
            </a:pathLst>
          </a:custGeom>
          <a:ln w="635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97199" cy="283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600" y="1917700"/>
            <a:ext cx="29845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800" y="4051300"/>
            <a:ext cx="2997200" cy="2806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1525" y="715784"/>
            <a:ext cx="1414780" cy="1208405"/>
          </a:xfrm>
          <a:custGeom>
            <a:avLst/>
            <a:gdLst/>
            <a:ahLst/>
            <a:cxnLst/>
            <a:rect l="l" t="t" r="r" b="b"/>
            <a:pathLst>
              <a:path w="1414779" h="1208405">
                <a:moveTo>
                  <a:pt x="1167082" y="932495"/>
                </a:moveTo>
                <a:lnTo>
                  <a:pt x="1154910" y="932593"/>
                </a:lnTo>
                <a:lnTo>
                  <a:pt x="1143304" y="937526"/>
                </a:lnTo>
                <a:lnTo>
                  <a:pt x="1134528" y="946574"/>
                </a:lnTo>
                <a:lnTo>
                  <a:pt x="1130057" y="957892"/>
                </a:lnTo>
                <a:lnTo>
                  <a:pt x="1130154" y="970061"/>
                </a:lnTo>
                <a:lnTo>
                  <a:pt x="1135087" y="981659"/>
                </a:lnTo>
                <a:lnTo>
                  <a:pt x="1290637" y="1208417"/>
                </a:lnTo>
                <a:lnTo>
                  <a:pt x="1377640" y="1030516"/>
                </a:lnTo>
                <a:lnTo>
                  <a:pt x="1245603" y="1030516"/>
                </a:lnTo>
                <a:lnTo>
                  <a:pt x="1187449" y="945743"/>
                </a:lnTo>
                <a:lnTo>
                  <a:pt x="1178402" y="936967"/>
                </a:lnTo>
                <a:lnTo>
                  <a:pt x="1167082" y="932495"/>
                </a:lnTo>
                <a:close/>
              </a:path>
              <a:path w="1414779" h="1208405">
                <a:moveTo>
                  <a:pt x="975580" y="63563"/>
                </a:moveTo>
                <a:lnTo>
                  <a:pt x="704761" y="63563"/>
                </a:lnTo>
                <a:lnTo>
                  <a:pt x="761390" y="66586"/>
                </a:lnTo>
                <a:lnTo>
                  <a:pt x="815124" y="73850"/>
                </a:lnTo>
                <a:lnTo>
                  <a:pt x="865238" y="85623"/>
                </a:lnTo>
                <a:lnTo>
                  <a:pt x="911517" y="102171"/>
                </a:lnTo>
                <a:lnTo>
                  <a:pt x="953858" y="123774"/>
                </a:lnTo>
                <a:lnTo>
                  <a:pt x="992289" y="150799"/>
                </a:lnTo>
                <a:lnTo>
                  <a:pt x="1027061" y="183781"/>
                </a:lnTo>
                <a:lnTo>
                  <a:pt x="1058608" y="222885"/>
                </a:lnTo>
                <a:lnTo>
                  <a:pt x="1087094" y="267906"/>
                </a:lnTo>
                <a:lnTo>
                  <a:pt x="1112646" y="318541"/>
                </a:lnTo>
                <a:lnTo>
                  <a:pt x="1135405" y="374434"/>
                </a:lnTo>
                <a:lnTo>
                  <a:pt x="1155395" y="434771"/>
                </a:lnTo>
                <a:lnTo>
                  <a:pt x="1188516" y="569302"/>
                </a:lnTo>
                <a:lnTo>
                  <a:pt x="1213383" y="717296"/>
                </a:lnTo>
                <a:lnTo>
                  <a:pt x="1232052" y="875766"/>
                </a:lnTo>
                <a:lnTo>
                  <a:pt x="1245603" y="1030516"/>
                </a:lnTo>
                <a:lnTo>
                  <a:pt x="1377640" y="1030516"/>
                </a:lnTo>
                <a:lnTo>
                  <a:pt x="1379664" y="1026375"/>
                </a:lnTo>
                <a:lnTo>
                  <a:pt x="1308976" y="1026375"/>
                </a:lnTo>
                <a:lnTo>
                  <a:pt x="1295222" y="869276"/>
                </a:lnTo>
                <a:lnTo>
                  <a:pt x="1276273" y="708317"/>
                </a:lnTo>
                <a:lnTo>
                  <a:pt x="1250746" y="556437"/>
                </a:lnTo>
                <a:lnTo>
                  <a:pt x="1216456" y="417169"/>
                </a:lnTo>
                <a:lnTo>
                  <a:pt x="1195019" y="352450"/>
                </a:lnTo>
                <a:lnTo>
                  <a:pt x="1170495" y="292226"/>
                </a:lnTo>
                <a:lnTo>
                  <a:pt x="1142403" y="236550"/>
                </a:lnTo>
                <a:lnTo>
                  <a:pt x="1110310" y="185839"/>
                </a:lnTo>
                <a:lnTo>
                  <a:pt x="1073835" y="140627"/>
                </a:lnTo>
                <a:lnTo>
                  <a:pt x="1032611" y="101523"/>
                </a:lnTo>
                <a:lnTo>
                  <a:pt x="986713" y="69240"/>
                </a:lnTo>
                <a:lnTo>
                  <a:pt x="975580" y="63563"/>
                </a:lnTo>
                <a:close/>
              </a:path>
              <a:path w="1414779" h="1208405">
                <a:moveTo>
                  <a:pt x="1384675" y="915743"/>
                </a:moveTo>
                <a:lnTo>
                  <a:pt x="1372619" y="917421"/>
                </a:lnTo>
                <a:lnTo>
                  <a:pt x="1362072" y="923496"/>
                </a:lnTo>
                <a:lnTo>
                  <a:pt x="1354404" y="933500"/>
                </a:lnTo>
                <a:lnTo>
                  <a:pt x="1308976" y="1026375"/>
                </a:lnTo>
                <a:lnTo>
                  <a:pt x="1379664" y="1026375"/>
                </a:lnTo>
                <a:lnTo>
                  <a:pt x="1411439" y="961402"/>
                </a:lnTo>
                <a:lnTo>
                  <a:pt x="1414630" y="949205"/>
                </a:lnTo>
                <a:lnTo>
                  <a:pt x="1412952" y="937148"/>
                </a:lnTo>
                <a:lnTo>
                  <a:pt x="1406876" y="926601"/>
                </a:lnTo>
                <a:lnTo>
                  <a:pt x="1396872" y="918933"/>
                </a:lnTo>
                <a:lnTo>
                  <a:pt x="1384675" y="915743"/>
                </a:lnTo>
                <a:close/>
              </a:path>
              <a:path w="1414779" h="1208405">
                <a:moveTo>
                  <a:pt x="705065" y="0"/>
                </a:moveTo>
                <a:lnTo>
                  <a:pt x="575424" y="5626"/>
                </a:lnTo>
                <a:lnTo>
                  <a:pt x="437857" y="24485"/>
                </a:lnTo>
                <a:lnTo>
                  <a:pt x="294805" y="53124"/>
                </a:lnTo>
                <a:lnTo>
                  <a:pt x="148183" y="88163"/>
                </a:lnTo>
                <a:lnTo>
                  <a:pt x="0" y="126339"/>
                </a:lnTo>
                <a:lnTo>
                  <a:pt x="15849" y="187820"/>
                </a:lnTo>
                <a:lnTo>
                  <a:pt x="163487" y="149796"/>
                </a:lnTo>
                <a:lnTo>
                  <a:pt x="308419" y="115150"/>
                </a:lnTo>
                <a:lnTo>
                  <a:pt x="448424" y="87134"/>
                </a:lnTo>
                <a:lnTo>
                  <a:pt x="581139" y="68935"/>
                </a:lnTo>
                <a:lnTo>
                  <a:pt x="704761" y="63563"/>
                </a:lnTo>
                <a:lnTo>
                  <a:pt x="975580" y="63563"/>
                </a:lnTo>
                <a:lnTo>
                  <a:pt x="936726" y="43751"/>
                </a:lnTo>
                <a:lnTo>
                  <a:pt x="883246" y="24625"/>
                </a:lnTo>
                <a:lnTo>
                  <a:pt x="826668" y="11328"/>
                </a:lnTo>
                <a:lnTo>
                  <a:pt x="767346" y="3301"/>
                </a:lnTo>
                <a:lnTo>
                  <a:pt x="70506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4401" y="2976384"/>
            <a:ext cx="1427480" cy="1208405"/>
          </a:xfrm>
          <a:custGeom>
            <a:avLst/>
            <a:gdLst/>
            <a:ahLst/>
            <a:cxnLst/>
            <a:rect l="l" t="t" r="r" b="b"/>
            <a:pathLst>
              <a:path w="1427479" h="1208404">
                <a:moveTo>
                  <a:pt x="1179506" y="932580"/>
                </a:moveTo>
                <a:lnTo>
                  <a:pt x="1167336" y="932686"/>
                </a:lnTo>
                <a:lnTo>
                  <a:pt x="1155738" y="937628"/>
                </a:lnTo>
                <a:lnTo>
                  <a:pt x="1146964" y="946683"/>
                </a:lnTo>
                <a:lnTo>
                  <a:pt x="1142498" y="958005"/>
                </a:lnTo>
                <a:lnTo>
                  <a:pt x="1142604" y="970175"/>
                </a:lnTo>
                <a:lnTo>
                  <a:pt x="1147546" y="981773"/>
                </a:lnTo>
                <a:lnTo>
                  <a:pt x="1303261" y="1208417"/>
                </a:lnTo>
                <a:lnTo>
                  <a:pt x="1390092" y="1030541"/>
                </a:lnTo>
                <a:lnTo>
                  <a:pt x="1258100" y="1030541"/>
                </a:lnTo>
                <a:lnTo>
                  <a:pt x="1199883" y="945819"/>
                </a:lnTo>
                <a:lnTo>
                  <a:pt x="1190828" y="937046"/>
                </a:lnTo>
                <a:lnTo>
                  <a:pt x="1179506" y="932580"/>
                </a:lnTo>
                <a:close/>
              </a:path>
              <a:path w="1427479" h="1208404">
                <a:moveTo>
                  <a:pt x="984933" y="63563"/>
                </a:moveTo>
                <a:lnTo>
                  <a:pt x="711581" y="63563"/>
                </a:lnTo>
                <a:lnTo>
                  <a:pt x="768832" y="66586"/>
                </a:lnTo>
                <a:lnTo>
                  <a:pt x="823150" y="73863"/>
                </a:lnTo>
                <a:lnTo>
                  <a:pt x="873810" y="85648"/>
                </a:lnTo>
                <a:lnTo>
                  <a:pt x="920610" y="102222"/>
                </a:lnTo>
                <a:lnTo>
                  <a:pt x="963422" y="123837"/>
                </a:lnTo>
                <a:lnTo>
                  <a:pt x="1002271" y="150888"/>
                </a:lnTo>
                <a:lnTo>
                  <a:pt x="1037412" y="183896"/>
                </a:lnTo>
                <a:lnTo>
                  <a:pt x="1069276" y="222999"/>
                </a:lnTo>
                <a:lnTo>
                  <a:pt x="1098042" y="268020"/>
                </a:lnTo>
                <a:lnTo>
                  <a:pt x="1123848" y="318655"/>
                </a:lnTo>
                <a:lnTo>
                  <a:pt x="1146822" y="374523"/>
                </a:lnTo>
                <a:lnTo>
                  <a:pt x="1167003" y="434860"/>
                </a:lnTo>
                <a:lnTo>
                  <a:pt x="1200454" y="569366"/>
                </a:lnTo>
                <a:lnTo>
                  <a:pt x="1225562" y="717334"/>
                </a:lnTo>
                <a:lnTo>
                  <a:pt x="1244409" y="875792"/>
                </a:lnTo>
                <a:lnTo>
                  <a:pt x="1258100" y="1030541"/>
                </a:lnTo>
                <a:lnTo>
                  <a:pt x="1390092" y="1030541"/>
                </a:lnTo>
                <a:lnTo>
                  <a:pt x="1392131" y="1026363"/>
                </a:lnTo>
                <a:lnTo>
                  <a:pt x="1321473" y="1026363"/>
                </a:lnTo>
                <a:lnTo>
                  <a:pt x="1307579" y="869251"/>
                </a:lnTo>
                <a:lnTo>
                  <a:pt x="1288427" y="708266"/>
                </a:lnTo>
                <a:lnTo>
                  <a:pt x="1262659" y="556374"/>
                </a:lnTo>
                <a:lnTo>
                  <a:pt x="1228013" y="417093"/>
                </a:lnTo>
                <a:lnTo>
                  <a:pt x="1206360" y="352348"/>
                </a:lnTo>
                <a:lnTo>
                  <a:pt x="1181595" y="292112"/>
                </a:lnTo>
                <a:lnTo>
                  <a:pt x="1153210" y="236435"/>
                </a:lnTo>
                <a:lnTo>
                  <a:pt x="1120813" y="185724"/>
                </a:lnTo>
                <a:lnTo>
                  <a:pt x="1083970" y="140512"/>
                </a:lnTo>
                <a:lnTo>
                  <a:pt x="1042365" y="101434"/>
                </a:lnTo>
                <a:lnTo>
                  <a:pt x="996048" y="69176"/>
                </a:lnTo>
                <a:lnTo>
                  <a:pt x="984933" y="63563"/>
                </a:lnTo>
                <a:close/>
              </a:path>
              <a:path w="1427479" h="1208404">
                <a:moveTo>
                  <a:pt x="1397091" y="915676"/>
                </a:moveTo>
                <a:lnTo>
                  <a:pt x="1385035" y="917363"/>
                </a:lnTo>
                <a:lnTo>
                  <a:pt x="1374491" y="923449"/>
                </a:lnTo>
                <a:lnTo>
                  <a:pt x="1366824" y="933462"/>
                </a:lnTo>
                <a:lnTo>
                  <a:pt x="1321473" y="1026363"/>
                </a:lnTo>
                <a:lnTo>
                  <a:pt x="1392131" y="1026363"/>
                </a:lnTo>
                <a:lnTo>
                  <a:pt x="1423885" y="961313"/>
                </a:lnTo>
                <a:lnTo>
                  <a:pt x="1427067" y="949113"/>
                </a:lnTo>
                <a:lnTo>
                  <a:pt x="1425372" y="937046"/>
                </a:lnTo>
                <a:lnTo>
                  <a:pt x="1419299" y="926521"/>
                </a:lnTo>
                <a:lnTo>
                  <a:pt x="1409293" y="918857"/>
                </a:lnTo>
                <a:lnTo>
                  <a:pt x="1397091" y="915676"/>
                </a:lnTo>
                <a:close/>
              </a:path>
              <a:path w="1427479" h="1208404">
                <a:moveTo>
                  <a:pt x="711885" y="0"/>
                </a:moveTo>
                <a:lnTo>
                  <a:pt x="581025" y="5613"/>
                </a:lnTo>
                <a:lnTo>
                  <a:pt x="442150" y="24485"/>
                </a:lnTo>
                <a:lnTo>
                  <a:pt x="297700" y="53098"/>
                </a:lnTo>
                <a:lnTo>
                  <a:pt x="149644" y="88150"/>
                </a:lnTo>
                <a:lnTo>
                  <a:pt x="0" y="126314"/>
                </a:lnTo>
                <a:lnTo>
                  <a:pt x="15697" y="187845"/>
                </a:lnTo>
                <a:lnTo>
                  <a:pt x="164807" y="149809"/>
                </a:lnTo>
                <a:lnTo>
                  <a:pt x="311188" y="115163"/>
                </a:lnTo>
                <a:lnTo>
                  <a:pt x="452602" y="87147"/>
                </a:lnTo>
                <a:lnTo>
                  <a:pt x="586676" y="68935"/>
                </a:lnTo>
                <a:lnTo>
                  <a:pt x="711581" y="63563"/>
                </a:lnTo>
                <a:lnTo>
                  <a:pt x="984933" y="63563"/>
                </a:lnTo>
                <a:lnTo>
                  <a:pt x="945629" y="43713"/>
                </a:lnTo>
                <a:lnTo>
                  <a:pt x="891667" y="24599"/>
                </a:lnTo>
                <a:lnTo>
                  <a:pt x="834593" y="11328"/>
                </a:lnTo>
                <a:lnTo>
                  <a:pt x="774725" y="3301"/>
                </a:lnTo>
                <a:lnTo>
                  <a:pt x="71188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0400" y="0"/>
            <a:ext cx="3403600" cy="232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77" y="160401"/>
            <a:ext cx="7675244" cy="1292662"/>
          </a:xfrm>
        </p:spPr>
        <p:txBody>
          <a:bodyPr/>
          <a:lstStyle/>
          <a:p>
            <a:r>
              <a:rPr lang="en-US" sz="2800" dirty="0" smtClean="0"/>
              <a:t>Added slide- Why would Ca induce fusion of vesicles to plasma membrane? </a:t>
            </a:r>
            <a:br>
              <a:rPr lang="en-US" sz="2800" dirty="0" smtClean="0"/>
            </a:br>
            <a:endParaRPr lang="ar-JO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74734" cy="5386090"/>
          </a:xfrm>
        </p:spPr>
        <p:txBody>
          <a:bodyPr/>
          <a:lstStyle/>
          <a:p>
            <a:endParaRPr lang="ar-JO" dirty="0" smtClean="0"/>
          </a:p>
          <a:p>
            <a:endParaRPr lang="en-US" sz="2000" dirty="0" smtClean="0"/>
          </a:p>
          <a:p>
            <a:r>
              <a:rPr lang="en-US" b="1" dirty="0" smtClean="0"/>
              <a:t>- because Ca is required for the </a:t>
            </a:r>
            <a:r>
              <a:rPr lang="en-US" b="1" u="sng" dirty="0" smtClean="0"/>
              <a:t>interaction</a:t>
            </a:r>
            <a:r>
              <a:rPr lang="en-US" b="1" dirty="0" smtClean="0"/>
              <a:t> between different proteins that exists on the plasma membrane and the synaptic vesicles </a:t>
            </a:r>
          </a:p>
          <a:p>
            <a:r>
              <a:rPr lang="en-US" b="1" dirty="0" smtClean="0"/>
              <a:t>- so Ca level goes up allowing these interactions to occur between vesicles and membrane </a:t>
            </a:r>
          </a:p>
          <a:p>
            <a:r>
              <a:rPr lang="en-US" b="1" dirty="0" smtClean="0"/>
              <a:t>- another mechanism for fusion not mentioned in the slides, which is that these </a:t>
            </a:r>
            <a:r>
              <a:rPr lang="en-US" b="1" u="sng" dirty="0" smtClean="0"/>
              <a:t>vesicles bind to microtubules </a:t>
            </a:r>
            <a:r>
              <a:rPr lang="en-US" b="1" dirty="0" smtClean="0"/>
              <a:t>and then they </a:t>
            </a:r>
            <a:r>
              <a:rPr lang="en-US" b="1" u="sng" dirty="0" smtClean="0"/>
              <a:t>jump</a:t>
            </a:r>
            <a:r>
              <a:rPr lang="en-US" b="1" dirty="0" smtClean="0"/>
              <a:t> from microtubules </a:t>
            </a:r>
            <a:r>
              <a:rPr lang="en-US" b="1" u="sng" dirty="0" smtClean="0"/>
              <a:t>to the </a:t>
            </a:r>
            <a:r>
              <a:rPr lang="en-US" b="1" u="sng" dirty="0" err="1" smtClean="0"/>
              <a:t>actin</a:t>
            </a:r>
            <a:r>
              <a:rPr lang="en-US" b="1" u="sng" dirty="0" smtClean="0"/>
              <a:t> </a:t>
            </a:r>
            <a:r>
              <a:rPr lang="en-US" b="1" dirty="0" smtClean="0"/>
              <a:t>on plasma membrane, but there is a gap or empty region between the </a:t>
            </a:r>
            <a:r>
              <a:rPr lang="en-US" b="1" dirty="0" err="1" smtClean="0"/>
              <a:t>actin</a:t>
            </a:r>
            <a:r>
              <a:rPr lang="en-US" b="1" dirty="0" smtClean="0"/>
              <a:t> and the membrane , when the Ca increase inside the cell, </a:t>
            </a:r>
            <a:r>
              <a:rPr lang="en-US" b="1" u="sng" dirty="0" smtClean="0"/>
              <a:t>the </a:t>
            </a:r>
            <a:r>
              <a:rPr lang="en-US" b="1" u="sng" dirty="0" err="1" smtClean="0"/>
              <a:t>actin</a:t>
            </a:r>
            <a:r>
              <a:rPr lang="en-US" b="1" u="sng" dirty="0" smtClean="0"/>
              <a:t> cytoskeleton move and interact with the plasma membrane allowing for the vesicles to get near the plasma membrane so that they fuse and release the neurotransmitter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Proteins and exocytosis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69264" y="1395095"/>
            <a:ext cx="8205470" cy="2177968"/>
          </a:xfrm>
          <a:prstGeom prst="rect">
            <a:avLst/>
          </a:prstGeom>
        </p:spPr>
        <p:txBody>
          <a:bodyPr vert="horz" wrap="square" lIns="0" tIns="44640" rIns="0" bIns="0" rtlCol="0">
            <a:spAutoFit/>
          </a:bodyPr>
          <a:lstStyle/>
          <a:p>
            <a:pPr marL="3175" marR="5080" algn="l" rtl="0">
              <a:lnSpc>
                <a:spcPct val="90000"/>
              </a:lnSpc>
            </a:pPr>
            <a:r>
              <a:rPr dirty="0"/>
              <a:t>The SNARE proteins in the vesicular and presynaptic membranes form  complexes in close apposition of the vesicular and the presynaptic  membranes. The influx of Ca2+ ions as a result of depolarization into the  terminal allows for calcium ions to interact with synaptotagmin, leading  to fusion of the vesicular and  presynaptic membranes.</a:t>
            </a:r>
          </a:p>
        </p:txBody>
      </p:sp>
      <p:sp>
        <p:nvSpPr>
          <p:cNvPr id="4" name="object 4"/>
          <p:cNvSpPr/>
          <p:nvPr/>
        </p:nvSpPr>
        <p:spPr>
          <a:xfrm>
            <a:off x="4038600" y="3352800"/>
            <a:ext cx="4152900" cy="3238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4419600"/>
            <a:ext cx="26670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802173" y="6488668"/>
            <a:ext cx="298440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Not mentioned by the doctor </a:t>
            </a:r>
            <a:endParaRPr lang="ar-JO" i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7647623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sz="3800" dirty="0"/>
              <a:t>Note the differences </a:t>
            </a:r>
            <a:r>
              <a:rPr sz="3800" dirty="0" smtClean="0"/>
              <a:t>between</a:t>
            </a:r>
            <a:r>
              <a:rPr lang="en-US" sz="3800" dirty="0" smtClean="0"/>
              <a:t> </a:t>
            </a:r>
            <a:r>
              <a:rPr lang="en-US" sz="3800" dirty="0" err="1" smtClean="0"/>
              <a:t>neuropeptides</a:t>
            </a:r>
            <a:r>
              <a:rPr lang="en-US" sz="3800" dirty="0" smtClean="0"/>
              <a:t> and   neurotransmitters</a:t>
            </a:r>
            <a:br>
              <a:rPr lang="en-US" sz="3800" dirty="0" smtClean="0"/>
            </a:b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2133600"/>
            <a:ext cx="9144000" cy="2859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l" rtl="0">
              <a:lnSpc>
                <a:spcPts val="2425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 smtClean="0">
                <a:latin typeface="Century Gothic"/>
                <a:cs typeface="Century Gothic"/>
              </a:rPr>
              <a:t>Onset </a:t>
            </a:r>
            <a:r>
              <a:rPr sz="2800" dirty="0">
                <a:latin typeface="Century Gothic"/>
                <a:cs typeface="Century Gothic"/>
              </a:rPr>
              <a:t>and  duration of action</a:t>
            </a:r>
          </a:p>
          <a:p>
            <a:pPr marL="241300" indent="-228600" algn="l" rtl="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Synthesis, transport, and packaging</a:t>
            </a:r>
          </a:p>
          <a:p>
            <a:pPr marL="241300" indent="-228600" algn="l" rtl="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Concentration for action and  receptor binding</a:t>
            </a:r>
          </a:p>
          <a:p>
            <a:pPr marL="241300" indent="-228600" algn="l" rtl="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Concentration of [Ca+]  for release</a:t>
            </a:r>
          </a:p>
          <a:p>
            <a:pPr marL="241300" indent="-228600" algn="l" rtl="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Site of synthesis, modification</a:t>
            </a:r>
          </a:p>
          <a:p>
            <a:pPr marL="241300" indent="-228600" algn="l" rtl="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Fate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626" y="2832734"/>
            <a:ext cx="7755573" cy="213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65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A. </a:t>
            </a:r>
            <a:r>
              <a:rPr sz="5400" dirty="0" smtClean="0">
                <a:latin typeface="Century Gothic"/>
                <a:cs typeface="Century Gothic"/>
              </a:rPr>
              <a:t>Tyrosine-Derived  </a:t>
            </a:r>
            <a:r>
              <a:rPr sz="5400" dirty="0" smtClean="0">
                <a:latin typeface="Century Gothic"/>
                <a:cs typeface="Century Gothic"/>
              </a:rPr>
              <a:t>Neurotransmitters</a:t>
            </a:r>
            <a:r>
              <a:rPr lang="en-US" sz="1600" dirty="0" smtClean="0">
                <a:latin typeface="Century Gothic"/>
                <a:cs typeface="Century Gothic"/>
              </a:rPr>
              <a:t>(</a:t>
            </a:r>
            <a:r>
              <a:rPr lang="en-US" sz="1600" dirty="0" err="1" smtClean="0">
                <a:latin typeface="Century Gothic"/>
                <a:cs typeface="Century Gothic"/>
              </a:rPr>
              <a:t>catecholamines</a:t>
            </a:r>
            <a:r>
              <a:rPr lang="en-US" sz="1600" dirty="0" smtClean="0">
                <a:latin typeface="Century Gothic"/>
                <a:cs typeface="Century Gothic"/>
              </a:rPr>
              <a:t>)</a:t>
            </a:r>
            <a:endParaRPr sz="5400" dirty="0">
              <a:latin typeface="Century Gothic"/>
              <a:cs typeface="Century Gothic"/>
            </a:endParaRPr>
          </a:p>
          <a:p>
            <a:pPr marL="12700" algn="l" rtl="0">
              <a:lnSpc>
                <a:spcPct val="100000"/>
              </a:lnSpc>
              <a:spcBef>
                <a:spcPts val="790"/>
              </a:spcBef>
            </a:pPr>
            <a:r>
              <a:rPr sz="2000" b="1" dirty="0">
                <a:latin typeface="Century Gothic"/>
                <a:cs typeface="Century Gothic"/>
              </a:rPr>
              <a:t>Dopamine, norepinephrine, and  epinephrine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981200" y="5867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JO" dirty="0"/>
          </a:p>
          <a:p>
            <a:pPr algn="l" rtl="0"/>
            <a:r>
              <a:rPr lang="en-US" i="1" u="sng" dirty="0" smtClean="0"/>
              <a:t>“</a:t>
            </a:r>
            <a:r>
              <a:rPr lang="en-US" i="1" u="sng" dirty="0"/>
              <a:t>They are called </a:t>
            </a:r>
            <a:r>
              <a:rPr lang="en-US" i="1" u="sng" dirty="0" err="1"/>
              <a:t>catecholamines</a:t>
            </a:r>
            <a:r>
              <a:rPr lang="en-US" i="1" u="sng" dirty="0"/>
              <a:t> because they contain a </a:t>
            </a:r>
            <a:r>
              <a:rPr lang="en-US" i="1" u="sng" dirty="0" err="1"/>
              <a:t>Catechol</a:t>
            </a:r>
            <a:r>
              <a:rPr lang="en-US" i="1" u="sng" dirty="0"/>
              <a:t> ring” </a:t>
            </a:r>
            <a:endParaRPr lang="ar-JO" i="1" u="sng" dirty="0"/>
          </a:p>
        </p:txBody>
      </p:sp>
      <p:sp>
        <p:nvSpPr>
          <p:cNvPr id="5" name="object 2"/>
          <p:cNvSpPr txBox="1"/>
          <p:nvPr/>
        </p:nvSpPr>
        <p:spPr>
          <a:xfrm>
            <a:off x="152400" y="1676400"/>
            <a:ext cx="7603174" cy="716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marR="5080" indent="-1143000" algn="l" rtl="0">
              <a:lnSpc>
                <a:spcPts val="65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II. </a:t>
            </a:r>
            <a:r>
              <a:rPr sz="3200" dirty="0" smtClean="0">
                <a:latin typeface="Century Gothic"/>
                <a:cs typeface="Century Gothic"/>
              </a:rPr>
              <a:t>Small-molecule </a:t>
            </a:r>
            <a:r>
              <a:rPr sz="3200" dirty="0" smtClean="0">
                <a:latin typeface="Century Gothic"/>
                <a:cs typeface="Century Gothic"/>
              </a:rPr>
              <a:t>neurotransmitters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spc="-550" dirty="0"/>
              <a:t>N</a:t>
            </a:r>
            <a:r>
              <a:rPr spc="-484" dirty="0"/>
              <a:t>o</a:t>
            </a:r>
            <a:r>
              <a:rPr spc="-90" dirty="0"/>
              <a:t>t</a:t>
            </a:r>
            <a:r>
              <a:rPr spc="-690" dirty="0"/>
              <a:t>e</a:t>
            </a:r>
            <a:r>
              <a:rPr spc="-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524000"/>
            <a:ext cx="6982459" cy="4485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r>
              <a:rPr sz="2800" dirty="0">
                <a:latin typeface="Century Gothic"/>
                <a:cs typeface="Century Gothic"/>
              </a:rPr>
              <a:t>Role of </a:t>
            </a:r>
            <a:r>
              <a:rPr sz="2800" dirty="0" smtClean="0">
                <a:latin typeface="Century Gothic"/>
                <a:cs typeface="Century Gothic"/>
              </a:rPr>
              <a:t>cofactors</a:t>
            </a:r>
            <a:r>
              <a:rPr lang="ar-JO" sz="2400" i="1" u="sng" dirty="0" smtClean="0">
                <a:latin typeface="Century Gothic"/>
                <a:cs typeface="Century Gothic"/>
              </a:rPr>
              <a:t>- </a:t>
            </a:r>
            <a:r>
              <a:rPr lang="en-US" sz="2400" i="1" u="sng" dirty="0" smtClean="0"/>
              <a:t>Vitamin </a:t>
            </a:r>
            <a:r>
              <a:rPr lang="en-US" sz="2400" i="1" u="sng" dirty="0"/>
              <a:t>and vitamin </a:t>
            </a:r>
            <a:r>
              <a:rPr lang="en-US" sz="2400" i="1" u="sng" dirty="0" smtClean="0"/>
              <a:t>derivatives- </a:t>
            </a:r>
            <a:r>
              <a:rPr lang="en-US" sz="2400" b="1" i="1" u="sng" dirty="0" smtClean="0"/>
              <a:t>in </a:t>
            </a:r>
            <a:r>
              <a:rPr lang="en-US" sz="2400" b="1" i="1" u="sng" dirty="0"/>
              <a:t>regulating the synthesis of small molecule neurotransmitter </a:t>
            </a:r>
            <a:endParaRPr lang="en-US" sz="2800" b="1" i="1" u="sng" dirty="0"/>
          </a:p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entury Gothic"/>
              <a:cs typeface="Century Gothic"/>
            </a:endParaRPr>
          </a:p>
          <a:p>
            <a:pPr marL="698500" lvl="1" indent="-228600" algn="l" rtl="0">
              <a:lnSpc>
                <a:spcPct val="15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S-</a:t>
            </a:r>
            <a:r>
              <a:rPr sz="2400" dirty="0" err="1">
                <a:latin typeface="Century Gothic"/>
                <a:cs typeface="Century Gothic"/>
              </a:rPr>
              <a:t>adenosylmethionine</a:t>
            </a:r>
            <a:r>
              <a:rPr sz="2400" dirty="0">
                <a:latin typeface="Century Gothic"/>
                <a:cs typeface="Century Gothic"/>
              </a:rPr>
              <a:t> </a:t>
            </a:r>
            <a:r>
              <a:rPr lang="en-US" sz="2400" dirty="0" smtClean="0">
                <a:latin typeface="Century Gothic"/>
                <a:cs typeface="Century Gothic"/>
              </a:rPr>
              <a:t>for </a:t>
            </a:r>
            <a:r>
              <a:rPr sz="2400" dirty="0" smtClean="0">
                <a:latin typeface="Century Gothic"/>
                <a:cs typeface="Century Gothic"/>
              </a:rPr>
              <a:t>methyl transfer</a:t>
            </a:r>
            <a:r>
              <a:rPr lang="ar-JO" sz="2400" dirty="0" smtClean="0">
                <a:latin typeface="Century Gothic"/>
                <a:cs typeface="Century Gothic"/>
              </a:rPr>
              <a:t> </a:t>
            </a:r>
            <a:endParaRPr sz="2400" dirty="0">
              <a:latin typeface="Century Gothic"/>
              <a:cs typeface="Century Gothic"/>
            </a:endParaRPr>
          </a:p>
          <a:p>
            <a:pPr marL="698500" marR="5080" lvl="1" indent="-228600" algn="l" rtl="0">
              <a:lnSpc>
                <a:spcPct val="1500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Pyrodoxal phosphate (vitamin </a:t>
            </a:r>
            <a:r>
              <a:rPr sz="2400" u="sng" dirty="0">
                <a:latin typeface="Century Gothic"/>
                <a:cs typeface="Century Gothic"/>
              </a:rPr>
              <a:t>B6</a:t>
            </a:r>
            <a:r>
              <a:rPr sz="2400" dirty="0">
                <a:latin typeface="Century Gothic"/>
                <a:cs typeface="Century Gothic"/>
              </a:rPr>
              <a:t>): transamination,  decarboxylation</a:t>
            </a:r>
          </a:p>
          <a:p>
            <a:pPr marL="698500" lvl="1" indent="-228600" algn="l" rtl="0">
              <a:lnSpc>
                <a:spcPct val="15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Tetrahydrobiopterin (BH4</a:t>
            </a:r>
            <a:r>
              <a:rPr sz="2400" dirty="0" smtClean="0">
                <a:latin typeface="Century Gothic"/>
                <a:cs typeface="Century Gothic"/>
              </a:rPr>
              <a:t>)</a:t>
            </a:r>
            <a:r>
              <a:rPr lang="en-US" sz="2400" dirty="0" smtClean="0">
                <a:latin typeface="Century Gothic"/>
                <a:cs typeface="Century Gothic"/>
              </a:rPr>
              <a:t>;</a:t>
            </a:r>
            <a:r>
              <a:rPr lang="en-US" sz="2400" i="1" u="sng" dirty="0" smtClean="0">
                <a:latin typeface="Century Gothic"/>
                <a:cs typeface="Century Gothic"/>
              </a:rPr>
              <a:t> </a:t>
            </a:r>
            <a:r>
              <a:rPr lang="en-US" sz="2400" i="1" u="sng" dirty="0"/>
              <a:t>involved in synthesis of </a:t>
            </a:r>
            <a:r>
              <a:rPr lang="en-US" sz="2400" i="1" u="sng" dirty="0" err="1"/>
              <a:t>catecholamines</a:t>
            </a:r>
            <a:r>
              <a:rPr lang="en-US" sz="2400" i="1" u="sng" dirty="0"/>
              <a:t> </a:t>
            </a:r>
            <a:endParaRPr sz="2400" i="1" u="sng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59477" y="6488668"/>
            <a:ext cx="112710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important</a:t>
            </a:r>
            <a:endParaRPr lang="ar-JO" i="1" u="sn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77" y="160401"/>
            <a:ext cx="7675244" cy="553998"/>
          </a:xfrm>
        </p:spPr>
        <p:txBody>
          <a:bodyPr/>
          <a:lstStyle/>
          <a:p>
            <a:r>
              <a:rPr lang="en-US" sz="3200" dirty="0" smtClean="0"/>
              <a:t>Added slide-</a:t>
            </a:r>
            <a:r>
              <a:rPr lang="en-US" sz="3600" dirty="0" smtClean="0"/>
              <a:t> important</a:t>
            </a:r>
            <a:endParaRPr lang="ar-JO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304800"/>
            <a:ext cx="91440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ar-JO" dirty="0"/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dirty="0" smtClean="0"/>
              <a:t>Catecholamine Synthesis</a:t>
            </a:r>
            <a:r>
              <a:rPr lang="en-US" sz="2000" dirty="0"/>
              <a:t>: (very important) </a:t>
            </a:r>
            <a:endParaRPr lang="ar-JO" sz="2000" dirty="0"/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Synthesized </a:t>
            </a:r>
            <a:r>
              <a:rPr lang="en-US" sz="2000" dirty="0"/>
              <a:t>from tyrosine (hence called tyrosine derived)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tyrosine </a:t>
            </a:r>
            <a:r>
              <a:rPr lang="en-US" sz="2000" dirty="0"/>
              <a:t>is </a:t>
            </a:r>
            <a:r>
              <a:rPr lang="en-US" sz="2000" dirty="0" err="1"/>
              <a:t>hydroxylated</a:t>
            </a:r>
            <a:r>
              <a:rPr lang="en-US" sz="2000" dirty="0"/>
              <a:t> in a </a:t>
            </a:r>
            <a:r>
              <a:rPr lang="en-US" sz="2000" b="1" u="sng" dirty="0"/>
              <a:t>rate limiting step </a:t>
            </a:r>
            <a:r>
              <a:rPr lang="en-US" sz="2000" dirty="0"/>
              <a:t>reaction catalyzed by </a:t>
            </a:r>
            <a:r>
              <a:rPr lang="en-US" sz="2000" b="1" u="sng" dirty="0"/>
              <a:t>tyrosine </a:t>
            </a:r>
            <a:r>
              <a:rPr lang="en-US" sz="2000" b="1" u="sng" dirty="0" err="1"/>
              <a:t>hydroxylase</a:t>
            </a:r>
            <a:r>
              <a:rPr lang="en-US" sz="2000" b="1" u="sng" dirty="0"/>
              <a:t> </a:t>
            </a:r>
            <a:r>
              <a:rPr lang="en-US" sz="2000" dirty="0"/>
              <a:t>which needs (THBP) as a cofactor, producing DOPA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/>
              <a:t>DOPA is then </a:t>
            </a:r>
            <a:r>
              <a:rPr lang="en-US" sz="2000" dirty="0" err="1"/>
              <a:t>decarboxylated</a:t>
            </a:r>
            <a:r>
              <a:rPr lang="en-US" sz="2000" dirty="0"/>
              <a:t> by </a:t>
            </a:r>
            <a:r>
              <a:rPr lang="en-US" sz="2000" u="sng" dirty="0" err="1"/>
              <a:t>Vit</a:t>
            </a:r>
            <a:r>
              <a:rPr lang="en-US" sz="2000" u="sng" dirty="0"/>
              <a:t> B6 </a:t>
            </a:r>
            <a:r>
              <a:rPr lang="en-US" sz="2000" dirty="0"/>
              <a:t>producing dopamine “which is a stimulant”,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/>
              <a:t>The earlier two reaction occur in the </a:t>
            </a:r>
            <a:r>
              <a:rPr lang="en-US" sz="2000" b="1" dirty="0"/>
              <a:t>cytoplasm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Then </a:t>
            </a:r>
            <a:r>
              <a:rPr lang="en-US" sz="2000" dirty="0"/>
              <a:t>the dopamine is packaged into vesicles, inside these vesicles dopamine is converted to </a:t>
            </a:r>
            <a:r>
              <a:rPr lang="en-US" sz="2000" dirty="0" err="1"/>
              <a:t>norepinephrine</a:t>
            </a:r>
            <a:r>
              <a:rPr lang="en-US" sz="2000" dirty="0"/>
              <a:t>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So </a:t>
            </a:r>
            <a:r>
              <a:rPr lang="en-US" sz="2000" b="1" u="sng" dirty="0" err="1"/>
              <a:t>norepinephrine</a:t>
            </a:r>
            <a:r>
              <a:rPr lang="en-US" sz="2000" b="1" u="sng" dirty="0"/>
              <a:t> synthesis is vesicular!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/>
              <a:t>then </a:t>
            </a:r>
            <a:r>
              <a:rPr lang="en-US" sz="2000" dirty="0" err="1"/>
              <a:t>norepinephrine</a:t>
            </a:r>
            <a:r>
              <a:rPr lang="en-US" sz="2000" dirty="0"/>
              <a:t> again leaks out to the cytoplasm and converted to epinephrine via </a:t>
            </a:r>
            <a:r>
              <a:rPr lang="en-US" sz="2000" dirty="0" err="1"/>
              <a:t>methyltransferase</a:t>
            </a:r>
            <a:r>
              <a:rPr lang="en-US" sz="2000" dirty="0"/>
              <a:t> which requires (s-</a:t>
            </a:r>
            <a:r>
              <a:rPr lang="en-US" sz="2000" dirty="0" err="1"/>
              <a:t>adenosylmethionine</a:t>
            </a:r>
            <a:r>
              <a:rPr lang="en-US" sz="2000" dirty="0"/>
              <a:t>) </a:t>
            </a:r>
          </a:p>
          <a:p>
            <a:pPr algn="l" rtl="0">
              <a:lnSpc>
                <a:spcPct val="150000"/>
              </a:lnSpc>
            </a:pPr>
            <a:r>
              <a:rPr lang="en-US" sz="2000" i="1" dirty="0"/>
              <a:t>“epinephrine synthesis is </a:t>
            </a:r>
            <a:r>
              <a:rPr lang="en-US" sz="2000" i="1" dirty="0" err="1"/>
              <a:t>cytoplasmic</a:t>
            </a:r>
            <a:r>
              <a:rPr lang="en-US" sz="2000" i="1" dirty="0"/>
              <a:t>!”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/>
              <a:t>Then it gets packaged inside synaptic vesicles.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700" y="0"/>
            <a:ext cx="86233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850" y="2432050"/>
            <a:ext cx="1587500" cy="58092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575310" marR="95885" indent="-488950">
              <a:lnSpc>
                <a:spcPts val="2100"/>
              </a:lnSpc>
              <a:spcBef>
                <a:spcPts val="330"/>
              </a:spcBef>
            </a:pPr>
            <a:r>
              <a:rPr sz="1800" b="1" i="1" u="sng" spc="-5" dirty="0">
                <a:solidFill>
                  <a:srgbClr val="C00000"/>
                </a:solidFill>
                <a:latin typeface="Arial"/>
                <a:cs typeface="Arial"/>
              </a:rPr>
              <a:t>Rate-limiting  step</a:t>
            </a:r>
            <a:endParaRPr sz="1800" u="sng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50" y="3473450"/>
            <a:ext cx="1092200" cy="1104900"/>
          </a:xfrm>
          <a:custGeom>
            <a:avLst/>
            <a:gdLst/>
            <a:ahLst/>
            <a:cxnLst/>
            <a:rect l="l" t="t" r="r" b="b"/>
            <a:pathLst>
              <a:path w="1092200" h="1104900">
                <a:moveTo>
                  <a:pt x="0" y="552450"/>
                </a:moveTo>
                <a:lnTo>
                  <a:pt x="2004" y="504782"/>
                </a:lnTo>
                <a:lnTo>
                  <a:pt x="7908" y="458241"/>
                </a:lnTo>
                <a:lnTo>
                  <a:pt x="17548" y="412991"/>
                </a:lnTo>
                <a:lnTo>
                  <a:pt x="30760" y="369199"/>
                </a:lnTo>
                <a:lnTo>
                  <a:pt x="47380" y="327030"/>
                </a:lnTo>
                <a:lnTo>
                  <a:pt x="67244" y="286651"/>
                </a:lnTo>
                <a:lnTo>
                  <a:pt x="90188" y="248227"/>
                </a:lnTo>
                <a:lnTo>
                  <a:pt x="116049" y="211924"/>
                </a:lnTo>
                <a:lnTo>
                  <a:pt x="144661" y="177907"/>
                </a:lnTo>
                <a:lnTo>
                  <a:pt x="175862" y="146343"/>
                </a:lnTo>
                <a:lnTo>
                  <a:pt x="209488" y="117398"/>
                </a:lnTo>
                <a:lnTo>
                  <a:pt x="245374" y="91237"/>
                </a:lnTo>
                <a:lnTo>
                  <a:pt x="283356" y="68026"/>
                </a:lnTo>
                <a:lnTo>
                  <a:pt x="323271" y="47931"/>
                </a:lnTo>
                <a:lnTo>
                  <a:pt x="364955" y="31118"/>
                </a:lnTo>
                <a:lnTo>
                  <a:pt x="408244" y="17752"/>
                </a:lnTo>
                <a:lnTo>
                  <a:pt x="452974" y="8000"/>
                </a:lnTo>
                <a:lnTo>
                  <a:pt x="498980" y="2027"/>
                </a:lnTo>
                <a:lnTo>
                  <a:pt x="546100" y="0"/>
                </a:lnTo>
                <a:lnTo>
                  <a:pt x="593219" y="2027"/>
                </a:lnTo>
                <a:lnTo>
                  <a:pt x="639226" y="8000"/>
                </a:lnTo>
                <a:lnTo>
                  <a:pt x="683956" y="17752"/>
                </a:lnTo>
                <a:lnTo>
                  <a:pt x="727244" y="31118"/>
                </a:lnTo>
                <a:lnTo>
                  <a:pt x="768928" y="47931"/>
                </a:lnTo>
                <a:lnTo>
                  <a:pt x="808844" y="68026"/>
                </a:lnTo>
                <a:lnTo>
                  <a:pt x="846826" y="91237"/>
                </a:lnTo>
                <a:lnTo>
                  <a:pt x="882712" y="117398"/>
                </a:lnTo>
                <a:lnTo>
                  <a:pt x="916337" y="146343"/>
                </a:lnTo>
                <a:lnTo>
                  <a:pt x="947538" y="177907"/>
                </a:lnTo>
                <a:lnTo>
                  <a:pt x="976151" y="211924"/>
                </a:lnTo>
                <a:lnTo>
                  <a:pt x="1002011" y="248227"/>
                </a:lnTo>
                <a:lnTo>
                  <a:pt x="1024955" y="286651"/>
                </a:lnTo>
                <a:lnTo>
                  <a:pt x="1044819" y="327030"/>
                </a:lnTo>
                <a:lnTo>
                  <a:pt x="1061439" y="369199"/>
                </a:lnTo>
                <a:lnTo>
                  <a:pt x="1074651" y="412991"/>
                </a:lnTo>
                <a:lnTo>
                  <a:pt x="1084291" y="458241"/>
                </a:lnTo>
                <a:lnTo>
                  <a:pt x="1090196" y="504782"/>
                </a:lnTo>
                <a:lnTo>
                  <a:pt x="1092200" y="552450"/>
                </a:lnTo>
                <a:lnTo>
                  <a:pt x="1090196" y="600117"/>
                </a:lnTo>
                <a:lnTo>
                  <a:pt x="1084291" y="646659"/>
                </a:lnTo>
                <a:lnTo>
                  <a:pt x="1074651" y="691909"/>
                </a:lnTo>
                <a:lnTo>
                  <a:pt x="1061439" y="735701"/>
                </a:lnTo>
                <a:lnTo>
                  <a:pt x="1044819" y="777869"/>
                </a:lnTo>
                <a:lnTo>
                  <a:pt x="1024955" y="818249"/>
                </a:lnTo>
                <a:lnTo>
                  <a:pt x="1002011" y="856673"/>
                </a:lnTo>
                <a:lnTo>
                  <a:pt x="976151" y="892976"/>
                </a:lnTo>
                <a:lnTo>
                  <a:pt x="947538" y="926992"/>
                </a:lnTo>
                <a:lnTo>
                  <a:pt x="916337" y="958556"/>
                </a:lnTo>
                <a:lnTo>
                  <a:pt x="882712" y="987502"/>
                </a:lnTo>
                <a:lnTo>
                  <a:pt x="846826" y="1013663"/>
                </a:lnTo>
                <a:lnTo>
                  <a:pt x="808844" y="1036873"/>
                </a:lnTo>
                <a:lnTo>
                  <a:pt x="768928" y="1056968"/>
                </a:lnTo>
                <a:lnTo>
                  <a:pt x="727244" y="1073782"/>
                </a:lnTo>
                <a:lnTo>
                  <a:pt x="683956" y="1087147"/>
                </a:lnTo>
                <a:lnTo>
                  <a:pt x="639226" y="1096899"/>
                </a:lnTo>
                <a:lnTo>
                  <a:pt x="593219" y="1102872"/>
                </a:lnTo>
                <a:lnTo>
                  <a:pt x="546100" y="1104900"/>
                </a:lnTo>
                <a:lnTo>
                  <a:pt x="498980" y="1102872"/>
                </a:lnTo>
                <a:lnTo>
                  <a:pt x="452974" y="1096899"/>
                </a:lnTo>
                <a:lnTo>
                  <a:pt x="408244" y="1087147"/>
                </a:lnTo>
                <a:lnTo>
                  <a:pt x="364955" y="1073782"/>
                </a:lnTo>
                <a:lnTo>
                  <a:pt x="323271" y="1056968"/>
                </a:lnTo>
                <a:lnTo>
                  <a:pt x="283356" y="1036873"/>
                </a:lnTo>
                <a:lnTo>
                  <a:pt x="245374" y="1013663"/>
                </a:lnTo>
                <a:lnTo>
                  <a:pt x="209488" y="987502"/>
                </a:lnTo>
                <a:lnTo>
                  <a:pt x="175862" y="958556"/>
                </a:lnTo>
                <a:lnTo>
                  <a:pt x="144661" y="926992"/>
                </a:lnTo>
                <a:lnTo>
                  <a:pt x="116049" y="892976"/>
                </a:lnTo>
                <a:lnTo>
                  <a:pt x="90188" y="856673"/>
                </a:lnTo>
                <a:lnTo>
                  <a:pt x="67244" y="818249"/>
                </a:lnTo>
                <a:lnTo>
                  <a:pt x="47380" y="777869"/>
                </a:lnTo>
                <a:lnTo>
                  <a:pt x="30760" y="735701"/>
                </a:lnTo>
                <a:lnTo>
                  <a:pt x="17548" y="691909"/>
                </a:lnTo>
                <a:lnTo>
                  <a:pt x="7908" y="646659"/>
                </a:lnTo>
                <a:lnTo>
                  <a:pt x="2004" y="600117"/>
                </a:lnTo>
                <a:lnTo>
                  <a:pt x="0" y="55245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3102" y="5251132"/>
            <a:ext cx="17672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Pyridoxal</a:t>
            </a:r>
            <a:r>
              <a:rPr sz="1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phosphate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5090" y="5178107"/>
            <a:ext cx="7931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sng" spc="-10" dirty="0">
                <a:solidFill>
                  <a:srgbClr val="FF0000"/>
                </a:solidFill>
                <a:latin typeface="Arial"/>
                <a:cs typeface="Arial"/>
              </a:rPr>
              <a:t>vesicular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8815" y="2484120"/>
            <a:ext cx="178688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Vitamin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B12 or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folate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25681" y="5492661"/>
            <a:ext cx="1487170" cy="810895"/>
          </a:xfrm>
          <a:custGeom>
            <a:avLst/>
            <a:gdLst/>
            <a:ahLst/>
            <a:cxnLst/>
            <a:rect l="l" t="t" r="r" b="b"/>
            <a:pathLst>
              <a:path w="1487170" h="810895">
                <a:moveTo>
                  <a:pt x="7137" y="660129"/>
                </a:moveTo>
                <a:lnTo>
                  <a:pt x="167081" y="729461"/>
                </a:lnTo>
                <a:lnTo>
                  <a:pt x="331914" y="759073"/>
                </a:lnTo>
                <a:lnTo>
                  <a:pt x="492036" y="784047"/>
                </a:lnTo>
                <a:lnTo>
                  <a:pt x="645058" y="802035"/>
                </a:lnTo>
                <a:lnTo>
                  <a:pt x="788606" y="810661"/>
                </a:lnTo>
                <a:lnTo>
                  <a:pt x="920407" y="807486"/>
                </a:lnTo>
                <a:lnTo>
                  <a:pt x="1037755" y="789997"/>
                </a:lnTo>
                <a:lnTo>
                  <a:pt x="1091069" y="774825"/>
                </a:lnTo>
                <a:lnTo>
                  <a:pt x="1096699" y="772533"/>
                </a:lnTo>
                <a:lnTo>
                  <a:pt x="789292" y="772533"/>
                </a:lnTo>
                <a:lnTo>
                  <a:pt x="648423" y="764068"/>
                </a:lnTo>
                <a:lnTo>
                  <a:pt x="497205" y="746292"/>
                </a:lnTo>
                <a:lnTo>
                  <a:pt x="338213" y="721495"/>
                </a:lnTo>
                <a:lnTo>
                  <a:pt x="174028" y="691998"/>
                </a:lnTo>
                <a:lnTo>
                  <a:pt x="7137" y="660129"/>
                </a:lnTo>
                <a:close/>
              </a:path>
              <a:path w="1487170" h="810895">
                <a:moveTo>
                  <a:pt x="1464589" y="106436"/>
                </a:moveTo>
                <a:lnTo>
                  <a:pt x="1385760" y="106436"/>
                </a:lnTo>
                <a:lnTo>
                  <a:pt x="1385074" y="115098"/>
                </a:lnTo>
                <a:lnTo>
                  <a:pt x="1373441" y="228818"/>
                </a:lnTo>
                <a:lnTo>
                  <a:pt x="1356969" y="337339"/>
                </a:lnTo>
                <a:lnTo>
                  <a:pt x="1333309" y="438222"/>
                </a:lnTo>
                <a:lnTo>
                  <a:pt x="1300238" y="529047"/>
                </a:lnTo>
                <a:lnTo>
                  <a:pt x="1255661" y="607555"/>
                </a:lnTo>
                <a:lnTo>
                  <a:pt x="1197025" y="672369"/>
                </a:lnTo>
                <a:lnTo>
                  <a:pt x="1162494" y="698395"/>
                </a:lnTo>
                <a:lnTo>
                  <a:pt x="1123022" y="720678"/>
                </a:lnTo>
                <a:lnTo>
                  <a:pt x="1078636" y="738751"/>
                </a:lnTo>
                <a:lnTo>
                  <a:pt x="1029690" y="752676"/>
                </a:lnTo>
                <a:lnTo>
                  <a:pt x="917130" y="769453"/>
                </a:lnTo>
                <a:lnTo>
                  <a:pt x="789292" y="772533"/>
                </a:lnTo>
                <a:lnTo>
                  <a:pt x="1096699" y="772533"/>
                </a:lnTo>
                <a:lnTo>
                  <a:pt x="1139634" y="755049"/>
                </a:lnTo>
                <a:lnTo>
                  <a:pt x="1183411" y="730337"/>
                </a:lnTo>
                <a:lnTo>
                  <a:pt x="1222844" y="700615"/>
                </a:lnTo>
                <a:lnTo>
                  <a:pt x="1286725" y="630008"/>
                </a:lnTo>
                <a:lnTo>
                  <a:pt x="1334947" y="545081"/>
                </a:lnTo>
                <a:lnTo>
                  <a:pt x="1369885" y="449129"/>
                </a:lnTo>
                <a:lnTo>
                  <a:pt x="1394409" y="344559"/>
                </a:lnTo>
                <a:lnTo>
                  <a:pt x="1411249" y="233620"/>
                </a:lnTo>
                <a:lnTo>
                  <a:pt x="1423022" y="118541"/>
                </a:lnTo>
                <a:lnTo>
                  <a:pt x="1423733" y="109437"/>
                </a:lnTo>
                <a:lnTo>
                  <a:pt x="1466036" y="109437"/>
                </a:lnTo>
                <a:lnTo>
                  <a:pt x="1464589" y="106436"/>
                </a:lnTo>
                <a:close/>
              </a:path>
              <a:path w="1487170" h="810895">
                <a:moveTo>
                  <a:pt x="1466036" y="109437"/>
                </a:moveTo>
                <a:lnTo>
                  <a:pt x="1423733" y="109437"/>
                </a:lnTo>
                <a:lnTo>
                  <a:pt x="1450606" y="165160"/>
                </a:lnTo>
                <a:lnTo>
                  <a:pt x="1455170" y="171190"/>
                </a:lnTo>
                <a:lnTo>
                  <a:pt x="1461476" y="174871"/>
                </a:lnTo>
                <a:lnTo>
                  <a:pt x="1468703" y="175919"/>
                </a:lnTo>
                <a:lnTo>
                  <a:pt x="1476032" y="174047"/>
                </a:lnTo>
                <a:lnTo>
                  <a:pt x="1482061" y="169478"/>
                </a:lnTo>
                <a:lnTo>
                  <a:pt x="1485744" y="163171"/>
                </a:lnTo>
                <a:lnTo>
                  <a:pt x="1486794" y="155944"/>
                </a:lnTo>
                <a:lnTo>
                  <a:pt x="1484922" y="148615"/>
                </a:lnTo>
                <a:lnTo>
                  <a:pt x="1466036" y="109437"/>
                </a:lnTo>
                <a:close/>
              </a:path>
              <a:path w="1487170" h="810895">
                <a:moveTo>
                  <a:pt x="1413281" y="0"/>
                </a:moveTo>
                <a:lnTo>
                  <a:pt x="1319174" y="135517"/>
                </a:lnTo>
                <a:lnTo>
                  <a:pt x="1316177" y="142462"/>
                </a:lnTo>
                <a:lnTo>
                  <a:pt x="1316077" y="149765"/>
                </a:lnTo>
                <a:lnTo>
                  <a:pt x="1318722" y="156572"/>
                </a:lnTo>
                <a:lnTo>
                  <a:pt x="1323962" y="162031"/>
                </a:lnTo>
                <a:lnTo>
                  <a:pt x="1330904" y="165031"/>
                </a:lnTo>
                <a:lnTo>
                  <a:pt x="1338205" y="165131"/>
                </a:lnTo>
                <a:lnTo>
                  <a:pt x="1345011" y="162486"/>
                </a:lnTo>
                <a:lnTo>
                  <a:pt x="1350467" y="157248"/>
                </a:lnTo>
                <a:lnTo>
                  <a:pt x="1385760" y="106436"/>
                </a:lnTo>
                <a:lnTo>
                  <a:pt x="1464589" y="106436"/>
                </a:lnTo>
                <a:lnTo>
                  <a:pt x="14132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50" y="30459"/>
            <a:ext cx="68643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marR="5080" indent="-17145">
              <a:lnSpc>
                <a:spcPct val="100699"/>
              </a:lnSpc>
            </a:pPr>
            <a:r>
              <a:rPr sz="2400" b="1" u="heavy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u="heavy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C00000"/>
                </a:solidFill>
                <a:latin typeface="Arial"/>
                <a:cs typeface="Arial"/>
              </a:rPr>
              <a:t>et/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latin typeface="Arial"/>
                <a:cs typeface="Arial"/>
              </a:rPr>
              <a:t>liver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0124" y="322199"/>
            <a:ext cx="462280" cy="407034"/>
          </a:xfrm>
          <a:custGeom>
            <a:avLst/>
            <a:gdLst/>
            <a:ahLst/>
            <a:cxnLst/>
            <a:rect l="l" t="t" r="r" b="b"/>
            <a:pathLst>
              <a:path w="462280" h="407034">
                <a:moveTo>
                  <a:pt x="307002" y="338023"/>
                </a:moveTo>
                <a:lnTo>
                  <a:pt x="299437" y="338097"/>
                </a:lnTo>
                <a:lnTo>
                  <a:pt x="292722" y="340966"/>
                </a:lnTo>
                <a:lnTo>
                  <a:pt x="287572" y="346145"/>
                </a:lnTo>
                <a:lnTo>
                  <a:pt x="284704" y="353148"/>
                </a:lnTo>
                <a:lnTo>
                  <a:pt x="284778" y="360710"/>
                </a:lnTo>
                <a:lnTo>
                  <a:pt x="287647" y="367428"/>
                </a:lnTo>
                <a:lnTo>
                  <a:pt x="292825" y="372581"/>
                </a:lnTo>
                <a:lnTo>
                  <a:pt x="299825" y="375450"/>
                </a:lnTo>
                <a:lnTo>
                  <a:pt x="461852" y="406526"/>
                </a:lnTo>
                <a:lnTo>
                  <a:pt x="442688" y="349681"/>
                </a:lnTo>
                <a:lnTo>
                  <a:pt x="367756" y="349681"/>
                </a:lnTo>
                <a:lnTo>
                  <a:pt x="307002" y="338023"/>
                </a:lnTo>
                <a:close/>
              </a:path>
              <a:path w="462280" h="407034">
                <a:moveTo>
                  <a:pt x="25052" y="0"/>
                </a:moveTo>
                <a:lnTo>
                  <a:pt x="0" y="28701"/>
                </a:lnTo>
                <a:lnTo>
                  <a:pt x="367756" y="349681"/>
                </a:lnTo>
                <a:lnTo>
                  <a:pt x="442688" y="349681"/>
                </a:lnTo>
                <a:lnTo>
                  <a:pt x="433011" y="320979"/>
                </a:lnTo>
                <a:lnTo>
                  <a:pt x="392809" y="320979"/>
                </a:lnTo>
                <a:lnTo>
                  <a:pt x="25052" y="0"/>
                </a:lnTo>
                <a:close/>
              </a:path>
              <a:path w="462280" h="407034">
                <a:moveTo>
                  <a:pt x="392519" y="237268"/>
                </a:moveTo>
                <a:lnTo>
                  <a:pt x="385014" y="238213"/>
                </a:lnTo>
                <a:lnTo>
                  <a:pt x="378466" y="242004"/>
                </a:lnTo>
                <a:lnTo>
                  <a:pt x="374032" y="247808"/>
                </a:lnTo>
                <a:lnTo>
                  <a:pt x="372098" y="254851"/>
                </a:lnTo>
                <a:lnTo>
                  <a:pt x="373048" y="262356"/>
                </a:lnTo>
                <a:lnTo>
                  <a:pt x="392809" y="320979"/>
                </a:lnTo>
                <a:lnTo>
                  <a:pt x="433011" y="320979"/>
                </a:lnTo>
                <a:lnTo>
                  <a:pt x="409147" y="250189"/>
                </a:lnTo>
                <a:lnTo>
                  <a:pt x="405363" y="243641"/>
                </a:lnTo>
                <a:lnTo>
                  <a:pt x="399562" y="239206"/>
                </a:lnTo>
                <a:lnTo>
                  <a:pt x="392519" y="237268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8616" y="55879"/>
            <a:ext cx="1379855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b="1" i="1" spc="-5" dirty="0">
                <a:latin typeface="Arial"/>
                <a:cs typeface="Arial"/>
              </a:rPr>
              <a:t>pheny</a:t>
            </a:r>
            <a:r>
              <a:rPr sz="1600" b="1" i="1" dirty="0">
                <a:latin typeface="Arial"/>
                <a:cs typeface="Arial"/>
              </a:rPr>
              <a:t>l</a:t>
            </a:r>
            <a:r>
              <a:rPr sz="1600" b="1" i="1" spc="-5" dirty="0">
                <a:latin typeface="Arial"/>
                <a:cs typeface="Arial"/>
              </a:rPr>
              <a:t>a</a:t>
            </a:r>
            <a:r>
              <a:rPr sz="1600" b="1" i="1" spc="5" dirty="0">
                <a:latin typeface="Arial"/>
                <a:cs typeface="Arial"/>
              </a:rPr>
              <a:t>l</a:t>
            </a:r>
            <a:r>
              <a:rPr sz="1600" b="1" i="1" spc="-5" dirty="0">
                <a:latin typeface="Arial"/>
                <a:cs typeface="Arial"/>
              </a:rPr>
              <a:t>an</a:t>
            </a:r>
            <a:r>
              <a:rPr sz="1600" b="1" i="1" spc="5" dirty="0">
                <a:latin typeface="Arial"/>
                <a:cs typeface="Arial"/>
              </a:rPr>
              <a:t>i</a:t>
            </a:r>
            <a:r>
              <a:rPr sz="1600" b="1" i="1" spc="-5" dirty="0">
                <a:latin typeface="Arial"/>
                <a:cs typeface="Arial"/>
              </a:rPr>
              <a:t>ne  hydroxylase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5978" y="4616132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cytoplasm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u="sng" spc="-254" dirty="0"/>
              <a:t>Definition </a:t>
            </a:r>
            <a:r>
              <a:rPr u="sng" spc="-325" dirty="0"/>
              <a:t>of </a:t>
            </a:r>
            <a:r>
              <a:rPr u="sng" spc="-935" dirty="0"/>
              <a:t>a  </a:t>
            </a:r>
            <a:r>
              <a:rPr u="sng" spc="-730" dirty="0"/>
              <a:t> </a:t>
            </a:r>
            <a:r>
              <a:rPr lang="ar-JO" u="sng" dirty="0" smtClean="0"/>
              <a:t> </a:t>
            </a:r>
            <a:r>
              <a:rPr u="sng" spc="-280" dirty="0" smtClean="0"/>
              <a:t>neurotransmitter</a:t>
            </a:r>
            <a:endParaRPr u="sng"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395095"/>
            <a:ext cx="7983855" cy="340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just" rtl="0">
              <a:lnSpc>
                <a:spcPct val="100000"/>
              </a:lnSpc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A  neurotransmitter is a   chemical substance that is: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sz="2400" dirty="0" smtClean="0">
                <a:latin typeface="Century Gothic"/>
                <a:cs typeface="Century Gothic"/>
              </a:rPr>
              <a:t>synthesized </a:t>
            </a:r>
            <a:r>
              <a:rPr sz="2400" dirty="0">
                <a:latin typeface="Century Gothic"/>
                <a:cs typeface="Century Gothic"/>
              </a:rPr>
              <a:t>in a  </a:t>
            </a:r>
            <a:r>
              <a:rPr sz="2400" dirty="0" smtClean="0">
                <a:latin typeface="Century Gothic"/>
                <a:cs typeface="Century Gothic"/>
              </a:rPr>
              <a:t>neuron,</a:t>
            </a:r>
            <a:r>
              <a:rPr lang="en-US" i="1" dirty="0" smtClean="0"/>
              <a:t> </a:t>
            </a:r>
            <a:endParaRPr sz="2400" dirty="0">
              <a:latin typeface="Century Gothic"/>
              <a:cs typeface="Century Gothic"/>
            </a:endParaRPr>
          </a:p>
          <a:p>
            <a:pPr marL="241300" marR="5080" indent="-228600" algn="just" rtl="0">
              <a:lnSpc>
                <a:spcPts val="26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 smtClean="0">
                <a:latin typeface="Century Gothic"/>
                <a:cs typeface="Century Gothic"/>
              </a:rPr>
              <a:t>released at a synapse following depolarization of the nerve  terminal (usually dependent on influx of calcium  ions</a:t>
            </a:r>
            <a:r>
              <a:rPr lang="ar-JO" sz="2400" dirty="0" smtClean="0">
                <a:latin typeface="Century Gothic"/>
                <a:cs typeface="Century Gothic"/>
              </a:rPr>
              <a:t>(</a:t>
            </a:r>
            <a:r>
              <a:rPr sz="2400" dirty="0" smtClean="0">
                <a:latin typeface="Century Gothic"/>
                <a:cs typeface="Century Gothic"/>
              </a:rPr>
              <a:t>,</a:t>
            </a:r>
          </a:p>
          <a:p>
            <a:pPr marL="241300" marR="334010" indent="-228600" algn="just" rtl="0">
              <a:lnSpc>
                <a:spcPts val="26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dirty="0" smtClean="0">
                <a:latin typeface="Century Gothic"/>
                <a:cs typeface="Century Gothic"/>
              </a:rPr>
              <a:t>Neurotransmitter</a:t>
            </a:r>
            <a:r>
              <a:rPr lang="ar-JO" sz="2400" dirty="0" smtClean="0">
                <a:latin typeface="Century Gothic"/>
                <a:cs typeface="Century Gothic"/>
              </a:rPr>
              <a:t> </a:t>
            </a:r>
            <a:r>
              <a:rPr sz="2400" dirty="0" smtClean="0">
                <a:latin typeface="Century Gothic"/>
                <a:cs typeface="Century Gothic"/>
              </a:rPr>
              <a:t>binds </a:t>
            </a:r>
            <a:r>
              <a:rPr sz="2400" dirty="0">
                <a:latin typeface="Century Gothic"/>
                <a:cs typeface="Century Gothic"/>
              </a:rPr>
              <a:t>to receptors on the postsynaptic cell and/or  presynaptic terminal</a:t>
            </a:r>
          </a:p>
          <a:p>
            <a:pPr marL="241300" indent="-228600" algn="just" rtl="0">
              <a:spcBef>
                <a:spcPts val="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to elicit a   specific response.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95420" y="5715000"/>
            <a:ext cx="238578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Read this slide carefully</a:t>
            </a:r>
            <a:endParaRPr lang="ar-JO" i="1" u="sn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152400"/>
            <a:ext cx="47244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5000" y="2819400"/>
            <a:ext cx="48323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50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600" y="4724400"/>
            <a:ext cx="533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464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ar-JO" sz="2200" dirty="0"/>
          </a:p>
          <a:p>
            <a:pPr algn="l" rtl="0">
              <a:lnSpc>
                <a:spcPct val="150000"/>
              </a:lnSpc>
            </a:pPr>
            <a:r>
              <a:rPr lang="en-US" sz="2200" b="1" dirty="0" smtClean="0"/>
              <a:t>Dopamine inactivation mechanism : </a:t>
            </a:r>
            <a:endParaRPr lang="en-US" sz="2200" b="1" dirty="0"/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 Dopamine </a:t>
            </a:r>
            <a:r>
              <a:rPr lang="en-US" sz="2200" dirty="0"/>
              <a:t>is inactivated </a:t>
            </a:r>
            <a:r>
              <a:rPr lang="en-US" sz="2200" dirty="0" err="1"/>
              <a:t>enzymatically</a:t>
            </a:r>
            <a:r>
              <a:rPr lang="en-US" sz="2200" dirty="0"/>
              <a:t> by Mono-Amine-</a:t>
            </a:r>
            <a:r>
              <a:rPr lang="en-US" sz="2200" dirty="0" err="1"/>
              <a:t>Oxidase</a:t>
            </a:r>
            <a:r>
              <a:rPr lang="en-US" sz="2200" dirty="0"/>
              <a:t> </a:t>
            </a:r>
            <a:r>
              <a:rPr lang="en-US" sz="2200" b="1" dirty="0"/>
              <a:t>“MAO” or Catecholamine Methyl-</a:t>
            </a:r>
            <a:r>
              <a:rPr lang="en-US" sz="2200" b="1" dirty="0" err="1"/>
              <a:t>Transferase</a:t>
            </a:r>
            <a:r>
              <a:rPr lang="en-US" sz="2200" b="1" dirty="0"/>
              <a:t> “COMT” </a:t>
            </a:r>
            <a:r>
              <a:rPr lang="en-US" sz="2200" b="1" dirty="0" err="1"/>
              <a:t>Catechol</a:t>
            </a:r>
            <a:r>
              <a:rPr lang="en-US" sz="2200" b="1" dirty="0"/>
              <a:t>-O-</a:t>
            </a:r>
            <a:r>
              <a:rPr lang="en-US" sz="2200" b="1" dirty="0" err="1"/>
              <a:t>methyltransferase</a:t>
            </a:r>
            <a:r>
              <a:rPr lang="en-US" sz="2200" b="1" dirty="0"/>
              <a:t>,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  </a:t>
            </a:r>
            <a:r>
              <a:rPr lang="en-US" sz="2200" dirty="0"/>
              <a:t>50% of it is </a:t>
            </a:r>
            <a:r>
              <a:rPr lang="en-US" sz="2200" dirty="0" err="1"/>
              <a:t>reuptaken</a:t>
            </a:r>
            <a:r>
              <a:rPr lang="en-US" sz="2200" dirty="0"/>
              <a:t> by the </a:t>
            </a:r>
            <a:r>
              <a:rPr lang="en-US" sz="2200" dirty="0" err="1"/>
              <a:t>presynaptic</a:t>
            </a:r>
            <a:r>
              <a:rPr lang="en-US" sz="2200" dirty="0"/>
              <a:t> neuron, and packaged inside vesicles (recycled).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  </a:t>
            </a:r>
            <a:r>
              <a:rPr lang="en-US" sz="2200" dirty="0"/>
              <a:t>and some of it is taken by the postsynaptic cell or neuron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4300" y="0"/>
            <a:ext cx="52197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0" y="2590800"/>
            <a:ext cx="8566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DC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2286000"/>
            <a:ext cx="436245" cy="381000"/>
          </a:xfrm>
          <a:custGeom>
            <a:avLst/>
            <a:gdLst/>
            <a:ahLst/>
            <a:cxnLst/>
            <a:rect l="l" t="t" r="r" b="b"/>
            <a:pathLst>
              <a:path w="1350645" h="356235">
                <a:moveTo>
                  <a:pt x="1186109" y="0"/>
                </a:moveTo>
                <a:lnTo>
                  <a:pt x="1179077" y="1968"/>
                </a:lnTo>
                <a:lnTo>
                  <a:pt x="1173298" y="6433"/>
                </a:lnTo>
                <a:lnTo>
                  <a:pt x="1169542" y="13005"/>
                </a:lnTo>
                <a:lnTo>
                  <a:pt x="1168628" y="20512"/>
                </a:lnTo>
                <a:lnTo>
                  <a:pt x="1170597" y="27543"/>
                </a:lnTo>
                <a:lnTo>
                  <a:pt x="1175061" y="33322"/>
                </a:lnTo>
                <a:lnTo>
                  <a:pt x="1181633" y="37071"/>
                </a:lnTo>
                <a:lnTo>
                  <a:pt x="1240345" y="56540"/>
                </a:lnTo>
                <a:lnTo>
                  <a:pt x="0" y="318351"/>
                </a:lnTo>
                <a:lnTo>
                  <a:pt x="7874" y="355638"/>
                </a:lnTo>
                <a:lnTo>
                  <a:pt x="1248219" y="93815"/>
                </a:lnTo>
                <a:lnTo>
                  <a:pt x="1304971" y="93815"/>
                </a:lnTo>
                <a:lnTo>
                  <a:pt x="1350225" y="52819"/>
                </a:lnTo>
                <a:lnTo>
                  <a:pt x="1193622" y="914"/>
                </a:lnTo>
                <a:lnTo>
                  <a:pt x="1186109" y="0"/>
                </a:lnTo>
                <a:close/>
              </a:path>
              <a:path w="1350645" h="356235">
                <a:moveTo>
                  <a:pt x="1304971" y="93815"/>
                </a:moveTo>
                <a:lnTo>
                  <a:pt x="1248219" y="93815"/>
                </a:lnTo>
                <a:lnTo>
                  <a:pt x="1202372" y="135344"/>
                </a:lnTo>
                <a:lnTo>
                  <a:pt x="1197881" y="141436"/>
                </a:lnTo>
                <a:lnTo>
                  <a:pt x="1196135" y="148528"/>
                </a:lnTo>
                <a:lnTo>
                  <a:pt x="1197177" y="155755"/>
                </a:lnTo>
                <a:lnTo>
                  <a:pt x="1201051" y="162255"/>
                </a:lnTo>
                <a:lnTo>
                  <a:pt x="1207136" y="166746"/>
                </a:lnTo>
                <a:lnTo>
                  <a:pt x="1214224" y="168494"/>
                </a:lnTo>
                <a:lnTo>
                  <a:pt x="1221450" y="167456"/>
                </a:lnTo>
                <a:lnTo>
                  <a:pt x="1227950" y="163589"/>
                </a:lnTo>
                <a:lnTo>
                  <a:pt x="1304971" y="938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411480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ar-JO" sz="2400" dirty="0"/>
          </a:p>
          <a:p>
            <a:pPr algn="l" rtl="0">
              <a:lnSpc>
                <a:spcPct val="150000"/>
              </a:lnSpc>
            </a:pPr>
            <a:r>
              <a:rPr lang="en-US" sz="2400" b="1" dirty="0" err="1" smtClean="0"/>
              <a:t>Norepinephrine</a:t>
            </a:r>
            <a:r>
              <a:rPr lang="en-US" sz="2400" b="1" dirty="0" smtClean="0"/>
              <a:t> inactivation mechanism: </a:t>
            </a:r>
            <a:endParaRPr lang="en-US" sz="2400" b="1" dirty="0"/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 </a:t>
            </a:r>
            <a:r>
              <a:rPr lang="en-US" sz="2400" dirty="0"/>
              <a:t>inactivation is by diffusion, MAO, or reuptake in pre- and post- synaptic cells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0" y="0"/>
            <a:ext cx="5334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0" y="2971800"/>
            <a:ext cx="889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eak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2667000"/>
            <a:ext cx="297180" cy="262255"/>
          </a:xfrm>
          <a:custGeom>
            <a:avLst/>
            <a:gdLst/>
            <a:ahLst/>
            <a:cxnLst/>
            <a:rect l="l" t="t" r="r" b="b"/>
            <a:pathLst>
              <a:path w="297179" h="262254">
                <a:moveTo>
                  <a:pt x="277561" y="56781"/>
                </a:moveTo>
                <a:lnTo>
                  <a:pt x="202615" y="56781"/>
                </a:lnTo>
                <a:lnTo>
                  <a:pt x="0" y="233349"/>
                </a:lnTo>
                <a:lnTo>
                  <a:pt x="25031" y="262077"/>
                </a:lnTo>
                <a:lnTo>
                  <a:pt x="227647" y="85509"/>
                </a:lnTo>
                <a:lnTo>
                  <a:pt x="267853" y="85509"/>
                </a:lnTo>
                <a:lnTo>
                  <a:pt x="277561" y="56781"/>
                </a:lnTo>
                <a:close/>
              </a:path>
              <a:path w="297179" h="262254">
                <a:moveTo>
                  <a:pt x="267853" y="85509"/>
                </a:moveTo>
                <a:lnTo>
                  <a:pt x="227647" y="85509"/>
                </a:lnTo>
                <a:lnTo>
                  <a:pt x="207835" y="144106"/>
                </a:lnTo>
                <a:lnTo>
                  <a:pt x="206881" y="151611"/>
                </a:lnTo>
                <a:lnTo>
                  <a:pt x="208810" y="158654"/>
                </a:lnTo>
                <a:lnTo>
                  <a:pt x="213239" y="164459"/>
                </a:lnTo>
                <a:lnTo>
                  <a:pt x="219786" y="168249"/>
                </a:lnTo>
                <a:lnTo>
                  <a:pt x="227291" y="169209"/>
                </a:lnTo>
                <a:lnTo>
                  <a:pt x="234334" y="167281"/>
                </a:lnTo>
                <a:lnTo>
                  <a:pt x="240138" y="162852"/>
                </a:lnTo>
                <a:lnTo>
                  <a:pt x="243928" y="156311"/>
                </a:lnTo>
                <a:lnTo>
                  <a:pt x="267853" y="85509"/>
                </a:lnTo>
                <a:close/>
              </a:path>
              <a:path w="297179" h="262254">
                <a:moveTo>
                  <a:pt x="296748" y="0"/>
                </a:moveTo>
                <a:lnTo>
                  <a:pt x="134696" y="30962"/>
                </a:lnTo>
                <a:lnTo>
                  <a:pt x="119557" y="53251"/>
                </a:lnTo>
                <a:lnTo>
                  <a:pt x="122424" y="60254"/>
                </a:lnTo>
                <a:lnTo>
                  <a:pt x="127573" y="65435"/>
                </a:lnTo>
                <a:lnTo>
                  <a:pt x="134286" y="68308"/>
                </a:lnTo>
                <a:lnTo>
                  <a:pt x="141846" y="68389"/>
                </a:lnTo>
                <a:lnTo>
                  <a:pt x="202615" y="56781"/>
                </a:lnTo>
                <a:lnTo>
                  <a:pt x="277561" y="56781"/>
                </a:lnTo>
                <a:lnTo>
                  <a:pt x="296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ar-JO" sz="2400" dirty="0"/>
          </a:p>
          <a:p>
            <a:pPr algn="l" rtl="0">
              <a:lnSpc>
                <a:spcPct val="150000"/>
              </a:lnSpc>
            </a:pPr>
            <a:r>
              <a:rPr lang="en-US" sz="2400" b="1" dirty="0" smtClean="0"/>
              <a:t>Epinephrine inactivation mechanism : </a:t>
            </a:r>
            <a:endParaRPr lang="en-US" sz="2400" b="1" dirty="0"/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dirty="0"/>
              <a:t>same mechanism of inactivation as </a:t>
            </a:r>
            <a:r>
              <a:rPr lang="en-US" sz="2400" dirty="0" err="1"/>
              <a:t>norepinephrine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961134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sz="3200" dirty="0"/>
              <a:t>Packaging  into </a:t>
            </a:r>
            <a:r>
              <a:rPr sz="3200" dirty="0" smtClean="0"/>
              <a:t>vesicles</a:t>
            </a:r>
            <a:r>
              <a:rPr lang="en-US" sz="3200" dirty="0" smtClean="0"/>
              <a:t> - important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444246"/>
            <a:ext cx="5026660" cy="458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marR="34290" indent="-339725" algn="l" rtl="0">
              <a:lnSpc>
                <a:spcPct val="8960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dirty="0">
                <a:latin typeface="Century Gothic"/>
                <a:cs typeface="Century Gothic"/>
              </a:rPr>
              <a:t>The catecholamines  (dopamine an epinepherine)  are transported into vesicles  by </a:t>
            </a:r>
            <a:r>
              <a:rPr sz="2400" b="1" u="sng" dirty="0">
                <a:latin typeface="Century Gothic"/>
                <a:cs typeface="Century Gothic"/>
              </a:rPr>
              <a:t>an ATP-dependent  process linked to a proton  pump.</a:t>
            </a:r>
          </a:p>
          <a:p>
            <a:pPr marL="352425" marR="5080" indent="-339725" algn="l" rtl="0">
              <a:lnSpc>
                <a:spcPts val="2600"/>
              </a:lnSpc>
              <a:spcBef>
                <a:spcPts val="10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dirty="0">
                <a:latin typeface="Century Gothic"/>
                <a:cs typeface="Century Gothic"/>
              </a:rPr>
              <a:t>Protons are pumped into the  vesicles by a vesicular  ATPase (V-ATPase).</a:t>
            </a:r>
          </a:p>
          <a:p>
            <a:pPr marL="352425" marR="204470" indent="-339725" algn="l" rtl="0">
              <a:lnSpc>
                <a:spcPts val="2600"/>
              </a:lnSpc>
              <a:spcBef>
                <a:spcPts val="100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u="sng" dirty="0">
                <a:latin typeface="Century Gothic"/>
                <a:cs typeface="Century Gothic"/>
              </a:rPr>
              <a:t>protons then exchange  for the positively charged  catecholamine</a:t>
            </a:r>
            <a:r>
              <a:rPr sz="2400" dirty="0">
                <a:latin typeface="Century Gothic"/>
                <a:cs typeface="Century Gothic"/>
              </a:rPr>
              <a:t> via the  transporter VMAT2 (vesicle  monoamine transporter 2).</a:t>
            </a:r>
          </a:p>
        </p:txBody>
      </p:sp>
      <p:sp>
        <p:nvSpPr>
          <p:cNvPr id="4" name="object 4"/>
          <p:cNvSpPr/>
          <p:nvPr/>
        </p:nvSpPr>
        <p:spPr>
          <a:xfrm>
            <a:off x="5791200" y="2895600"/>
            <a:ext cx="2895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-228600"/>
            <a:ext cx="7141844" cy="961134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dirty="0"/>
              <a:t>COMT and  MAO</a:t>
            </a:r>
          </a:p>
        </p:txBody>
      </p:sp>
      <p:sp>
        <p:nvSpPr>
          <p:cNvPr id="3" name="object 3"/>
          <p:cNvSpPr/>
          <p:nvPr/>
        </p:nvSpPr>
        <p:spPr>
          <a:xfrm>
            <a:off x="5181600" y="2895600"/>
            <a:ext cx="39624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14600" y="6238240"/>
            <a:ext cx="14560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Parkinson’s  disease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 rot="21061224">
            <a:off x="4214539" y="6248986"/>
            <a:ext cx="1981200" cy="457200"/>
          </a:xfrm>
          <a:custGeom>
            <a:avLst/>
            <a:gdLst/>
            <a:ahLst/>
            <a:cxnLst/>
            <a:rect l="l" t="t" r="r" b="b"/>
            <a:pathLst>
              <a:path w="2332354" h="800734">
                <a:moveTo>
                  <a:pt x="381606" y="146748"/>
                </a:moveTo>
                <a:lnTo>
                  <a:pt x="163398" y="146748"/>
                </a:lnTo>
                <a:lnTo>
                  <a:pt x="2313419" y="800715"/>
                </a:lnTo>
                <a:lnTo>
                  <a:pt x="2331885" y="739963"/>
                </a:lnTo>
                <a:lnTo>
                  <a:pt x="381606" y="146748"/>
                </a:lnTo>
                <a:close/>
              </a:path>
              <a:path w="2332354" h="800734">
                <a:moveTo>
                  <a:pt x="280154" y="0"/>
                </a:moveTo>
                <a:lnTo>
                  <a:pt x="267550" y="423"/>
                </a:lnTo>
                <a:lnTo>
                  <a:pt x="0" y="63859"/>
                </a:lnTo>
                <a:lnTo>
                  <a:pt x="186918" y="265531"/>
                </a:lnTo>
                <a:lnTo>
                  <a:pt x="197145" y="272898"/>
                </a:lnTo>
                <a:lnTo>
                  <a:pt x="208995" y="275675"/>
                </a:lnTo>
                <a:lnTo>
                  <a:pt x="221024" y="273805"/>
                </a:lnTo>
                <a:lnTo>
                  <a:pt x="240056" y="233125"/>
                </a:lnTo>
                <a:lnTo>
                  <a:pt x="163398" y="146748"/>
                </a:lnTo>
                <a:lnTo>
                  <a:pt x="381606" y="146748"/>
                </a:lnTo>
                <a:lnTo>
                  <a:pt x="181876" y="85996"/>
                </a:lnTo>
                <a:lnTo>
                  <a:pt x="282206" y="62210"/>
                </a:lnTo>
                <a:lnTo>
                  <a:pt x="293652" y="56931"/>
                </a:lnTo>
                <a:lnTo>
                  <a:pt x="301901" y="47982"/>
                </a:lnTo>
                <a:lnTo>
                  <a:pt x="306191" y="36592"/>
                </a:lnTo>
                <a:lnTo>
                  <a:pt x="305765" y="23992"/>
                </a:lnTo>
                <a:lnTo>
                  <a:pt x="300490" y="12542"/>
                </a:lnTo>
                <a:lnTo>
                  <a:pt x="291544" y="4292"/>
                </a:lnTo>
                <a:lnTo>
                  <a:pt x="2801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6035040"/>
            <a:ext cx="285750" cy="822960"/>
          </a:xfrm>
          <a:custGeom>
            <a:avLst/>
            <a:gdLst/>
            <a:ahLst/>
            <a:cxnLst/>
            <a:rect l="l" t="t" r="r" b="b"/>
            <a:pathLst>
              <a:path w="285750" h="822960">
                <a:moveTo>
                  <a:pt x="27431" y="537462"/>
                </a:moveTo>
                <a:lnTo>
                  <a:pt x="15494" y="541535"/>
                </a:lnTo>
                <a:lnTo>
                  <a:pt x="6082" y="549917"/>
                </a:lnTo>
                <a:lnTo>
                  <a:pt x="794" y="560880"/>
                </a:lnTo>
                <a:lnTo>
                  <a:pt x="0" y="573026"/>
                </a:lnTo>
                <a:lnTo>
                  <a:pt x="4066" y="584958"/>
                </a:lnTo>
                <a:lnTo>
                  <a:pt x="142623" y="822472"/>
                </a:lnTo>
                <a:lnTo>
                  <a:pt x="247883" y="642019"/>
                </a:lnTo>
                <a:lnTo>
                  <a:pt x="110873" y="642019"/>
                </a:lnTo>
                <a:lnTo>
                  <a:pt x="58917" y="552961"/>
                </a:lnTo>
                <a:lnTo>
                  <a:pt x="50539" y="543544"/>
                </a:lnTo>
                <a:lnTo>
                  <a:pt x="39578" y="538255"/>
                </a:lnTo>
                <a:lnTo>
                  <a:pt x="27431" y="537462"/>
                </a:lnTo>
                <a:close/>
              </a:path>
              <a:path w="285750" h="822960">
                <a:moveTo>
                  <a:pt x="174373" y="0"/>
                </a:moveTo>
                <a:lnTo>
                  <a:pt x="110873" y="0"/>
                </a:lnTo>
                <a:lnTo>
                  <a:pt x="110873" y="642019"/>
                </a:lnTo>
                <a:lnTo>
                  <a:pt x="174373" y="642019"/>
                </a:lnTo>
                <a:lnTo>
                  <a:pt x="174373" y="0"/>
                </a:lnTo>
                <a:close/>
              </a:path>
              <a:path w="285750" h="822960">
                <a:moveTo>
                  <a:pt x="257814" y="537463"/>
                </a:moveTo>
                <a:lnTo>
                  <a:pt x="245666" y="538255"/>
                </a:lnTo>
                <a:lnTo>
                  <a:pt x="234701" y="543544"/>
                </a:lnTo>
                <a:lnTo>
                  <a:pt x="226316" y="552961"/>
                </a:lnTo>
                <a:lnTo>
                  <a:pt x="174373" y="642019"/>
                </a:lnTo>
                <a:lnTo>
                  <a:pt x="247883" y="642019"/>
                </a:lnTo>
                <a:lnTo>
                  <a:pt x="281167" y="584958"/>
                </a:lnTo>
                <a:lnTo>
                  <a:pt x="285241" y="573025"/>
                </a:lnTo>
                <a:lnTo>
                  <a:pt x="284450" y="560879"/>
                </a:lnTo>
                <a:lnTo>
                  <a:pt x="279162" y="549916"/>
                </a:lnTo>
                <a:lnTo>
                  <a:pt x="269746" y="541534"/>
                </a:lnTo>
                <a:lnTo>
                  <a:pt x="257814" y="5374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0" y="3810000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0" y="177800"/>
                </a:moveTo>
                <a:lnTo>
                  <a:pt x="6037" y="137032"/>
                </a:lnTo>
                <a:lnTo>
                  <a:pt x="23235" y="99608"/>
                </a:lnTo>
                <a:lnTo>
                  <a:pt x="50220" y="66595"/>
                </a:lnTo>
                <a:lnTo>
                  <a:pt x="85622" y="39060"/>
                </a:lnTo>
                <a:lnTo>
                  <a:pt x="128067" y="18071"/>
                </a:lnTo>
                <a:lnTo>
                  <a:pt x="176184" y="4695"/>
                </a:lnTo>
                <a:lnTo>
                  <a:pt x="228600" y="0"/>
                </a:lnTo>
                <a:lnTo>
                  <a:pt x="281015" y="4695"/>
                </a:lnTo>
                <a:lnTo>
                  <a:pt x="329132" y="18071"/>
                </a:lnTo>
                <a:lnTo>
                  <a:pt x="371577" y="39060"/>
                </a:lnTo>
                <a:lnTo>
                  <a:pt x="406979" y="66595"/>
                </a:lnTo>
                <a:lnTo>
                  <a:pt x="433965" y="99608"/>
                </a:lnTo>
                <a:lnTo>
                  <a:pt x="451162" y="137032"/>
                </a:lnTo>
                <a:lnTo>
                  <a:pt x="457200" y="177800"/>
                </a:lnTo>
                <a:lnTo>
                  <a:pt x="451162" y="218567"/>
                </a:lnTo>
                <a:lnTo>
                  <a:pt x="433965" y="255991"/>
                </a:lnTo>
                <a:lnTo>
                  <a:pt x="406979" y="289004"/>
                </a:lnTo>
                <a:lnTo>
                  <a:pt x="371577" y="316539"/>
                </a:lnTo>
                <a:lnTo>
                  <a:pt x="329132" y="337528"/>
                </a:lnTo>
                <a:lnTo>
                  <a:pt x="281015" y="350904"/>
                </a:lnTo>
                <a:lnTo>
                  <a:pt x="228600" y="355600"/>
                </a:lnTo>
                <a:lnTo>
                  <a:pt x="176184" y="350904"/>
                </a:lnTo>
                <a:lnTo>
                  <a:pt x="128067" y="337528"/>
                </a:lnTo>
                <a:lnTo>
                  <a:pt x="85622" y="316539"/>
                </a:lnTo>
                <a:lnTo>
                  <a:pt x="50220" y="289004"/>
                </a:lnTo>
                <a:lnTo>
                  <a:pt x="23235" y="255991"/>
                </a:lnTo>
                <a:lnTo>
                  <a:pt x="6037" y="218567"/>
                </a:lnTo>
                <a:lnTo>
                  <a:pt x="0" y="17780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6502400"/>
            <a:ext cx="469900" cy="355600"/>
          </a:xfrm>
          <a:custGeom>
            <a:avLst/>
            <a:gdLst/>
            <a:ahLst/>
            <a:cxnLst/>
            <a:rect l="l" t="t" r="r" b="b"/>
            <a:pathLst>
              <a:path w="469900" h="355600">
                <a:moveTo>
                  <a:pt x="0" y="177800"/>
                </a:moveTo>
                <a:lnTo>
                  <a:pt x="6205" y="137032"/>
                </a:lnTo>
                <a:lnTo>
                  <a:pt x="23880" y="99608"/>
                </a:lnTo>
                <a:lnTo>
                  <a:pt x="51616" y="66595"/>
                </a:lnTo>
                <a:lnTo>
                  <a:pt x="88000" y="39060"/>
                </a:lnTo>
                <a:lnTo>
                  <a:pt x="131625" y="18071"/>
                </a:lnTo>
                <a:lnTo>
                  <a:pt x="181078" y="4695"/>
                </a:lnTo>
                <a:lnTo>
                  <a:pt x="234950" y="0"/>
                </a:lnTo>
                <a:lnTo>
                  <a:pt x="288821" y="4695"/>
                </a:lnTo>
                <a:lnTo>
                  <a:pt x="338275" y="18071"/>
                </a:lnTo>
                <a:lnTo>
                  <a:pt x="381899" y="39060"/>
                </a:lnTo>
                <a:lnTo>
                  <a:pt x="418284" y="66595"/>
                </a:lnTo>
                <a:lnTo>
                  <a:pt x="446019" y="99608"/>
                </a:lnTo>
                <a:lnTo>
                  <a:pt x="463695" y="137032"/>
                </a:lnTo>
                <a:lnTo>
                  <a:pt x="469900" y="177800"/>
                </a:lnTo>
                <a:lnTo>
                  <a:pt x="463695" y="218567"/>
                </a:lnTo>
                <a:lnTo>
                  <a:pt x="446019" y="255991"/>
                </a:lnTo>
                <a:lnTo>
                  <a:pt x="418284" y="289004"/>
                </a:lnTo>
                <a:lnTo>
                  <a:pt x="381899" y="316539"/>
                </a:lnTo>
                <a:lnTo>
                  <a:pt x="338275" y="337528"/>
                </a:lnTo>
                <a:lnTo>
                  <a:pt x="288821" y="350904"/>
                </a:lnTo>
                <a:lnTo>
                  <a:pt x="234950" y="355600"/>
                </a:lnTo>
                <a:lnTo>
                  <a:pt x="181078" y="350904"/>
                </a:lnTo>
                <a:lnTo>
                  <a:pt x="131625" y="337528"/>
                </a:lnTo>
                <a:lnTo>
                  <a:pt x="88000" y="316539"/>
                </a:lnTo>
                <a:lnTo>
                  <a:pt x="51616" y="289004"/>
                </a:lnTo>
                <a:lnTo>
                  <a:pt x="23880" y="255991"/>
                </a:lnTo>
                <a:lnTo>
                  <a:pt x="6205" y="218567"/>
                </a:lnTo>
                <a:lnTo>
                  <a:pt x="0" y="17780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0" y="5181600"/>
            <a:ext cx="2185670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900"/>
              </a:lnSpc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Inactivation is  dependent on SAM,  vitamin B12 and folate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838200"/>
            <a:ext cx="510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Mentioned by the doctor :</a:t>
            </a:r>
          </a:p>
          <a:p>
            <a:pPr algn="l" rtl="0"/>
            <a:endParaRPr lang="ar-JO" sz="2000" dirty="0"/>
          </a:p>
          <a:p>
            <a:pPr algn="l" rtl="0">
              <a:buFont typeface="Wingdings" pitchFamily="2" charset="2"/>
              <a:buChar char="v"/>
            </a:pPr>
            <a:r>
              <a:rPr lang="en-US" sz="2000" dirty="0"/>
              <a:t>Enzymatic inactivation process is done by two </a:t>
            </a:r>
            <a:r>
              <a:rPr lang="en-US" sz="2000" dirty="0" smtClean="0"/>
              <a:t>enzymatic reactions</a:t>
            </a:r>
            <a:r>
              <a:rPr lang="en-US" sz="2000" dirty="0"/>
              <a:t>: </a:t>
            </a:r>
          </a:p>
          <a:p>
            <a:pPr algn="l" rtl="0"/>
            <a:r>
              <a:rPr lang="en-US" sz="2000" b="1" dirty="0"/>
              <a:t>- MAO and COMT </a:t>
            </a:r>
          </a:p>
          <a:p>
            <a:pPr algn="l" rtl="0"/>
            <a:endParaRPr lang="ar-JO" sz="2000" dirty="0"/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 Doesn’t </a:t>
            </a:r>
            <a:r>
              <a:rPr lang="en-US" sz="2000" dirty="0"/>
              <a:t>matter which one happens is first but both of them are required ! </a:t>
            </a:r>
          </a:p>
          <a:p>
            <a:pPr algn="l" rtl="0"/>
            <a:endParaRPr lang="ar-JO" sz="2000" dirty="0"/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dirty="0"/>
              <a:t>The final product is </a:t>
            </a:r>
            <a:r>
              <a:rPr lang="en-US" sz="2000" b="1" dirty="0" err="1" smtClean="0"/>
              <a:t>homovanillic</a:t>
            </a:r>
            <a:r>
              <a:rPr lang="en-US" sz="2000" dirty="0" smtClean="0"/>
              <a:t> </a:t>
            </a:r>
            <a:r>
              <a:rPr lang="en-US" sz="2000" b="1" dirty="0" smtClean="0"/>
              <a:t>acid</a:t>
            </a:r>
            <a:r>
              <a:rPr lang="en-US" sz="2000" dirty="0"/>
              <a:t>, its level is </a:t>
            </a:r>
            <a:r>
              <a:rPr lang="en-US" sz="2000" b="1" dirty="0"/>
              <a:t>reduced</a:t>
            </a:r>
            <a:r>
              <a:rPr lang="en-US" sz="2000" dirty="0"/>
              <a:t> in </a:t>
            </a:r>
            <a:r>
              <a:rPr lang="en-US" sz="2000" dirty="0" smtClean="0"/>
              <a:t>Parkinson’s </a:t>
            </a:r>
            <a:r>
              <a:rPr lang="en-US" sz="2000" dirty="0"/>
              <a:t>disease which considered a marker for the disease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425" dirty="0"/>
              <a:t>Regulation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07845"/>
            <a:ext cx="7265034" cy="342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l" rtl="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Tyrosine hydroxylase</a:t>
            </a:r>
          </a:p>
          <a:p>
            <a:pPr marL="241300" indent="-228600" algn="l" rtl="0">
              <a:spcBef>
                <a:spcPts val="240"/>
              </a:spcBef>
              <a:buChar char="–"/>
              <a:tabLst>
                <a:tab pos="698500" algn="l"/>
              </a:tabLst>
            </a:pPr>
            <a:r>
              <a:rPr sz="2400" u="sng" dirty="0">
                <a:latin typeface="Century Gothic"/>
                <a:cs typeface="Century Gothic"/>
              </a:rPr>
              <a:t>Short term</a:t>
            </a:r>
          </a:p>
          <a:p>
            <a:pPr marL="698500" lvl="1" indent="-228600" algn="l" rtl="0">
              <a:spcBef>
                <a:spcPts val="219"/>
              </a:spcBef>
              <a:buChar char="•"/>
              <a:tabLst>
                <a:tab pos="1155700" algn="l"/>
              </a:tabLst>
            </a:pPr>
            <a:r>
              <a:rPr sz="2000" dirty="0">
                <a:latin typeface="Century Gothic"/>
                <a:cs typeface="Century Gothic"/>
              </a:rPr>
              <a:t>Inhibition by </a:t>
            </a:r>
            <a:r>
              <a:rPr sz="2000" b="1" dirty="0">
                <a:latin typeface="Century Gothic"/>
                <a:cs typeface="Century Gothic"/>
              </a:rPr>
              <a:t>free cytosolic catecholamines</a:t>
            </a:r>
          </a:p>
          <a:p>
            <a:pPr marL="1155700" lvl="2" indent="-228600" algn="l" rtl="0">
              <a:spcBef>
                <a:spcPts val="300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>
                <a:latin typeface="Century Gothic"/>
                <a:cs typeface="Century Gothic"/>
              </a:rPr>
              <a:t>Catecholamines compete  with BH4 binding to enzyme</a:t>
            </a:r>
          </a:p>
          <a:p>
            <a:pPr marL="698500" lvl="1" indent="-228600" algn="l" rtl="0">
              <a:spcBef>
                <a:spcPts val="340"/>
              </a:spcBef>
              <a:buChar char="•"/>
              <a:tabLst>
                <a:tab pos="1155700" algn="l"/>
              </a:tabLst>
            </a:pPr>
            <a:r>
              <a:rPr sz="2000" dirty="0">
                <a:latin typeface="Century Gothic"/>
                <a:cs typeface="Century Gothic"/>
              </a:rPr>
              <a:t>Activation by </a:t>
            </a:r>
            <a:r>
              <a:rPr sz="2000" b="1" dirty="0">
                <a:latin typeface="Century Gothic"/>
                <a:cs typeface="Century Gothic"/>
              </a:rPr>
              <a:t>depolarization</a:t>
            </a:r>
          </a:p>
          <a:p>
            <a:pPr marL="1612265" marR="5080" indent="-228600" algn="l" rtl="0">
              <a:lnSpc>
                <a:spcPts val="2000"/>
              </a:lnSpc>
              <a:spcBef>
                <a:spcPts val="400"/>
              </a:spcBef>
            </a:pPr>
            <a:r>
              <a:rPr sz="1800" dirty="0">
                <a:latin typeface="Century Gothic"/>
                <a:cs typeface="Century Gothic"/>
              </a:rPr>
              <a:t>– Tight binding to BH4 following phosphorylation by PKA, CAM  kinases, PKC</a:t>
            </a:r>
          </a:p>
          <a:p>
            <a:pPr algn="l" rtl="0"/>
            <a:r>
              <a:rPr sz="2400" dirty="0">
                <a:latin typeface="Century Gothic"/>
                <a:cs typeface="Century Gothic"/>
              </a:rPr>
              <a:t>– </a:t>
            </a:r>
            <a:r>
              <a:rPr sz="2400" u="sng" dirty="0" smtClean="0">
                <a:latin typeface="Century Gothic"/>
                <a:cs typeface="Century Gothic"/>
              </a:rPr>
              <a:t>Long-term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i="1" u="sng" dirty="0" smtClean="0"/>
              <a:t>by gene expression which takes hours </a:t>
            </a:r>
            <a:endParaRPr lang="en-US" sz="2400" i="1" u="sng" dirty="0"/>
          </a:p>
          <a:p>
            <a:pPr marL="469900" algn="l" rtl="0">
              <a:lnSpc>
                <a:spcPct val="100000"/>
              </a:lnSpc>
              <a:spcBef>
                <a:spcPts val="200"/>
              </a:spcBef>
            </a:pPr>
            <a:r>
              <a:rPr sz="2400" dirty="0" smtClean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(plus dopamine </a:t>
            </a:r>
            <a:r>
              <a:rPr sz="2400" dirty="0">
                <a:latin typeface="Symbol"/>
                <a:cs typeface="Symbol"/>
              </a:rPr>
              <a:t></a:t>
            </a:r>
            <a:r>
              <a:rPr sz="2400" dirty="0">
                <a:latin typeface="Century Gothic"/>
                <a:cs typeface="Century Gothic"/>
              </a:rPr>
              <a:t>-hyroxylase)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200400"/>
            <a:ext cx="8458200" cy="213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65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B. </a:t>
            </a:r>
            <a:r>
              <a:rPr sz="6000" dirty="0" smtClean="0">
                <a:latin typeface="Century Gothic"/>
                <a:cs typeface="Century Gothic"/>
              </a:rPr>
              <a:t>Tryptophan-Derived  </a:t>
            </a:r>
            <a:r>
              <a:rPr sz="6000" dirty="0">
                <a:latin typeface="Century Gothic"/>
                <a:cs typeface="Century Gothic"/>
              </a:rPr>
              <a:t>Neurotransmitters</a:t>
            </a:r>
          </a:p>
          <a:p>
            <a:pPr marL="12700" algn="l" rtl="0">
              <a:lnSpc>
                <a:spcPct val="100000"/>
              </a:lnSpc>
              <a:spcBef>
                <a:spcPts val="790"/>
              </a:spcBef>
            </a:pPr>
            <a:r>
              <a:rPr sz="2400" dirty="0">
                <a:latin typeface="Century Gothic"/>
                <a:cs typeface="Century Gothic"/>
              </a:rPr>
              <a:t>Serotonin and melatonin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152400" y="1676400"/>
            <a:ext cx="7603174" cy="716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marR="5080" indent="-1143000" algn="l" rtl="0">
              <a:lnSpc>
                <a:spcPts val="65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II. </a:t>
            </a:r>
            <a:r>
              <a:rPr sz="3200" dirty="0" smtClean="0">
                <a:latin typeface="Century Gothic"/>
                <a:cs typeface="Century Gothic"/>
              </a:rPr>
              <a:t>Small-molecule </a:t>
            </a:r>
            <a:r>
              <a:rPr sz="3200" dirty="0" smtClean="0">
                <a:latin typeface="Century Gothic"/>
                <a:cs typeface="Century Gothic"/>
              </a:rPr>
              <a:t>neurotransmitters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57200"/>
            <a:ext cx="7675244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Added slide-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Serotonin </a:t>
            </a:r>
            <a:endParaRPr kumimoji="0" lang="ar-JO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ar-JO" sz="2000" dirty="0" smtClean="0"/>
          </a:p>
          <a:p>
            <a:pPr algn="l" rtl="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Serotonin </a:t>
            </a:r>
            <a:r>
              <a:rPr lang="en-US" sz="2000" dirty="0" smtClean="0"/>
              <a:t>synthesis occurs inside the </a:t>
            </a:r>
            <a:r>
              <a:rPr lang="en-US" sz="2000" dirty="0" err="1" smtClean="0"/>
              <a:t>cytosol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packaged </a:t>
            </a:r>
            <a:r>
              <a:rPr lang="en-US" sz="2000" dirty="0" smtClean="0"/>
              <a:t>inside vesicles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Ca </a:t>
            </a:r>
            <a:r>
              <a:rPr lang="en-US" sz="2000" dirty="0" smtClean="0"/>
              <a:t>influx produces depolarization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release </a:t>
            </a:r>
            <a:endParaRPr lang="en-US" sz="2000" b="1" dirty="0" smtClean="0"/>
          </a:p>
          <a:p>
            <a:pPr algn="l" rtl="0">
              <a:lnSpc>
                <a:spcPct val="150000"/>
              </a:lnSpc>
              <a:buFontTx/>
              <a:buChar char="-"/>
            </a:pPr>
            <a:r>
              <a:rPr lang="en-US" sz="2000" b="1" dirty="0" smtClean="0"/>
              <a:t>- </a:t>
            </a:r>
            <a:r>
              <a:rPr lang="en-US" sz="2000" b="1" dirty="0" smtClean="0"/>
              <a:t>Once they're outside, they get </a:t>
            </a:r>
            <a:r>
              <a:rPr lang="en-US" sz="2000" b="1" u="sng" dirty="0" smtClean="0"/>
              <a:t>inactivated by reuptake in </a:t>
            </a:r>
            <a:r>
              <a:rPr lang="en-US" sz="2000" b="1" u="sng" dirty="0" err="1" smtClean="0"/>
              <a:t>presynaptic</a:t>
            </a:r>
            <a:r>
              <a:rPr lang="en-US" sz="2000" b="1" u="sng" dirty="0" smtClean="0"/>
              <a:t> cell, diffusion or enzymatic inactivation by MAO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/>
              <a:t>- Serotonin is responsible for happiness and relaxation.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/>
              <a:t>- So depressed people are giving a drug that inhibit serotonin reuptake, (SSRIs) which keeps the serotonin in the CNS for a long time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/>
              <a:t>- In the US a drug named Prozac “an SSRI” is giving in a ridiculous way to anyone who thinks he’s depressed!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" y="0"/>
            <a:ext cx="56261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72150" y="882650"/>
            <a:ext cx="5334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26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BH4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4186" y="4166615"/>
            <a:ext cx="1583055" cy="716915"/>
          </a:xfrm>
          <a:custGeom>
            <a:avLst/>
            <a:gdLst/>
            <a:ahLst/>
            <a:cxnLst/>
            <a:rect l="l" t="t" r="r" b="b"/>
            <a:pathLst>
              <a:path w="1583054" h="716914">
                <a:moveTo>
                  <a:pt x="1333565" y="561299"/>
                </a:moveTo>
                <a:lnTo>
                  <a:pt x="1321757" y="564256"/>
                </a:lnTo>
                <a:lnTo>
                  <a:pt x="1311918" y="571425"/>
                </a:lnTo>
                <a:lnTo>
                  <a:pt x="1305356" y="582193"/>
                </a:lnTo>
                <a:lnTo>
                  <a:pt x="1303485" y="594655"/>
                </a:lnTo>
                <a:lnTo>
                  <a:pt x="1306437" y="606459"/>
                </a:lnTo>
                <a:lnTo>
                  <a:pt x="1313602" y="616297"/>
                </a:lnTo>
                <a:lnTo>
                  <a:pt x="1324368" y="622858"/>
                </a:lnTo>
                <a:lnTo>
                  <a:pt x="1582851" y="716648"/>
                </a:lnTo>
                <a:lnTo>
                  <a:pt x="1562269" y="594232"/>
                </a:lnTo>
                <a:lnTo>
                  <a:pt x="1431632" y="594232"/>
                </a:lnTo>
                <a:lnTo>
                  <a:pt x="1346034" y="563168"/>
                </a:lnTo>
                <a:lnTo>
                  <a:pt x="1333565" y="561299"/>
                </a:lnTo>
                <a:close/>
              </a:path>
              <a:path w="1583054" h="716914">
                <a:moveTo>
                  <a:pt x="1450619" y="525335"/>
                </a:moveTo>
                <a:lnTo>
                  <a:pt x="1407540" y="571995"/>
                </a:lnTo>
                <a:lnTo>
                  <a:pt x="1431632" y="594232"/>
                </a:lnTo>
                <a:lnTo>
                  <a:pt x="1562269" y="594232"/>
                </a:lnTo>
                <a:lnTo>
                  <a:pt x="1557330" y="564857"/>
                </a:lnTo>
                <a:lnTo>
                  <a:pt x="1492935" y="564857"/>
                </a:lnTo>
                <a:lnTo>
                  <a:pt x="1489532" y="561263"/>
                </a:lnTo>
                <a:lnTo>
                  <a:pt x="1450619" y="525335"/>
                </a:lnTo>
                <a:close/>
              </a:path>
              <a:path w="1583054" h="716914">
                <a:moveTo>
                  <a:pt x="1500682" y="419430"/>
                </a:moveTo>
                <a:lnTo>
                  <a:pt x="1488911" y="423947"/>
                </a:lnTo>
                <a:lnTo>
                  <a:pt x="1480086" y="432333"/>
                </a:lnTo>
                <a:lnTo>
                  <a:pt x="1475047" y="443415"/>
                </a:lnTo>
                <a:lnTo>
                  <a:pt x="1474635" y="456018"/>
                </a:lnTo>
                <a:lnTo>
                  <a:pt x="1492935" y="564857"/>
                </a:lnTo>
                <a:lnTo>
                  <a:pt x="1557330" y="564857"/>
                </a:lnTo>
                <a:lnTo>
                  <a:pt x="1537258" y="445477"/>
                </a:lnTo>
                <a:lnTo>
                  <a:pt x="1532749" y="433708"/>
                </a:lnTo>
                <a:lnTo>
                  <a:pt x="1524366" y="424886"/>
                </a:lnTo>
                <a:lnTo>
                  <a:pt x="1513286" y="419847"/>
                </a:lnTo>
                <a:lnTo>
                  <a:pt x="1500682" y="419430"/>
                </a:lnTo>
                <a:close/>
              </a:path>
              <a:path w="1583054" h="716914">
                <a:moveTo>
                  <a:pt x="1232192" y="378993"/>
                </a:moveTo>
                <a:lnTo>
                  <a:pt x="1205026" y="436384"/>
                </a:lnTo>
                <a:lnTo>
                  <a:pt x="1206893" y="437273"/>
                </a:lnTo>
                <a:lnTo>
                  <a:pt x="1282026" y="479475"/>
                </a:lnTo>
                <a:lnTo>
                  <a:pt x="1345311" y="521715"/>
                </a:lnTo>
                <a:lnTo>
                  <a:pt x="1360220" y="533476"/>
                </a:lnTo>
                <a:lnTo>
                  <a:pt x="1399565" y="483628"/>
                </a:lnTo>
                <a:lnTo>
                  <a:pt x="1382674" y="470306"/>
                </a:lnTo>
                <a:lnTo>
                  <a:pt x="1315250" y="425310"/>
                </a:lnTo>
                <a:lnTo>
                  <a:pt x="1236078" y="380822"/>
                </a:lnTo>
                <a:lnTo>
                  <a:pt x="1232192" y="378993"/>
                </a:lnTo>
                <a:close/>
              </a:path>
              <a:path w="1583054" h="716914">
                <a:moveTo>
                  <a:pt x="995286" y="279247"/>
                </a:moveTo>
                <a:lnTo>
                  <a:pt x="974089" y="339102"/>
                </a:lnTo>
                <a:lnTo>
                  <a:pt x="1013396" y="353021"/>
                </a:lnTo>
                <a:lnTo>
                  <a:pt x="1117853" y="395109"/>
                </a:lnTo>
                <a:lnTo>
                  <a:pt x="1147635" y="409206"/>
                </a:lnTo>
                <a:lnTo>
                  <a:pt x="1174800" y="351815"/>
                </a:lnTo>
                <a:lnTo>
                  <a:pt x="1143330" y="336918"/>
                </a:lnTo>
                <a:lnTo>
                  <a:pt x="1035875" y="293623"/>
                </a:lnTo>
                <a:lnTo>
                  <a:pt x="995286" y="279247"/>
                </a:lnTo>
                <a:close/>
              </a:path>
              <a:path w="1583054" h="716914">
                <a:moveTo>
                  <a:pt x="752424" y="199491"/>
                </a:moveTo>
                <a:lnTo>
                  <a:pt x="734377" y="260375"/>
                </a:lnTo>
                <a:lnTo>
                  <a:pt x="764082" y="269176"/>
                </a:lnTo>
                <a:lnTo>
                  <a:pt x="894791" y="311035"/>
                </a:lnTo>
                <a:lnTo>
                  <a:pt x="914234" y="317919"/>
                </a:lnTo>
                <a:lnTo>
                  <a:pt x="935418" y="258051"/>
                </a:lnTo>
                <a:lnTo>
                  <a:pt x="915073" y="250850"/>
                </a:lnTo>
                <a:lnTo>
                  <a:pt x="782802" y="208495"/>
                </a:lnTo>
                <a:lnTo>
                  <a:pt x="752424" y="199491"/>
                </a:lnTo>
                <a:close/>
              </a:path>
              <a:path w="1583054" h="716914">
                <a:moveTo>
                  <a:pt x="507834" y="129222"/>
                </a:moveTo>
                <a:lnTo>
                  <a:pt x="490740" y="190372"/>
                </a:lnTo>
                <a:lnTo>
                  <a:pt x="623341" y="227456"/>
                </a:lnTo>
                <a:lnTo>
                  <a:pt x="673506" y="242328"/>
                </a:lnTo>
                <a:lnTo>
                  <a:pt x="691553" y="181444"/>
                </a:lnTo>
                <a:lnTo>
                  <a:pt x="640918" y="166433"/>
                </a:lnTo>
                <a:lnTo>
                  <a:pt x="507834" y="129222"/>
                </a:lnTo>
                <a:close/>
              </a:path>
              <a:path w="1583054" h="716914">
                <a:moveTo>
                  <a:pt x="261797" y="63728"/>
                </a:moveTo>
                <a:lnTo>
                  <a:pt x="245872" y="125196"/>
                </a:lnTo>
                <a:lnTo>
                  <a:pt x="429780" y="173850"/>
                </a:lnTo>
                <a:lnTo>
                  <a:pt x="446227" y="112509"/>
                </a:lnTo>
                <a:lnTo>
                  <a:pt x="261797" y="63728"/>
                </a:lnTo>
                <a:close/>
              </a:path>
              <a:path w="1583054" h="716914">
                <a:moveTo>
                  <a:pt x="15925" y="0"/>
                </a:moveTo>
                <a:lnTo>
                  <a:pt x="0" y="61467"/>
                </a:lnTo>
                <a:lnTo>
                  <a:pt x="184403" y="109270"/>
                </a:lnTo>
                <a:lnTo>
                  <a:pt x="200329" y="47802"/>
                </a:lnTo>
                <a:lnTo>
                  <a:pt x="159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0074" y="5026660"/>
            <a:ext cx="189547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4385" marR="5080" indent="-782320">
              <a:lnSpc>
                <a:spcPts val="16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5-hydroxyindoleacetic 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acid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29373" y="5492521"/>
            <a:ext cx="171450" cy="541655"/>
          </a:xfrm>
          <a:custGeom>
            <a:avLst/>
            <a:gdLst/>
            <a:ahLst/>
            <a:cxnLst/>
            <a:rect l="l" t="t" r="r" b="b"/>
            <a:pathLst>
              <a:path w="171450" h="541654">
                <a:moveTo>
                  <a:pt x="16213" y="371471"/>
                </a:moveTo>
                <a:lnTo>
                  <a:pt x="9081" y="373998"/>
                </a:lnTo>
                <a:lnTo>
                  <a:pt x="3487" y="379093"/>
                </a:lnTo>
                <a:lnTo>
                  <a:pt x="389" y="385707"/>
                </a:lnTo>
                <a:lnTo>
                  <a:pt x="0" y="392999"/>
                </a:lnTo>
                <a:lnTo>
                  <a:pt x="2528" y="400130"/>
                </a:lnTo>
                <a:lnTo>
                  <a:pt x="87326" y="541653"/>
                </a:lnTo>
                <a:lnTo>
                  <a:pt x="148666" y="433613"/>
                </a:lnTo>
                <a:lnTo>
                  <a:pt x="67006" y="433613"/>
                </a:lnTo>
                <a:lnTo>
                  <a:pt x="35218" y="380547"/>
                </a:lnTo>
                <a:lnTo>
                  <a:pt x="30121" y="374956"/>
                </a:lnTo>
                <a:lnTo>
                  <a:pt x="23507" y="371861"/>
                </a:lnTo>
                <a:lnTo>
                  <a:pt x="16213" y="371471"/>
                </a:lnTo>
                <a:close/>
              </a:path>
              <a:path w="171450" h="541654">
                <a:moveTo>
                  <a:pt x="100026" y="0"/>
                </a:moveTo>
                <a:lnTo>
                  <a:pt x="61926" y="457"/>
                </a:lnTo>
                <a:lnTo>
                  <a:pt x="67006" y="433613"/>
                </a:lnTo>
                <a:lnTo>
                  <a:pt x="148666" y="433613"/>
                </a:lnTo>
                <a:lnTo>
                  <a:pt x="148920" y="433166"/>
                </a:lnTo>
                <a:lnTo>
                  <a:pt x="105106" y="433166"/>
                </a:lnTo>
                <a:lnTo>
                  <a:pt x="100026" y="0"/>
                </a:lnTo>
                <a:close/>
              </a:path>
              <a:path w="171450" h="541654">
                <a:moveTo>
                  <a:pt x="154430" y="369849"/>
                </a:moveTo>
                <a:lnTo>
                  <a:pt x="147149" y="370410"/>
                </a:lnTo>
                <a:lnTo>
                  <a:pt x="140611" y="373660"/>
                </a:lnTo>
                <a:lnTo>
                  <a:pt x="135649" y="379370"/>
                </a:lnTo>
                <a:lnTo>
                  <a:pt x="105106" y="433166"/>
                </a:lnTo>
                <a:lnTo>
                  <a:pt x="148920" y="433166"/>
                </a:lnTo>
                <a:lnTo>
                  <a:pt x="168783" y="398180"/>
                </a:lnTo>
                <a:lnTo>
                  <a:pt x="171142" y="390992"/>
                </a:lnTo>
                <a:lnTo>
                  <a:pt x="170579" y="383711"/>
                </a:lnTo>
                <a:lnTo>
                  <a:pt x="167328" y="377171"/>
                </a:lnTo>
                <a:lnTo>
                  <a:pt x="161621" y="372209"/>
                </a:lnTo>
                <a:lnTo>
                  <a:pt x="154430" y="36984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57137" y="6075045"/>
            <a:ext cx="5226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3739" y="4328286"/>
            <a:ext cx="365125" cy="324485"/>
          </a:xfrm>
          <a:custGeom>
            <a:avLst/>
            <a:gdLst/>
            <a:ahLst/>
            <a:cxnLst/>
            <a:rect l="l" t="t" r="r" b="b"/>
            <a:pathLst>
              <a:path w="365125" h="324485">
                <a:moveTo>
                  <a:pt x="303187" y="191312"/>
                </a:moveTo>
                <a:lnTo>
                  <a:pt x="263247" y="207148"/>
                </a:lnTo>
                <a:lnTo>
                  <a:pt x="237191" y="243947"/>
                </a:lnTo>
                <a:lnTo>
                  <a:pt x="234104" y="267893"/>
                </a:lnTo>
                <a:lnTo>
                  <a:pt x="236449" y="279474"/>
                </a:lnTo>
                <a:lnTo>
                  <a:pt x="269503" y="317130"/>
                </a:lnTo>
                <a:lnTo>
                  <a:pt x="292415" y="324374"/>
                </a:lnTo>
                <a:lnTo>
                  <a:pt x="304266" y="324129"/>
                </a:lnTo>
                <a:lnTo>
                  <a:pt x="315956" y="321284"/>
                </a:lnTo>
                <a:lnTo>
                  <a:pt x="327063" y="315817"/>
                </a:lnTo>
                <a:lnTo>
                  <a:pt x="337588" y="307730"/>
                </a:lnTo>
                <a:lnTo>
                  <a:pt x="344675" y="300104"/>
                </a:lnTo>
                <a:lnTo>
                  <a:pt x="291580" y="300104"/>
                </a:lnTo>
                <a:lnTo>
                  <a:pt x="284765" y="299069"/>
                </a:lnTo>
                <a:lnTo>
                  <a:pt x="259361" y="267868"/>
                </a:lnTo>
                <a:lnTo>
                  <a:pt x="259854" y="260297"/>
                </a:lnTo>
                <a:lnTo>
                  <a:pt x="286013" y="222645"/>
                </a:lnTo>
                <a:lnTo>
                  <a:pt x="307335" y="216131"/>
                </a:lnTo>
                <a:lnTo>
                  <a:pt x="350400" y="216131"/>
                </a:lnTo>
                <a:lnTo>
                  <a:pt x="316064" y="193560"/>
                </a:lnTo>
                <a:lnTo>
                  <a:pt x="309854" y="191769"/>
                </a:lnTo>
                <a:lnTo>
                  <a:pt x="303187" y="191312"/>
                </a:lnTo>
                <a:close/>
              </a:path>
              <a:path w="365125" h="324485">
                <a:moveTo>
                  <a:pt x="350400" y="216131"/>
                </a:moveTo>
                <a:lnTo>
                  <a:pt x="307335" y="216131"/>
                </a:lnTo>
                <a:lnTo>
                  <a:pt x="314161" y="217246"/>
                </a:lnTo>
                <a:lnTo>
                  <a:pt x="320732" y="219903"/>
                </a:lnTo>
                <a:lnTo>
                  <a:pt x="340169" y="248462"/>
                </a:lnTo>
                <a:lnTo>
                  <a:pt x="339636" y="255828"/>
                </a:lnTo>
                <a:lnTo>
                  <a:pt x="313151" y="293476"/>
                </a:lnTo>
                <a:lnTo>
                  <a:pt x="291580" y="300104"/>
                </a:lnTo>
                <a:lnTo>
                  <a:pt x="344675" y="300104"/>
                </a:lnTo>
                <a:lnTo>
                  <a:pt x="364528" y="260712"/>
                </a:lnTo>
                <a:lnTo>
                  <a:pt x="364738" y="248462"/>
                </a:lnTo>
                <a:lnTo>
                  <a:pt x="362416" y="236937"/>
                </a:lnTo>
                <a:lnTo>
                  <a:pt x="357605" y="226079"/>
                </a:lnTo>
                <a:lnTo>
                  <a:pt x="350400" y="216131"/>
                </a:lnTo>
                <a:close/>
              </a:path>
              <a:path w="365125" h="324485">
                <a:moveTo>
                  <a:pt x="187067" y="184924"/>
                </a:moveTo>
                <a:lnTo>
                  <a:pt x="152831" y="184924"/>
                </a:lnTo>
                <a:lnTo>
                  <a:pt x="192481" y="216788"/>
                </a:lnTo>
                <a:lnTo>
                  <a:pt x="183045" y="246278"/>
                </a:lnTo>
                <a:lnTo>
                  <a:pt x="204838" y="263791"/>
                </a:lnTo>
                <a:lnTo>
                  <a:pt x="225838" y="194906"/>
                </a:lnTo>
                <a:lnTo>
                  <a:pt x="199491" y="194906"/>
                </a:lnTo>
                <a:lnTo>
                  <a:pt x="187067" y="184924"/>
                </a:lnTo>
                <a:close/>
              </a:path>
              <a:path w="365125" h="324485">
                <a:moveTo>
                  <a:pt x="223634" y="115633"/>
                </a:moveTo>
                <a:lnTo>
                  <a:pt x="105282" y="183807"/>
                </a:lnTo>
                <a:lnTo>
                  <a:pt x="126530" y="200875"/>
                </a:lnTo>
                <a:lnTo>
                  <a:pt x="152831" y="184924"/>
                </a:lnTo>
                <a:lnTo>
                  <a:pt x="187067" y="184924"/>
                </a:lnTo>
                <a:lnTo>
                  <a:pt x="172415" y="173151"/>
                </a:lnTo>
                <a:lnTo>
                  <a:pt x="215391" y="147104"/>
                </a:lnTo>
                <a:lnTo>
                  <a:pt x="240411" y="147104"/>
                </a:lnTo>
                <a:lnTo>
                  <a:pt x="244817" y="132651"/>
                </a:lnTo>
                <a:lnTo>
                  <a:pt x="223634" y="115633"/>
                </a:lnTo>
                <a:close/>
              </a:path>
              <a:path w="365125" h="324485">
                <a:moveTo>
                  <a:pt x="240411" y="147104"/>
                </a:moveTo>
                <a:lnTo>
                  <a:pt x="215391" y="147104"/>
                </a:lnTo>
                <a:lnTo>
                  <a:pt x="199491" y="194906"/>
                </a:lnTo>
                <a:lnTo>
                  <a:pt x="225838" y="194906"/>
                </a:lnTo>
                <a:lnTo>
                  <a:pt x="240411" y="147104"/>
                </a:lnTo>
                <a:close/>
              </a:path>
              <a:path w="365125" h="324485">
                <a:moveTo>
                  <a:pt x="170590" y="83159"/>
                </a:moveTo>
                <a:lnTo>
                  <a:pt x="139966" y="83159"/>
                </a:lnTo>
                <a:lnTo>
                  <a:pt x="77215" y="161264"/>
                </a:lnTo>
                <a:lnTo>
                  <a:pt x="95834" y="176212"/>
                </a:lnTo>
                <a:lnTo>
                  <a:pt x="170590" y="83159"/>
                </a:lnTo>
                <a:close/>
              </a:path>
              <a:path w="365125" h="324485">
                <a:moveTo>
                  <a:pt x="104386" y="36068"/>
                </a:moveTo>
                <a:lnTo>
                  <a:pt x="81356" y="36068"/>
                </a:lnTo>
                <a:lnTo>
                  <a:pt x="38239" y="129946"/>
                </a:lnTo>
                <a:lnTo>
                  <a:pt x="57530" y="145440"/>
                </a:lnTo>
                <a:lnTo>
                  <a:pt x="109423" y="106235"/>
                </a:lnTo>
                <a:lnTo>
                  <a:pt x="73317" y="106235"/>
                </a:lnTo>
                <a:lnTo>
                  <a:pt x="104386" y="36068"/>
                </a:lnTo>
                <a:close/>
              </a:path>
              <a:path w="365125" h="324485">
                <a:moveTo>
                  <a:pt x="79717" y="0"/>
                </a:moveTo>
                <a:lnTo>
                  <a:pt x="0" y="99225"/>
                </a:lnTo>
                <a:lnTo>
                  <a:pt x="18605" y="114173"/>
                </a:lnTo>
                <a:lnTo>
                  <a:pt x="81356" y="36068"/>
                </a:lnTo>
                <a:lnTo>
                  <a:pt x="104386" y="36068"/>
                </a:lnTo>
                <a:lnTo>
                  <a:pt x="109689" y="24091"/>
                </a:lnTo>
                <a:lnTo>
                  <a:pt x="79717" y="0"/>
                </a:lnTo>
                <a:close/>
              </a:path>
              <a:path w="365125" h="324485">
                <a:moveTo>
                  <a:pt x="145491" y="52857"/>
                </a:moveTo>
                <a:lnTo>
                  <a:pt x="73317" y="106235"/>
                </a:lnTo>
                <a:lnTo>
                  <a:pt x="109423" y="106235"/>
                </a:lnTo>
                <a:lnTo>
                  <a:pt x="139966" y="83159"/>
                </a:lnTo>
                <a:lnTo>
                  <a:pt x="170590" y="83159"/>
                </a:lnTo>
                <a:lnTo>
                  <a:pt x="175539" y="77000"/>
                </a:lnTo>
                <a:lnTo>
                  <a:pt x="145491" y="52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90203" y="1828482"/>
            <a:ext cx="6522084" cy="2703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b="1" i="1" spc="-5" dirty="0">
                <a:solidFill>
                  <a:srgbClr val="C00000"/>
                </a:solidFill>
                <a:latin typeface="Arial"/>
                <a:cs typeface="Arial"/>
              </a:rPr>
              <a:t>Serotonin</a:t>
            </a:r>
            <a:endParaRPr sz="1400" dirty="0">
              <a:latin typeface="Arial"/>
              <a:cs typeface="Arial"/>
            </a:endParaRPr>
          </a:p>
          <a:p>
            <a:pPr marL="4533265" marR="5080" algn="l" rtl="0">
              <a:lnSpc>
                <a:spcPct val="99500"/>
              </a:lnSpc>
              <a:spcBef>
                <a:spcPts val="180"/>
              </a:spcBef>
            </a:pPr>
            <a:r>
              <a:rPr sz="1600" b="1" i="1" spc="-5" dirty="0">
                <a:latin typeface="Arial"/>
                <a:cs typeface="Arial"/>
              </a:rPr>
              <a:t>Antidepressants </a:t>
            </a:r>
            <a:r>
              <a:rPr sz="1600" b="1" i="1" dirty="0">
                <a:latin typeface="Arial"/>
                <a:cs typeface="Arial"/>
              </a:rPr>
              <a:t>,  </a:t>
            </a:r>
            <a:r>
              <a:rPr sz="1600" b="1" i="1" spc="-5" dirty="0">
                <a:latin typeface="Arial"/>
                <a:cs typeface="Arial"/>
              </a:rPr>
              <a:t>called </a:t>
            </a:r>
            <a:r>
              <a:rPr sz="1600" b="1" i="1" u="sng" spc="-5" dirty="0">
                <a:latin typeface="Arial"/>
                <a:cs typeface="Arial"/>
              </a:rPr>
              <a:t>selective  serotonin re-uptake  </a:t>
            </a:r>
            <a:r>
              <a:rPr sz="1600" b="1" i="1" u="sng" dirty="0">
                <a:latin typeface="Arial"/>
                <a:cs typeface="Arial"/>
              </a:rPr>
              <a:t>inhibitors </a:t>
            </a:r>
            <a:r>
              <a:rPr sz="1600" b="1" i="1" u="sng" spc="-5" dirty="0">
                <a:latin typeface="Arial"/>
                <a:cs typeface="Arial"/>
              </a:rPr>
              <a:t>(SSRIs</a:t>
            </a:r>
            <a:r>
              <a:rPr sz="1600" b="1" i="1" spc="-5" dirty="0">
                <a:latin typeface="Arial"/>
                <a:cs typeface="Arial"/>
              </a:rPr>
              <a:t>),  </a:t>
            </a:r>
            <a:r>
              <a:rPr sz="1600" b="1" i="1" dirty="0">
                <a:latin typeface="Arial"/>
                <a:cs typeface="Arial"/>
              </a:rPr>
              <a:t>like </a:t>
            </a:r>
            <a:r>
              <a:rPr sz="1600" b="1" i="1" u="sng" spc="-5" dirty="0">
                <a:latin typeface="Arial"/>
                <a:cs typeface="Arial"/>
              </a:rPr>
              <a:t>Prozac</a:t>
            </a:r>
            <a:r>
              <a:rPr sz="1600" b="1" i="1" spc="-5" dirty="0">
                <a:latin typeface="Arial"/>
                <a:cs typeface="Arial"/>
              </a:rPr>
              <a:t>® </a:t>
            </a:r>
            <a:r>
              <a:rPr sz="1600" b="1" i="1" dirty="0">
                <a:latin typeface="Arial"/>
                <a:cs typeface="Arial"/>
              </a:rPr>
              <a:t>inhibit  </a:t>
            </a:r>
            <a:r>
              <a:rPr sz="1600" b="1" i="1" spc="-5" dirty="0">
                <a:latin typeface="Arial"/>
                <a:cs typeface="Arial"/>
              </a:rPr>
              <a:t>the reuptake  process resulting </a:t>
            </a:r>
            <a:r>
              <a:rPr sz="1600" b="1" i="1" dirty="0">
                <a:latin typeface="Arial"/>
                <a:cs typeface="Arial"/>
              </a:rPr>
              <a:t>in  </a:t>
            </a:r>
            <a:r>
              <a:rPr sz="1600" b="1" i="1" spc="-5" dirty="0">
                <a:latin typeface="Arial"/>
                <a:cs typeface="Arial"/>
              </a:rPr>
              <a:t>prolonged serotonin  presence </a:t>
            </a:r>
            <a:r>
              <a:rPr sz="1600" b="1" i="1" dirty="0">
                <a:latin typeface="Arial"/>
                <a:cs typeface="Arial"/>
              </a:rPr>
              <a:t>in </a:t>
            </a:r>
            <a:r>
              <a:rPr sz="1600" b="1" i="1" spc="-5" dirty="0">
                <a:latin typeface="Arial"/>
                <a:cs typeface="Arial"/>
              </a:rPr>
              <a:t>the  synaptic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cleft.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30673" y="3276739"/>
            <a:ext cx="2110740" cy="457200"/>
          </a:xfrm>
          <a:custGeom>
            <a:avLst/>
            <a:gdLst/>
            <a:ahLst/>
            <a:cxnLst/>
            <a:rect l="l" t="t" r="r" b="b"/>
            <a:pathLst>
              <a:path w="2110740" h="457200">
                <a:moveTo>
                  <a:pt x="109635" y="297143"/>
                </a:moveTo>
                <a:lnTo>
                  <a:pt x="102770" y="299629"/>
                </a:lnTo>
                <a:lnTo>
                  <a:pt x="97193" y="304736"/>
                </a:lnTo>
                <a:lnTo>
                  <a:pt x="0" y="438048"/>
                </a:lnTo>
                <a:lnTo>
                  <a:pt x="163880" y="457034"/>
                </a:lnTo>
                <a:lnTo>
                  <a:pt x="171418" y="456400"/>
                </a:lnTo>
                <a:lnTo>
                  <a:pt x="177903" y="453043"/>
                </a:lnTo>
                <a:lnTo>
                  <a:pt x="182656" y="447501"/>
                </a:lnTo>
                <a:lnTo>
                  <a:pt x="185000" y="440308"/>
                </a:lnTo>
                <a:lnTo>
                  <a:pt x="184364" y="432769"/>
                </a:lnTo>
                <a:lnTo>
                  <a:pt x="181003" y="426281"/>
                </a:lnTo>
                <a:lnTo>
                  <a:pt x="175456" y="421528"/>
                </a:lnTo>
                <a:lnTo>
                  <a:pt x="168262" y="419188"/>
                </a:lnTo>
                <a:lnTo>
                  <a:pt x="106819" y="412064"/>
                </a:lnTo>
                <a:lnTo>
                  <a:pt x="137426" y="398665"/>
                </a:lnTo>
                <a:lnTo>
                  <a:pt x="190902" y="377164"/>
                </a:lnTo>
                <a:lnTo>
                  <a:pt x="91528" y="377164"/>
                </a:lnTo>
                <a:lnTo>
                  <a:pt x="127977" y="327177"/>
                </a:lnTo>
                <a:lnTo>
                  <a:pt x="131136" y="320307"/>
                </a:lnTo>
                <a:lnTo>
                  <a:pt x="131405" y="313012"/>
                </a:lnTo>
                <a:lnTo>
                  <a:pt x="128919" y="306147"/>
                </a:lnTo>
                <a:lnTo>
                  <a:pt x="123812" y="300570"/>
                </a:lnTo>
                <a:lnTo>
                  <a:pt x="116934" y="297412"/>
                </a:lnTo>
                <a:lnTo>
                  <a:pt x="109635" y="297143"/>
                </a:lnTo>
                <a:close/>
              </a:path>
              <a:path w="2110740" h="457200">
                <a:moveTo>
                  <a:pt x="2105990" y="0"/>
                </a:moveTo>
                <a:lnTo>
                  <a:pt x="1708886" y="47866"/>
                </a:lnTo>
                <a:lnTo>
                  <a:pt x="1150188" y="120967"/>
                </a:lnTo>
                <a:lnTo>
                  <a:pt x="982319" y="145986"/>
                </a:lnTo>
                <a:lnTo>
                  <a:pt x="827138" y="171450"/>
                </a:lnTo>
                <a:lnTo>
                  <a:pt x="686752" y="197446"/>
                </a:lnTo>
                <a:lnTo>
                  <a:pt x="562597" y="224040"/>
                </a:lnTo>
                <a:lnTo>
                  <a:pt x="453301" y="251167"/>
                </a:lnTo>
                <a:lnTo>
                  <a:pt x="356755" y="278764"/>
                </a:lnTo>
                <a:lnTo>
                  <a:pt x="270865" y="306755"/>
                </a:lnTo>
                <a:lnTo>
                  <a:pt x="193547" y="335038"/>
                </a:lnTo>
                <a:lnTo>
                  <a:pt x="122681" y="363524"/>
                </a:lnTo>
                <a:lnTo>
                  <a:pt x="91528" y="377164"/>
                </a:lnTo>
                <a:lnTo>
                  <a:pt x="190902" y="377164"/>
                </a:lnTo>
                <a:lnTo>
                  <a:pt x="207200" y="370611"/>
                </a:lnTo>
                <a:lnTo>
                  <a:pt x="283311" y="342772"/>
                </a:lnTo>
                <a:lnTo>
                  <a:pt x="367893" y="315213"/>
                </a:lnTo>
                <a:lnTo>
                  <a:pt x="463118" y="287985"/>
                </a:lnTo>
                <a:lnTo>
                  <a:pt x="571182" y="261162"/>
                </a:lnTo>
                <a:lnTo>
                  <a:pt x="694207" y="234822"/>
                </a:lnTo>
                <a:lnTo>
                  <a:pt x="833691" y="208978"/>
                </a:lnTo>
                <a:lnTo>
                  <a:pt x="988212" y="183629"/>
                </a:lnTo>
                <a:lnTo>
                  <a:pt x="1155598" y="158686"/>
                </a:lnTo>
                <a:lnTo>
                  <a:pt x="1713522" y="85674"/>
                </a:lnTo>
                <a:lnTo>
                  <a:pt x="2110562" y="37820"/>
                </a:lnTo>
                <a:lnTo>
                  <a:pt x="210599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86000" y="1600200"/>
            <a:ext cx="1981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dirty="0"/>
              <a:t>Melatonin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445895"/>
            <a:ext cx="7860030" cy="272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l" rtl="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entury Gothic"/>
                <a:cs typeface="Century Gothic"/>
              </a:rPr>
              <a:t>Serotonin</a:t>
            </a:r>
            <a:r>
              <a:rPr sz="2800" dirty="0">
                <a:latin typeface="Century Gothic"/>
                <a:cs typeface="Century Gothic"/>
              </a:rPr>
              <a:t> is synthesized in the pineal gland serves as  a </a:t>
            </a:r>
            <a:r>
              <a:rPr sz="2800" b="1" dirty="0">
                <a:latin typeface="Century Gothic"/>
                <a:cs typeface="Century Gothic"/>
              </a:rPr>
              <a:t>precursor for the synthesis of melatonin, </a:t>
            </a:r>
            <a:r>
              <a:rPr sz="2800" dirty="0">
                <a:latin typeface="Century Gothic"/>
                <a:cs typeface="Century Gothic"/>
              </a:rPr>
              <a:t>which is a  neurohormone involved in regulating: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dirty="0">
                <a:latin typeface="Century Gothic"/>
                <a:cs typeface="Century Gothic"/>
              </a:rPr>
              <a:t>sleep patterns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dirty="0">
                <a:latin typeface="Century Gothic"/>
                <a:cs typeface="Century Gothic"/>
              </a:rPr>
              <a:t>Seasonal and  circadian (daily) rythyms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dirty="0">
                <a:latin typeface="Century Gothic"/>
                <a:cs typeface="Century Gothic"/>
              </a:rPr>
              <a:t>Dark-light cycle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5334000"/>
            <a:ext cx="9143999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09800" y="41910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u="sng" dirty="0" smtClean="0"/>
              <a:t>People who travels to a far-away places might suffer from "</a:t>
            </a:r>
            <a:r>
              <a:rPr lang="en-US" b="1" i="1" u="sng" dirty="0" smtClean="0"/>
              <a:t>jet </a:t>
            </a:r>
            <a:r>
              <a:rPr lang="en-US" b="1" i="1" u="sng" dirty="0" smtClean="0"/>
              <a:t>lag </a:t>
            </a:r>
            <a:r>
              <a:rPr lang="en-US" i="1" u="sng" dirty="0" smtClean="0"/>
              <a:t>; </a:t>
            </a:r>
            <a:r>
              <a:rPr lang="en-US" i="1" u="sng" dirty="0" err="1" smtClean="0"/>
              <a:t>i.e</a:t>
            </a:r>
            <a:r>
              <a:rPr lang="en-US" i="1" u="sng" dirty="0" smtClean="0"/>
              <a:t> </a:t>
            </a:r>
            <a:r>
              <a:rPr lang="en-US" i="1" u="sng" dirty="0" smtClean="0"/>
              <a:t>Extreme tiredness and other physical effects felt by a person after a long flight across several time </a:t>
            </a:r>
            <a:r>
              <a:rPr lang="en-US" i="1" u="sng" dirty="0" smtClean="0"/>
              <a:t>zones", </a:t>
            </a:r>
            <a:r>
              <a:rPr lang="en-US" i="1" u="sng" dirty="0" smtClean="0"/>
              <a:t>so they're advised to take melatonin to regulate and balance their circadian rhythm </a:t>
            </a:r>
            <a:endParaRPr lang="ar-JO" i="1" u="sng" dirty="0"/>
          </a:p>
        </p:txBody>
      </p:sp>
      <p:sp>
        <p:nvSpPr>
          <p:cNvPr id="7" name="Rectangle 6"/>
          <p:cNvSpPr/>
          <p:nvPr/>
        </p:nvSpPr>
        <p:spPr>
          <a:xfrm>
            <a:off x="1981200" y="4267200"/>
            <a:ext cx="7010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1540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dirty="0"/>
              <a:t>Characteristics of a  neurotransmitter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371601"/>
            <a:ext cx="8458200" cy="548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entury Gothic"/>
                <a:cs typeface="+mj-cs"/>
              </a:rPr>
              <a:t>A  chemical </a:t>
            </a:r>
            <a:r>
              <a:rPr lang="ar-JO" sz="2400" dirty="0" smtClean="0">
                <a:latin typeface="Century Gothic"/>
                <a:cs typeface="+mj-cs"/>
              </a:rPr>
              <a:t> </a:t>
            </a:r>
            <a:r>
              <a:rPr sz="2400" dirty="0" smtClean="0">
                <a:latin typeface="Century Gothic"/>
                <a:cs typeface="+mj-cs"/>
              </a:rPr>
              <a:t>substance </a:t>
            </a:r>
            <a:r>
              <a:rPr sz="2400" dirty="0">
                <a:latin typeface="Century Gothic"/>
                <a:cs typeface="+mj-cs"/>
              </a:rPr>
              <a:t>that:</a:t>
            </a:r>
          </a:p>
          <a:p>
            <a:pPr marL="698500" marR="5080" lvl="1" indent="-228600" algn="l" rtl="0">
              <a:lnSpc>
                <a:spcPct val="88500"/>
              </a:lnSpc>
              <a:spcBef>
                <a:spcPts val="55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+mj-cs"/>
              </a:rPr>
              <a:t>Is synthesized and stored in a presynaptic neuron (</a:t>
            </a:r>
            <a:r>
              <a:rPr sz="2400" u="sng" dirty="0">
                <a:latin typeface="Century Gothic"/>
                <a:cs typeface="+mj-cs"/>
              </a:rPr>
              <a:t>the  enzymes needed for its synthesis must be present in the  </a:t>
            </a:r>
            <a:r>
              <a:rPr sz="2400" u="sng" dirty="0" smtClean="0">
                <a:latin typeface="Century Gothic"/>
                <a:cs typeface="+mj-cs"/>
              </a:rPr>
              <a:t>neuron</a:t>
            </a:r>
            <a:r>
              <a:rPr lang="ar-JO" sz="2400" dirty="0" smtClean="0">
                <a:latin typeface="Century Gothic"/>
                <a:cs typeface="+mj-cs"/>
              </a:rPr>
              <a:t>(</a:t>
            </a:r>
            <a:endParaRPr sz="2400" dirty="0">
              <a:latin typeface="Century Gothic"/>
              <a:cs typeface="+mj-cs"/>
            </a:endParaRPr>
          </a:p>
          <a:p>
            <a:pPr marL="698500" marR="182245" lvl="1" indent="-228600" algn="l" rtl="0">
              <a:lnSpc>
                <a:spcPts val="26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+mj-cs"/>
              </a:rPr>
              <a:t>Is released at a synapse following </a:t>
            </a:r>
            <a:r>
              <a:rPr sz="2400" dirty="0" smtClean="0">
                <a:latin typeface="Century Gothic"/>
                <a:cs typeface="+mj-cs"/>
              </a:rPr>
              <a:t>depolarization of </a:t>
            </a:r>
            <a:r>
              <a:rPr sz="2400" dirty="0">
                <a:latin typeface="Century Gothic"/>
                <a:cs typeface="+mj-cs"/>
              </a:rPr>
              <a:t>the  nerve terminal (usually dependent on </a:t>
            </a:r>
            <a:r>
              <a:rPr sz="2400" u="sng" dirty="0" smtClean="0">
                <a:latin typeface="Century Gothic"/>
                <a:cs typeface="+mj-cs"/>
              </a:rPr>
              <a:t>influx of calcium  ions</a:t>
            </a:r>
            <a:r>
              <a:rPr lang="ar-JO" sz="2400" dirty="0" smtClean="0">
                <a:latin typeface="Century Gothic"/>
                <a:cs typeface="+mj-cs"/>
              </a:rPr>
              <a:t>( </a:t>
            </a:r>
            <a:endParaRPr sz="2400" dirty="0">
              <a:latin typeface="Century Gothic"/>
              <a:cs typeface="+mj-cs"/>
            </a:endParaRPr>
          </a:p>
          <a:p>
            <a:pPr marL="698500" marR="802005" lvl="1" indent="-228600" algn="l" rtl="0">
              <a:lnSpc>
                <a:spcPts val="26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+mj-cs"/>
              </a:rPr>
              <a:t>binds to receptors on the postsynaptic cell and/or  presynaptic terminal,</a:t>
            </a:r>
          </a:p>
          <a:p>
            <a:pPr marL="698500" marR="395605" lvl="1" indent="-228600" algn="l" rtl="0">
              <a:lnSpc>
                <a:spcPts val="26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+mj-cs"/>
              </a:rPr>
              <a:t>elicits rapid-onset and rapidly reversible responses in  the target cell,</a:t>
            </a:r>
          </a:p>
          <a:p>
            <a:pPr lvl="1" algn="l" rtl="0">
              <a:buFont typeface="Arial" pitchFamily="34" charset="0"/>
              <a:buChar char="•"/>
            </a:pPr>
            <a:r>
              <a:rPr sz="2400" dirty="0">
                <a:latin typeface="Century Gothic"/>
                <a:cs typeface="+mj-cs"/>
              </a:rPr>
              <a:t>Is removed or </a:t>
            </a:r>
            <a:r>
              <a:rPr sz="2400" u="sng" dirty="0">
                <a:latin typeface="Century Gothic"/>
                <a:cs typeface="+mj-cs"/>
              </a:rPr>
              <a:t>inactivated from the synaptic </a:t>
            </a:r>
            <a:r>
              <a:rPr sz="2400" u="sng" dirty="0" smtClean="0">
                <a:latin typeface="Century Gothic"/>
                <a:cs typeface="+mj-cs"/>
              </a:rPr>
              <a:t>cleft</a:t>
            </a:r>
            <a:r>
              <a:rPr lang="en-US" sz="2400" u="sng" dirty="0" smtClean="0">
                <a:latin typeface="Century Gothic"/>
                <a:cs typeface="+mj-cs"/>
              </a:rPr>
              <a:t> </a:t>
            </a:r>
            <a:r>
              <a:rPr lang="en-US" i="1" u="sng" dirty="0" smtClean="0"/>
              <a:t>by </a:t>
            </a:r>
            <a:r>
              <a:rPr lang="en-US" i="1" u="sng" dirty="0"/>
              <a:t>different inactivation mechanisms "enzymatic, diffusion, reuptake" depending on the neurotransmitter itself 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endParaRPr sz="2400" u="sng" dirty="0">
              <a:latin typeface="Century Gothic"/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00800" y="6488668"/>
            <a:ext cx="238578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Read this slide carefully</a:t>
            </a:r>
            <a:endParaRPr lang="ar-JO" i="1" u="sng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733800"/>
            <a:ext cx="8686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C. </a:t>
            </a:r>
            <a:r>
              <a:rPr sz="6000" dirty="0" smtClean="0">
                <a:latin typeface="Century Gothic"/>
                <a:cs typeface="Century Gothic"/>
              </a:rPr>
              <a:t>Glutamate </a:t>
            </a:r>
            <a:r>
              <a:rPr sz="6000" dirty="0">
                <a:latin typeface="Century Gothic"/>
                <a:cs typeface="Century Gothic"/>
              </a:rPr>
              <a:t>and  aspartate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228600" y="2362200"/>
            <a:ext cx="7603174" cy="716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marR="5080" indent="-1143000" algn="l" rtl="0">
              <a:lnSpc>
                <a:spcPts val="65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II. </a:t>
            </a:r>
            <a:r>
              <a:rPr sz="3200" dirty="0" smtClean="0">
                <a:latin typeface="Century Gothic"/>
                <a:cs typeface="Century Gothic"/>
              </a:rPr>
              <a:t>Small-molecule </a:t>
            </a:r>
            <a:r>
              <a:rPr sz="3200" dirty="0" smtClean="0">
                <a:latin typeface="Century Gothic"/>
                <a:cs typeface="Century Gothic"/>
              </a:rPr>
              <a:t>neurotransmitters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dirty="0"/>
              <a:t>Glutamate and  aspartate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07845"/>
            <a:ext cx="7750810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u="sng" dirty="0">
                <a:solidFill>
                  <a:srgbClr val="C00000"/>
                </a:solidFill>
                <a:latin typeface="Century Gothic"/>
                <a:cs typeface="Century Gothic"/>
              </a:rPr>
              <a:t>Nonessential</a:t>
            </a:r>
            <a:r>
              <a:rPr sz="2800" dirty="0">
                <a:latin typeface="Century Gothic"/>
                <a:cs typeface="Century Gothic"/>
              </a:rPr>
              <a:t> amino acids</a:t>
            </a:r>
          </a:p>
          <a:p>
            <a:pPr marL="241300" indent="-228600" algn="l" rtl="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Do </a:t>
            </a:r>
            <a:r>
              <a:rPr sz="2800" u="sng" dirty="0">
                <a:solidFill>
                  <a:srgbClr val="C00000"/>
                </a:solidFill>
                <a:latin typeface="Century Gothic"/>
                <a:cs typeface="Century Gothic"/>
              </a:rPr>
              <a:t>not cross BBB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must be  synthesized in neurons</a:t>
            </a:r>
          </a:p>
          <a:p>
            <a:pPr marL="241300" indent="-228600" algn="l" rtl="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Main synthetic compartments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neurons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glial cells</a:t>
            </a:r>
          </a:p>
          <a:p>
            <a:pPr marL="241300" indent="-228600" algn="l" rtl="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Both are </a:t>
            </a:r>
            <a:r>
              <a:rPr sz="2800" u="sng" dirty="0" smtClean="0">
                <a:solidFill>
                  <a:srgbClr val="C00000"/>
                </a:solidFill>
                <a:latin typeface="Century Gothic"/>
                <a:cs typeface="Century Gothic"/>
              </a:rPr>
              <a:t>excitatory neurotransmitters</a:t>
            </a:r>
            <a:r>
              <a:rPr sz="28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7675244" cy="899579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dirty="0"/>
              <a:t>Synthesis of glutamate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066800"/>
            <a:ext cx="235966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39725" algn="l" rtl="0">
              <a:lnSpc>
                <a:spcPct val="10000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lang="en-US" sz="2200" spc="-170" dirty="0" smtClean="0">
                <a:latin typeface="Century Gothic"/>
                <a:cs typeface="Century Gothic"/>
              </a:rPr>
              <a:t>Three </a:t>
            </a:r>
            <a:r>
              <a:rPr sz="2200" spc="-170" dirty="0" smtClean="0">
                <a:latin typeface="Century Gothic"/>
                <a:cs typeface="Century Gothic"/>
              </a:rPr>
              <a:t>Sources</a:t>
            </a:r>
            <a:r>
              <a:rPr sz="2200" spc="-170" dirty="0">
                <a:latin typeface="Century Gothic"/>
                <a:cs typeface="Century Gothic"/>
              </a:rPr>
              <a:t>:</a:t>
            </a:r>
            <a:endParaRPr sz="22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447800"/>
            <a:ext cx="345312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  <a:tabLst>
                <a:tab pos="1847850" algn="l"/>
              </a:tabLst>
            </a:pPr>
            <a:r>
              <a:rPr sz="2200" spc="-85" dirty="0">
                <a:latin typeface="Century Gothic"/>
                <a:cs typeface="Century Gothic"/>
              </a:rPr>
              <a:t>1.</a:t>
            </a:r>
            <a:r>
              <a:rPr sz="2200" spc="-130" dirty="0">
                <a:latin typeface="Century Gothic"/>
                <a:cs typeface="Century Gothic"/>
              </a:rPr>
              <a:t> </a:t>
            </a:r>
            <a:r>
              <a:rPr sz="2200" spc="-160" dirty="0">
                <a:latin typeface="Century Gothic"/>
                <a:cs typeface="Century Gothic"/>
              </a:rPr>
              <a:t>Glycolysis</a:t>
            </a:r>
            <a:r>
              <a:rPr sz="2200" spc="-10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Symbol"/>
                <a:cs typeface="Symbol"/>
              </a:rPr>
              <a:t>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65" dirty="0">
                <a:latin typeface="Century Gothic"/>
                <a:cs typeface="Century Gothic"/>
              </a:rPr>
              <a:t>Krebs </a:t>
            </a:r>
            <a:r>
              <a:rPr sz="2200" spc="-300" dirty="0">
                <a:latin typeface="Century Gothic"/>
                <a:cs typeface="Century Gothic"/>
              </a:rPr>
              <a:t>cycle</a:t>
            </a:r>
            <a:r>
              <a:rPr sz="2200" spc="-13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Symbol"/>
                <a:cs typeface="Symbol"/>
              </a:rPr>
              <a:t>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000" y="1828800"/>
            <a:ext cx="434340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2300"/>
              </a:lnSpc>
            </a:pPr>
            <a:r>
              <a:rPr lang="en-US" sz="2200" dirty="0" err="1" smtClean="0">
                <a:latin typeface="Century Gothic"/>
                <a:cs typeface="Century Gothic"/>
              </a:rPr>
              <a:t>D</a:t>
            </a:r>
            <a:r>
              <a:rPr sz="2200" dirty="0" err="1" smtClean="0">
                <a:latin typeface="Century Gothic"/>
                <a:cs typeface="Century Gothic"/>
              </a:rPr>
              <a:t>ehydrogenation</a:t>
            </a:r>
            <a:r>
              <a:rPr lang="en-US" sz="2000" i="1" u="sng" dirty="0" err="1" smtClean="0">
                <a:latin typeface="Century Gothic"/>
                <a:cs typeface="Century Gothic"/>
              </a:rPr>
              <a:t>or</a:t>
            </a:r>
            <a:r>
              <a:rPr lang="en-US" sz="2000" i="1" u="sng" dirty="0" smtClean="0">
                <a:latin typeface="Century Gothic"/>
                <a:cs typeface="Century Gothic"/>
              </a:rPr>
              <a:t> </a:t>
            </a:r>
            <a:r>
              <a:rPr lang="en-US" sz="2000" i="1" u="sng" dirty="0" err="1" smtClean="0">
                <a:latin typeface="Century Gothic"/>
                <a:cs typeface="Century Gothic"/>
              </a:rPr>
              <a:t>transamination</a:t>
            </a:r>
            <a:r>
              <a:rPr lang="en-US" sz="2000" i="1" u="sng" dirty="0" smtClean="0">
                <a:latin typeface="Century Gothic"/>
                <a:cs typeface="Century Gothic"/>
              </a:rPr>
              <a:t> </a:t>
            </a:r>
            <a:r>
              <a:rPr sz="2000" i="1" u="sng" spc="-240" dirty="0" smtClean="0">
                <a:latin typeface="Century Gothic"/>
                <a:cs typeface="Century Gothic"/>
              </a:rPr>
              <a:t> </a:t>
            </a:r>
            <a:r>
              <a:rPr sz="2200" spc="-150" dirty="0">
                <a:latin typeface="Century Gothic"/>
                <a:cs typeface="Century Gothic"/>
              </a:rPr>
              <a:t>of </a:t>
            </a:r>
            <a:r>
              <a:rPr sz="2200" spc="-35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2200" spc="-35" dirty="0">
                <a:solidFill>
                  <a:srgbClr val="C00000"/>
                </a:solidFill>
                <a:latin typeface="Century Gothic"/>
                <a:cs typeface="Century Gothic"/>
              </a:rPr>
              <a:t>-  </a:t>
            </a:r>
            <a:r>
              <a:rPr sz="2200" spc="-210" dirty="0">
                <a:solidFill>
                  <a:srgbClr val="C00000"/>
                </a:solidFill>
                <a:latin typeface="Century Gothic"/>
                <a:cs typeface="Century Gothic"/>
              </a:rPr>
              <a:t>ketoglutarate</a:t>
            </a:r>
            <a:endParaRPr sz="22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2514600"/>
            <a:ext cx="314642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200" spc="-85" dirty="0">
                <a:latin typeface="Century Gothic"/>
                <a:cs typeface="Century Gothic"/>
              </a:rPr>
              <a:t>2. </a:t>
            </a:r>
            <a:r>
              <a:rPr sz="2200" spc="-220" dirty="0">
                <a:solidFill>
                  <a:srgbClr val="C00000"/>
                </a:solidFill>
                <a:latin typeface="Century Gothic"/>
                <a:cs typeface="Century Gothic"/>
              </a:rPr>
              <a:t>Glutamine</a:t>
            </a:r>
            <a:r>
              <a:rPr sz="2200" spc="-210" dirty="0">
                <a:latin typeface="Century Gothic"/>
                <a:cs typeface="Century Gothic"/>
              </a:rPr>
              <a:t> </a:t>
            </a:r>
            <a:r>
              <a:rPr sz="2200" spc="-215" dirty="0">
                <a:latin typeface="Century Gothic"/>
                <a:cs typeface="Century Gothic"/>
              </a:rPr>
              <a:t>(deamination)</a:t>
            </a:r>
            <a:endParaRPr sz="2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2971800"/>
            <a:ext cx="335152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200" dirty="0">
                <a:latin typeface="Century Gothic"/>
                <a:cs typeface="Century Gothic"/>
              </a:rPr>
              <a:t>3. </a:t>
            </a:r>
            <a:r>
              <a:rPr sz="2200" dirty="0">
                <a:solidFill>
                  <a:srgbClr val="C00000"/>
                </a:solidFill>
                <a:latin typeface="Century Gothic"/>
                <a:cs typeface="Century Gothic"/>
              </a:rPr>
              <a:t>Aspartate</a:t>
            </a:r>
            <a:r>
              <a:rPr sz="2200" dirty="0">
                <a:latin typeface="Century Gothic"/>
                <a:cs typeface="Century Gothic"/>
              </a:rPr>
              <a:t> (transamination)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9740" y="3730307"/>
            <a:ext cx="41122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39725" algn="l" rtl="0">
              <a:lnSpc>
                <a:spcPct val="10000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400" b="1" dirty="0" smtClean="0">
                <a:latin typeface="Century Gothic"/>
                <a:cs typeface="Century Gothic"/>
              </a:rPr>
              <a:t>Removal</a:t>
            </a:r>
            <a:r>
              <a:rPr lang="en-US" sz="2400" b="1" dirty="0" smtClean="0">
                <a:latin typeface="Century Gothic"/>
                <a:cs typeface="Century Gothic"/>
              </a:rPr>
              <a:t> or inactivation </a:t>
            </a:r>
            <a:endParaRPr sz="2400" b="1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990" y="4098607"/>
            <a:ext cx="349122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indent="-323850" algn="l" rtl="0">
              <a:lnSpc>
                <a:spcPct val="100000"/>
              </a:lnSpc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00" dirty="0">
                <a:latin typeface="Century Gothic"/>
                <a:cs typeface="Century Gothic"/>
              </a:rPr>
              <a:t>excitatory amino acid  carrier-1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0760" y="4401820"/>
            <a:ext cx="85344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5" dirty="0">
                <a:latin typeface="Gill Sans MT"/>
                <a:cs typeface="Gill Sans MT"/>
              </a:rPr>
              <a:t>(</a:t>
            </a:r>
            <a:r>
              <a:rPr sz="2000" i="1" spc="-40" dirty="0">
                <a:latin typeface="Gill Sans MT"/>
                <a:cs typeface="Gill Sans MT"/>
              </a:rPr>
              <a:t>E</a:t>
            </a:r>
            <a:r>
              <a:rPr sz="2000" i="1" spc="120" dirty="0">
                <a:latin typeface="Gill Sans MT"/>
                <a:cs typeface="Gill Sans MT"/>
              </a:rPr>
              <a:t>A</a:t>
            </a:r>
            <a:r>
              <a:rPr sz="2000" i="1" spc="70" dirty="0">
                <a:latin typeface="Gill Sans MT"/>
                <a:cs typeface="Gill Sans MT"/>
              </a:rPr>
              <a:t>A</a:t>
            </a:r>
            <a:r>
              <a:rPr sz="2000" i="1" spc="-40" dirty="0">
                <a:latin typeface="Gill Sans MT"/>
                <a:cs typeface="Gill Sans MT"/>
              </a:rPr>
              <a:t>C</a:t>
            </a:r>
            <a:r>
              <a:rPr sz="2000" i="1" spc="-50" dirty="0">
                <a:latin typeface="Gill Sans MT"/>
                <a:cs typeface="Gill Sans MT"/>
              </a:rPr>
              <a:t>1</a:t>
            </a:r>
            <a:r>
              <a:rPr sz="2000" i="1" spc="20" dirty="0">
                <a:latin typeface="Gill Sans MT"/>
                <a:cs typeface="Gill Sans MT"/>
              </a:rPr>
              <a:t>)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990" y="4708207"/>
            <a:ext cx="360552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indent="-323850" algn="l" rtl="0">
              <a:lnSpc>
                <a:spcPct val="100000"/>
              </a:lnSpc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00" dirty="0">
                <a:latin typeface="Century Gothic"/>
                <a:cs typeface="Century Gothic"/>
              </a:rPr>
              <a:t>glutamate transporter-1 (GLT-1)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3000" y="5410200"/>
            <a:ext cx="358140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2200"/>
              </a:lnSpc>
            </a:pPr>
            <a:r>
              <a:rPr sz="2000" dirty="0">
                <a:latin typeface="Century Gothic"/>
                <a:cs typeface="Century Gothic"/>
              </a:rPr>
              <a:t>and glutamate—aspartate  transporter (GLAST)</a:t>
            </a:r>
          </a:p>
        </p:txBody>
      </p:sp>
      <p:sp>
        <p:nvSpPr>
          <p:cNvPr id="13" name="object 13"/>
          <p:cNvSpPr/>
          <p:nvPr/>
        </p:nvSpPr>
        <p:spPr>
          <a:xfrm>
            <a:off x="4813300" y="1409700"/>
            <a:ext cx="394970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6950" y="1403350"/>
            <a:ext cx="3962400" cy="4927600"/>
          </a:xfrm>
          <a:custGeom>
            <a:avLst/>
            <a:gdLst/>
            <a:ahLst/>
            <a:cxnLst/>
            <a:rect l="l" t="t" r="r" b="b"/>
            <a:pathLst>
              <a:path w="3962400" h="4927600">
                <a:moveTo>
                  <a:pt x="0" y="0"/>
                </a:moveTo>
                <a:lnTo>
                  <a:pt x="3962402" y="0"/>
                </a:lnTo>
                <a:lnTo>
                  <a:pt x="3962402" y="4927602"/>
                </a:lnTo>
                <a:lnTo>
                  <a:pt x="0" y="49276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6650" y="1428750"/>
            <a:ext cx="1155700" cy="330200"/>
          </a:xfrm>
          <a:custGeom>
            <a:avLst/>
            <a:gdLst/>
            <a:ahLst/>
            <a:cxnLst/>
            <a:rect l="l" t="t" r="r" b="b"/>
            <a:pathLst>
              <a:path w="1155700" h="330200">
                <a:moveTo>
                  <a:pt x="0" y="0"/>
                </a:moveTo>
                <a:lnTo>
                  <a:pt x="1155700" y="0"/>
                </a:lnTo>
                <a:lnTo>
                  <a:pt x="11557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6426" y="4472228"/>
            <a:ext cx="351790" cy="828675"/>
          </a:xfrm>
          <a:custGeom>
            <a:avLst/>
            <a:gdLst/>
            <a:ahLst/>
            <a:cxnLst/>
            <a:rect l="l" t="t" r="r" b="b"/>
            <a:pathLst>
              <a:path w="351789" h="828675">
                <a:moveTo>
                  <a:pt x="41122" y="0"/>
                </a:moveTo>
                <a:lnTo>
                  <a:pt x="18287" y="158889"/>
                </a:lnTo>
                <a:lnTo>
                  <a:pt x="2717" y="311162"/>
                </a:lnTo>
                <a:lnTo>
                  <a:pt x="0" y="383298"/>
                </a:lnTo>
                <a:lnTo>
                  <a:pt x="2044" y="451167"/>
                </a:lnTo>
                <a:lnTo>
                  <a:pt x="9969" y="514299"/>
                </a:lnTo>
                <a:lnTo>
                  <a:pt x="25120" y="571893"/>
                </a:lnTo>
                <a:lnTo>
                  <a:pt x="48450" y="622592"/>
                </a:lnTo>
                <a:lnTo>
                  <a:pt x="79057" y="666026"/>
                </a:lnTo>
                <a:lnTo>
                  <a:pt x="115442" y="702665"/>
                </a:lnTo>
                <a:lnTo>
                  <a:pt x="156654" y="733831"/>
                </a:lnTo>
                <a:lnTo>
                  <a:pt x="186359" y="749973"/>
                </a:lnTo>
                <a:lnTo>
                  <a:pt x="70700" y="765403"/>
                </a:lnTo>
                <a:lnTo>
                  <a:pt x="58784" y="769513"/>
                </a:lnTo>
                <a:lnTo>
                  <a:pt x="49680" y="777592"/>
                </a:lnTo>
                <a:lnTo>
                  <a:pt x="44270" y="788495"/>
                </a:lnTo>
                <a:lnTo>
                  <a:pt x="43433" y="801077"/>
                </a:lnTo>
                <a:lnTo>
                  <a:pt x="47543" y="812994"/>
                </a:lnTo>
                <a:lnTo>
                  <a:pt x="55622" y="822097"/>
                </a:lnTo>
                <a:lnTo>
                  <a:pt x="66526" y="827507"/>
                </a:lnTo>
                <a:lnTo>
                  <a:pt x="79108" y="828344"/>
                </a:lnTo>
                <a:lnTo>
                  <a:pt x="351663" y="791972"/>
                </a:lnTo>
                <a:lnTo>
                  <a:pt x="262563" y="674115"/>
                </a:lnTo>
                <a:lnTo>
                  <a:pt x="182956" y="674115"/>
                </a:lnTo>
                <a:lnTo>
                  <a:pt x="157327" y="654735"/>
                </a:lnTo>
                <a:lnTo>
                  <a:pt x="127888" y="625081"/>
                </a:lnTo>
                <a:lnTo>
                  <a:pt x="103708" y="590765"/>
                </a:lnTo>
                <a:lnTo>
                  <a:pt x="85115" y="550379"/>
                </a:lnTo>
                <a:lnTo>
                  <a:pt x="72453" y="502221"/>
                </a:lnTo>
                <a:lnTo>
                  <a:pt x="65417" y="446252"/>
                </a:lnTo>
                <a:lnTo>
                  <a:pt x="63538" y="383552"/>
                </a:lnTo>
                <a:lnTo>
                  <a:pt x="66103" y="315582"/>
                </a:lnTo>
                <a:lnTo>
                  <a:pt x="81318" y="166636"/>
                </a:lnTo>
                <a:lnTo>
                  <a:pt x="103974" y="9042"/>
                </a:lnTo>
                <a:lnTo>
                  <a:pt x="41122" y="0"/>
                </a:lnTo>
                <a:close/>
              </a:path>
              <a:path w="351789" h="828675">
                <a:moveTo>
                  <a:pt x="164887" y="560327"/>
                </a:moveTo>
                <a:lnTo>
                  <a:pt x="152731" y="560985"/>
                </a:lnTo>
                <a:lnTo>
                  <a:pt x="141363" y="566445"/>
                </a:lnTo>
                <a:lnTo>
                  <a:pt x="133012" y="575891"/>
                </a:lnTo>
                <a:lnTo>
                  <a:pt x="129066" y="587406"/>
                </a:lnTo>
                <a:lnTo>
                  <a:pt x="129726" y="599560"/>
                </a:lnTo>
                <a:lnTo>
                  <a:pt x="135191" y="610920"/>
                </a:lnTo>
                <a:lnTo>
                  <a:pt x="182956" y="674115"/>
                </a:lnTo>
                <a:lnTo>
                  <a:pt x="262563" y="674115"/>
                </a:lnTo>
                <a:lnTo>
                  <a:pt x="185839" y="572630"/>
                </a:lnTo>
                <a:lnTo>
                  <a:pt x="176400" y="564273"/>
                </a:lnTo>
                <a:lnTo>
                  <a:pt x="164887" y="560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65077" y="5205095"/>
            <a:ext cx="5492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ABA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99000" y="3543300"/>
            <a:ext cx="1231900" cy="304800"/>
          </a:xfrm>
          <a:custGeom>
            <a:avLst/>
            <a:gdLst/>
            <a:ahLst/>
            <a:cxnLst/>
            <a:rect l="l" t="t" r="r" b="b"/>
            <a:pathLst>
              <a:path w="1231900" h="304800">
                <a:moveTo>
                  <a:pt x="0" y="304800"/>
                </a:moveTo>
                <a:lnTo>
                  <a:pt x="1231900" y="304800"/>
                </a:lnTo>
                <a:lnTo>
                  <a:pt x="12319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6D9F1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87100" y="3590607"/>
            <a:ext cx="10598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ta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1000" y="3708400"/>
            <a:ext cx="1117600" cy="520700"/>
          </a:xfrm>
          <a:prstGeom prst="rect">
            <a:avLst/>
          </a:prstGeom>
          <a:solidFill>
            <a:srgbClr val="C6D9F1"/>
          </a:solidFill>
        </p:spPr>
        <p:txBody>
          <a:bodyPr vert="horz" wrap="square" lIns="0" tIns="59055" rIns="0" bIns="0" rtlCol="0">
            <a:spAutoFit/>
          </a:bodyPr>
          <a:lstStyle/>
          <a:p>
            <a:pPr marL="96520" marR="88900" indent="28575">
              <a:lnSpc>
                <a:spcPts val="1600"/>
              </a:lnSpc>
              <a:spcBef>
                <a:spcPts val="465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Glutamine  sy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etase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7400" y="2743200"/>
            <a:ext cx="11690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ansa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inase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00650" y="276225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139700" y="0"/>
                </a:moveTo>
                <a:lnTo>
                  <a:pt x="95544" y="7769"/>
                </a:lnTo>
                <a:lnTo>
                  <a:pt x="57195" y="29405"/>
                </a:lnTo>
                <a:lnTo>
                  <a:pt x="26954" y="62396"/>
                </a:lnTo>
                <a:lnTo>
                  <a:pt x="7122" y="104231"/>
                </a:lnTo>
                <a:lnTo>
                  <a:pt x="0" y="152400"/>
                </a:lnTo>
                <a:lnTo>
                  <a:pt x="7122" y="200568"/>
                </a:lnTo>
                <a:lnTo>
                  <a:pt x="26954" y="242403"/>
                </a:lnTo>
                <a:lnTo>
                  <a:pt x="57195" y="275394"/>
                </a:lnTo>
                <a:lnTo>
                  <a:pt x="95544" y="297030"/>
                </a:lnTo>
                <a:lnTo>
                  <a:pt x="139700" y="304800"/>
                </a:lnTo>
                <a:lnTo>
                  <a:pt x="183855" y="297030"/>
                </a:lnTo>
                <a:lnTo>
                  <a:pt x="222204" y="275394"/>
                </a:lnTo>
                <a:lnTo>
                  <a:pt x="252445" y="242403"/>
                </a:lnTo>
                <a:lnTo>
                  <a:pt x="272277" y="200568"/>
                </a:lnTo>
                <a:lnTo>
                  <a:pt x="279400" y="152400"/>
                </a:lnTo>
                <a:lnTo>
                  <a:pt x="272277" y="104231"/>
                </a:lnTo>
                <a:lnTo>
                  <a:pt x="252445" y="62396"/>
                </a:lnTo>
                <a:lnTo>
                  <a:pt x="222204" y="29405"/>
                </a:lnTo>
                <a:lnTo>
                  <a:pt x="183855" y="7769"/>
                </a:lnTo>
                <a:lnTo>
                  <a:pt x="139700" y="0"/>
                </a:lnTo>
                <a:close/>
              </a:path>
            </a:pathLst>
          </a:custGeom>
          <a:solidFill>
            <a:srgbClr val="7F6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0650" y="276225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0" y="152400"/>
                </a:moveTo>
                <a:lnTo>
                  <a:pt x="7122" y="104229"/>
                </a:lnTo>
                <a:lnTo>
                  <a:pt x="26954" y="62394"/>
                </a:lnTo>
                <a:lnTo>
                  <a:pt x="57195" y="29404"/>
                </a:lnTo>
                <a:lnTo>
                  <a:pt x="95544" y="7769"/>
                </a:lnTo>
                <a:lnTo>
                  <a:pt x="139700" y="0"/>
                </a:lnTo>
                <a:lnTo>
                  <a:pt x="183856" y="7769"/>
                </a:lnTo>
                <a:lnTo>
                  <a:pt x="222205" y="29404"/>
                </a:lnTo>
                <a:lnTo>
                  <a:pt x="252446" y="62394"/>
                </a:lnTo>
                <a:lnTo>
                  <a:pt x="272278" y="104229"/>
                </a:lnTo>
                <a:lnTo>
                  <a:pt x="279400" y="152400"/>
                </a:lnTo>
                <a:lnTo>
                  <a:pt x="272278" y="200570"/>
                </a:lnTo>
                <a:lnTo>
                  <a:pt x="252446" y="242405"/>
                </a:lnTo>
                <a:lnTo>
                  <a:pt x="222205" y="275395"/>
                </a:lnTo>
                <a:lnTo>
                  <a:pt x="183856" y="297030"/>
                </a:lnTo>
                <a:lnTo>
                  <a:pt x="139700" y="304800"/>
                </a:lnTo>
                <a:lnTo>
                  <a:pt x="95544" y="297030"/>
                </a:lnTo>
                <a:lnTo>
                  <a:pt x="57195" y="275395"/>
                </a:lnTo>
                <a:lnTo>
                  <a:pt x="26954" y="242405"/>
                </a:lnTo>
                <a:lnTo>
                  <a:pt x="7122" y="20057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7F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42115" y="2702407"/>
            <a:ext cx="18034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spc="-13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92750" y="34099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950" y="0"/>
                </a:moveTo>
                <a:lnTo>
                  <a:pt x="65933" y="8483"/>
                </a:lnTo>
                <a:lnTo>
                  <a:pt x="31619" y="31619"/>
                </a:lnTo>
                <a:lnTo>
                  <a:pt x="8483" y="65933"/>
                </a:lnTo>
                <a:lnTo>
                  <a:pt x="0" y="107950"/>
                </a:lnTo>
                <a:lnTo>
                  <a:pt x="8483" y="149966"/>
                </a:lnTo>
                <a:lnTo>
                  <a:pt x="31619" y="184280"/>
                </a:lnTo>
                <a:lnTo>
                  <a:pt x="65933" y="207416"/>
                </a:lnTo>
                <a:lnTo>
                  <a:pt x="107950" y="215900"/>
                </a:lnTo>
                <a:lnTo>
                  <a:pt x="149966" y="207416"/>
                </a:lnTo>
                <a:lnTo>
                  <a:pt x="184280" y="184280"/>
                </a:lnTo>
                <a:lnTo>
                  <a:pt x="207416" y="149966"/>
                </a:lnTo>
                <a:lnTo>
                  <a:pt x="215900" y="107950"/>
                </a:lnTo>
                <a:lnTo>
                  <a:pt x="207416" y="65933"/>
                </a:lnTo>
                <a:lnTo>
                  <a:pt x="184280" y="31619"/>
                </a:lnTo>
                <a:lnTo>
                  <a:pt x="149966" y="8483"/>
                </a:lnTo>
                <a:lnTo>
                  <a:pt x="107950" y="0"/>
                </a:lnTo>
                <a:close/>
              </a:path>
            </a:pathLst>
          </a:custGeom>
          <a:solidFill>
            <a:srgbClr val="7F6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2750" y="34099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107950"/>
                </a:moveTo>
                <a:lnTo>
                  <a:pt x="8483" y="65931"/>
                </a:lnTo>
                <a:lnTo>
                  <a:pt x="31617" y="31617"/>
                </a:lnTo>
                <a:lnTo>
                  <a:pt x="65931" y="8483"/>
                </a:lnTo>
                <a:lnTo>
                  <a:pt x="107950" y="0"/>
                </a:lnTo>
                <a:lnTo>
                  <a:pt x="149969" y="8483"/>
                </a:lnTo>
                <a:lnTo>
                  <a:pt x="184282" y="31617"/>
                </a:lnTo>
                <a:lnTo>
                  <a:pt x="207416" y="65931"/>
                </a:lnTo>
                <a:lnTo>
                  <a:pt x="215900" y="107950"/>
                </a:lnTo>
                <a:lnTo>
                  <a:pt x="207416" y="149969"/>
                </a:lnTo>
                <a:lnTo>
                  <a:pt x="184282" y="184282"/>
                </a:lnTo>
                <a:lnTo>
                  <a:pt x="149969" y="207416"/>
                </a:lnTo>
                <a:lnTo>
                  <a:pt x="107950" y="215900"/>
                </a:lnTo>
                <a:lnTo>
                  <a:pt x="65931" y="207416"/>
                </a:lnTo>
                <a:lnTo>
                  <a:pt x="31617" y="184282"/>
                </a:lnTo>
                <a:lnTo>
                  <a:pt x="8483" y="149969"/>
                </a:lnTo>
                <a:lnTo>
                  <a:pt x="0" y="107950"/>
                </a:lnTo>
                <a:close/>
              </a:path>
            </a:pathLst>
          </a:custGeom>
          <a:ln w="12700">
            <a:solidFill>
              <a:srgbClr val="7F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07164" y="3305657"/>
            <a:ext cx="18034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spc="-13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03850" y="4451350"/>
            <a:ext cx="241300" cy="266700"/>
          </a:xfrm>
          <a:custGeom>
            <a:avLst/>
            <a:gdLst/>
            <a:ahLst/>
            <a:cxnLst/>
            <a:rect l="l" t="t" r="r" b="b"/>
            <a:pathLst>
              <a:path w="241300" h="266700">
                <a:moveTo>
                  <a:pt x="120650" y="0"/>
                </a:moveTo>
                <a:lnTo>
                  <a:pt x="73685" y="10479"/>
                </a:lnTo>
                <a:lnTo>
                  <a:pt x="35336" y="39057"/>
                </a:lnTo>
                <a:lnTo>
                  <a:pt x="9480" y="81444"/>
                </a:lnTo>
                <a:lnTo>
                  <a:pt x="0" y="133350"/>
                </a:lnTo>
                <a:lnTo>
                  <a:pt x="9480" y="185255"/>
                </a:lnTo>
                <a:lnTo>
                  <a:pt x="35336" y="227642"/>
                </a:lnTo>
                <a:lnTo>
                  <a:pt x="73685" y="256220"/>
                </a:lnTo>
                <a:lnTo>
                  <a:pt x="120650" y="266700"/>
                </a:lnTo>
                <a:lnTo>
                  <a:pt x="167614" y="256220"/>
                </a:lnTo>
                <a:lnTo>
                  <a:pt x="205963" y="227642"/>
                </a:lnTo>
                <a:lnTo>
                  <a:pt x="231819" y="185255"/>
                </a:lnTo>
                <a:lnTo>
                  <a:pt x="241300" y="133350"/>
                </a:lnTo>
                <a:lnTo>
                  <a:pt x="231819" y="81444"/>
                </a:lnTo>
                <a:lnTo>
                  <a:pt x="205963" y="39057"/>
                </a:lnTo>
                <a:lnTo>
                  <a:pt x="167614" y="10479"/>
                </a:lnTo>
                <a:lnTo>
                  <a:pt x="120650" y="0"/>
                </a:lnTo>
                <a:close/>
              </a:path>
            </a:pathLst>
          </a:custGeom>
          <a:solidFill>
            <a:srgbClr val="7F6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3850" y="4451350"/>
            <a:ext cx="241300" cy="266700"/>
          </a:xfrm>
          <a:custGeom>
            <a:avLst/>
            <a:gdLst/>
            <a:ahLst/>
            <a:cxnLst/>
            <a:rect l="l" t="t" r="r" b="b"/>
            <a:pathLst>
              <a:path w="241300" h="266700">
                <a:moveTo>
                  <a:pt x="0" y="133350"/>
                </a:moveTo>
                <a:lnTo>
                  <a:pt x="9481" y="81444"/>
                </a:lnTo>
                <a:lnTo>
                  <a:pt x="35337" y="39057"/>
                </a:lnTo>
                <a:lnTo>
                  <a:pt x="73687" y="10479"/>
                </a:lnTo>
                <a:lnTo>
                  <a:pt x="120650" y="0"/>
                </a:lnTo>
                <a:lnTo>
                  <a:pt x="167612" y="10479"/>
                </a:lnTo>
                <a:lnTo>
                  <a:pt x="205962" y="39057"/>
                </a:lnTo>
                <a:lnTo>
                  <a:pt x="231818" y="81444"/>
                </a:lnTo>
                <a:lnTo>
                  <a:pt x="241300" y="133350"/>
                </a:lnTo>
                <a:lnTo>
                  <a:pt x="231818" y="185255"/>
                </a:lnTo>
                <a:lnTo>
                  <a:pt x="205962" y="227642"/>
                </a:lnTo>
                <a:lnTo>
                  <a:pt x="167612" y="256220"/>
                </a:lnTo>
                <a:lnTo>
                  <a:pt x="120650" y="266700"/>
                </a:lnTo>
                <a:lnTo>
                  <a:pt x="73687" y="256220"/>
                </a:lnTo>
                <a:lnTo>
                  <a:pt x="35337" y="227642"/>
                </a:lnTo>
                <a:lnTo>
                  <a:pt x="9481" y="185255"/>
                </a:lnTo>
                <a:lnTo>
                  <a:pt x="0" y="133350"/>
                </a:lnTo>
                <a:close/>
              </a:path>
            </a:pathLst>
          </a:custGeom>
          <a:ln w="12700">
            <a:solidFill>
              <a:srgbClr val="7F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30964" y="4366107"/>
            <a:ext cx="18034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spc="-13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81700" y="2921000"/>
            <a:ext cx="685800" cy="342900"/>
          </a:xfrm>
          <a:prstGeom prst="rect">
            <a:avLst/>
          </a:prstGeom>
          <a:solidFill>
            <a:srgbClr val="C9C9C9"/>
          </a:solidFill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z="1550" dirty="0">
                <a:latin typeface="Symbol"/>
                <a:cs typeface="Symbol"/>
              </a:rPr>
              <a:t></a:t>
            </a:r>
            <a:r>
              <a:rPr sz="1600" b="1" dirty="0">
                <a:latin typeface="Arial"/>
                <a:cs typeface="Arial"/>
              </a:rPr>
              <a:t>-KG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90795" y="2995053"/>
            <a:ext cx="972819" cy="344170"/>
          </a:xfrm>
          <a:custGeom>
            <a:avLst/>
            <a:gdLst/>
            <a:ahLst/>
            <a:cxnLst/>
            <a:rect l="l" t="t" r="r" b="b"/>
            <a:pathLst>
              <a:path w="972820" h="344170">
                <a:moveTo>
                  <a:pt x="136194" y="0"/>
                </a:moveTo>
                <a:lnTo>
                  <a:pt x="72034" y="3098"/>
                </a:lnTo>
                <a:lnTo>
                  <a:pt x="26377" y="20675"/>
                </a:lnTo>
                <a:lnTo>
                  <a:pt x="2298" y="55664"/>
                </a:lnTo>
                <a:lnTo>
                  <a:pt x="0" y="76707"/>
                </a:lnTo>
                <a:lnTo>
                  <a:pt x="2908" y="98907"/>
                </a:lnTo>
                <a:lnTo>
                  <a:pt x="19519" y="143395"/>
                </a:lnTo>
                <a:lnTo>
                  <a:pt x="47777" y="192392"/>
                </a:lnTo>
                <a:lnTo>
                  <a:pt x="84378" y="244830"/>
                </a:lnTo>
                <a:lnTo>
                  <a:pt x="100520" y="265607"/>
                </a:lnTo>
                <a:lnTo>
                  <a:pt x="70485" y="289280"/>
                </a:lnTo>
                <a:lnTo>
                  <a:pt x="186131" y="343674"/>
                </a:lnTo>
                <a:lnTo>
                  <a:pt x="165118" y="242023"/>
                </a:lnTo>
                <a:lnTo>
                  <a:pt x="130441" y="242023"/>
                </a:lnTo>
                <a:lnTo>
                  <a:pt x="115062" y="222224"/>
                </a:lnTo>
                <a:lnTo>
                  <a:pt x="79959" y="171932"/>
                </a:lnTo>
                <a:lnTo>
                  <a:pt x="54114" y="127101"/>
                </a:lnTo>
                <a:lnTo>
                  <a:pt x="40119" y="89662"/>
                </a:lnTo>
                <a:lnTo>
                  <a:pt x="38379" y="76288"/>
                </a:lnTo>
                <a:lnTo>
                  <a:pt x="39509" y="65824"/>
                </a:lnTo>
                <a:lnTo>
                  <a:pt x="78917" y="40690"/>
                </a:lnTo>
                <a:lnTo>
                  <a:pt x="383024" y="38100"/>
                </a:lnTo>
                <a:lnTo>
                  <a:pt x="318122" y="24371"/>
                </a:lnTo>
                <a:lnTo>
                  <a:pt x="266446" y="15024"/>
                </a:lnTo>
                <a:lnTo>
                  <a:pt x="218744" y="7721"/>
                </a:lnTo>
                <a:lnTo>
                  <a:pt x="175234" y="2641"/>
                </a:lnTo>
                <a:lnTo>
                  <a:pt x="136194" y="0"/>
                </a:lnTo>
                <a:close/>
              </a:path>
              <a:path w="972820" h="344170">
                <a:moveTo>
                  <a:pt x="160261" y="218528"/>
                </a:moveTo>
                <a:lnTo>
                  <a:pt x="130441" y="242023"/>
                </a:lnTo>
                <a:lnTo>
                  <a:pt x="165118" y="242023"/>
                </a:lnTo>
                <a:lnTo>
                  <a:pt x="160261" y="218528"/>
                </a:lnTo>
                <a:close/>
              </a:path>
              <a:path w="972820" h="344170">
                <a:moveTo>
                  <a:pt x="383024" y="38100"/>
                </a:moveTo>
                <a:lnTo>
                  <a:pt x="134924" y="38100"/>
                </a:lnTo>
                <a:lnTo>
                  <a:pt x="171742" y="40589"/>
                </a:lnTo>
                <a:lnTo>
                  <a:pt x="213652" y="45478"/>
                </a:lnTo>
                <a:lnTo>
                  <a:pt x="260172" y="52603"/>
                </a:lnTo>
                <a:lnTo>
                  <a:pt x="310794" y="61760"/>
                </a:lnTo>
                <a:lnTo>
                  <a:pt x="423214" y="85547"/>
                </a:lnTo>
                <a:lnTo>
                  <a:pt x="547509" y="115290"/>
                </a:lnTo>
                <a:lnTo>
                  <a:pt x="680770" y="149517"/>
                </a:lnTo>
                <a:lnTo>
                  <a:pt x="962291" y="225488"/>
                </a:lnTo>
                <a:lnTo>
                  <a:pt x="972299" y="188721"/>
                </a:lnTo>
                <a:lnTo>
                  <a:pt x="690435" y="112661"/>
                </a:lnTo>
                <a:lnTo>
                  <a:pt x="556679" y="78308"/>
                </a:lnTo>
                <a:lnTo>
                  <a:pt x="431596" y="48374"/>
                </a:lnTo>
                <a:lnTo>
                  <a:pt x="383024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48400" y="2133600"/>
            <a:ext cx="3213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Glu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96000" y="2362200"/>
            <a:ext cx="7454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ehyd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84750" y="1428750"/>
            <a:ext cx="1155700" cy="330200"/>
          </a:xfrm>
          <a:custGeom>
            <a:avLst/>
            <a:gdLst/>
            <a:ahLst/>
            <a:cxnLst/>
            <a:rect l="l" t="t" r="r" b="b"/>
            <a:pathLst>
              <a:path w="1155700" h="330200">
                <a:moveTo>
                  <a:pt x="0" y="0"/>
                </a:moveTo>
                <a:lnTo>
                  <a:pt x="1155700" y="0"/>
                </a:lnTo>
                <a:lnTo>
                  <a:pt x="11557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759960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90"/>
              </a:lnSpc>
            </a:pPr>
            <a:r>
              <a:rPr sz="4400" spc="-390" dirty="0">
                <a:latin typeface="Century Gothic"/>
                <a:cs typeface="Century Gothic"/>
              </a:rPr>
              <a:t>Sources </a:t>
            </a:r>
            <a:r>
              <a:rPr sz="4400" spc="-325" dirty="0">
                <a:latin typeface="Century Gothic"/>
                <a:cs typeface="Century Gothic"/>
              </a:rPr>
              <a:t>of</a:t>
            </a:r>
            <a:r>
              <a:rPr sz="4400" spc="-95" dirty="0">
                <a:latin typeface="Century Gothic"/>
                <a:cs typeface="Century Gothic"/>
              </a:rPr>
              <a:t> </a:t>
            </a:r>
            <a:r>
              <a:rPr sz="4400" spc="-520" dirty="0">
                <a:latin typeface="Century Gothic"/>
                <a:cs typeface="Century Gothic"/>
              </a:rPr>
              <a:t>glutamate</a:t>
            </a:r>
            <a:endParaRPr sz="4400" dirty="0">
              <a:latin typeface="Century Gothic"/>
              <a:cs typeface="Century Gothic"/>
            </a:endParaRPr>
          </a:p>
          <a:p>
            <a:pPr marL="12700" algn="l">
              <a:lnSpc>
                <a:spcPts val="4990"/>
              </a:lnSpc>
            </a:pPr>
            <a:r>
              <a:rPr sz="4400" i="1" spc="120" dirty="0">
                <a:latin typeface="Gill Sans MT"/>
                <a:cs typeface="Gill Sans MT"/>
              </a:rPr>
              <a:t>(supplementary)</a:t>
            </a:r>
            <a:endParaRPr sz="44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5969000" cy="473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876800" y="533400"/>
            <a:ext cx="426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Added by the doctor :</a:t>
            </a:r>
            <a:endParaRPr lang="ar-JO" dirty="0" smtClean="0"/>
          </a:p>
          <a:p>
            <a:pPr algn="l" rtl="0"/>
            <a:r>
              <a:rPr lang="en-US" dirty="0" smtClean="0"/>
              <a:t>Inactivation of glutamate: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 smtClean="0"/>
              <a:t>released, it can be </a:t>
            </a:r>
            <a:r>
              <a:rPr lang="en-US" b="1" dirty="0" err="1" smtClean="0"/>
              <a:t>reuptaken</a:t>
            </a:r>
            <a:r>
              <a:rPr lang="en-US" dirty="0" smtClean="0"/>
              <a:t> by </a:t>
            </a:r>
            <a:r>
              <a:rPr lang="en-US" dirty="0" err="1" smtClean="0"/>
              <a:t>presynaptic</a:t>
            </a:r>
            <a:r>
              <a:rPr lang="en-US" dirty="0" smtClean="0"/>
              <a:t> cells, or by glial </a:t>
            </a:r>
          </a:p>
          <a:p>
            <a:pPr algn="l" rtl="0"/>
            <a:r>
              <a:rPr lang="en-US" dirty="0" smtClean="0"/>
              <a:t>cells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Inside </a:t>
            </a:r>
            <a:r>
              <a:rPr lang="en-US" dirty="0" smtClean="0"/>
              <a:t>the glial cells glutamate can't be released, rather it gets converted to glutamine, and glutamine can then be released out of the glial cells, then it’s taken up by </a:t>
            </a:r>
            <a:r>
              <a:rPr lang="en-US" dirty="0" err="1" smtClean="0"/>
              <a:t>presynaptic</a:t>
            </a:r>
            <a:r>
              <a:rPr lang="en-US" dirty="0" smtClean="0"/>
              <a:t> cells and gets packaged there and so on...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So </a:t>
            </a:r>
            <a:r>
              <a:rPr lang="en-US" dirty="0" smtClean="0"/>
              <a:t>this is a </a:t>
            </a:r>
            <a:r>
              <a:rPr lang="en-US" b="1" dirty="0" smtClean="0"/>
              <a:t>salvage mechanism</a:t>
            </a:r>
            <a:r>
              <a:rPr lang="en-US" dirty="0" smtClean="0"/>
              <a:t>, which </a:t>
            </a:r>
          </a:p>
          <a:p>
            <a:pPr algn="l" rtl="0"/>
            <a:r>
              <a:rPr lang="en-US" dirty="0" smtClean="0"/>
              <a:t>means a pathway by which we can save the source of glutamate in order not to synthesize it again! </a:t>
            </a:r>
            <a:r>
              <a:rPr lang="en-US" b="1" dirty="0" smtClean="0"/>
              <a:t>(recycling)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457200"/>
            <a:ext cx="42672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spc="-459" dirty="0"/>
              <a:t>Aspartate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7703820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l" rtl="0">
              <a:lnSpc>
                <a:spcPct val="903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A vesicular uptake mechanism for aspartate has not  yet been demonstrated, somewhat weakening the  case for considering aspartate to be a  neurotransmitter</a:t>
            </a:r>
          </a:p>
          <a:p>
            <a:pPr marL="241300" indent="-228600" algn="l" rtl="0"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 smtClean="0">
                <a:latin typeface="Century Gothic"/>
                <a:cs typeface="Century Gothic"/>
              </a:rPr>
              <a:t>Precu</a:t>
            </a:r>
            <a:r>
              <a:rPr lang="en-US" sz="2800" dirty="0" smtClean="0">
                <a:latin typeface="Century Gothic"/>
                <a:cs typeface="Century Gothic"/>
              </a:rPr>
              <a:t>rsor: </a:t>
            </a:r>
            <a:r>
              <a:rPr lang="en-US" sz="2800" dirty="0" err="1" smtClean="0">
                <a:latin typeface="Century Gothic"/>
                <a:cs typeface="Century Gothic"/>
              </a:rPr>
              <a:t>oxaloacetate</a:t>
            </a:r>
            <a:r>
              <a:rPr lang="en-US" sz="2800" dirty="0" smtClean="0">
                <a:latin typeface="Century Gothic"/>
                <a:cs typeface="Century Gothic"/>
              </a:rPr>
              <a:t> (</a:t>
            </a:r>
            <a:r>
              <a:rPr lang="en-US" sz="2800" dirty="0" err="1" smtClean="0">
                <a:latin typeface="Century Gothic"/>
                <a:cs typeface="Century Gothic"/>
              </a:rPr>
              <a:t>transamination</a:t>
            </a:r>
            <a:r>
              <a:rPr lang="en-US" sz="2800" dirty="0" smtClean="0">
                <a:latin typeface="Century Gothic"/>
                <a:cs typeface="Century Gothic"/>
              </a:rPr>
              <a:t>)</a:t>
            </a:r>
          </a:p>
          <a:p>
            <a:pPr marL="241300" indent="-228600" algn="l" rtl="0"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endParaRPr lang="en-US" sz="2800" dirty="0" smtClean="0">
              <a:latin typeface="Century Gothic"/>
              <a:cs typeface="Century Gothic"/>
            </a:endParaRPr>
          </a:p>
          <a:p>
            <a:pPr marL="241300" indent="-228600" algn="l" rtl="0">
              <a:lnSpc>
                <a:spcPct val="100000"/>
              </a:lnSpc>
              <a:spcBef>
                <a:spcPts val="640"/>
              </a:spcBef>
              <a:tabLst>
                <a:tab pos="241300" algn="l"/>
              </a:tabLst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4356100"/>
            <a:ext cx="54864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267200" y="2286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JO" dirty="0" smtClean="0"/>
          </a:p>
          <a:p>
            <a:pPr algn="l" rtl="0"/>
            <a:r>
              <a:rPr lang="en-US" i="1" u="sng" dirty="0" smtClean="0"/>
              <a:t>It </a:t>
            </a:r>
            <a:r>
              <a:rPr lang="en-US" i="1" u="sng" dirty="0" smtClean="0"/>
              <a:t>can be synthesized by </a:t>
            </a:r>
            <a:r>
              <a:rPr lang="en-US" b="1" i="1" u="sng" dirty="0" err="1" smtClean="0"/>
              <a:t>transamination</a:t>
            </a:r>
            <a:r>
              <a:rPr lang="en-US" b="1" i="1" u="sng" dirty="0" smtClean="0"/>
              <a:t> </a:t>
            </a:r>
            <a:r>
              <a:rPr lang="en-US" i="1" u="sng" dirty="0" smtClean="0"/>
              <a:t>reaction from </a:t>
            </a:r>
            <a:r>
              <a:rPr lang="en-US" b="1" i="1" u="sng" dirty="0" err="1" smtClean="0"/>
              <a:t>oxaloacetate</a:t>
            </a:r>
            <a:r>
              <a:rPr lang="en-US" b="1" i="1" u="sng" dirty="0" smtClean="0"/>
              <a:t>, </a:t>
            </a:r>
            <a:r>
              <a:rPr lang="en-US" dirty="0" smtClean="0"/>
              <a:t>(</a:t>
            </a:r>
            <a:r>
              <a:rPr lang="en-US" dirty="0" smtClean="0"/>
              <a:t>intermediate of Krebs cycle) </a:t>
            </a:r>
          </a:p>
          <a:p>
            <a:pPr algn="l" rtl="0"/>
            <a:endParaRPr lang="en-US" i="1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4191000" y="533400"/>
            <a:ext cx="4800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470" dirty="0"/>
              <a:t>Gl</a:t>
            </a:r>
            <a:r>
              <a:rPr spc="-525" dirty="0"/>
              <a:t>y</a:t>
            </a:r>
            <a:r>
              <a:rPr spc="-430" dirty="0"/>
              <a:t>cin</a:t>
            </a:r>
            <a:r>
              <a:rPr spc="-69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4686300" y="1295400"/>
            <a:ext cx="4216400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9950" y="1289050"/>
            <a:ext cx="4229100" cy="4864100"/>
          </a:xfrm>
          <a:custGeom>
            <a:avLst/>
            <a:gdLst/>
            <a:ahLst/>
            <a:cxnLst/>
            <a:rect l="l" t="t" r="r" b="b"/>
            <a:pathLst>
              <a:path w="4229100" h="4864100">
                <a:moveTo>
                  <a:pt x="0" y="0"/>
                </a:moveTo>
                <a:lnTo>
                  <a:pt x="4229102" y="0"/>
                </a:lnTo>
                <a:lnTo>
                  <a:pt x="4229102" y="4864102"/>
                </a:lnTo>
                <a:lnTo>
                  <a:pt x="0" y="48641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0215" y="1632000"/>
            <a:ext cx="4069079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39725" algn="l" rtl="0">
              <a:lnSpc>
                <a:spcPts val="223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latin typeface="Century Gothic"/>
                <a:cs typeface="Century Gothic"/>
              </a:rPr>
              <a:t>The </a:t>
            </a:r>
            <a:r>
              <a:rPr sz="2200" b="1" u="sng" dirty="0">
                <a:latin typeface="Century Gothic"/>
                <a:cs typeface="Century Gothic"/>
              </a:rPr>
              <a:t>major inhibitory</a:t>
            </a:r>
          </a:p>
          <a:p>
            <a:pPr marL="352425" marR="346075" algn="l" rtl="0">
              <a:lnSpc>
                <a:spcPts val="2300"/>
              </a:lnSpc>
              <a:spcBef>
                <a:spcPts val="240"/>
              </a:spcBef>
            </a:pPr>
            <a:r>
              <a:rPr sz="2200" b="1" u="sng" dirty="0">
                <a:latin typeface="Century Gothic"/>
                <a:cs typeface="Century Gothic"/>
              </a:rPr>
              <a:t>neurotransmitter in the spical  cord</a:t>
            </a:r>
          </a:p>
          <a:p>
            <a:pPr marL="352425" marR="5080" indent="-339725" algn="l" rtl="0">
              <a:lnSpc>
                <a:spcPts val="2400"/>
              </a:lnSpc>
              <a:spcBef>
                <a:spcPts val="102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latin typeface="Century Gothic"/>
                <a:cs typeface="Century Gothic"/>
              </a:rPr>
              <a:t>Synthesized from </a:t>
            </a:r>
            <a:r>
              <a:rPr sz="2200" b="1" dirty="0">
                <a:latin typeface="Century Gothic"/>
                <a:cs typeface="Century Gothic"/>
              </a:rPr>
              <a:t>serine</a:t>
            </a:r>
            <a:r>
              <a:rPr sz="2200" dirty="0">
                <a:latin typeface="Century Gothic"/>
                <a:cs typeface="Century Gothic"/>
              </a:rPr>
              <a:t> by  serine hydroxymethyltransferase  through 3-phosphoglycerate</a:t>
            </a:r>
          </a:p>
          <a:p>
            <a:pPr marL="352425" marR="1227455" indent="-339725" algn="l" rtl="0">
              <a:lnSpc>
                <a:spcPts val="2300"/>
              </a:lnSpc>
              <a:spcBef>
                <a:spcPts val="108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200" dirty="0">
                <a:latin typeface="Century Gothic"/>
                <a:cs typeface="Century Gothic"/>
              </a:rPr>
              <a:t>Removal: high-affinity  transporter</a:t>
            </a:r>
          </a:p>
          <a:p>
            <a:pPr marL="2496820" algn="l" rtl="0">
              <a:lnSpc>
                <a:spcPct val="100000"/>
              </a:lnSpc>
              <a:spcBef>
                <a:spcPts val="1950"/>
              </a:spcBef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Folic acid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155465"/>
            <a:ext cx="2097176" cy="1330935"/>
          </a:xfrm>
          <a:custGeom>
            <a:avLst/>
            <a:gdLst/>
            <a:ahLst/>
            <a:cxnLst/>
            <a:rect l="l" t="t" r="r" b="b"/>
            <a:pathLst>
              <a:path w="2214245" h="541654">
                <a:moveTo>
                  <a:pt x="2183899" y="63639"/>
                </a:moveTo>
                <a:lnTo>
                  <a:pt x="2146528" y="63639"/>
                </a:lnTo>
                <a:lnTo>
                  <a:pt x="2111159" y="96456"/>
                </a:lnTo>
                <a:lnTo>
                  <a:pt x="2110854" y="104495"/>
                </a:lnTo>
                <a:lnTo>
                  <a:pt x="2118004" y="112204"/>
                </a:lnTo>
                <a:lnTo>
                  <a:pt x="2121204" y="113563"/>
                </a:lnTo>
                <a:lnTo>
                  <a:pt x="2127694" y="113817"/>
                </a:lnTo>
                <a:lnTo>
                  <a:pt x="2130996" y="112699"/>
                </a:lnTo>
                <a:lnTo>
                  <a:pt x="2183899" y="63639"/>
                </a:lnTo>
                <a:close/>
              </a:path>
              <a:path w="2214245" h="541654">
                <a:moveTo>
                  <a:pt x="2107120" y="46418"/>
                </a:moveTo>
                <a:lnTo>
                  <a:pt x="2082330" y="51955"/>
                </a:lnTo>
                <a:lnTo>
                  <a:pt x="2087867" y="76746"/>
                </a:lnTo>
                <a:lnTo>
                  <a:pt x="2112657" y="71208"/>
                </a:lnTo>
                <a:lnTo>
                  <a:pt x="2107120" y="46418"/>
                </a:lnTo>
                <a:close/>
              </a:path>
              <a:path w="2214245" h="541654">
                <a:moveTo>
                  <a:pt x="2102726" y="0"/>
                </a:moveTo>
                <a:lnTo>
                  <a:pt x="2095588" y="3695"/>
                </a:lnTo>
                <a:lnTo>
                  <a:pt x="2091334" y="17068"/>
                </a:lnTo>
                <a:lnTo>
                  <a:pt x="2095017" y="24206"/>
                </a:lnTo>
                <a:lnTo>
                  <a:pt x="2141004" y="38849"/>
                </a:lnTo>
                <a:lnTo>
                  <a:pt x="2131910" y="40881"/>
                </a:lnTo>
                <a:lnTo>
                  <a:pt x="2137448" y="65671"/>
                </a:lnTo>
                <a:lnTo>
                  <a:pt x="2146528" y="63639"/>
                </a:lnTo>
                <a:lnTo>
                  <a:pt x="2183899" y="63639"/>
                </a:lnTo>
                <a:lnTo>
                  <a:pt x="2197553" y="50977"/>
                </a:lnTo>
                <a:lnTo>
                  <a:pt x="2160193" y="50977"/>
                </a:lnTo>
                <a:lnTo>
                  <a:pt x="2158746" y="44513"/>
                </a:lnTo>
                <a:lnTo>
                  <a:pt x="2204523" y="44513"/>
                </a:lnTo>
                <a:lnTo>
                  <a:pt x="2214219" y="35521"/>
                </a:lnTo>
                <a:lnTo>
                  <a:pt x="2102726" y="0"/>
                </a:lnTo>
                <a:close/>
              </a:path>
              <a:path w="2214245" h="541654">
                <a:moveTo>
                  <a:pt x="2204523" y="44513"/>
                </a:moveTo>
                <a:lnTo>
                  <a:pt x="2158746" y="44513"/>
                </a:lnTo>
                <a:lnTo>
                  <a:pt x="2165019" y="46507"/>
                </a:lnTo>
                <a:lnTo>
                  <a:pt x="2160193" y="50977"/>
                </a:lnTo>
                <a:lnTo>
                  <a:pt x="2197553" y="50977"/>
                </a:lnTo>
                <a:lnTo>
                  <a:pt x="2204523" y="44513"/>
                </a:lnTo>
                <a:close/>
              </a:path>
              <a:path w="2214245" h="541654">
                <a:moveTo>
                  <a:pt x="2057539" y="57492"/>
                </a:moveTo>
                <a:lnTo>
                  <a:pt x="2032762" y="63017"/>
                </a:lnTo>
                <a:lnTo>
                  <a:pt x="2038286" y="87807"/>
                </a:lnTo>
                <a:lnTo>
                  <a:pt x="2063076" y="82283"/>
                </a:lnTo>
                <a:lnTo>
                  <a:pt x="2057539" y="57492"/>
                </a:lnTo>
                <a:close/>
              </a:path>
              <a:path w="2214245" h="541654">
                <a:moveTo>
                  <a:pt x="2007971" y="68554"/>
                </a:moveTo>
                <a:lnTo>
                  <a:pt x="1983181" y="74091"/>
                </a:lnTo>
                <a:lnTo>
                  <a:pt x="1988705" y="98882"/>
                </a:lnTo>
                <a:lnTo>
                  <a:pt x="2013496" y="93344"/>
                </a:lnTo>
                <a:lnTo>
                  <a:pt x="2007971" y="68554"/>
                </a:lnTo>
                <a:close/>
              </a:path>
              <a:path w="2214245" h="541654">
                <a:moveTo>
                  <a:pt x="1958390" y="79629"/>
                </a:moveTo>
                <a:lnTo>
                  <a:pt x="1933600" y="85166"/>
                </a:lnTo>
                <a:lnTo>
                  <a:pt x="1939137" y="109943"/>
                </a:lnTo>
                <a:lnTo>
                  <a:pt x="1963915" y="104419"/>
                </a:lnTo>
                <a:lnTo>
                  <a:pt x="1958390" y="79629"/>
                </a:lnTo>
                <a:close/>
              </a:path>
              <a:path w="2214245" h="541654">
                <a:moveTo>
                  <a:pt x="1908810" y="90690"/>
                </a:moveTo>
                <a:lnTo>
                  <a:pt x="1884019" y="96227"/>
                </a:lnTo>
                <a:lnTo>
                  <a:pt x="1889556" y="121018"/>
                </a:lnTo>
                <a:lnTo>
                  <a:pt x="1914347" y="115481"/>
                </a:lnTo>
                <a:lnTo>
                  <a:pt x="1908810" y="90690"/>
                </a:lnTo>
                <a:close/>
              </a:path>
              <a:path w="2214245" h="541654">
                <a:moveTo>
                  <a:pt x="1859229" y="101765"/>
                </a:moveTo>
                <a:lnTo>
                  <a:pt x="1834438" y="107302"/>
                </a:lnTo>
                <a:lnTo>
                  <a:pt x="1839976" y="132092"/>
                </a:lnTo>
                <a:lnTo>
                  <a:pt x="1864766" y="126555"/>
                </a:lnTo>
                <a:lnTo>
                  <a:pt x="1859229" y="101765"/>
                </a:lnTo>
                <a:close/>
              </a:path>
              <a:path w="2214245" h="541654">
                <a:moveTo>
                  <a:pt x="1809648" y="112826"/>
                </a:moveTo>
                <a:lnTo>
                  <a:pt x="1784858" y="118363"/>
                </a:lnTo>
                <a:lnTo>
                  <a:pt x="1790395" y="143154"/>
                </a:lnTo>
                <a:lnTo>
                  <a:pt x="1815185" y="137617"/>
                </a:lnTo>
                <a:lnTo>
                  <a:pt x="1809648" y="112826"/>
                </a:lnTo>
                <a:close/>
              </a:path>
              <a:path w="2214245" h="541654">
                <a:moveTo>
                  <a:pt x="1760067" y="123901"/>
                </a:moveTo>
                <a:lnTo>
                  <a:pt x="1735277" y="129438"/>
                </a:lnTo>
                <a:lnTo>
                  <a:pt x="1740814" y="154228"/>
                </a:lnTo>
                <a:lnTo>
                  <a:pt x="1765604" y="148691"/>
                </a:lnTo>
                <a:lnTo>
                  <a:pt x="1760067" y="123901"/>
                </a:lnTo>
                <a:close/>
              </a:path>
              <a:path w="2214245" h="541654">
                <a:moveTo>
                  <a:pt x="1710486" y="134975"/>
                </a:moveTo>
                <a:lnTo>
                  <a:pt x="1685696" y="140500"/>
                </a:lnTo>
                <a:lnTo>
                  <a:pt x="1691233" y="165290"/>
                </a:lnTo>
                <a:lnTo>
                  <a:pt x="1716024" y="159766"/>
                </a:lnTo>
                <a:lnTo>
                  <a:pt x="1710486" y="134975"/>
                </a:lnTo>
                <a:close/>
              </a:path>
              <a:path w="2214245" h="541654">
                <a:moveTo>
                  <a:pt x="1660906" y="146037"/>
                </a:moveTo>
                <a:lnTo>
                  <a:pt x="1636128" y="151574"/>
                </a:lnTo>
                <a:lnTo>
                  <a:pt x="1641652" y="176364"/>
                </a:lnTo>
                <a:lnTo>
                  <a:pt x="1666443" y="170827"/>
                </a:lnTo>
                <a:lnTo>
                  <a:pt x="1660906" y="146037"/>
                </a:lnTo>
                <a:close/>
              </a:path>
              <a:path w="2214245" h="541654">
                <a:moveTo>
                  <a:pt x="1611337" y="157111"/>
                </a:moveTo>
                <a:lnTo>
                  <a:pt x="1586547" y="162636"/>
                </a:lnTo>
                <a:lnTo>
                  <a:pt x="1592072" y="187426"/>
                </a:lnTo>
                <a:lnTo>
                  <a:pt x="1616862" y="181902"/>
                </a:lnTo>
                <a:lnTo>
                  <a:pt x="1611337" y="157111"/>
                </a:lnTo>
                <a:close/>
              </a:path>
              <a:path w="2214245" h="541654">
                <a:moveTo>
                  <a:pt x="1561757" y="168173"/>
                </a:moveTo>
                <a:lnTo>
                  <a:pt x="1536966" y="173710"/>
                </a:lnTo>
                <a:lnTo>
                  <a:pt x="1542491" y="198500"/>
                </a:lnTo>
                <a:lnTo>
                  <a:pt x="1567281" y="192963"/>
                </a:lnTo>
                <a:lnTo>
                  <a:pt x="1561757" y="168173"/>
                </a:lnTo>
                <a:close/>
              </a:path>
              <a:path w="2214245" h="541654">
                <a:moveTo>
                  <a:pt x="1512176" y="179247"/>
                </a:moveTo>
                <a:lnTo>
                  <a:pt x="1487385" y="184785"/>
                </a:lnTo>
                <a:lnTo>
                  <a:pt x="1492923" y="209575"/>
                </a:lnTo>
                <a:lnTo>
                  <a:pt x="1517700" y="204038"/>
                </a:lnTo>
                <a:lnTo>
                  <a:pt x="1512176" y="179247"/>
                </a:lnTo>
                <a:close/>
              </a:path>
              <a:path w="2214245" h="541654">
                <a:moveTo>
                  <a:pt x="1462595" y="190309"/>
                </a:moveTo>
                <a:lnTo>
                  <a:pt x="1437805" y="195846"/>
                </a:lnTo>
                <a:lnTo>
                  <a:pt x="1443342" y="220637"/>
                </a:lnTo>
                <a:lnTo>
                  <a:pt x="1468132" y="215099"/>
                </a:lnTo>
                <a:lnTo>
                  <a:pt x="1462595" y="190309"/>
                </a:lnTo>
                <a:close/>
              </a:path>
              <a:path w="2214245" h="541654">
                <a:moveTo>
                  <a:pt x="1413014" y="201383"/>
                </a:moveTo>
                <a:lnTo>
                  <a:pt x="1388224" y="206921"/>
                </a:lnTo>
                <a:lnTo>
                  <a:pt x="1393761" y="231711"/>
                </a:lnTo>
                <a:lnTo>
                  <a:pt x="1418551" y="226174"/>
                </a:lnTo>
                <a:lnTo>
                  <a:pt x="1413014" y="201383"/>
                </a:lnTo>
                <a:close/>
              </a:path>
              <a:path w="2214245" h="541654">
                <a:moveTo>
                  <a:pt x="1363433" y="212458"/>
                </a:moveTo>
                <a:lnTo>
                  <a:pt x="1338643" y="217982"/>
                </a:lnTo>
                <a:lnTo>
                  <a:pt x="1344180" y="242773"/>
                </a:lnTo>
                <a:lnTo>
                  <a:pt x="1368971" y="237248"/>
                </a:lnTo>
                <a:lnTo>
                  <a:pt x="1363433" y="212458"/>
                </a:lnTo>
                <a:close/>
              </a:path>
              <a:path w="2214245" h="541654">
                <a:moveTo>
                  <a:pt x="1313853" y="223519"/>
                </a:moveTo>
                <a:lnTo>
                  <a:pt x="1289062" y="229057"/>
                </a:lnTo>
                <a:lnTo>
                  <a:pt x="1294599" y="253847"/>
                </a:lnTo>
                <a:lnTo>
                  <a:pt x="1319390" y="248310"/>
                </a:lnTo>
                <a:lnTo>
                  <a:pt x="1313853" y="223519"/>
                </a:lnTo>
                <a:close/>
              </a:path>
              <a:path w="2214245" h="541654">
                <a:moveTo>
                  <a:pt x="1264272" y="234594"/>
                </a:moveTo>
                <a:lnTo>
                  <a:pt x="1239481" y="240131"/>
                </a:lnTo>
                <a:lnTo>
                  <a:pt x="1245019" y="264909"/>
                </a:lnTo>
                <a:lnTo>
                  <a:pt x="1269809" y="259384"/>
                </a:lnTo>
                <a:lnTo>
                  <a:pt x="1264272" y="234594"/>
                </a:lnTo>
                <a:close/>
              </a:path>
              <a:path w="2214245" h="541654">
                <a:moveTo>
                  <a:pt x="1214691" y="245656"/>
                </a:moveTo>
                <a:lnTo>
                  <a:pt x="1189901" y="251193"/>
                </a:lnTo>
                <a:lnTo>
                  <a:pt x="1195438" y="275983"/>
                </a:lnTo>
                <a:lnTo>
                  <a:pt x="1220228" y="270446"/>
                </a:lnTo>
                <a:lnTo>
                  <a:pt x="1214691" y="245656"/>
                </a:lnTo>
                <a:close/>
              </a:path>
              <a:path w="2214245" h="541654">
                <a:moveTo>
                  <a:pt x="1165110" y="256730"/>
                </a:moveTo>
                <a:lnTo>
                  <a:pt x="1140333" y="262267"/>
                </a:lnTo>
                <a:lnTo>
                  <a:pt x="1145857" y="287058"/>
                </a:lnTo>
                <a:lnTo>
                  <a:pt x="1170647" y="281520"/>
                </a:lnTo>
                <a:lnTo>
                  <a:pt x="1165110" y="256730"/>
                </a:lnTo>
                <a:close/>
              </a:path>
              <a:path w="2214245" h="541654">
                <a:moveTo>
                  <a:pt x="1115542" y="267804"/>
                </a:moveTo>
                <a:lnTo>
                  <a:pt x="1090752" y="273329"/>
                </a:lnTo>
                <a:lnTo>
                  <a:pt x="1096276" y="298119"/>
                </a:lnTo>
                <a:lnTo>
                  <a:pt x="1121067" y="292582"/>
                </a:lnTo>
                <a:lnTo>
                  <a:pt x="1115542" y="267804"/>
                </a:lnTo>
                <a:close/>
              </a:path>
              <a:path w="2214245" h="541654">
                <a:moveTo>
                  <a:pt x="1065961" y="278866"/>
                </a:moveTo>
                <a:lnTo>
                  <a:pt x="1041171" y="284403"/>
                </a:lnTo>
                <a:lnTo>
                  <a:pt x="1046708" y="309194"/>
                </a:lnTo>
                <a:lnTo>
                  <a:pt x="1071486" y="303656"/>
                </a:lnTo>
                <a:lnTo>
                  <a:pt x="1065961" y="278866"/>
                </a:lnTo>
                <a:close/>
              </a:path>
              <a:path w="2214245" h="541654">
                <a:moveTo>
                  <a:pt x="1016381" y="289941"/>
                </a:moveTo>
                <a:lnTo>
                  <a:pt x="991590" y="295465"/>
                </a:lnTo>
                <a:lnTo>
                  <a:pt x="997127" y="320255"/>
                </a:lnTo>
                <a:lnTo>
                  <a:pt x="1021918" y="314731"/>
                </a:lnTo>
                <a:lnTo>
                  <a:pt x="1016381" y="289941"/>
                </a:lnTo>
                <a:close/>
              </a:path>
              <a:path w="2214245" h="541654">
                <a:moveTo>
                  <a:pt x="966800" y="301002"/>
                </a:moveTo>
                <a:lnTo>
                  <a:pt x="942009" y="306539"/>
                </a:lnTo>
                <a:lnTo>
                  <a:pt x="947547" y="331330"/>
                </a:lnTo>
                <a:lnTo>
                  <a:pt x="972337" y="325793"/>
                </a:lnTo>
                <a:lnTo>
                  <a:pt x="966800" y="301002"/>
                </a:lnTo>
                <a:close/>
              </a:path>
              <a:path w="2214245" h="541654">
                <a:moveTo>
                  <a:pt x="917219" y="312077"/>
                </a:moveTo>
                <a:lnTo>
                  <a:pt x="892429" y="317614"/>
                </a:lnTo>
                <a:lnTo>
                  <a:pt x="897966" y="342392"/>
                </a:lnTo>
                <a:lnTo>
                  <a:pt x="922756" y="336867"/>
                </a:lnTo>
                <a:lnTo>
                  <a:pt x="917219" y="312077"/>
                </a:lnTo>
                <a:close/>
              </a:path>
              <a:path w="2214245" h="541654">
                <a:moveTo>
                  <a:pt x="867638" y="323138"/>
                </a:moveTo>
                <a:lnTo>
                  <a:pt x="842848" y="328675"/>
                </a:lnTo>
                <a:lnTo>
                  <a:pt x="848385" y="353466"/>
                </a:lnTo>
                <a:lnTo>
                  <a:pt x="873175" y="347929"/>
                </a:lnTo>
                <a:lnTo>
                  <a:pt x="867638" y="323138"/>
                </a:lnTo>
                <a:close/>
              </a:path>
              <a:path w="2214245" h="541654">
                <a:moveTo>
                  <a:pt x="818057" y="334213"/>
                </a:moveTo>
                <a:lnTo>
                  <a:pt x="793267" y="339750"/>
                </a:lnTo>
                <a:lnTo>
                  <a:pt x="798804" y="364540"/>
                </a:lnTo>
                <a:lnTo>
                  <a:pt x="823595" y="359003"/>
                </a:lnTo>
                <a:lnTo>
                  <a:pt x="818057" y="334213"/>
                </a:lnTo>
                <a:close/>
              </a:path>
              <a:path w="2214245" h="541654">
                <a:moveTo>
                  <a:pt x="768476" y="345287"/>
                </a:moveTo>
                <a:lnTo>
                  <a:pt x="743686" y="350812"/>
                </a:lnTo>
                <a:lnTo>
                  <a:pt x="749223" y="375602"/>
                </a:lnTo>
                <a:lnTo>
                  <a:pt x="774014" y="370065"/>
                </a:lnTo>
                <a:lnTo>
                  <a:pt x="768476" y="345287"/>
                </a:lnTo>
                <a:close/>
              </a:path>
              <a:path w="2214245" h="541654">
                <a:moveTo>
                  <a:pt x="718896" y="356349"/>
                </a:moveTo>
                <a:lnTo>
                  <a:pt x="694118" y="361886"/>
                </a:lnTo>
                <a:lnTo>
                  <a:pt x="699643" y="386676"/>
                </a:lnTo>
                <a:lnTo>
                  <a:pt x="724433" y="381139"/>
                </a:lnTo>
                <a:lnTo>
                  <a:pt x="718896" y="356349"/>
                </a:lnTo>
                <a:close/>
              </a:path>
              <a:path w="2214245" h="541654">
                <a:moveTo>
                  <a:pt x="669328" y="367423"/>
                </a:moveTo>
                <a:lnTo>
                  <a:pt x="644537" y="372960"/>
                </a:lnTo>
                <a:lnTo>
                  <a:pt x="650062" y="397738"/>
                </a:lnTo>
                <a:lnTo>
                  <a:pt x="674852" y="392214"/>
                </a:lnTo>
                <a:lnTo>
                  <a:pt x="669328" y="367423"/>
                </a:lnTo>
                <a:close/>
              </a:path>
              <a:path w="2214245" h="541654">
                <a:moveTo>
                  <a:pt x="619747" y="378485"/>
                </a:moveTo>
                <a:lnTo>
                  <a:pt x="594956" y="384022"/>
                </a:lnTo>
                <a:lnTo>
                  <a:pt x="600494" y="408813"/>
                </a:lnTo>
                <a:lnTo>
                  <a:pt x="625271" y="403275"/>
                </a:lnTo>
                <a:lnTo>
                  <a:pt x="619747" y="378485"/>
                </a:lnTo>
                <a:close/>
              </a:path>
              <a:path w="2214245" h="541654">
                <a:moveTo>
                  <a:pt x="570166" y="389559"/>
                </a:moveTo>
                <a:lnTo>
                  <a:pt x="545376" y="395097"/>
                </a:lnTo>
                <a:lnTo>
                  <a:pt x="550913" y="419887"/>
                </a:lnTo>
                <a:lnTo>
                  <a:pt x="575703" y="414350"/>
                </a:lnTo>
                <a:lnTo>
                  <a:pt x="570166" y="389559"/>
                </a:lnTo>
                <a:close/>
              </a:path>
              <a:path w="2214245" h="541654">
                <a:moveTo>
                  <a:pt x="520585" y="400621"/>
                </a:moveTo>
                <a:lnTo>
                  <a:pt x="495795" y="406158"/>
                </a:lnTo>
                <a:lnTo>
                  <a:pt x="501332" y="430949"/>
                </a:lnTo>
                <a:lnTo>
                  <a:pt x="526122" y="425411"/>
                </a:lnTo>
                <a:lnTo>
                  <a:pt x="520585" y="400621"/>
                </a:lnTo>
                <a:close/>
              </a:path>
              <a:path w="2214245" h="541654">
                <a:moveTo>
                  <a:pt x="471004" y="411695"/>
                </a:moveTo>
                <a:lnTo>
                  <a:pt x="446214" y="417233"/>
                </a:lnTo>
                <a:lnTo>
                  <a:pt x="451751" y="442023"/>
                </a:lnTo>
                <a:lnTo>
                  <a:pt x="476542" y="436486"/>
                </a:lnTo>
                <a:lnTo>
                  <a:pt x="471004" y="411695"/>
                </a:lnTo>
                <a:close/>
              </a:path>
              <a:path w="2214245" h="541654">
                <a:moveTo>
                  <a:pt x="421424" y="422770"/>
                </a:moveTo>
                <a:lnTo>
                  <a:pt x="396633" y="428294"/>
                </a:lnTo>
                <a:lnTo>
                  <a:pt x="402170" y="453085"/>
                </a:lnTo>
                <a:lnTo>
                  <a:pt x="426961" y="447548"/>
                </a:lnTo>
                <a:lnTo>
                  <a:pt x="421424" y="422770"/>
                </a:lnTo>
                <a:close/>
              </a:path>
              <a:path w="2214245" h="541654">
                <a:moveTo>
                  <a:pt x="371843" y="433831"/>
                </a:moveTo>
                <a:lnTo>
                  <a:pt x="347052" y="439369"/>
                </a:lnTo>
                <a:lnTo>
                  <a:pt x="352590" y="464159"/>
                </a:lnTo>
                <a:lnTo>
                  <a:pt x="377380" y="458622"/>
                </a:lnTo>
                <a:lnTo>
                  <a:pt x="371843" y="433831"/>
                </a:lnTo>
                <a:close/>
              </a:path>
              <a:path w="2214245" h="541654">
                <a:moveTo>
                  <a:pt x="322262" y="444906"/>
                </a:moveTo>
                <a:lnTo>
                  <a:pt x="297472" y="450443"/>
                </a:lnTo>
                <a:lnTo>
                  <a:pt x="303009" y="475234"/>
                </a:lnTo>
                <a:lnTo>
                  <a:pt x="327799" y="469696"/>
                </a:lnTo>
                <a:lnTo>
                  <a:pt x="322262" y="444906"/>
                </a:lnTo>
                <a:close/>
              </a:path>
              <a:path w="2214245" h="541654">
                <a:moveTo>
                  <a:pt x="272681" y="455968"/>
                </a:moveTo>
                <a:lnTo>
                  <a:pt x="247904" y="461505"/>
                </a:lnTo>
                <a:lnTo>
                  <a:pt x="253428" y="486295"/>
                </a:lnTo>
                <a:lnTo>
                  <a:pt x="278218" y="480758"/>
                </a:lnTo>
                <a:lnTo>
                  <a:pt x="272681" y="455968"/>
                </a:lnTo>
                <a:close/>
              </a:path>
              <a:path w="2214245" h="541654">
                <a:moveTo>
                  <a:pt x="223113" y="467042"/>
                </a:moveTo>
                <a:lnTo>
                  <a:pt x="198323" y="472579"/>
                </a:lnTo>
                <a:lnTo>
                  <a:pt x="203847" y="497370"/>
                </a:lnTo>
                <a:lnTo>
                  <a:pt x="228638" y="491832"/>
                </a:lnTo>
                <a:lnTo>
                  <a:pt x="223113" y="467042"/>
                </a:lnTo>
                <a:close/>
              </a:path>
              <a:path w="2214245" h="541654">
                <a:moveTo>
                  <a:pt x="173532" y="478104"/>
                </a:moveTo>
                <a:lnTo>
                  <a:pt x="148742" y="483641"/>
                </a:lnTo>
                <a:lnTo>
                  <a:pt x="154279" y="508431"/>
                </a:lnTo>
                <a:lnTo>
                  <a:pt x="179057" y="502894"/>
                </a:lnTo>
                <a:lnTo>
                  <a:pt x="173532" y="478104"/>
                </a:lnTo>
                <a:close/>
              </a:path>
              <a:path w="2214245" h="541654">
                <a:moveTo>
                  <a:pt x="123951" y="489178"/>
                </a:moveTo>
                <a:lnTo>
                  <a:pt x="99161" y="494715"/>
                </a:lnTo>
                <a:lnTo>
                  <a:pt x="104698" y="519506"/>
                </a:lnTo>
                <a:lnTo>
                  <a:pt x="129489" y="513969"/>
                </a:lnTo>
                <a:lnTo>
                  <a:pt x="123951" y="489178"/>
                </a:lnTo>
                <a:close/>
              </a:path>
              <a:path w="2214245" h="541654">
                <a:moveTo>
                  <a:pt x="74371" y="500253"/>
                </a:moveTo>
                <a:lnTo>
                  <a:pt x="49580" y="505777"/>
                </a:lnTo>
                <a:lnTo>
                  <a:pt x="55118" y="530567"/>
                </a:lnTo>
                <a:lnTo>
                  <a:pt x="79908" y="525043"/>
                </a:lnTo>
                <a:lnTo>
                  <a:pt x="74371" y="500253"/>
                </a:lnTo>
                <a:close/>
              </a:path>
              <a:path w="2214245" h="541654">
                <a:moveTo>
                  <a:pt x="24790" y="511314"/>
                </a:moveTo>
                <a:lnTo>
                  <a:pt x="0" y="516851"/>
                </a:lnTo>
                <a:lnTo>
                  <a:pt x="5537" y="541642"/>
                </a:lnTo>
                <a:lnTo>
                  <a:pt x="30327" y="536105"/>
                </a:lnTo>
                <a:lnTo>
                  <a:pt x="24790" y="511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-304800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GABA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168942"/>
            <a:ext cx="7924800" cy="5689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8735" indent="-228600" algn="l" rtl="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u="sng" dirty="0">
                <a:latin typeface="Century Gothic"/>
                <a:cs typeface="Century Gothic"/>
              </a:rPr>
              <a:t>GABA is present in high concentrations (millimolar)  in many  brain regions</a:t>
            </a:r>
            <a:r>
              <a:rPr sz="2800" dirty="0">
                <a:latin typeface="Century Gothic"/>
                <a:cs typeface="Century Gothic"/>
              </a:rPr>
              <a:t>.</a:t>
            </a:r>
          </a:p>
          <a:p>
            <a:pPr marL="698500" marR="5080" lvl="1" indent="-228600" algn="l" rtl="0">
              <a:lnSpc>
                <a:spcPts val="26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entury Gothic"/>
                <a:cs typeface="Century Gothic"/>
              </a:rPr>
              <a:t>These concentrations are about 1,000 times higher than  concentrations of the classical monoamine  neurotransmitters in the same </a:t>
            </a:r>
            <a:r>
              <a:rPr sz="2400" dirty="0" smtClean="0">
                <a:latin typeface="Century Gothic"/>
                <a:cs typeface="Century Gothic"/>
              </a:rPr>
              <a:t>regions.</a:t>
            </a:r>
          </a:p>
          <a:p>
            <a:pPr marL="241300" marR="265430" indent="-228600" algn="l" rtl="0">
              <a:lnSpc>
                <a:spcPct val="908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i="1" u="sng" dirty="0" smtClean="0"/>
              <a:t>Glutamate is </a:t>
            </a:r>
            <a:r>
              <a:rPr lang="el-GR" sz="2400" i="1" u="sng" dirty="0" smtClean="0"/>
              <a:t>α-</a:t>
            </a:r>
            <a:r>
              <a:rPr lang="en-US" sz="2400" i="1" u="sng" dirty="0" err="1" smtClean="0"/>
              <a:t>decarboxylated</a:t>
            </a:r>
            <a:r>
              <a:rPr lang="en-US" sz="2400" i="1" u="sng" dirty="0" smtClean="0"/>
              <a:t> forming GABA via glutamate </a:t>
            </a:r>
            <a:r>
              <a:rPr lang="en-US" sz="2400" i="1" u="sng" dirty="0" err="1" smtClean="0"/>
              <a:t>decarboxylase</a:t>
            </a:r>
            <a:r>
              <a:rPr lang="en-US" sz="2400" i="1" u="sng" dirty="0" smtClean="0"/>
              <a:t> (GAD), which requires </a:t>
            </a:r>
            <a:r>
              <a:rPr lang="en-US" sz="2400" i="1" u="sng" dirty="0" err="1" smtClean="0"/>
              <a:t>pyridoxylphosphate</a:t>
            </a:r>
            <a:r>
              <a:rPr lang="en-US" sz="2400" i="1" u="sng" dirty="0" smtClean="0"/>
              <a:t> (vitaminB6). </a:t>
            </a:r>
          </a:p>
          <a:p>
            <a:pPr marL="241300" marR="265430" indent="-228600" algn="l" rtl="0">
              <a:lnSpc>
                <a:spcPct val="908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 smtClean="0">
                <a:latin typeface="Century Gothic"/>
                <a:cs typeface="Century Gothic"/>
              </a:rPr>
              <a:t>The </a:t>
            </a:r>
            <a:r>
              <a:rPr sz="2800" b="1" u="sng" dirty="0">
                <a:latin typeface="Century Gothic"/>
                <a:cs typeface="Century Gothic"/>
              </a:rPr>
              <a:t>GABA shunt </a:t>
            </a:r>
            <a:r>
              <a:rPr sz="2800" dirty="0">
                <a:latin typeface="Century Gothic"/>
                <a:cs typeface="Century Gothic"/>
              </a:rPr>
              <a:t>is a closed-loop process with the  dual purpose of producing and conserving the  supply of GABA</a:t>
            </a:r>
            <a:r>
              <a:rPr sz="2800" dirty="0" smtClean="0">
                <a:latin typeface="Century Gothic"/>
                <a:cs typeface="Century Gothic"/>
              </a:rPr>
              <a:t>.</a:t>
            </a:r>
            <a:endParaRPr lang="ar-JO" sz="2800" dirty="0" smtClean="0">
              <a:latin typeface="Century Gothic"/>
              <a:cs typeface="Century Gothic"/>
            </a:endParaRPr>
          </a:p>
          <a:p>
            <a:pPr algn="l" rtl="0"/>
            <a:endParaRPr lang="ar-JO" sz="2800" dirty="0" smtClean="0"/>
          </a:p>
          <a:p>
            <a:pPr marL="241300" marR="265430" indent="-228600" algn="l" rtl="0">
              <a:lnSpc>
                <a:spcPct val="908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spc="-715" dirty="0"/>
              <a:t>GABA</a:t>
            </a:r>
            <a:r>
              <a:rPr spc="-315" dirty="0"/>
              <a:t> </a:t>
            </a:r>
            <a:r>
              <a:rPr spc="-254" dirty="0"/>
              <a:t>shunt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5334000" cy="521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marR="937260" indent="-339725" algn="l" rtl="0">
              <a:lnSpc>
                <a:spcPts val="220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>
                <a:latin typeface="Century Gothic"/>
                <a:cs typeface="Century Gothic"/>
              </a:rPr>
              <a:t>Glutamine is converted into  glutamate by glutaminase.</a:t>
            </a:r>
          </a:p>
          <a:p>
            <a:pPr marL="352425" marR="5080" indent="-339725" algn="l" rtl="0">
              <a:lnSpc>
                <a:spcPct val="88900"/>
              </a:lnSpc>
              <a:spcBef>
                <a:spcPts val="102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>
                <a:latin typeface="Century Gothic"/>
                <a:cs typeface="Century Gothic"/>
              </a:rPr>
              <a:t>Glutamate is </a:t>
            </a:r>
            <a:r>
              <a:rPr sz="2000" dirty="0">
                <a:latin typeface="Symbol"/>
                <a:cs typeface="Symbol"/>
              </a:rPr>
              <a:t></a:t>
            </a:r>
            <a:r>
              <a:rPr sz="2000" dirty="0">
                <a:latin typeface="Century Gothic"/>
                <a:cs typeface="Century Gothic"/>
              </a:rPr>
              <a:t>-decarboxylated  forming GABA via glutamate  decarboxylase (GAD), which requires  pyridoxyl phosphate (vitamin B6).</a:t>
            </a:r>
          </a:p>
          <a:p>
            <a:pPr marL="352425" marR="244475" indent="-339725" algn="l" rtl="0">
              <a:lnSpc>
                <a:spcPts val="2200"/>
              </a:lnSpc>
              <a:spcBef>
                <a:spcPts val="10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>
                <a:latin typeface="Century Gothic"/>
                <a:cs typeface="Century Gothic"/>
              </a:rPr>
              <a:t>GABA is the stored in vesicles until  released.</a:t>
            </a:r>
          </a:p>
          <a:p>
            <a:pPr marL="352425" marR="193675" indent="-339725" algn="l" rtl="0">
              <a:lnSpc>
                <a:spcPct val="90600"/>
              </a:lnSpc>
              <a:spcBef>
                <a:spcPts val="88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>
                <a:latin typeface="Century Gothic"/>
                <a:cs typeface="Century Gothic"/>
              </a:rPr>
              <a:t>GABA is either taken up into  presynaptic terminal and  repackaged OR goes into the </a:t>
            </a:r>
            <a:r>
              <a:rPr sz="2000" u="sng" dirty="0">
                <a:solidFill>
                  <a:srgbClr val="C00000"/>
                </a:solidFill>
                <a:latin typeface="Century Gothic"/>
                <a:cs typeface="Century Gothic"/>
              </a:rPr>
              <a:t>GABA  Shunt </a:t>
            </a:r>
            <a:r>
              <a:rPr sz="2000" dirty="0">
                <a:latin typeface="Century Gothic"/>
                <a:cs typeface="Century Gothic"/>
              </a:rPr>
              <a:t>where it is </a:t>
            </a:r>
            <a:r>
              <a:rPr sz="2000" b="1" u="sng" dirty="0">
                <a:latin typeface="Century Gothic"/>
                <a:cs typeface="Century Gothic"/>
              </a:rPr>
              <a:t>taken up into the  glia and  converted to glutamate</a:t>
            </a:r>
            <a:r>
              <a:rPr sz="2000" dirty="0">
                <a:latin typeface="Century Gothic"/>
                <a:cs typeface="Century Gothic"/>
              </a:rPr>
              <a:t>.</a:t>
            </a:r>
          </a:p>
          <a:p>
            <a:pPr marL="352425" marR="59055" indent="-339725" algn="l" rtl="0">
              <a:lnSpc>
                <a:spcPct val="90300"/>
              </a:lnSpc>
              <a:spcBef>
                <a:spcPts val="9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>
                <a:latin typeface="Century Gothic"/>
                <a:cs typeface="Century Gothic"/>
              </a:rPr>
              <a:t>Glutamate is converted into  glutamine, which is transported into  the neighboring nerve terminals to  synthesize glutamate.</a:t>
            </a:r>
          </a:p>
        </p:txBody>
      </p:sp>
      <p:sp>
        <p:nvSpPr>
          <p:cNvPr id="4" name="object 4"/>
          <p:cNvSpPr/>
          <p:nvPr/>
        </p:nvSpPr>
        <p:spPr>
          <a:xfrm>
            <a:off x="6019800" y="2743200"/>
            <a:ext cx="3124200" cy="303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0" y="1282705"/>
            <a:ext cx="5105400" cy="5219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3650" y="1276350"/>
            <a:ext cx="5118100" cy="5232400"/>
          </a:xfrm>
          <a:custGeom>
            <a:avLst/>
            <a:gdLst/>
            <a:ahLst/>
            <a:cxnLst/>
            <a:rect l="l" t="t" r="r" b="b"/>
            <a:pathLst>
              <a:path w="5118100" h="5232400">
                <a:moveTo>
                  <a:pt x="0" y="0"/>
                </a:moveTo>
                <a:lnTo>
                  <a:pt x="5118102" y="0"/>
                </a:lnTo>
                <a:lnTo>
                  <a:pt x="5118102" y="5232402"/>
                </a:lnTo>
                <a:lnTo>
                  <a:pt x="0" y="52324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25450" y="1763395"/>
            <a:ext cx="1169035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438150" marR="5080" indent="-425450">
              <a:lnSpc>
                <a:spcPts val="21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mbr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84007" y="2052205"/>
            <a:ext cx="673735" cy="1167765"/>
          </a:xfrm>
          <a:custGeom>
            <a:avLst/>
            <a:gdLst/>
            <a:ahLst/>
            <a:cxnLst/>
            <a:rect l="l" t="t" r="r" b="b"/>
            <a:pathLst>
              <a:path w="673734" h="1167764">
                <a:moveTo>
                  <a:pt x="19584" y="987650"/>
                </a:moveTo>
                <a:lnTo>
                  <a:pt x="12131" y="988949"/>
                </a:lnTo>
                <a:lnTo>
                  <a:pt x="5765" y="993038"/>
                </a:lnTo>
                <a:lnTo>
                  <a:pt x="1605" y="999042"/>
                </a:lnTo>
                <a:lnTo>
                  <a:pt x="0" y="1006165"/>
                </a:lnTo>
                <a:lnTo>
                  <a:pt x="1298" y="1013612"/>
                </a:lnTo>
                <a:lnTo>
                  <a:pt x="61230" y="1167333"/>
                </a:lnTo>
                <a:lnTo>
                  <a:pt x="146083" y="1063345"/>
                </a:lnTo>
                <a:lnTo>
                  <a:pt x="96904" y="1063345"/>
                </a:lnTo>
                <a:lnTo>
                  <a:pt x="97840" y="1057414"/>
                </a:lnTo>
                <a:lnTo>
                  <a:pt x="59274" y="1057414"/>
                </a:lnTo>
                <a:lnTo>
                  <a:pt x="36795" y="999782"/>
                </a:lnTo>
                <a:lnTo>
                  <a:pt x="32707" y="993415"/>
                </a:lnTo>
                <a:lnTo>
                  <a:pt x="26706" y="989255"/>
                </a:lnTo>
                <a:lnTo>
                  <a:pt x="19584" y="987650"/>
                </a:lnTo>
                <a:close/>
              </a:path>
              <a:path w="673734" h="1167764">
                <a:moveTo>
                  <a:pt x="148850" y="1008503"/>
                </a:moveTo>
                <a:lnTo>
                  <a:pt x="141857" y="1010615"/>
                </a:lnTo>
                <a:lnTo>
                  <a:pt x="136007" y="1015415"/>
                </a:lnTo>
                <a:lnTo>
                  <a:pt x="96904" y="1063345"/>
                </a:lnTo>
                <a:lnTo>
                  <a:pt x="146083" y="1063345"/>
                </a:lnTo>
                <a:lnTo>
                  <a:pt x="165535" y="1039507"/>
                </a:lnTo>
                <a:lnTo>
                  <a:pt x="169064" y="1032814"/>
                </a:lnTo>
                <a:lnTo>
                  <a:pt x="169729" y="1025540"/>
                </a:lnTo>
                <a:lnTo>
                  <a:pt x="167617" y="1018547"/>
                </a:lnTo>
                <a:lnTo>
                  <a:pt x="162817" y="1012698"/>
                </a:lnTo>
                <a:lnTo>
                  <a:pt x="156124" y="1009168"/>
                </a:lnTo>
                <a:lnTo>
                  <a:pt x="148850" y="1008503"/>
                </a:lnTo>
                <a:close/>
              </a:path>
              <a:path w="673734" h="1167764">
                <a:moveTo>
                  <a:pt x="642991" y="0"/>
                </a:moveTo>
                <a:lnTo>
                  <a:pt x="512143" y="171792"/>
                </a:lnTo>
                <a:lnTo>
                  <a:pt x="388331" y="340321"/>
                </a:lnTo>
                <a:lnTo>
                  <a:pt x="331181" y="422427"/>
                </a:lnTo>
                <a:lnTo>
                  <a:pt x="278488" y="502437"/>
                </a:lnTo>
                <a:lnTo>
                  <a:pt x="231092" y="580009"/>
                </a:lnTo>
                <a:lnTo>
                  <a:pt x="189881" y="654748"/>
                </a:lnTo>
                <a:lnTo>
                  <a:pt x="155540" y="726313"/>
                </a:lnTo>
                <a:lnTo>
                  <a:pt x="127511" y="794880"/>
                </a:lnTo>
                <a:lnTo>
                  <a:pt x="104930" y="860818"/>
                </a:lnTo>
                <a:lnTo>
                  <a:pt x="86871" y="924674"/>
                </a:lnTo>
                <a:lnTo>
                  <a:pt x="60988" y="1046518"/>
                </a:lnTo>
                <a:lnTo>
                  <a:pt x="59274" y="1057414"/>
                </a:lnTo>
                <a:lnTo>
                  <a:pt x="97840" y="1057414"/>
                </a:lnTo>
                <a:lnTo>
                  <a:pt x="98466" y="1053452"/>
                </a:lnTo>
                <a:lnTo>
                  <a:pt x="123879" y="933830"/>
                </a:lnTo>
                <a:lnTo>
                  <a:pt x="141316" y="872185"/>
                </a:lnTo>
                <a:lnTo>
                  <a:pt x="163198" y="808266"/>
                </a:lnTo>
                <a:lnTo>
                  <a:pt x="190376" y="741781"/>
                </a:lnTo>
                <a:lnTo>
                  <a:pt x="223764" y="672211"/>
                </a:lnTo>
                <a:lnTo>
                  <a:pt x="264049" y="599147"/>
                </a:lnTo>
                <a:lnTo>
                  <a:pt x="310658" y="522859"/>
                </a:lnTo>
                <a:lnTo>
                  <a:pt x="362740" y="443788"/>
                </a:lnTo>
                <a:lnTo>
                  <a:pt x="419319" y="362483"/>
                </a:lnTo>
                <a:lnTo>
                  <a:pt x="542648" y="194627"/>
                </a:lnTo>
                <a:lnTo>
                  <a:pt x="673293" y="23088"/>
                </a:lnTo>
                <a:lnTo>
                  <a:pt x="6429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5660" y="3124466"/>
            <a:ext cx="789305" cy="210820"/>
          </a:xfrm>
          <a:custGeom>
            <a:avLst/>
            <a:gdLst/>
            <a:ahLst/>
            <a:cxnLst/>
            <a:rect l="l" t="t" r="r" b="b"/>
            <a:pathLst>
              <a:path w="789304" h="210820">
                <a:moveTo>
                  <a:pt x="140723" y="40681"/>
                </a:moveTo>
                <a:lnTo>
                  <a:pt x="133456" y="41416"/>
                </a:lnTo>
                <a:lnTo>
                  <a:pt x="126796" y="45008"/>
                </a:lnTo>
                <a:lnTo>
                  <a:pt x="0" y="150558"/>
                </a:lnTo>
                <a:lnTo>
                  <a:pt x="154292" y="208978"/>
                </a:lnTo>
                <a:lnTo>
                  <a:pt x="161759" y="210202"/>
                </a:lnTo>
                <a:lnTo>
                  <a:pt x="168868" y="208527"/>
                </a:lnTo>
                <a:lnTo>
                  <a:pt x="174830" y="204310"/>
                </a:lnTo>
                <a:lnTo>
                  <a:pt x="178854" y="197904"/>
                </a:lnTo>
                <a:lnTo>
                  <a:pt x="180077" y="190444"/>
                </a:lnTo>
                <a:lnTo>
                  <a:pt x="178404" y="183338"/>
                </a:lnTo>
                <a:lnTo>
                  <a:pt x="174191" y="177378"/>
                </a:lnTo>
                <a:lnTo>
                  <a:pt x="167792" y="173354"/>
                </a:lnTo>
                <a:lnTo>
                  <a:pt x="109931" y="151447"/>
                </a:lnTo>
                <a:lnTo>
                  <a:pt x="334032" y="113868"/>
                </a:lnTo>
                <a:lnTo>
                  <a:pt x="103631" y="113868"/>
                </a:lnTo>
                <a:lnTo>
                  <a:pt x="151180" y="74294"/>
                </a:lnTo>
                <a:lnTo>
                  <a:pt x="155917" y="68400"/>
                </a:lnTo>
                <a:lnTo>
                  <a:pt x="157959" y="61387"/>
                </a:lnTo>
                <a:lnTo>
                  <a:pt x="157224" y="54119"/>
                </a:lnTo>
                <a:lnTo>
                  <a:pt x="153631" y="47459"/>
                </a:lnTo>
                <a:lnTo>
                  <a:pt x="147736" y="42722"/>
                </a:lnTo>
                <a:lnTo>
                  <a:pt x="140723" y="40681"/>
                </a:lnTo>
                <a:close/>
              </a:path>
              <a:path w="789304" h="210820">
                <a:moveTo>
                  <a:pt x="782751" y="0"/>
                </a:moveTo>
                <a:lnTo>
                  <a:pt x="103631" y="113868"/>
                </a:lnTo>
                <a:lnTo>
                  <a:pt x="334032" y="113868"/>
                </a:lnTo>
                <a:lnTo>
                  <a:pt x="789051" y="37566"/>
                </a:lnTo>
                <a:lnTo>
                  <a:pt x="782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2750" y="2609850"/>
            <a:ext cx="889000" cy="419100"/>
          </a:xfrm>
          <a:custGeom>
            <a:avLst/>
            <a:gdLst/>
            <a:ahLst/>
            <a:cxnLst/>
            <a:rect l="l" t="t" r="r" b="b"/>
            <a:pathLst>
              <a:path w="889000" h="419100">
                <a:moveTo>
                  <a:pt x="0" y="0"/>
                </a:moveTo>
                <a:lnTo>
                  <a:pt x="889000" y="0"/>
                </a:lnTo>
                <a:lnTo>
                  <a:pt x="8890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" y="-381000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spc="-245" dirty="0"/>
              <a:t>Synthesis </a:t>
            </a:r>
            <a:r>
              <a:rPr spc="-325" dirty="0"/>
              <a:t>of</a:t>
            </a:r>
            <a:r>
              <a:rPr spc="-265" dirty="0"/>
              <a:t> </a:t>
            </a:r>
            <a:r>
              <a:rPr dirty="0"/>
              <a:t>acetylcholine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200" y="1085943"/>
            <a:ext cx="3581400" cy="3562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86690" indent="-228600" algn="l" rtl="0">
              <a:lnSpc>
                <a:spcPct val="894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latin typeface="Century Gothic"/>
                <a:cs typeface="Century Gothic"/>
              </a:rPr>
              <a:t>Synthesized from</a:t>
            </a:r>
            <a:r>
              <a:rPr lang="ar-JO" sz="2400" dirty="0" smtClean="0">
                <a:latin typeface="Century Gothic"/>
                <a:cs typeface="Century Gothic"/>
              </a:rPr>
              <a:t> </a:t>
            </a:r>
            <a:r>
              <a:rPr sz="2400" b="1" dirty="0" err="1" smtClean="0">
                <a:latin typeface="Century Gothic"/>
                <a:cs typeface="Century Gothic"/>
              </a:rPr>
              <a:t>Choline</a:t>
            </a:r>
            <a:r>
              <a:rPr sz="2400" b="1" dirty="0" smtClean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+  acetylcoenzyme-A </a:t>
            </a:r>
            <a:r>
              <a:rPr sz="2400" dirty="0">
                <a:latin typeface="Century Gothic"/>
                <a:cs typeface="Century Gothic"/>
              </a:rPr>
              <a:t>by  choline  acetyltransferase in  cytoplasm</a:t>
            </a:r>
          </a:p>
          <a:p>
            <a:pPr marL="241300" marR="224154" indent="-228600" algn="l" rtl="0">
              <a:lnSpc>
                <a:spcPts val="26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entury Gothic"/>
                <a:cs typeface="Century Gothic"/>
              </a:rPr>
              <a:t>Transported into and  stored in vesicles.</a:t>
            </a:r>
          </a:p>
          <a:p>
            <a:pPr marL="241300" marR="5080" indent="-228600" algn="l" rtl="0">
              <a:lnSpc>
                <a:spcPts val="26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entury Gothic"/>
                <a:cs typeface="Century Gothic"/>
              </a:rPr>
              <a:t>Removal: hydrolysis by  </a:t>
            </a:r>
            <a:r>
              <a:rPr sz="2400" b="1" dirty="0">
                <a:latin typeface="Century Gothic"/>
                <a:cs typeface="Century Gothic"/>
              </a:rPr>
              <a:t>acetylcholinesterase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76200" y="4648200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endParaRPr lang="ar-JO" dirty="0" smtClean="0"/>
          </a:p>
          <a:p>
            <a:pPr algn="ctr" rtl="0"/>
            <a:r>
              <a:rPr lang="en-US" i="1" u="sng" dirty="0" smtClean="0"/>
              <a:t>Chemical weapons produced by using </a:t>
            </a:r>
          </a:p>
          <a:p>
            <a:pPr algn="ctr" rtl="0"/>
            <a:r>
              <a:rPr lang="en-US" b="1" i="1" u="sng" dirty="0" smtClean="0"/>
              <a:t>serine gas </a:t>
            </a:r>
            <a:r>
              <a:rPr lang="en-US" i="1" u="sng" dirty="0" smtClean="0"/>
              <a:t>which inhibits this esterase, which leads to </a:t>
            </a:r>
            <a:r>
              <a:rPr lang="en-US" b="1" i="1" u="sng" dirty="0" smtClean="0"/>
              <a:t>convulsions</a:t>
            </a:r>
            <a:r>
              <a:rPr lang="en-US" i="1" u="sng" dirty="0" smtClean="0"/>
              <a:t> and </a:t>
            </a:r>
            <a:r>
              <a:rPr lang="en-US" b="1" i="1" u="sng" dirty="0" smtClean="0"/>
              <a:t>paralysis</a:t>
            </a:r>
            <a:r>
              <a:rPr lang="en-US" i="1" u="sng" dirty="0" smtClean="0"/>
              <a:t> due to </a:t>
            </a:r>
            <a:r>
              <a:rPr lang="en-US" b="1" i="1" u="sng" dirty="0" smtClean="0"/>
              <a:t>high levels of acetylcholine</a:t>
            </a:r>
            <a:r>
              <a:rPr lang="en-US" i="1" u="sng" dirty="0" smtClean="0"/>
              <a:t> which in the end results in death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4724400"/>
            <a:ext cx="36576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-383800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Histamine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066800"/>
            <a:ext cx="8227060" cy="1782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l" rtl="0">
              <a:lnSpc>
                <a:spcPts val="26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entury Gothic"/>
                <a:cs typeface="Century Gothic"/>
              </a:rPr>
              <a:t>it does not penetrate the blood-brain barrier and, hence, must  be  synthesized in the brain.</a:t>
            </a:r>
          </a:p>
          <a:p>
            <a:pPr marL="241300" marR="1068705" indent="-228600" algn="l" rtl="0">
              <a:lnSpc>
                <a:spcPts val="26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entury Gothic"/>
                <a:cs typeface="Century Gothic"/>
              </a:rPr>
              <a:t>Histamine is inactivated by two enzymes—histamine  methyltransferase and  diamine oxidase (histaminase).</a:t>
            </a:r>
          </a:p>
        </p:txBody>
      </p:sp>
      <p:sp>
        <p:nvSpPr>
          <p:cNvPr id="4" name="object 4"/>
          <p:cNvSpPr/>
          <p:nvPr/>
        </p:nvSpPr>
        <p:spPr>
          <a:xfrm>
            <a:off x="2057400" y="2971800"/>
            <a:ext cx="39497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9800" y="4876800"/>
            <a:ext cx="19431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0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Pyridoxal</a:t>
            </a:r>
            <a:r>
              <a:rPr sz="14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phosphate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00" y="6248400"/>
            <a:ext cx="2023110" cy="285750"/>
          </a:xfrm>
          <a:custGeom>
            <a:avLst/>
            <a:gdLst/>
            <a:ahLst/>
            <a:cxnLst/>
            <a:rect l="l" t="t" r="r" b="b"/>
            <a:pathLst>
              <a:path w="2023110" h="285750">
                <a:moveTo>
                  <a:pt x="251001" y="0"/>
                </a:moveTo>
                <a:lnTo>
                  <a:pt x="239026" y="3940"/>
                </a:lnTo>
                <a:lnTo>
                  <a:pt x="0" y="139872"/>
                </a:lnTo>
                <a:lnTo>
                  <a:pt x="239750" y="283274"/>
                </a:lnTo>
                <a:lnTo>
                  <a:pt x="243789" y="284655"/>
                </a:lnTo>
                <a:lnTo>
                  <a:pt x="247865" y="285226"/>
                </a:lnTo>
                <a:lnTo>
                  <a:pt x="257034" y="285169"/>
                </a:lnTo>
                <a:lnTo>
                  <a:pt x="265763" y="282525"/>
                </a:lnTo>
                <a:lnTo>
                  <a:pt x="273458" y="277444"/>
                </a:lnTo>
                <a:lnTo>
                  <a:pt x="279526" y="270074"/>
                </a:lnTo>
                <a:lnTo>
                  <a:pt x="283731" y="258187"/>
                </a:lnTo>
                <a:lnTo>
                  <a:pt x="283073" y="246034"/>
                </a:lnTo>
                <a:lnTo>
                  <a:pt x="277905" y="235014"/>
                </a:lnTo>
                <a:lnTo>
                  <a:pt x="268579" y="226528"/>
                </a:lnTo>
                <a:lnTo>
                  <a:pt x="180098" y="173603"/>
                </a:lnTo>
                <a:lnTo>
                  <a:pt x="2022494" y="173603"/>
                </a:lnTo>
                <a:lnTo>
                  <a:pt x="2022970" y="130351"/>
                </a:lnTo>
                <a:lnTo>
                  <a:pt x="180797" y="110107"/>
                </a:lnTo>
                <a:lnTo>
                  <a:pt x="270421" y="59138"/>
                </a:lnTo>
                <a:lnTo>
                  <a:pt x="279929" y="50860"/>
                </a:lnTo>
                <a:lnTo>
                  <a:pt x="285338" y="39956"/>
                </a:lnTo>
                <a:lnTo>
                  <a:pt x="286264" y="27820"/>
                </a:lnTo>
                <a:lnTo>
                  <a:pt x="282320" y="15844"/>
                </a:lnTo>
                <a:lnTo>
                  <a:pt x="274040" y="6334"/>
                </a:lnTo>
                <a:lnTo>
                  <a:pt x="263136" y="925"/>
                </a:lnTo>
                <a:lnTo>
                  <a:pt x="251001" y="0"/>
                </a:lnTo>
                <a:close/>
              </a:path>
              <a:path w="2023110" h="285750">
                <a:moveTo>
                  <a:pt x="2022494" y="173603"/>
                </a:moveTo>
                <a:lnTo>
                  <a:pt x="180098" y="173603"/>
                </a:lnTo>
                <a:lnTo>
                  <a:pt x="2022271" y="193846"/>
                </a:lnTo>
                <a:lnTo>
                  <a:pt x="2022494" y="173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19600" y="6096000"/>
            <a:ext cx="102679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Neuron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5486400"/>
            <a:ext cx="810895" cy="799465"/>
          </a:xfrm>
          <a:custGeom>
            <a:avLst/>
            <a:gdLst/>
            <a:ahLst/>
            <a:cxnLst/>
            <a:rect l="l" t="t" r="r" b="b"/>
            <a:pathLst>
              <a:path w="810894" h="799464">
                <a:moveTo>
                  <a:pt x="598106" y="0"/>
                </a:moveTo>
                <a:lnTo>
                  <a:pt x="624154" y="58051"/>
                </a:lnTo>
                <a:lnTo>
                  <a:pt x="543864" y="94449"/>
                </a:lnTo>
                <a:lnTo>
                  <a:pt x="424268" y="151146"/>
                </a:lnTo>
                <a:lnTo>
                  <a:pt x="313778" y="207121"/>
                </a:lnTo>
                <a:lnTo>
                  <a:pt x="215353" y="262224"/>
                </a:lnTo>
                <a:lnTo>
                  <a:pt x="132270" y="316194"/>
                </a:lnTo>
                <a:lnTo>
                  <a:pt x="96697" y="343314"/>
                </a:lnTo>
                <a:lnTo>
                  <a:pt x="66116" y="370283"/>
                </a:lnTo>
                <a:lnTo>
                  <a:pt x="20446" y="425794"/>
                </a:lnTo>
                <a:lnTo>
                  <a:pt x="0" y="485104"/>
                </a:lnTo>
                <a:lnTo>
                  <a:pt x="507" y="514938"/>
                </a:lnTo>
                <a:lnTo>
                  <a:pt x="37033" y="594626"/>
                </a:lnTo>
                <a:lnTo>
                  <a:pt x="82029" y="640144"/>
                </a:lnTo>
                <a:lnTo>
                  <a:pt x="138112" y="682148"/>
                </a:lnTo>
                <a:lnTo>
                  <a:pt x="202476" y="722133"/>
                </a:lnTo>
                <a:lnTo>
                  <a:pt x="272288" y="760917"/>
                </a:lnTo>
                <a:lnTo>
                  <a:pt x="344563" y="799015"/>
                </a:lnTo>
                <a:lnTo>
                  <a:pt x="374167" y="742840"/>
                </a:lnTo>
                <a:lnTo>
                  <a:pt x="302513" y="705069"/>
                </a:lnTo>
                <a:lnTo>
                  <a:pt x="234670" y="667376"/>
                </a:lnTo>
                <a:lnTo>
                  <a:pt x="173964" y="629665"/>
                </a:lnTo>
                <a:lnTo>
                  <a:pt x="123875" y="592148"/>
                </a:lnTo>
                <a:lnTo>
                  <a:pt x="87858" y="555710"/>
                </a:lnTo>
                <a:lnTo>
                  <a:pt x="67386" y="520576"/>
                </a:lnTo>
                <a:lnTo>
                  <a:pt x="63614" y="491578"/>
                </a:lnTo>
                <a:lnTo>
                  <a:pt x="67157" y="475724"/>
                </a:lnTo>
                <a:lnTo>
                  <a:pt x="89776" y="437925"/>
                </a:lnTo>
                <a:lnTo>
                  <a:pt x="137007" y="392440"/>
                </a:lnTo>
                <a:lnTo>
                  <a:pt x="168871" y="368142"/>
                </a:lnTo>
                <a:lnTo>
                  <a:pt x="248196" y="316613"/>
                </a:lnTo>
                <a:lnTo>
                  <a:pt x="343649" y="263173"/>
                </a:lnTo>
                <a:lnTo>
                  <a:pt x="452221" y="208169"/>
                </a:lnTo>
                <a:lnTo>
                  <a:pt x="570572" y="152060"/>
                </a:lnTo>
                <a:lnTo>
                  <a:pt x="650138" y="115986"/>
                </a:lnTo>
                <a:lnTo>
                  <a:pt x="723365" y="115986"/>
                </a:lnTo>
                <a:lnTo>
                  <a:pt x="810907" y="8928"/>
                </a:lnTo>
                <a:lnTo>
                  <a:pt x="598106" y="0"/>
                </a:lnTo>
                <a:close/>
              </a:path>
              <a:path w="810894" h="799464">
                <a:moveTo>
                  <a:pt x="723365" y="115986"/>
                </a:moveTo>
                <a:lnTo>
                  <a:pt x="650138" y="115986"/>
                </a:lnTo>
                <a:lnTo>
                  <a:pt x="676084" y="173808"/>
                </a:lnTo>
                <a:lnTo>
                  <a:pt x="723365" y="11598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0" y="5500834"/>
            <a:ext cx="2599690" cy="1357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990" algn="l" rtl="0">
              <a:lnSpc>
                <a:spcPct val="100000"/>
              </a:lnSpc>
            </a:pPr>
            <a:r>
              <a:rPr b="1" i="1" u="heavy" dirty="0">
                <a:solidFill>
                  <a:srgbClr val="C00000"/>
                </a:solidFill>
                <a:latin typeface="Arial"/>
                <a:cs typeface="Arial"/>
              </a:rPr>
              <a:t>No</a:t>
            </a:r>
            <a:r>
              <a:rPr b="1" i="1" u="heavy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i="1" u="heavy" spc="-5" dirty="0">
                <a:solidFill>
                  <a:srgbClr val="C00000"/>
                </a:solidFill>
                <a:latin typeface="Arial"/>
                <a:cs typeface="Arial"/>
              </a:rPr>
              <a:t>recycling</a:t>
            </a:r>
            <a:endParaRPr dirty="0">
              <a:latin typeface="Arial"/>
              <a:cs typeface="Arial"/>
            </a:endParaRPr>
          </a:p>
          <a:p>
            <a:pPr marR="5080" algn="ctr" rtl="0">
              <a:lnSpc>
                <a:spcPct val="100000"/>
              </a:lnSpc>
              <a:spcBef>
                <a:spcPts val="20"/>
              </a:spcBef>
            </a:pPr>
            <a:r>
              <a:rPr lang="en-US" sz="2800" b="1" dirty="0" smtClean="0">
                <a:latin typeface="Arial"/>
                <a:cs typeface="Arial"/>
              </a:rPr>
              <a:t>           </a:t>
            </a:r>
            <a:r>
              <a:rPr sz="2800" b="1" dirty="0" smtClean="0">
                <a:latin typeface="Arial"/>
                <a:cs typeface="Arial"/>
              </a:rPr>
              <a:t>X</a:t>
            </a:r>
            <a:endParaRPr sz="2800" dirty="0" smtClean="0">
              <a:latin typeface="Arial"/>
              <a:cs typeface="Arial"/>
            </a:endParaRPr>
          </a:p>
          <a:p>
            <a:pPr marL="344170" marR="1001394" indent="-332105" algn="l" rtl="0">
              <a:lnSpc>
                <a:spcPct val="100699"/>
              </a:lnSpc>
              <a:spcBef>
                <a:spcPts val="660"/>
              </a:spcBef>
            </a:pPr>
            <a:r>
              <a:rPr b="1" dirty="0" err="1" smtClean="0">
                <a:solidFill>
                  <a:srgbClr val="C00000"/>
                </a:solidFill>
                <a:latin typeface="Arial"/>
                <a:cs typeface="Arial"/>
              </a:rPr>
              <a:t>Astr</a:t>
            </a:r>
            <a:r>
              <a:rPr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b="1" dirty="0" err="1" smtClean="0">
                <a:solidFill>
                  <a:srgbClr val="C00000"/>
                </a:solidFill>
                <a:latin typeface="Arial"/>
                <a:cs typeface="Arial"/>
              </a:rPr>
              <a:t>cytes</a:t>
            </a:r>
            <a:r>
              <a:rPr b="1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(MAO)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315200" y="3200400"/>
            <a:ext cx="182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JO" i="1" u="sng" dirty="0" smtClean="0"/>
          </a:p>
          <a:p>
            <a:pPr algn="l" rtl="0"/>
            <a:r>
              <a:rPr lang="en-US" i="1" u="sng" dirty="0" smtClean="0"/>
              <a:t>Histamine is synthesized </a:t>
            </a:r>
            <a:endParaRPr lang="en-US" i="1" u="sng" dirty="0" smtClean="0"/>
          </a:p>
          <a:p>
            <a:pPr algn="l" rtl="0"/>
            <a:r>
              <a:rPr lang="en-US" i="1" u="sng" dirty="0" smtClean="0"/>
              <a:t>from </a:t>
            </a:r>
            <a:r>
              <a:rPr lang="en-US" i="1" u="sng" dirty="0" err="1" smtClean="0"/>
              <a:t>histi</a:t>
            </a:r>
            <a:r>
              <a:rPr lang="en-US" b="1" i="1" u="sng" dirty="0" err="1" smtClean="0"/>
              <a:t>d</a:t>
            </a:r>
            <a:r>
              <a:rPr lang="en-US" i="1" u="sng" dirty="0" err="1" smtClean="0"/>
              <a:t>ine</a:t>
            </a:r>
            <a:r>
              <a:rPr lang="en-US" i="1" u="sng" dirty="0" smtClean="0"/>
              <a:t> </a:t>
            </a:r>
            <a:endParaRPr lang="en-US" i="1" u="sng" dirty="0" smtClean="0"/>
          </a:p>
          <a:p>
            <a:pPr algn="l" rtl="0"/>
            <a:r>
              <a:rPr lang="en-US" i="1" u="sng" dirty="0" smtClean="0"/>
              <a:t>by </a:t>
            </a:r>
            <a:r>
              <a:rPr lang="en-US" i="1" u="sng" dirty="0" smtClean="0"/>
              <a:t>(</a:t>
            </a:r>
            <a:r>
              <a:rPr lang="en-US" b="1" i="1" u="sng" dirty="0" err="1" smtClean="0"/>
              <a:t>histidine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decarboxylase</a:t>
            </a:r>
            <a:r>
              <a:rPr lang="en-US" i="1" u="sng" dirty="0" smtClean="0"/>
              <a:t>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33528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-304800"/>
            <a:ext cx="75228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Types of neurotransmitters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686800" cy="5894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sz="2600" b="1" dirty="0" smtClean="0"/>
              <a:t>Small-molecule</a:t>
            </a:r>
            <a:r>
              <a:rPr lang="en-US" sz="2600" b="1" dirty="0" smtClean="0"/>
              <a:t>; </a:t>
            </a:r>
            <a:endParaRPr sz="2600" b="1" dirty="0" smtClean="0"/>
          </a:p>
          <a:p>
            <a:pPr marL="917575" marR="1287145" lvl="1" indent="-228600">
              <a:spcBef>
                <a:spcPts val="600"/>
              </a:spcBef>
              <a:buFont typeface="Arial"/>
              <a:buChar char="•"/>
              <a:tabLst>
                <a:tab pos="917575" algn="l"/>
              </a:tabLst>
            </a:pPr>
            <a:r>
              <a:rPr sz="2400" b="1" u="sng" dirty="0" smtClean="0">
                <a:latin typeface="Century Gothic"/>
                <a:cs typeface="Century Gothic"/>
              </a:rPr>
              <a:t>Amines</a:t>
            </a:r>
            <a:r>
              <a:rPr sz="2400" dirty="0" smtClean="0">
                <a:latin typeface="Century Gothic"/>
                <a:cs typeface="Century Gothic"/>
              </a:rPr>
              <a:t> </a:t>
            </a:r>
            <a:r>
              <a:rPr lang="ar-JO" sz="2400" dirty="0" smtClean="0">
                <a:latin typeface="Century Gothic"/>
                <a:cs typeface="Century Gothic"/>
              </a:rPr>
              <a:t>(</a:t>
            </a:r>
            <a:r>
              <a:rPr sz="2400" dirty="0" smtClean="0">
                <a:latin typeface="Century Gothic"/>
                <a:cs typeface="Century Gothic"/>
              </a:rPr>
              <a:t>acetylcholine, </a:t>
            </a:r>
            <a:r>
              <a:rPr sz="2400" dirty="0" err="1" smtClean="0">
                <a:latin typeface="Century Gothic"/>
                <a:cs typeface="Century Gothic"/>
              </a:rPr>
              <a:t>epinepherine</a:t>
            </a:r>
            <a:r>
              <a:rPr sz="2400" dirty="0" smtClean="0">
                <a:latin typeface="Century Gothic"/>
                <a:cs typeface="Century Gothic"/>
              </a:rPr>
              <a:t>,</a:t>
            </a:r>
            <a:r>
              <a:rPr lang="ar-JO" sz="2400" dirty="0" smtClean="0">
                <a:latin typeface="Century Gothic"/>
                <a:cs typeface="Century Gothic"/>
              </a:rPr>
              <a:t> </a:t>
            </a:r>
            <a:r>
              <a:rPr sz="2400" dirty="0" smtClean="0">
                <a:latin typeface="Century Gothic"/>
                <a:cs typeface="Century Gothic"/>
              </a:rPr>
              <a:t>dopamine,  </a:t>
            </a:r>
            <a:r>
              <a:rPr sz="2400" dirty="0" err="1" smtClean="0">
                <a:latin typeface="Century Gothic"/>
                <a:cs typeface="Century Gothic"/>
              </a:rPr>
              <a:t>histmaine</a:t>
            </a:r>
            <a:r>
              <a:rPr sz="2400" dirty="0" smtClean="0">
                <a:latin typeface="Century Gothic"/>
                <a:cs typeface="Century Gothic"/>
              </a:rPr>
              <a:t>, etc</a:t>
            </a:r>
            <a:r>
              <a:rPr lang="ar-JO" sz="2400" dirty="0" smtClean="0">
                <a:latin typeface="Century Gothic"/>
                <a:cs typeface="Century Gothic"/>
              </a:rPr>
              <a:t>(</a:t>
            </a:r>
            <a:r>
              <a:rPr lang="en-US" sz="2400" b="1" dirty="0" smtClean="0"/>
              <a:t> </a:t>
            </a:r>
            <a:endParaRPr sz="2400" i="1" u="sng" dirty="0" smtClean="0">
              <a:latin typeface="Century Gothic"/>
              <a:cs typeface="Century Gothic"/>
            </a:endParaRPr>
          </a:p>
          <a:p>
            <a:pPr marL="917575" lvl="1" indent="-228600">
              <a:spcBef>
                <a:spcPts val="180"/>
              </a:spcBef>
              <a:buFont typeface="Arial"/>
              <a:buChar char="•"/>
              <a:tabLst>
                <a:tab pos="917575" algn="l"/>
              </a:tabLst>
            </a:pPr>
            <a:r>
              <a:rPr sz="2400" b="1" u="sng" dirty="0" smtClean="0">
                <a:latin typeface="Century Gothic"/>
                <a:cs typeface="Century Gothic"/>
              </a:rPr>
              <a:t>Amino acids </a:t>
            </a:r>
            <a:r>
              <a:rPr lang="ar-JO" sz="2400" dirty="0" smtClean="0">
                <a:latin typeface="Century Gothic"/>
                <a:cs typeface="Century Gothic"/>
              </a:rPr>
              <a:t>(</a:t>
            </a:r>
            <a:r>
              <a:rPr sz="2400" dirty="0" smtClean="0">
                <a:latin typeface="Century Gothic"/>
                <a:cs typeface="Century Gothic"/>
              </a:rPr>
              <a:t>glutamate, </a:t>
            </a:r>
            <a:r>
              <a:rPr sz="2400" dirty="0" err="1" smtClean="0">
                <a:latin typeface="Century Gothic"/>
                <a:cs typeface="Century Gothic"/>
              </a:rPr>
              <a:t>aspartate</a:t>
            </a:r>
            <a:r>
              <a:rPr lang="ar-JO" sz="2400" dirty="0" smtClean="0">
                <a:latin typeface="Century Gothic"/>
                <a:cs typeface="Century Gothic"/>
              </a:rPr>
              <a:t>(</a:t>
            </a:r>
          </a:p>
          <a:p>
            <a:pPr marL="917575" lvl="1" indent="-228600">
              <a:lnSpc>
                <a:spcPct val="100000"/>
              </a:lnSpc>
              <a:spcBef>
                <a:spcPts val="180"/>
              </a:spcBef>
              <a:tabLst>
                <a:tab pos="917575" algn="l"/>
              </a:tabLst>
            </a:pPr>
            <a:endParaRPr sz="2400" dirty="0">
              <a:latin typeface="Century Gothic"/>
              <a:cs typeface="Century Gothic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sz="2600" b="1" dirty="0" err="1" smtClean="0"/>
              <a:t>Neuropeptides</a:t>
            </a:r>
            <a:r>
              <a:rPr lang="ar-JO" sz="2600" b="1" dirty="0" smtClean="0"/>
              <a:t> </a:t>
            </a:r>
            <a:r>
              <a:rPr lang="en-US" sz="1800" i="1" u="sng" dirty="0" smtClean="0"/>
              <a:t>(relatively larger neurotransmitter) </a:t>
            </a:r>
            <a:endParaRPr lang="en-US" sz="2800" i="1" u="sng" dirty="0" smtClean="0"/>
          </a:p>
          <a:p>
            <a:pPr marL="803275" indent="-571500">
              <a:lnSpc>
                <a:spcPct val="100000"/>
              </a:lnSpc>
              <a:spcBef>
                <a:spcPts val="620"/>
              </a:spcBef>
              <a:buFont typeface="+mj-lt"/>
              <a:buAutoNum type="romanUcPeriod"/>
              <a:tabLst>
                <a:tab pos="460375" algn="l"/>
              </a:tabLst>
            </a:pPr>
            <a:endParaRPr sz="2600" b="1" dirty="0" smtClean="0"/>
          </a:p>
          <a:p>
            <a:pPr marL="571500" indent="-571500">
              <a:buFont typeface="+mj-lt"/>
              <a:buAutoNum type="romanUcPeriod"/>
            </a:pPr>
            <a:r>
              <a:rPr sz="2600" b="1" dirty="0" smtClean="0"/>
              <a:t>Gases</a:t>
            </a:r>
            <a:r>
              <a:rPr sz="2600" dirty="0" smtClean="0"/>
              <a:t> </a:t>
            </a:r>
            <a:r>
              <a:rPr sz="2600" dirty="0"/>
              <a:t>(nitric </a:t>
            </a:r>
            <a:r>
              <a:rPr sz="2600" dirty="0" smtClean="0"/>
              <a:t>oxide</a:t>
            </a:r>
            <a:r>
              <a:rPr lang="ar-JO" sz="2600" dirty="0" smtClean="0"/>
              <a:t>( </a:t>
            </a:r>
            <a:r>
              <a:rPr lang="en-US" sz="1800" i="1" u="sng" dirty="0" smtClean="0"/>
              <a:t>very small </a:t>
            </a:r>
          </a:p>
          <a:p>
            <a:pPr marL="219075"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r>
              <a:rPr sz="2400" i="1" dirty="0">
                <a:solidFill>
                  <a:srgbClr val="C00000"/>
                </a:solidFill>
                <a:latin typeface="Gill Sans MT"/>
                <a:cs typeface="Gill Sans MT"/>
              </a:rPr>
              <a:t>More than one transmitter (usually a small-molecule transmitter  and a neuroactive peptide) coexist in many mature neurons  (e.g., most spinal motor neurons contain acetylcholine and  calcitonin gene-related peptide</a:t>
            </a:r>
            <a:r>
              <a:rPr sz="2400" i="1" dirty="0" smtClean="0">
                <a:solidFill>
                  <a:srgbClr val="C00000"/>
                </a:solidFill>
                <a:latin typeface="Gill Sans MT"/>
                <a:cs typeface="Gill Sans MT"/>
              </a:rPr>
              <a:t>).</a:t>
            </a:r>
            <a:r>
              <a:rPr lang="ar-JO" sz="2400" i="1" dirty="0" smtClean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1800" i="1" u="sng" dirty="0" smtClean="0"/>
              <a:t>so one neuron can produce different types and even different classes of neurotransmitter at the same time </a:t>
            </a:r>
          </a:p>
          <a:p>
            <a:pPr marL="231775" marR="5080">
              <a:lnSpc>
                <a:spcPct val="89100"/>
              </a:lnSpc>
              <a:spcBef>
                <a:spcPts val="1590"/>
              </a:spcBef>
            </a:pPr>
            <a:endParaRPr sz="24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-228600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dirty="0"/>
              <a:t>Nitric oxide (NO)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371601"/>
            <a:ext cx="5029200" cy="57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marR="5080" indent="-339725" algn="l" rtl="0"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>
                <a:latin typeface="Century Gothic"/>
                <a:cs typeface="Century Gothic"/>
              </a:rPr>
              <a:t>Glutamate is released </a:t>
            </a:r>
            <a:r>
              <a:rPr lang="en-US" sz="2000" dirty="0" smtClean="0">
                <a:latin typeface="Century Gothic"/>
                <a:cs typeface="Century Gothic"/>
              </a:rPr>
              <a:t> from the </a:t>
            </a:r>
            <a:r>
              <a:rPr lang="en-US" sz="2000" dirty="0" err="1" smtClean="0">
                <a:latin typeface="Century Gothic"/>
                <a:cs typeface="Century Gothic"/>
              </a:rPr>
              <a:t>presynaptic</a:t>
            </a:r>
            <a:r>
              <a:rPr lang="en-US" sz="2000" dirty="0" smtClean="0">
                <a:latin typeface="Century Gothic"/>
                <a:cs typeface="Century Gothic"/>
              </a:rPr>
              <a:t> cell </a:t>
            </a:r>
            <a:r>
              <a:rPr lang="ar-JO" sz="2000" dirty="0" smtClean="0">
                <a:latin typeface="Century Gothic"/>
                <a:cs typeface="Century Gothic"/>
              </a:rPr>
              <a:t>) </a:t>
            </a:r>
            <a:r>
              <a:rPr lang="en-US" sz="2000" dirty="0" smtClean="0">
                <a:latin typeface="Century Gothic"/>
                <a:cs typeface="Century Gothic"/>
              </a:rPr>
              <a:t>1</a:t>
            </a:r>
            <a:r>
              <a:rPr lang="ar-JO" sz="2000" dirty="0" smtClean="0">
                <a:latin typeface="Century Gothic"/>
                <a:cs typeface="Century Gothic"/>
              </a:rPr>
              <a:t>(</a:t>
            </a:r>
            <a:r>
              <a:rPr sz="2000" dirty="0" smtClean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and acts  on </a:t>
            </a:r>
            <a:r>
              <a:rPr sz="2000" b="1" dirty="0">
                <a:latin typeface="Century Gothic"/>
                <a:cs typeface="Century Gothic"/>
              </a:rPr>
              <a:t>NMDA receptors </a:t>
            </a:r>
            <a:r>
              <a:rPr sz="2000" dirty="0">
                <a:latin typeface="Century Gothic"/>
                <a:cs typeface="Century Gothic"/>
              </a:rPr>
              <a:t>located on the  post-synaptic neuron </a:t>
            </a:r>
            <a:r>
              <a:rPr lang="en-US" sz="2000" dirty="0" smtClean="0">
                <a:latin typeface="Century Gothic"/>
                <a:cs typeface="Century Gothic"/>
              </a:rPr>
              <a:t>(2)</a:t>
            </a:r>
            <a:endParaRPr sz="2000" dirty="0">
              <a:latin typeface="Century Gothic"/>
              <a:cs typeface="Century Gothic"/>
            </a:endParaRPr>
          </a:p>
          <a:p>
            <a:pPr marL="352425" marR="205104" indent="-339725" algn="l" rtl="0">
              <a:spcBef>
                <a:spcPts val="91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b="1" dirty="0">
                <a:latin typeface="Century Gothic"/>
                <a:cs typeface="Century Gothic"/>
              </a:rPr>
              <a:t>Ca2+ enters </a:t>
            </a:r>
            <a:r>
              <a:rPr sz="2000" dirty="0">
                <a:latin typeface="Century Gothic"/>
                <a:cs typeface="Century Gothic"/>
              </a:rPr>
              <a:t>the postsynaptic  neuron </a:t>
            </a:r>
            <a:r>
              <a:rPr sz="2000" b="1" dirty="0">
                <a:latin typeface="Century Gothic"/>
                <a:cs typeface="Century Gothic"/>
              </a:rPr>
              <a:t>activating NOS </a:t>
            </a:r>
            <a:r>
              <a:rPr lang="en-US" sz="2000" b="1" dirty="0" smtClean="0">
                <a:latin typeface="Century Gothic"/>
                <a:cs typeface="Century Gothic"/>
              </a:rPr>
              <a:t>(NO </a:t>
            </a:r>
            <a:r>
              <a:rPr lang="en-US" sz="2000" b="1" dirty="0" err="1" smtClean="0">
                <a:latin typeface="Century Gothic"/>
                <a:cs typeface="Century Gothic"/>
              </a:rPr>
              <a:t>synthase</a:t>
            </a:r>
            <a:r>
              <a:rPr lang="en-US" sz="2000" b="1" dirty="0" smtClean="0">
                <a:latin typeface="Century Gothic"/>
                <a:cs typeface="Century Gothic"/>
              </a:rPr>
              <a:t>) </a:t>
            </a:r>
            <a:r>
              <a:rPr sz="2000" dirty="0" smtClean="0">
                <a:latin typeface="Century Gothic"/>
                <a:cs typeface="Century Gothic"/>
              </a:rPr>
              <a:t>(</a:t>
            </a:r>
            <a:r>
              <a:rPr lang="en-US" sz="2000" dirty="0" smtClean="0">
                <a:latin typeface="Century Gothic"/>
                <a:cs typeface="Century Gothic"/>
              </a:rPr>
              <a:t>3) </a:t>
            </a:r>
            <a:r>
              <a:rPr sz="2000" dirty="0" smtClean="0">
                <a:latin typeface="Century Gothic"/>
                <a:cs typeface="Century Gothic"/>
              </a:rPr>
              <a:t>which  </a:t>
            </a:r>
            <a:r>
              <a:rPr sz="2000" b="1" dirty="0">
                <a:latin typeface="Century Gothic"/>
                <a:cs typeface="Century Gothic"/>
              </a:rPr>
              <a:t>forms NO  froms </a:t>
            </a:r>
            <a:r>
              <a:rPr sz="2000" b="1" dirty="0" err="1">
                <a:latin typeface="Century Gothic"/>
                <a:cs typeface="Century Gothic"/>
              </a:rPr>
              <a:t>arginine</a:t>
            </a:r>
            <a:r>
              <a:rPr sz="2000" b="1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(4)</a:t>
            </a:r>
            <a:endParaRPr sz="2000" dirty="0">
              <a:latin typeface="Century Gothic"/>
              <a:cs typeface="Century Gothic"/>
            </a:endParaRPr>
          </a:p>
          <a:p>
            <a:pPr marL="352425" marR="35560" indent="-339725" algn="l" rtl="0">
              <a:spcBef>
                <a:spcPts val="105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>
                <a:latin typeface="Century Gothic"/>
                <a:cs typeface="Century Gothic"/>
              </a:rPr>
              <a:t>NO stimulates guanylate cyclase  forming </a:t>
            </a:r>
            <a:r>
              <a:rPr sz="2000" b="1" dirty="0" err="1">
                <a:latin typeface="Century Gothic"/>
                <a:cs typeface="Century Gothic"/>
              </a:rPr>
              <a:t>cGMP</a:t>
            </a:r>
            <a:r>
              <a:rPr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(5) w</a:t>
            </a:r>
            <a:r>
              <a:rPr sz="2000" dirty="0" smtClean="0">
                <a:latin typeface="Century Gothic"/>
                <a:cs typeface="Century Gothic"/>
              </a:rPr>
              <a:t>hich </a:t>
            </a:r>
            <a:r>
              <a:rPr sz="2000" dirty="0">
                <a:latin typeface="Century Gothic"/>
                <a:cs typeface="Century Gothic"/>
              </a:rPr>
              <a:t>results in  a </a:t>
            </a:r>
            <a:r>
              <a:rPr sz="2000" dirty="0" smtClean="0">
                <a:latin typeface="Century Gothic"/>
                <a:cs typeface="Century Gothic"/>
              </a:rPr>
              <a:t>  </a:t>
            </a:r>
            <a:r>
              <a:rPr sz="2000" u="sng" dirty="0" smtClean="0">
                <a:latin typeface="Century Gothic"/>
                <a:cs typeface="Century Gothic"/>
              </a:rPr>
              <a:t>physiological response</a:t>
            </a:r>
            <a:r>
              <a:rPr lang="en-US" sz="2000" u="sng" dirty="0" smtClean="0">
                <a:latin typeface="Century Gothic"/>
                <a:cs typeface="Century Gothic"/>
              </a:rPr>
              <a:t>(6)</a:t>
            </a:r>
            <a:r>
              <a:rPr sz="2000" u="sng" dirty="0" smtClean="0">
                <a:latin typeface="Century Gothic"/>
                <a:cs typeface="Century Gothic"/>
              </a:rPr>
              <a:t> </a:t>
            </a:r>
            <a:endParaRPr lang="ar-JO" sz="2000" dirty="0" smtClean="0">
              <a:latin typeface="Century Gothic"/>
              <a:cs typeface="Century Gothic"/>
            </a:endParaRPr>
          </a:p>
          <a:p>
            <a:pPr marL="352425" marR="35560" indent="-339725" algn="l" rtl="0">
              <a:spcBef>
                <a:spcPts val="105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000" dirty="0" smtClean="0">
                <a:latin typeface="Century Gothic"/>
                <a:cs typeface="Century Gothic"/>
              </a:rPr>
              <a:t>No </a:t>
            </a:r>
            <a:r>
              <a:rPr sz="2000" dirty="0">
                <a:latin typeface="Century Gothic"/>
                <a:cs typeface="Century Gothic"/>
              </a:rPr>
              <a:t>can diffuse out: a) to the  </a:t>
            </a:r>
            <a:r>
              <a:rPr sz="2000" u="sng" dirty="0">
                <a:latin typeface="Century Gothic"/>
                <a:cs typeface="Century Gothic"/>
              </a:rPr>
              <a:t>presynaptic terminal </a:t>
            </a:r>
            <a:r>
              <a:rPr sz="2000" b="1" dirty="0">
                <a:latin typeface="Century Gothic"/>
                <a:cs typeface="Century Gothic"/>
              </a:rPr>
              <a:t>(</a:t>
            </a:r>
            <a:r>
              <a:rPr sz="2000" b="1" i="1" dirty="0">
                <a:solidFill>
                  <a:srgbClr val="C00000"/>
                </a:solidFill>
                <a:latin typeface="Gill Sans MT"/>
                <a:cs typeface="Gill Sans MT"/>
              </a:rPr>
              <a:t>retrograde  </a:t>
            </a:r>
            <a:r>
              <a:rPr sz="2000" b="1" i="1" dirty="0" smtClean="0">
                <a:solidFill>
                  <a:srgbClr val="C00000"/>
                </a:solidFill>
                <a:latin typeface="Gill Sans MT"/>
                <a:cs typeface="Gill Sans MT"/>
              </a:rPr>
              <a:t>messenger</a:t>
            </a:r>
            <a:r>
              <a:rPr sz="2000" b="1" dirty="0" smtClean="0">
                <a:latin typeface="Century Gothic"/>
                <a:cs typeface="Century Gothic"/>
              </a:rPr>
              <a:t>)</a:t>
            </a:r>
            <a:r>
              <a:rPr lang="ar-JO" sz="2000" dirty="0" smtClean="0">
                <a:latin typeface="Century Gothic"/>
                <a:cs typeface="Century Gothic"/>
              </a:rPr>
              <a:t> </a:t>
            </a:r>
            <a:r>
              <a:rPr sz="2000" dirty="0" smtClean="0">
                <a:latin typeface="Century Gothic"/>
                <a:cs typeface="Century Gothic"/>
              </a:rPr>
              <a:t>prolonging </a:t>
            </a:r>
            <a:r>
              <a:rPr sz="2000" dirty="0">
                <a:latin typeface="Century Gothic"/>
                <a:cs typeface="Century Gothic"/>
              </a:rPr>
              <a:t>effect  and </a:t>
            </a:r>
            <a:r>
              <a:rPr sz="2000" dirty="0" smtClean="0">
                <a:latin typeface="Century Gothic"/>
                <a:cs typeface="Century Gothic"/>
              </a:rPr>
              <a:t> into </a:t>
            </a:r>
            <a:r>
              <a:rPr sz="2000" u="sng" dirty="0">
                <a:latin typeface="Century Gothic"/>
                <a:cs typeface="Century Gothic"/>
              </a:rPr>
              <a:t>adjacent </a:t>
            </a:r>
            <a:r>
              <a:rPr sz="2000" u="sng" dirty="0" smtClean="0">
                <a:latin typeface="Century Gothic"/>
                <a:cs typeface="Century Gothic"/>
              </a:rPr>
              <a:t>neurons</a:t>
            </a:r>
            <a:r>
              <a:rPr lang="en-US" sz="2000" u="sng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and </a:t>
            </a:r>
            <a:r>
              <a:rPr lang="en-US" sz="2000" dirty="0" smtClean="0">
                <a:latin typeface="Century Gothic"/>
                <a:cs typeface="Century Gothic"/>
              </a:rPr>
              <a:t>glial cells stimulating  </a:t>
            </a:r>
            <a:r>
              <a:rPr lang="en-US" sz="2000" u="sng" dirty="0" smtClean="0">
                <a:latin typeface="Century Gothic"/>
                <a:cs typeface="Century Gothic"/>
              </a:rPr>
              <a:t>guanylate cyclase.</a:t>
            </a:r>
          </a:p>
          <a:p>
            <a:pPr marL="352425" marR="35560" indent="-339725" algn="l" rtl="0">
              <a:lnSpc>
                <a:spcPct val="89600"/>
              </a:lnSpc>
              <a:spcBef>
                <a:spcPts val="105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endParaRPr sz="2000" u="sng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685800"/>
            <a:ext cx="28702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4572000"/>
            <a:ext cx="4191000" cy="927100"/>
          </a:xfrm>
          <a:custGeom>
            <a:avLst/>
            <a:gdLst/>
            <a:ahLst/>
            <a:cxnLst/>
            <a:rect l="l" t="t" r="r" b="b"/>
            <a:pathLst>
              <a:path w="4724400" h="927100">
                <a:moveTo>
                  <a:pt x="0" y="927100"/>
                </a:moveTo>
                <a:lnTo>
                  <a:pt x="4724400" y="927100"/>
                </a:lnTo>
                <a:lnTo>
                  <a:pt x="47244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9200" y="4648200"/>
            <a:ext cx="4114800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2130"/>
              </a:lnSpc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Half-life: 2-4</a:t>
            </a:r>
            <a:r>
              <a:rPr sz="16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Arial"/>
                <a:cs typeface="Arial"/>
              </a:rPr>
              <a:t>seconds</a:t>
            </a:r>
            <a:r>
              <a:rPr lang="en-US" sz="1600" b="1" spc="-5" dirty="0" smtClean="0">
                <a:solidFill>
                  <a:srgbClr val="C00000"/>
                </a:solidFill>
                <a:latin typeface="Arial"/>
                <a:cs typeface="Arial"/>
              </a:rPr>
              <a:t>, short distance</a:t>
            </a:r>
            <a:endParaRPr sz="1600" dirty="0">
              <a:latin typeface="Arial"/>
              <a:cs typeface="Arial"/>
            </a:endParaRPr>
          </a:p>
          <a:p>
            <a:pPr marL="198755" marR="5080" indent="-186055" algn="l" rtl="0">
              <a:lnSpc>
                <a:spcPts val="2200"/>
              </a:lnSpc>
              <a:spcBef>
                <a:spcPts val="1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NO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inhibited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hemoglobin and other  heme proteins which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bind it</a:t>
            </a:r>
            <a:r>
              <a:rPr sz="16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tightly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81000" y="990600"/>
            <a:ext cx="452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((Different from all other neurotransmitters!)) </a:t>
            </a:r>
            <a:endParaRPr lang="ar-JO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" y="160401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dirty="0"/>
              <a:t>Is NO  a  neurotransmitter?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524000"/>
            <a:ext cx="8121649" cy="506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entury Gothic"/>
                <a:cs typeface="Century Gothic"/>
              </a:rPr>
              <a:t>Yes, but: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 smtClean="0">
                <a:latin typeface="Century Gothic"/>
                <a:cs typeface="Century Gothic"/>
              </a:rPr>
              <a:t>It is not stored in vesicles</a:t>
            </a:r>
            <a:r>
              <a:rPr lang="en-US" sz="2200" dirty="0" smtClean="0">
                <a:latin typeface="Century Gothic"/>
                <a:cs typeface="Century Gothic"/>
              </a:rPr>
              <a:t> </a:t>
            </a:r>
            <a:r>
              <a:rPr lang="en-US" sz="2000" i="1" u="sng" dirty="0" smtClean="0">
                <a:latin typeface="Century Gothic"/>
                <a:cs typeface="Century Gothic"/>
              </a:rPr>
              <a:t>rather it diffuse out of the cell</a:t>
            </a:r>
            <a:endParaRPr sz="2200" i="1" u="sng" dirty="0" smtClean="0">
              <a:latin typeface="Century Gothic"/>
              <a:cs typeface="Century Gothic"/>
            </a:endParaRPr>
          </a:p>
          <a:p>
            <a:pPr marL="698500" marR="1013460" lvl="1" indent="-228600" algn="l" rtl="0">
              <a:lnSpc>
                <a:spcPts val="2400"/>
              </a:lnSpc>
              <a:spcBef>
                <a:spcPts val="4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 smtClean="0">
                <a:latin typeface="Century Gothic"/>
                <a:cs typeface="Century Gothic"/>
              </a:rPr>
              <a:t>It </a:t>
            </a:r>
            <a:r>
              <a:rPr sz="2200" dirty="0">
                <a:latin typeface="Century Gothic"/>
                <a:cs typeface="Century Gothic"/>
              </a:rPr>
              <a:t>is </a:t>
            </a:r>
            <a:r>
              <a:rPr sz="2200" b="1" dirty="0">
                <a:latin typeface="Century Gothic"/>
                <a:cs typeface="Century Gothic"/>
              </a:rPr>
              <a:t>not</a:t>
            </a:r>
            <a:r>
              <a:rPr sz="2200" dirty="0">
                <a:latin typeface="Century Gothic"/>
                <a:cs typeface="Century Gothic"/>
              </a:rPr>
              <a:t> released by </a:t>
            </a:r>
            <a:r>
              <a:rPr sz="2200" b="1" dirty="0">
                <a:latin typeface="Century Gothic"/>
                <a:cs typeface="Century Gothic"/>
              </a:rPr>
              <a:t>calcium-dependent </a:t>
            </a:r>
            <a:r>
              <a:rPr sz="2200" dirty="0">
                <a:latin typeface="Century Gothic"/>
                <a:cs typeface="Century Gothic"/>
              </a:rPr>
              <a:t>exocytosis (it  </a:t>
            </a:r>
            <a:r>
              <a:rPr sz="2200" dirty="0" smtClean="0">
                <a:latin typeface="Century Gothic"/>
                <a:cs typeface="Century Gothic"/>
              </a:rPr>
              <a:t>diffuses</a:t>
            </a:r>
            <a:r>
              <a:rPr lang="ar-JO" sz="2200" dirty="0" smtClean="0">
                <a:latin typeface="Century Gothic"/>
                <a:cs typeface="Century Gothic"/>
              </a:rPr>
              <a:t>(</a:t>
            </a:r>
            <a:endParaRPr sz="2200" dirty="0">
              <a:latin typeface="Century Gothic"/>
              <a:cs typeface="Century Gothic"/>
            </a:endParaRPr>
          </a:p>
          <a:p>
            <a:pPr marL="698500" marR="691515" lvl="1" indent="-228600" algn="l" rtl="0">
              <a:lnSpc>
                <a:spcPts val="24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entury Gothic"/>
                <a:cs typeface="Century Gothic"/>
              </a:rPr>
              <a:t>Its </a:t>
            </a:r>
            <a:r>
              <a:rPr sz="2200" b="1" dirty="0">
                <a:latin typeface="Century Gothic"/>
                <a:cs typeface="Century Gothic"/>
              </a:rPr>
              <a:t>inactivation is passive </a:t>
            </a:r>
            <a:r>
              <a:rPr sz="2200" dirty="0">
                <a:latin typeface="Century Gothic"/>
                <a:cs typeface="Century Gothic"/>
              </a:rPr>
              <a:t>(there is no active process that  terminates its </a:t>
            </a:r>
            <a:r>
              <a:rPr sz="2200" dirty="0" smtClean="0">
                <a:latin typeface="Century Gothic"/>
                <a:cs typeface="Century Gothic"/>
              </a:rPr>
              <a:t>action</a:t>
            </a:r>
            <a:r>
              <a:rPr lang="ar-JO" sz="2200" dirty="0" smtClean="0">
                <a:latin typeface="Century Gothic"/>
                <a:cs typeface="Century Gothic"/>
              </a:rPr>
              <a:t>(</a:t>
            </a:r>
            <a:endParaRPr sz="2200" dirty="0">
              <a:latin typeface="Century Gothic"/>
              <a:cs typeface="Century Gothic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dirty="0">
                <a:latin typeface="Century Gothic"/>
                <a:cs typeface="Century Gothic"/>
              </a:rPr>
              <a:t>It </a:t>
            </a:r>
            <a:r>
              <a:rPr sz="2200" b="1" dirty="0">
                <a:latin typeface="Century Gothic"/>
                <a:cs typeface="Century Gothic"/>
              </a:rPr>
              <a:t>decays spontaneously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entury Gothic"/>
                <a:cs typeface="Century Gothic"/>
              </a:rPr>
              <a:t>It does </a:t>
            </a:r>
            <a:r>
              <a:rPr sz="2200" b="1" dirty="0">
                <a:latin typeface="Century Gothic"/>
                <a:cs typeface="Century Gothic"/>
              </a:rPr>
              <a:t>not interact with receptors</a:t>
            </a:r>
            <a:r>
              <a:rPr sz="2200" dirty="0">
                <a:latin typeface="Century Gothic"/>
                <a:cs typeface="Century Gothic"/>
              </a:rPr>
              <a:t> on target  cells</a:t>
            </a:r>
          </a:p>
          <a:p>
            <a:pPr marL="1155700" marR="10795" lvl="2" indent="-228600" algn="l" rtl="0">
              <a:lnSpc>
                <a:spcPts val="2400"/>
              </a:lnSpc>
              <a:spcBef>
                <a:spcPts val="54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dirty="0">
                <a:latin typeface="Century Gothic"/>
                <a:cs typeface="Century Gothic"/>
              </a:rPr>
              <a:t>Its sphere of action depends on the extent to which it  diffuses, and its action is not confined to the conventional  presynaptic-postsynaptic direction.</a:t>
            </a:r>
          </a:p>
          <a:p>
            <a:pPr marL="698500" marR="5080" lvl="1" indent="-228600" algn="l" rtl="0">
              <a:lnSpc>
                <a:spcPts val="2400"/>
              </a:lnSpc>
              <a:spcBef>
                <a:spcPts val="4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entury Gothic"/>
                <a:cs typeface="Century Gothic"/>
              </a:rPr>
              <a:t>NO acts as a </a:t>
            </a:r>
            <a:r>
              <a:rPr sz="2200" b="1" u="sng" dirty="0">
                <a:latin typeface="Century Gothic"/>
                <a:cs typeface="Century Gothic"/>
              </a:rPr>
              <a:t>retrograde messenger </a:t>
            </a:r>
            <a:r>
              <a:rPr sz="2200" dirty="0">
                <a:latin typeface="Century Gothic"/>
                <a:cs typeface="Century Gothic"/>
              </a:rPr>
              <a:t>and regulates the function  of axon terminals presynaptic to the neuron in which it is  synthesized.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67524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spc="-700" dirty="0"/>
              <a:t>NO</a:t>
            </a:r>
            <a:r>
              <a:rPr spc="-310" dirty="0"/>
              <a:t> </a:t>
            </a:r>
            <a:r>
              <a:rPr dirty="0"/>
              <a:t>synthase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514600"/>
            <a:ext cx="9144000" cy="388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entury Gothic"/>
                <a:cs typeface="Century Gothic"/>
              </a:rPr>
              <a:t>Isoform I (nNOS or cNOS)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Neurons and  epithelial cells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activated by the influx of extracellular calcium</a:t>
            </a:r>
          </a:p>
          <a:p>
            <a:pPr marL="241300" indent="-228600" algn="l" rtl="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entury Gothic"/>
                <a:cs typeface="Century Gothic"/>
              </a:rPr>
              <a:t>isoform II (iNOS)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Macrophages  and  smooth muscle cells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induced by cytokines</a:t>
            </a:r>
          </a:p>
          <a:p>
            <a:pPr marL="241300" indent="-228600" algn="l" rtl="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entury Gothic"/>
                <a:cs typeface="Century Gothic"/>
              </a:rPr>
              <a:t>and  isoform III (eNOS)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Endothelial cells lining blood vessels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activated by the influx of extracellular calcium</a:t>
            </a:r>
          </a:p>
          <a:p>
            <a:pPr marL="241300" marR="5080" indent="-228600" algn="l" rtl="0">
              <a:lnSpc>
                <a:spcPts val="26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entury Gothic"/>
                <a:cs typeface="Century Gothic"/>
              </a:rPr>
              <a:t>All three isoforms require BH2 as a cofactor and  nicotinamide adenine dinucleotide phosphate (NADPH) as a  coenzyme</a:t>
            </a:r>
          </a:p>
        </p:txBody>
      </p:sp>
      <p:sp>
        <p:nvSpPr>
          <p:cNvPr id="4" name="object 4"/>
          <p:cNvSpPr/>
          <p:nvPr/>
        </p:nvSpPr>
        <p:spPr>
          <a:xfrm>
            <a:off x="5715000" y="0"/>
            <a:ext cx="34290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777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JO" i="1" u="sng" dirty="0" smtClean="0"/>
          </a:p>
          <a:p>
            <a:pPr algn="l" rtl="0"/>
            <a:r>
              <a:rPr lang="en-US" sz="2000" i="1" u="sng" dirty="0" smtClean="0"/>
              <a:t>NO </a:t>
            </a:r>
            <a:r>
              <a:rPr lang="en-US" sz="2000" i="1" u="sng" dirty="0" err="1" smtClean="0"/>
              <a:t>synthase</a:t>
            </a:r>
            <a:r>
              <a:rPr lang="en-US" sz="2000" i="1" u="sng" dirty="0" smtClean="0"/>
              <a:t> has</a:t>
            </a:r>
            <a:r>
              <a:rPr lang="en-US" sz="2000" b="1" i="1" u="sng" dirty="0" smtClean="0"/>
              <a:t> 3 </a:t>
            </a:r>
            <a:r>
              <a:rPr lang="en-US" sz="2000" b="1" i="1" u="sng" dirty="0" err="1" smtClean="0"/>
              <a:t>isoforms</a:t>
            </a:r>
            <a:r>
              <a:rPr lang="en-US" sz="2000" b="1" i="1" u="sng" dirty="0" smtClean="0"/>
              <a:t> </a:t>
            </a:r>
            <a:r>
              <a:rPr lang="en-US" sz="2000" i="1" u="sng" dirty="0" smtClean="0"/>
              <a:t>which exists in different types of cells </a:t>
            </a:r>
          </a:p>
          <a:p>
            <a:pPr algn="l" rtl="0"/>
            <a:r>
              <a:rPr lang="en-US" sz="2000" i="1" u="sng" dirty="0" smtClean="0"/>
              <a:t>but </a:t>
            </a:r>
            <a:r>
              <a:rPr lang="en-US" sz="2000" b="1" i="1" u="sng" dirty="0" smtClean="0"/>
              <a:t>all of them require BH2 </a:t>
            </a:r>
            <a:r>
              <a:rPr lang="en-US" sz="2000" i="1" u="sng" dirty="0" smtClean="0"/>
              <a:t>as a </a:t>
            </a:r>
            <a:r>
              <a:rPr lang="en-US" sz="2000" b="1" i="1" u="sng" dirty="0" smtClean="0"/>
              <a:t>cofactor</a:t>
            </a:r>
            <a:r>
              <a:rPr lang="en-US" sz="2000" i="1" u="sng" dirty="0" smtClean="0"/>
              <a:t> and </a:t>
            </a:r>
            <a:r>
              <a:rPr lang="en-US" sz="2000" b="1" i="1" u="sng" dirty="0" smtClean="0"/>
              <a:t>NADPH as a coenzyme</a:t>
            </a:r>
            <a:r>
              <a:rPr lang="en-US" sz="2000" i="1" u="sng" dirty="0" smtClean="0"/>
              <a:t>. </a:t>
            </a:r>
          </a:p>
          <a:p>
            <a:pPr algn="l" rtl="0"/>
            <a:r>
              <a:rPr lang="en-US" sz="2000" i="1" u="sng" dirty="0" smtClean="0"/>
              <a:t>“</a:t>
            </a:r>
            <a:r>
              <a:rPr lang="en-US" sz="2000" i="1" u="sng" dirty="0" err="1" smtClean="0"/>
              <a:t>isoforms</a:t>
            </a:r>
            <a:r>
              <a:rPr lang="en-US" sz="2000" i="1" u="sng" dirty="0" smtClean="0"/>
              <a:t> not for </a:t>
            </a:r>
            <a:r>
              <a:rPr lang="en-US" sz="2000" i="1" u="sng" dirty="0" smtClean="0"/>
              <a:t>memorization” </a:t>
            </a:r>
            <a:endParaRPr lang="ar-JO" sz="2000" i="1" u="sng" dirty="0"/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7848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Rectangle 7"/>
          <p:cNvSpPr/>
          <p:nvPr/>
        </p:nvSpPr>
        <p:spPr>
          <a:xfrm>
            <a:off x="7239000" y="63246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END </a:t>
            </a:r>
            <a:endParaRPr lang="ar-J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6" y="160401"/>
            <a:ext cx="8257224" cy="1145800"/>
          </a:xfrm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Structures of neurotransmitters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409700"/>
            <a:ext cx="82169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258727" y="6488668"/>
            <a:ext cx="152785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Not important</a:t>
            </a:r>
            <a:endParaRPr lang="ar-JO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581400"/>
            <a:ext cx="722217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indent="-1143000" algn="l" rtl="0">
              <a:lnSpc>
                <a:spcPct val="100000"/>
              </a:lnSpc>
              <a:buFont typeface="+mj-lt"/>
              <a:buAutoNum type="romanUcPeriod"/>
            </a:pPr>
            <a:r>
              <a:rPr sz="6000" dirty="0">
                <a:latin typeface="Century Gothic"/>
                <a:cs typeface="Century Gothic"/>
              </a:rPr>
              <a:t>Neuropeptides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1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33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807845"/>
            <a:ext cx="8229600" cy="370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r>
              <a:rPr sz="2000" dirty="0">
                <a:latin typeface="Century Gothic"/>
                <a:cs typeface="Century Gothic"/>
              </a:rPr>
              <a:t>More than 50 neuropeptides have  been  </a:t>
            </a:r>
            <a:r>
              <a:rPr sz="2000" dirty="0" smtClean="0">
                <a:latin typeface="Century Gothic"/>
                <a:cs typeface="Century Gothic"/>
              </a:rPr>
              <a:t>described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i="1" u="sng" dirty="0" smtClean="0">
                <a:latin typeface="Century Gothic"/>
                <a:cs typeface="Century Gothic"/>
              </a:rPr>
              <a:t>with</a:t>
            </a:r>
            <a:endParaRPr lang="ar-JO" sz="2000" i="1" u="sng" dirty="0"/>
          </a:p>
          <a:p>
            <a:pPr algn="l" rtl="0"/>
            <a:r>
              <a:rPr lang="en-US" sz="2000" i="1" u="sng" dirty="0"/>
              <a:t>different actions and effects </a:t>
            </a:r>
            <a:r>
              <a:rPr lang="en-US" sz="2000" i="1" u="sng" dirty="0" smtClean="0"/>
              <a:t>:</a:t>
            </a:r>
            <a:endParaRPr lang="en-US" sz="2000" i="1" u="sng" dirty="0"/>
          </a:p>
          <a:p>
            <a:pPr marL="241300" indent="-228600" algn="l" rtl="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sz="2000" dirty="0">
              <a:latin typeface="Century Gothic"/>
              <a:cs typeface="Century Gothic"/>
            </a:endParaRPr>
          </a:p>
          <a:p>
            <a:pPr marL="698500" lvl="1" indent="-228600" algn="l" rtl="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Behavior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Pain perception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Memory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Appetite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Thirst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Temperature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Homeostasis</a:t>
            </a:r>
          </a:p>
          <a:p>
            <a:pPr marL="698500" lvl="1" indent="-228600" algn="l" rtl="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entury Gothic"/>
                <a:cs typeface="Century Gothic"/>
              </a:rPr>
              <a:t>Sleep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884265" y="6488668"/>
            <a:ext cx="190231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Just read this slide</a:t>
            </a:r>
            <a:endParaRPr lang="ar-JO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60401"/>
            <a:ext cx="8610599" cy="1395099"/>
          </a:xfrm>
          <a:prstGeom prst="rect">
            <a:avLst/>
          </a:prstGeom>
        </p:spPr>
        <p:txBody>
          <a:bodyPr vert="horz" wrap="square" lIns="0" tIns="162407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dirty="0" err="1" smtClean="0"/>
              <a:t>Neuropeptides</a:t>
            </a:r>
            <a:r>
              <a:rPr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u="sng" dirty="0" err="1" smtClean="0"/>
              <a:t>n</a:t>
            </a:r>
            <a:r>
              <a:rPr sz="3600" u="sng" dirty="0" err="1" smtClean="0"/>
              <a:t>eurohormones</a:t>
            </a:r>
            <a:endParaRPr u="sng" dirty="0"/>
          </a:p>
        </p:txBody>
      </p:sp>
      <p:sp>
        <p:nvSpPr>
          <p:cNvPr id="3" name="object 3"/>
          <p:cNvSpPr txBox="1"/>
          <p:nvPr/>
        </p:nvSpPr>
        <p:spPr>
          <a:xfrm>
            <a:off x="3733800" y="990600"/>
            <a:ext cx="5029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dirty="0">
                <a:latin typeface="Century Gothic"/>
                <a:cs typeface="Century Gothic"/>
              </a:rPr>
              <a:t>or </a:t>
            </a:r>
            <a:r>
              <a:rPr sz="3600" u="sng" dirty="0">
                <a:latin typeface="Century Gothic"/>
                <a:cs typeface="Century Gothic"/>
              </a:rPr>
              <a:t>neurotransmitters</a:t>
            </a:r>
            <a:r>
              <a:rPr sz="3600" dirty="0" smtClean="0">
                <a:latin typeface="Century Gothic"/>
                <a:cs typeface="Century Gothic"/>
              </a:rPr>
              <a:t>?</a:t>
            </a:r>
            <a:r>
              <a:rPr lang="ar-JO" sz="3600" dirty="0" smtClean="0">
                <a:latin typeface="Century Gothic"/>
                <a:cs typeface="Century Gothic"/>
              </a:rPr>
              <a:t> 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981200"/>
            <a:ext cx="7955915" cy="2944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18465" indent="-228600" algn="l" rtl="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C00000"/>
                </a:solidFill>
                <a:latin typeface="Century Gothic"/>
                <a:cs typeface="Century Gothic"/>
              </a:rPr>
              <a:t>Neurohormones</a:t>
            </a:r>
            <a:r>
              <a:rPr sz="2400" dirty="0">
                <a:solidFill>
                  <a:srgbClr val="C00000"/>
                </a:solidFill>
                <a:latin typeface="Century Gothic"/>
                <a:cs typeface="Century Gothic"/>
              </a:rPr>
              <a:t>: </a:t>
            </a:r>
            <a:r>
              <a:rPr sz="2400" dirty="0">
                <a:latin typeface="Century Gothic"/>
                <a:cs typeface="Century Gothic"/>
              </a:rPr>
              <a:t>a messenger that is released by  neurons into the </a:t>
            </a:r>
            <a:r>
              <a:rPr sz="2400" b="1" u="sng" dirty="0">
                <a:latin typeface="Century Gothic"/>
                <a:cs typeface="Century Gothic"/>
              </a:rPr>
              <a:t>haemolymph</a:t>
            </a:r>
            <a:r>
              <a:rPr sz="2400" dirty="0">
                <a:latin typeface="Century Gothic"/>
                <a:cs typeface="Century Gothic"/>
              </a:rPr>
              <a:t> and exert its effects  on </a:t>
            </a:r>
            <a:r>
              <a:rPr sz="2400" b="1" u="sng" dirty="0">
                <a:latin typeface="Century Gothic"/>
                <a:cs typeface="Century Gothic"/>
              </a:rPr>
              <a:t>distant</a:t>
            </a:r>
            <a:r>
              <a:rPr sz="2400" dirty="0">
                <a:latin typeface="Century Gothic"/>
                <a:cs typeface="Century Gothic"/>
              </a:rPr>
              <a:t> peripheral targets.</a:t>
            </a:r>
          </a:p>
          <a:p>
            <a:pPr marL="241300" marR="5080" indent="-228600" algn="l" rtl="0">
              <a:lnSpc>
                <a:spcPct val="9000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C00000"/>
                </a:solidFill>
                <a:latin typeface="Century Gothic"/>
                <a:cs typeface="Century Gothic"/>
              </a:rPr>
              <a:t>Neurotransmitter</a:t>
            </a:r>
            <a:r>
              <a:rPr sz="2400" dirty="0">
                <a:solidFill>
                  <a:srgbClr val="C00000"/>
                </a:solidFill>
                <a:latin typeface="Century Gothic"/>
                <a:cs typeface="Century Gothic"/>
              </a:rPr>
              <a:t>: </a:t>
            </a:r>
            <a:r>
              <a:rPr sz="2400" dirty="0">
                <a:latin typeface="Century Gothic"/>
                <a:cs typeface="Century Gothic"/>
              </a:rPr>
              <a:t>a messenger released from a  neuron at an anatomically specialized junction, which  diffuses across a narrow cleft to affect one or  sometimes two postsynaptic neurons, a muscle cell,  or another effector cell.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724400"/>
            <a:ext cx="8153400" cy="1877437"/>
          </a:xfrm>
          <a:prstGeom prst="rect">
            <a:avLst/>
          </a:prstGeom>
          <a:ln w="28575">
            <a:noFill/>
          </a:ln>
        </p:spPr>
        <p:txBody>
          <a:bodyPr wrap="square" anchor="b">
            <a:spAutoFit/>
          </a:bodyPr>
          <a:lstStyle/>
          <a:p>
            <a:pPr algn="l" rtl="0"/>
            <a:endParaRPr lang="ar-JO" i="1" u="sng" dirty="0"/>
          </a:p>
          <a:p>
            <a:pPr algn="just" rtl="0"/>
            <a:r>
              <a:rPr lang="en-US" i="1" u="sng" dirty="0" smtClean="0">
                <a:sym typeface="Wingdings" pitchFamily="2" charset="2"/>
              </a:rPr>
              <a:t> </a:t>
            </a:r>
            <a:r>
              <a:rPr lang="en-US" i="1" u="sng" dirty="0" smtClean="0"/>
              <a:t>How </a:t>
            </a:r>
            <a:r>
              <a:rPr lang="en-US" i="1" u="sng" dirty="0"/>
              <a:t>is a </a:t>
            </a:r>
            <a:r>
              <a:rPr lang="en-US" i="1" u="sng" dirty="0" err="1"/>
              <a:t>neuropeptide</a:t>
            </a:r>
            <a:r>
              <a:rPr lang="en-US" i="1" u="sng" dirty="0"/>
              <a:t> considered neurotransmitter or a </a:t>
            </a:r>
            <a:r>
              <a:rPr lang="en-US" i="1" u="sng" dirty="0" err="1"/>
              <a:t>neurohormone</a:t>
            </a:r>
            <a:r>
              <a:rPr lang="en-US" i="1" u="sng" dirty="0"/>
              <a:t>? </a:t>
            </a:r>
          </a:p>
          <a:p>
            <a:pPr algn="l" rtl="0"/>
            <a:r>
              <a:rPr lang="en-US" sz="2000" i="1" u="sng" dirty="0"/>
              <a:t>- depends on </a:t>
            </a:r>
            <a:r>
              <a:rPr lang="en-US" sz="2000" b="1" i="1" u="sng" dirty="0"/>
              <a:t>where they act</a:t>
            </a:r>
            <a:r>
              <a:rPr lang="en-US" sz="2000" i="1" u="sng" dirty="0"/>
              <a:t>, if a </a:t>
            </a:r>
            <a:r>
              <a:rPr lang="en-US" sz="2000" i="1" u="sng" dirty="0" err="1"/>
              <a:t>neuropeptide</a:t>
            </a:r>
            <a:r>
              <a:rPr lang="en-US" sz="2000" i="1" u="sng" dirty="0"/>
              <a:t> acts within the vicinity "the same area" where it is released, it is considered a </a:t>
            </a:r>
            <a:r>
              <a:rPr lang="en-US" sz="2000" b="1" i="1" u="sng" dirty="0"/>
              <a:t>neurotransmitter</a:t>
            </a:r>
            <a:r>
              <a:rPr lang="en-US" sz="2000" i="1" u="sng" dirty="0"/>
              <a:t>, if its released in the blood and acts far away from its releasing site then it is considered a </a:t>
            </a:r>
            <a:r>
              <a:rPr lang="en-US" sz="2000" b="1" i="1" u="sng" dirty="0" err="1"/>
              <a:t>neurohormone</a:t>
            </a:r>
            <a:r>
              <a:rPr lang="en-US" sz="2000" i="1" u="sng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029200"/>
            <a:ext cx="8229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3001</Words>
  <Application>Microsoft Office PowerPoint</Application>
  <PresentationFormat>On-screen Show (4:3)</PresentationFormat>
  <Paragraphs>389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Biochemistry of  neurotransmitters</vt:lpstr>
      <vt:lpstr>References</vt:lpstr>
      <vt:lpstr>Definition of a    neurotransmitter</vt:lpstr>
      <vt:lpstr>Characteristics of a  neurotransmitter</vt:lpstr>
      <vt:lpstr>Types of neurotransmitters</vt:lpstr>
      <vt:lpstr>Structures of neurotransmitters</vt:lpstr>
      <vt:lpstr>Slide 7</vt:lpstr>
      <vt:lpstr>Introduction</vt:lpstr>
      <vt:lpstr>Neuropeptides: neurohormones</vt:lpstr>
      <vt:lpstr>Classification of neuropeptides</vt:lpstr>
      <vt:lpstr>Stages of action </vt:lpstr>
      <vt:lpstr>Added slide </vt:lpstr>
      <vt:lpstr>Diversity: alternative splicing</vt:lpstr>
      <vt:lpstr>Diversity: proteolytic, differential, </vt:lpstr>
      <vt:lpstr>The levels of regulation of  neuropeptide expression</vt:lpstr>
      <vt:lpstr>Role of calcium</vt:lpstr>
      <vt:lpstr>Slide 17</vt:lpstr>
      <vt:lpstr>Types of small-molecule  neurotransmitters</vt:lpstr>
      <vt:lpstr>Stages of action</vt:lpstr>
      <vt:lpstr>Added slide- about small neurotransmitters </vt:lpstr>
      <vt:lpstr>Slide 21</vt:lpstr>
      <vt:lpstr>Slide 22</vt:lpstr>
      <vt:lpstr>Added slide- Why would Ca induce fusion of vesicles to plasma membrane?  </vt:lpstr>
      <vt:lpstr>Proteins and exocytosis</vt:lpstr>
      <vt:lpstr>Note the differences between neuropeptides and   neurotransmitters </vt:lpstr>
      <vt:lpstr>Slide 26</vt:lpstr>
      <vt:lpstr>Notes</vt:lpstr>
      <vt:lpstr>Added slide- important</vt:lpstr>
      <vt:lpstr>Diet/  liver</vt:lpstr>
      <vt:lpstr>Slide 30</vt:lpstr>
      <vt:lpstr>LDCV</vt:lpstr>
      <vt:lpstr>Leaking</vt:lpstr>
      <vt:lpstr>Packaging  into vesicles - important</vt:lpstr>
      <vt:lpstr>COMT and  MAO</vt:lpstr>
      <vt:lpstr>Regulation</vt:lpstr>
      <vt:lpstr>Slide 36</vt:lpstr>
      <vt:lpstr>Slide 37</vt:lpstr>
      <vt:lpstr>Slide 38</vt:lpstr>
      <vt:lpstr>Melatonin</vt:lpstr>
      <vt:lpstr>Slide 40</vt:lpstr>
      <vt:lpstr>Glutamate and  aspartate</vt:lpstr>
      <vt:lpstr>Synthesis of glutamate</vt:lpstr>
      <vt:lpstr>Slide 43</vt:lpstr>
      <vt:lpstr>Aspartate</vt:lpstr>
      <vt:lpstr>Glycine</vt:lpstr>
      <vt:lpstr>GABA</vt:lpstr>
      <vt:lpstr>GABA shunt</vt:lpstr>
      <vt:lpstr>Synthesis of acetylcholine</vt:lpstr>
      <vt:lpstr>Histamine</vt:lpstr>
      <vt:lpstr>Nitric oxide (NO)</vt:lpstr>
      <vt:lpstr>Is NO  a  neurotransmitter?</vt:lpstr>
      <vt:lpstr>NO synthase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of  neurotransmitters</dc:title>
  <dc:creator>Ziad</dc:creator>
  <cp:lastModifiedBy>Ziad</cp:lastModifiedBy>
  <cp:revision>23</cp:revision>
  <dcterms:created xsi:type="dcterms:W3CDTF">2017-05-29T14:07:36Z</dcterms:created>
  <dcterms:modified xsi:type="dcterms:W3CDTF">2017-05-29T20:51:59Z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2017-05-29T00:00:00Z</vt:filetime>
  </property>
</Properties>
</file>