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10058400"/>
  <p:notesSz cx="9144000" cy="100584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>
        <p:scale>
          <a:sx n="50" d="100"/>
          <a:sy n="50" d="100"/>
        </p:scale>
        <p:origin x="-1086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5"/>
            <a:ext cx="660654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5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299201"/>
            <a:ext cx="9144000" cy="55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7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299201"/>
            <a:ext cx="9144000" cy="558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2938" y="141288"/>
            <a:ext cx="64865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600201"/>
            <a:ext cx="6883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7" y="9354313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3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9" y="9354313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books/bookres.fcgi/w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0" y="0"/>
            <a:ext cx="9131809" cy="861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0111" y="6059424"/>
            <a:ext cx="2724912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9055" y="6675119"/>
            <a:ext cx="390144" cy="31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9983" y="6687312"/>
            <a:ext cx="1932432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2848" y="9412223"/>
            <a:ext cx="1670303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048" y="115823"/>
            <a:ext cx="451103" cy="201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919" y="7272529"/>
            <a:ext cx="5705856" cy="707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1248" y="7949184"/>
            <a:ext cx="5779008" cy="1310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6863" y="8692896"/>
            <a:ext cx="5846064" cy="1304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5604" y="6027929"/>
            <a:ext cx="6353175" cy="368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5775">
              <a:lnSpc>
                <a:spcPct val="100000"/>
              </a:lnSpc>
            </a:pPr>
            <a:r>
              <a:rPr sz="2600" spc="-5" dirty="0">
                <a:latin typeface="Cooper Black"/>
                <a:cs typeface="Cooper Black"/>
              </a:rPr>
              <a:t>Biochemistry</a:t>
            </a:r>
            <a:endParaRPr sz="2600">
              <a:latin typeface="Cooper Black"/>
              <a:cs typeface="Cooper Black"/>
            </a:endParaRPr>
          </a:p>
          <a:p>
            <a:pPr marR="375285" algn="ctr">
              <a:lnSpc>
                <a:spcPct val="100000"/>
              </a:lnSpc>
              <a:spcBef>
                <a:spcPts val="1880"/>
              </a:spcBef>
            </a:pPr>
            <a:r>
              <a:rPr sz="2400" smtClean="0">
                <a:latin typeface="Arial Rounded MT Bold"/>
                <a:cs typeface="Arial Rounded MT Bold"/>
              </a:rPr>
              <a:t>Slides</a:t>
            </a:r>
            <a:r>
              <a:rPr lang="ar-JO" sz="2400" dirty="0" smtClean="0">
                <a:latin typeface="Arial Rounded MT Bold"/>
                <a:cs typeface="Arial Rounded MT Bold"/>
              </a:rPr>
              <a:t> </a:t>
            </a:r>
            <a:endParaRPr sz="2400">
              <a:latin typeface="Arial Rounded MT Bold"/>
              <a:cs typeface="Arial Rounded MT Bold"/>
            </a:endParaRPr>
          </a:p>
          <a:p>
            <a:pPr marL="79375" algn="l" rtl="0">
              <a:lnSpc>
                <a:spcPct val="100000"/>
              </a:lnSpc>
              <a:spcBef>
                <a:spcPts val="1680"/>
              </a:spcBef>
            </a:pPr>
            <a:r>
              <a:rPr sz="3600" dirty="0">
                <a:latin typeface="Calibri"/>
                <a:cs typeface="Calibri"/>
              </a:rPr>
              <a:t>Lec 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u="heavy" spc="-5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marL="36830" algn="l">
              <a:lnSpc>
                <a:spcPct val="100000"/>
              </a:lnSpc>
              <a:spcBef>
                <a:spcPts val="1005"/>
              </a:spcBef>
            </a:pPr>
            <a:r>
              <a:rPr sz="3600" spc="-5" dirty="0">
                <a:latin typeface="Calibri"/>
                <a:cs typeface="Calibri"/>
              </a:rPr>
              <a:t>The Subject: </a:t>
            </a:r>
            <a:r>
              <a:rPr sz="3050" b="1" spc="10" dirty="0">
                <a:latin typeface="Calibri"/>
                <a:cs typeface="Calibri"/>
              </a:rPr>
              <a:t>Visual</a:t>
            </a:r>
            <a:r>
              <a:rPr sz="3050" b="1" spc="-90" dirty="0">
                <a:latin typeface="Calibri"/>
                <a:cs typeface="Calibri"/>
              </a:rPr>
              <a:t> </a:t>
            </a:r>
            <a:r>
              <a:rPr sz="3050" b="1" spc="15" dirty="0">
                <a:latin typeface="Calibri"/>
                <a:cs typeface="Calibri"/>
              </a:rPr>
              <a:t>transduction</a:t>
            </a:r>
            <a:endParaRPr sz="305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580"/>
              </a:spcBef>
            </a:pPr>
            <a:r>
              <a:rPr sz="3600" dirty="0">
                <a:latin typeface="Calibri"/>
                <a:cs typeface="Calibri"/>
              </a:rPr>
              <a:t>Doctor: </a:t>
            </a:r>
            <a:r>
              <a:rPr sz="3600" spc="-5" dirty="0">
                <a:latin typeface="Calibri"/>
                <a:cs typeface="Calibri"/>
              </a:rPr>
              <a:t>Mamoun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Ahram</a:t>
            </a:r>
            <a:endParaRPr sz="3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465"/>
              </a:spcBef>
            </a:pPr>
            <a:r>
              <a:rPr sz="1750" b="1" spc="20" dirty="0">
                <a:solidFill>
                  <a:srgbClr val="808080"/>
                </a:solidFill>
                <a:latin typeface="Calibri"/>
                <a:cs typeface="Calibri"/>
              </a:rPr>
              <a:t>00</a:t>
            </a:r>
            <a:r>
              <a:rPr sz="1750" b="1" spc="15" dirty="0">
                <a:solidFill>
                  <a:srgbClr val="808080"/>
                </a:solidFill>
                <a:latin typeface="Calibri"/>
                <a:cs typeface="Calibri"/>
              </a:rPr>
              <a:t>/</a:t>
            </a:r>
            <a:r>
              <a:rPr sz="1750" b="1" spc="20" dirty="0">
                <a:solidFill>
                  <a:srgbClr val="808080"/>
                </a:solidFill>
                <a:latin typeface="Calibri"/>
                <a:cs typeface="Calibri"/>
              </a:rPr>
              <a:t>00</a:t>
            </a:r>
            <a:r>
              <a:rPr sz="1750" b="1" spc="15" dirty="0">
                <a:solidFill>
                  <a:srgbClr val="808080"/>
                </a:solidFill>
                <a:latin typeface="Calibri"/>
                <a:cs typeface="Calibri"/>
              </a:rPr>
              <a:t>/</a:t>
            </a:r>
            <a:r>
              <a:rPr sz="1750" b="1" spc="20" dirty="0">
                <a:solidFill>
                  <a:srgbClr val="808080"/>
                </a:solidFill>
                <a:latin typeface="Calibri"/>
                <a:cs typeface="Calibri"/>
              </a:rPr>
              <a:t>2017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62600" y="6019800"/>
            <a:ext cx="384048" cy="420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5" dirty="0"/>
              <a:t>R</a:t>
            </a:r>
            <a:r>
              <a:rPr spc="-150" dirty="0"/>
              <a:t>h</a:t>
            </a:r>
            <a:r>
              <a:rPr spc="-155" dirty="0"/>
              <a:t>o</a:t>
            </a:r>
            <a:r>
              <a:rPr spc="-150" dirty="0"/>
              <a:t>d</a:t>
            </a:r>
            <a:r>
              <a:rPr spc="-155" dirty="0"/>
              <a:t>o</a:t>
            </a:r>
            <a:r>
              <a:rPr spc="-150" dirty="0"/>
              <a:t>p</a:t>
            </a:r>
            <a:r>
              <a:rPr spc="-145" dirty="0"/>
              <a:t>s</a:t>
            </a:r>
            <a:r>
              <a:rPr spc="-150" dirty="0"/>
              <a:t>i</a:t>
            </a:r>
            <a:r>
              <a:rPr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663700"/>
            <a:ext cx="6743700" cy="513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7200" y="1663700"/>
            <a:ext cx="2336800" cy="401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62600" y="4876800"/>
            <a:ext cx="13347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chromophore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000" y="838200"/>
            <a:ext cx="5537200" cy="698500"/>
          </a:xfrm>
          <a:custGeom>
            <a:avLst/>
            <a:gdLst/>
            <a:ahLst/>
            <a:cxnLst/>
            <a:rect l="l" t="t" r="r" b="b"/>
            <a:pathLst>
              <a:path w="5537200" h="698500">
                <a:moveTo>
                  <a:pt x="0" y="698500"/>
                </a:moveTo>
                <a:lnTo>
                  <a:pt x="5537200" y="698500"/>
                </a:lnTo>
                <a:lnTo>
                  <a:pt x="5537200" y="0"/>
                </a:ln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7328" y="866458"/>
            <a:ext cx="54314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Opsin is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single polypeptide chain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7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helical segments that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span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membrane.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5" dirty="0"/>
              <a:t>11</a:t>
            </a:r>
            <a:r>
              <a:rPr spc="-150" dirty="0"/>
              <a:t>-ci</a:t>
            </a:r>
            <a:r>
              <a:rPr spc="-145" dirty="0"/>
              <a:t>s</a:t>
            </a:r>
            <a:r>
              <a:rPr spc="-150" dirty="0"/>
              <a:t>-r</a:t>
            </a:r>
            <a:r>
              <a:rPr spc="-155" dirty="0"/>
              <a:t>e</a:t>
            </a:r>
            <a:r>
              <a:rPr spc="-150" dirty="0"/>
              <a:t>t</a:t>
            </a:r>
            <a:r>
              <a:rPr spc="-145" dirty="0"/>
              <a:t>i</a:t>
            </a:r>
            <a:r>
              <a:rPr spc="-150" dirty="0"/>
              <a:t>n</a:t>
            </a:r>
            <a:r>
              <a:rPr spc="-155" dirty="0"/>
              <a:t>a</a:t>
            </a:r>
            <a:r>
              <a:rPr dirty="0"/>
              <a:t>l</a:t>
            </a:r>
          </a:p>
        </p:txBody>
      </p:sp>
      <p:sp>
        <p:nvSpPr>
          <p:cNvPr id="4" name="object 4"/>
          <p:cNvSpPr/>
          <p:nvPr/>
        </p:nvSpPr>
        <p:spPr>
          <a:xfrm>
            <a:off x="1193800" y="1244600"/>
            <a:ext cx="6477000" cy="468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2929" y="4439920"/>
            <a:ext cx="7404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10</a:t>
            </a:r>
            <a:r>
              <a:rPr sz="1350" b="1" baseline="24691" dirty="0">
                <a:solidFill>
                  <a:srgbClr val="CC0000"/>
                </a:solidFill>
                <a:latin typeface="Arial"/>
                <a:cs typeface="Arial"/>
              </a:rPr>
              <a:t>-13</a:t>
            </a:r>
            <a:r>
              <a:rPr sz="1350" b="1" spc="-89" baseline="2469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sec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981200" y="7391400"/>
            <a:ext cx="5867400" cy="10156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err="1" smtClean="0"/>
              <a:t>Rhodopsin</a:t>
            </a:r>
            <a:r>
              <a:rPr lang="en-US" sz="2000" dirty="0" smtClean="0"/>
              <a:t> = </a:t>
            </a:r>
            <a:r>
              <a:rPr lang="en-US" sz="2000" dirty="0" err="1" smtClean="0"/>
              <a:t>Opsin</a:t>
            </a:r>
            <a:r>
              <a:rPr lang="en-US" sz="2000" dirty="0" smtClean="0"/>
              <a:t> (a protein) + </a:t>
            </a:r>
            <a:r>
              <a:rPr lang="en-US" sz="2000" dirty="0" err="1" smtClean="0"/>
              <a:t>chromophore</a:t>
            </a:r>
            <a:r>
              <a:rPr lang="en-US" sz="2000" dirty="0" smtClean="0"/>
              <a:t> (11-</a:t>
            </a:r>
            <a:r>
              <a:rPr lang="en-US" sz="2000" i="1" dirty="0" smtClean="0"/>
              <a:t>cis </a:t>
            </a:r>
            <a:r>
              <a:rPr lang="en-US" sz="2000" dirty="0" smtClean="0"/>
              <a:t>retinal, a derivative of Vitamin A, that’s why </a:t>
            </a:r>
            <a:r>
              <a:rPr lang="en-US" sz="2000" dirty="0" err="1" smtClean="0"/>
              <a:t>vit.A</a:t>
            </a:r>
            <a:r>
              <a:rPr lang="en-US" sz="2000" dirty="0" smtClean="0"/>
              <a:t> is important for vision)</a:t>
            </a:r>
            <a:endParaRPr lang="ar-JO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0" dirty="0"/>
              <a:t>Light </a:t>
            </a:r>
            <a:r>
              <a:rPr spc="-135" dirty="0"/>
              <a:t>absorption </a:t>
            </a:r>
            <a:r>
              <a:rPr spc="-75" dirty="0"/>
              <a:t>by</a:t>
            </a:r>
            <a:r>
              <a:rPr spc="-690" dirty="0"/>
              <a:t> </a:t>
            </a:r>
            <a:r>
              <a:rPr spc="-135" dirty="0"/>
              <a:t>rhodopsin</a:t>
            </a:r>
          </a:p>
        </p:txBody>
      </p:sp>
      <p:sp>
        <p:nvSpPr>
          <p:cNvPr id="4" name="object 4"/>
          <p:cNvSpPr/>
          <p:nvPr/>
        </p:nvSpPr>
        <p:spPr>
          <a:xfrm>
            <a:off x="2184400" y="1422400"/>
            <a:ext cx="4749800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6629400" y="609600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781800" y="449065"/>
            <a:ext cx="347663" cy="84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/>
              <a:t>Rhodopsin</a:t>
            </a:r>
            <a:r>
              <a:rPr spc="-400" dirty="0"/>
              <a:t> </a:t>
            </a:r>
            <a:r>
              <a:rPr spc="-140" dirty="0"/>
              <a:t>intermediates</a:t>
            </a:r>
          </a:p>
        </p:txBody>
      </p:sp>
      <p:sp>
        <p:nvSpPr>
          <p:cNvPr id="4" name="object 4"/>
          <p:cNvSpPr/>
          <p:nvPr/>
        </p:nvSpPr>
        <p:spPr>
          <a:xfrm>
            <a:off x="76200" y="1663700"/>
            <a:ext cx="2743200" cy="4279900"/>
          </a:xfrm>
          <a:custGeom>
            <a:avLst/>
            <a:gdLst/>
            <a:ahLst/>
            <a:cxnLst/>
            <a:rect l="l" t="t" r="r" b="b"/>
            <a:pathLst>
              <a:path w="2743200" h="4279900">
                <a:moveTo>
                  <a:pt x="0" y="4279900"/>
                </a:moveTo>
                <a:lnTo>
                  <a:pt x="2743200" y="4279900"/>
                </a:lnTo>
                <a:lnTo>
                  <a:pt x="2743200" y="0"/>
                </a:lnTo>
                <a:lnTo>
                  <a:pt x="0" y="0"/>
                </a:lnTo>
                <a:lnTo>
                  <a:pt x="0" y="42799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703" y="1708564"/>
            <a:ext cx="2498725" cy="41902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5255" marR="174625" indent="-122555" algn="l" rtl="0">
              <a:lnSpc>
                <a:spcPts val="1900"/>
              </a:lnSpc>
              <a:spcBef>
                <a:spcPts val="75"/>
              </a:spcBef>
              <a:buFont typeface="Arial"/>
              <a:buChar char="•"/>
              <a:tabLst>
                <a:tab pos="135255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itself, 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11-cis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retinal  absorbs near UV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light. 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But opsin perturbs the 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distribution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of the  electrons exiting</a:t>
            </a: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its</a:t>
            </a:r>
            <a:endParaRPr sz="1600">
              <a:latin typeface="Arial"/>
              <a:cs typeface="Arial"/>
            </a:endParaRPr>
          </a:p>
          <a:p>
            <a:pPr marL="135255" marR="534035" algn="l" rtl="0">
              <a:lnSpc>
                <a:spcPts val="19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electrons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less  energy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(i.e.,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longer  wavelength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light).</a:t>
            </a:r>
            <a:endParaRPr sz="1600">
              <a:latin typeface="Arial"/>
              <a:cs typeface="Arial"/>
            </a:endParaRPr>
          </a:p>
          <a:p>
            <a:pPr marL="135255" marR="5080" indent="-122555" algn="l" rtl="0">
              <a:lnSpc>
                <a:spcPts val="1900"/>
              </a:lnSpc>
              <a:buFont typeface="Arial"/>
              <a:buChar char="•"/>
              <a:tabLst>
                <a:tab pos="135255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The chromophore  converts the energy of</a:t>
            </a: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35255" marR="119380" algn="l" rtl="0">
              <a:lnSpc>
                <a:spcPts val="19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photon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into a 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conformational change 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protein</a:t>
            </a:r>
            <a:r>
              <a:rPr sz="16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structure.</a:t>
            </a:r>
            <a:endParaRPr sz="1600">
              <a:latin typeface="Arial"/>
              <a:cs typeface="Arial"/>
            </a:endParaRPr>
          </a:p>
          <a:p>
            <a:pPr marL="135255" marR="152400" indent="-122555" algn="l" rtl="0">
              <a:lnSpc>
                <a:spcPts val="1900"/>
              </a:lnSpc>
              <a:buFont typeface="Arial"/>
              <a:buChar char="•"/>
              <a:tabLst>
                <a:tab pos="135255" algn="l"/>
              </a:tabLst>
            </a:pP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Rearrangements </a:t>
            </a:r>
            <a:r>
              <a:rPr sz="1600" b="1" u="sng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the  surrounding</a:t>
            </a:r>
            <a:r>
              <a:rPr sz="1600" b="1" u="sng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opsin</a:t>
            </a:r>
            <a:endParaRPr sz="1600" b="1" u="sng">
              <a:latin typeface="Arial"/>
              <a:cs typeface="Arial"/>
            </a:endParaRPr>
          </a:p>
          <a:p>
            <a:pPr marL="135255" marR="262255" algn="l" rtl="0">
              <a:lnSpc>
                <a:spcPts val="1900"/>
              </a:lnSpc>
              <a:spcBef>
                <a:spcPts val="100"/>
              </a:spcBef>
            </a:pP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protein convert </a:t>
            </a:r>
            <a:r>
              <a:rPr sz="1600" b="1" u="sng" dirty="0">
                <a:solidFill>
                  <a:srgbClr val="C00000"/>
                </a:solidFill>
                <a:latin typeface="Arial"/>
                <a:cs typeface="Arial"/>
              </a:rPr>
              <a:t>it into 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the active R*</a:t>
            </a:r>
            <a:r>
              <a:rPr sz="1600" b="1" u="sng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state.</a:t>
            </a:r>
            <a:endParaRPr sz="1600" b="1" u="sng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9100" y="1435100"/>
            <a:ext cx="6019800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4650" y="5480050"/>
            <a:ext cx="586105" cy="0"/>
          </a:xfrm>
          <a:custGeom>
            <a:avLst/>
            <a:gdLst/>
            <a:ahLst/>
            <a:cxnLst/>
            <a:rect l="l" t="t" r="r" b="b"/>
            <a:pathLst>
              <a:path w="586104">
                <a:moveTo>
                  <a:pt x="0" y="0"/>
                </a:moveTo>
                <a:lnTo>
                  <a:pt x="585787" y="1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9350" y="2825750"/>
            <a:ext cx="586105" cy="0"/>
          </a:xfrm>
          <a:custGeom>
            <a:avLst/>
            <a:gdLst/>
            <a:ahLst/>
            <a:cxnLst/>
            <a:rect l="l" t="t" r="r" b="b"/>
            <a:pathLst>
              <a:path w="586104">
                <a:moveTo>
                  <a:pt x="0" y="0"/>
                </a:moveTo>
                <a:lnTo>
                  <a:pt x="585787" y="1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0" y="1295400"/>
            <a:ext cx="11007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Read this </a:t>
            </a:r>
            <a:endParaRPr lang="ar-JO" dirty="0"/>
          </a:p>
        </p:txBody>
      </p:sp>
      <p:sp>
        <p:nvSpPr>
          <p:cNvPr id="11" name="Rectangle 10"/>
          <p:cNvSpPr/>
          <p:nvPr/>
        </p:nvSpPr>
        <p:spPr>
          <a:xfrm>
            <a:off x="1752600" y="7162800"/>
            <a:ext cx="5867400" cy="193899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Light converts </a:t>
            </a:r>
            <a:r>
              <a:rPr lang="en-US" sz="2000" b="1" dirty="0" smtClean="0"/>
              <a:t>11-</a:t>
            </a:r>
            <a:r>
              <a:rPr lang="en-US" sz="2000" b="1" i="1" dirty="0" smtClean="0"/>
              <a:t>cis retinal (inactive form) to all-trans retinal. This </a:t>
            </a:r>
            <a:r>
              <a:rPr lang="en-US" sz="2000" dirty="0" smtClean="0"/>
              <a:t>structural change causes the molecule to become rigid. A series of intermediates is then formed, one of which is </a:t>
            </a:r>
            <a:r>
              <a:rPr lang="en-US" sz="2000" b="1" dirty="0" err="1" smtClean="0"/>
              <a:t>metarhodopsin</a:t>
            </a:r>
            <a:r>
              <a:rPr lang="en-US" sz="2000" b="1" dirty="0" smtClean="0"/>
              <a:t> 2 (R*).</a:t>
            </a:r>
          </a:p>
          <a:p>
            <a:pPr algn="l" rtl="0"/>
            <a:r>
              <a:rPr lang="en-US" sz="2000" b="1" dirty="0" smtClean="0"/>
              <a:t>Note: </a:t>
            </a:r>
            <a:r>
              <a:rPr lang="en-US" sz="2000" dirty="0" smtClean="0"/>
              <a:t>Each one of the </a:t>
            </a:r>
            <a:r>
              <a:rPr lang="en-US" sz="2000" dirty="0" err="1" smtClean="0"/>
              <a:t>rhodopsin</a:t>
            </a:r>
            <a:r>
              <a:rPr lang="en-US" sz="2000" dirty="0" smtClean="0"/>
              <a:t> intermediates can absorb light at a different wavelength.</a:t>
            </a:r>
            <a:endParaRPr lang="ar-JO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7" y="153988"/>
            <a:ext cx="68618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35" dirty="0"/>
              <a:t>Transducin </a:t>
            </a:r>
            <a:r>
              <a:rPr sz="3500" i="1" spc="95" dirty="0">
                <a:latin typeface="Symbol"/>
                <a:cs typeface="Symbol"/>
              </a:rPr>
              <a:t></a:t>
            </a:r>
            <a:r>
              <a:rPr sz="3500" i="1" spc="-700" dirty="0">
                <a:latin typeface="Times New Roman"/>
                <a:cs typeface="Times New Roman"/>
              </a:rPr>
              <a:t> </a:t>
            </a:r>
            <a:r>
              <a:rPr sz="3600" spc="-145" dirty="0"/>
              <a:t>Phosphodiesterase </a:t>
            </a:r>
            <a:r>
              <a:rPr sz="3600" spc="-125"/>
              <a:t>(</a:t>
            </a:r>
            <a:r>
              <a:rPr sz="3600" spc="-125" smtClean="0"/>
              <a:t>PDE</a:t>
            </a:r>
            <a:r>
              <a:rPr lang="ar-JO" sz="3600" spc="-125" dirty="0" smtClean="0"/>
              <a:t>(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" y="1231900"/>
            <a:ext cx="8178800" cy="349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950" y="1225551"/>
            <a:ext cx="8191500" cy="3505200"/>
          </a:xfrm>
          <a:custGeom>
            <a:avLst/>
            <a:gdLst/>
            <a:ahLst/>
            <a:cxnLst/>
            <a:rect l="l" t="t" r="r" b="b"/>
            <a:pathLst>
              <a:path w="8191500" h="3505200">
                <a:moveTo>
                  <a:pt x="0" y="0"/>
                </a:moveTo>
                <a:lnTo>
                  <a:pt x="8191504" y="0"/>
                </a:lnTo>
                <a:lnTo>
                  <a:pt x="8191504" y="3505201"/>
                </a:lnTo>
                <a:lnTo>
                  <a:pt x="0" y="35052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424" y="3312897"/>
            <a:ext cx="1074420" cy="1339850"/>
          </a:xfrm>
          <a:custGeom>
            <a:avLst/>
            <a:gdLst/>
            <a:ahLst/>
            <a:cxnLst/>
            <a:rect l="l" t="t" r="r" b="b"/>
            <a:pathLst>
              <a:path w="1074420" h="1339850">
                <a:moveTo>
                  <a:pt x="884803" y="1176858"/>
                </a:moveTo>
                <a:lnTo>
                  <a:pt x="869796" y="1238567"/>
                </a:lnTo>
                <a:lnTo>
                  <a:pt x="894151" y="1244485"/>
                </a:lnTo>
                <a:lnTo>
                  <a:pt x="792839" y="1277429"/>
                </a:lnTo>
                <a:lnTo>
                  <a:pt x="781858" y="1283625"/>
                </a:lnTo>
                <a:lnTo>
                  <a:pt x="774365" y="1293218"/>
                </a:lnTo>
                <a:lnTo>
                  <a:pt x="771015" y="1304922"/>
                </a:lnTo>
                <a:lnTo>
                  <a:pt x="772464" y="1317447"/>
                </a:lnTo>
                <a:lnTo>
                  <a:pt x="778659" y="1328427"/>
                </a:lnTo>
                <a:lnTo>
                  <a:pt x="788251" y="1335919"/>
                </a:lnTo>
                <a:lnTo>
                  <a:pt x="799953" y="1339267"/>
                </a:lnTo>
                <a:lnTo>
                  <a:pt x="812477" y="1337818"/>
                </a:lnTo>
                <a:lnTo>
                  <a:pt x="1073965" y="1252778"/>
                </a:lnTo>
                <a:lnTo>
                  <a:pt x="1049640" y="1230490"/>
                </a:lnTo>
                <a:lnTo>
                  <a:pt x="937195" y="1230490"/>
                </a:lnTo>
                <a:lnTo>
                  <a:pt x="940435" y="1216558"/>
                </a:lnTo>
                <a:lnTo>
                  <a:pt x="1034435" y="1216558"/>
                </a:lnTo>
                <a:lnTo>
                  <a:pt x="995557" y="1180934"/>
                </a:lnTo>
                <a:lnTo>
                  <a:pt x="901566" y="1180934"/>
                </a:lnTo>
                <a:lnTo>
                  <a:pt x="884803" y="1176858"/>
                </a:lnTo>
                <a:close/>
              </a:path>
              <a:path w="1074420" h="1339850">
                <a:moveTo>
                  <a:pt x="1034435" y="1216558"/>
                </a:moveTo>
                <a:lnTo>
                  <a:pt x="940435" y="1216558"/>
                </a:lnTo>
                <a:lnTo>
                  <a:pt x="950810" y="1226058"/>
                </a:lnTo>
                <a:lnTo>
                  <a:pt x="937195" y="1230490"/>
                </a:lnTo>
                <a:lnTo>
                  <a:pt x="1049640" y="1230490"/>
                </a:lnTo>
                <a:lnTo>
                  <a:pt x="1034435" y="1216558"/>
                </a:lnTo>
                <a:close/>
              </a:path>
              <a:path w="1074420" h="1339850">
                <a:moveTo>
                  <a:pt x="762580" y="1145552"/>
                </a:moveTo>
                <a:lnTo>
                  <a:pt x="745971" y="1206842"/>
                </a:lnTo>
                <a:lnTo>
                  <a:pt x="766545" y="1212418"/>
                </a:lnTo>
                <a:lnTo>
                  <a:pt x="807847" y="1222997"/>
                </a:lnTo>
                <a:lnTo>
                  <a:pt x="823587" y="1161478"/>
                </a:lnTo>
                <a:lnTo>
                  <a:pt x="783154" y="1151127"/>
                </a:lnTo>
                <a:lnTo>
                  <a:pt x="762580" y="1145552"/>
                </a:lnTo>
                <a:close/>
              </a:path>
              <a:path w="1074420" h="1339850">
                <a:moveTo>
                  <a:pt x="856518" y="1058354"/>
                </a:moveTo>
                <a:lnTo>
                  <a:pt x="819867" y="1079781"/>
                </a:lnTo>
                <a:lnTo>
                  <a:pt x="818065" y="1091817"/>
                </a:lnTo>
                <a:lnTo>
                  <a:pt x="820909" y="1103651"/>
                </a:lnTo>
                <a:lnTo>
                  <a:pt x="828335" y="1113840"/>
                </a:lnTo>
                <a:lnTo>
                  <a:pt x="901566" y="1180934"/>
                </a:lnTo>
                <a:lnTo>
                  <a:pt x="995557" y="1180934"/>
                </a:lnTo>
                <a:lnTo>
                  <a:pt x="864770" y="1061097"/>
                </a:lnTo>
                <a:lnTo>
                  <a:pt x="856518" y="1058354"/>
                </a:lnTo>
                <a:close/>
              </a:path>
              <a:path w="1074420" h="1339850">
                <a:moveTo>
                  <a:pt x="640791" y="1111529"/>
                </a:moveTo>
                <a:lnTo>
                  <a:pt x="623139" y="1172527"/>
                </a:lnTo>
                <a:lnTo>
                  <a:pt x="679166" y="1188732"/>
                </a:lnTo>
                <a:lnTo>
                  <a:pt x="684682" y="1190231"/>
                </a:lnTo>
                <a:lnTo>
                  <a:pt x="701291" y="1128941"/>
                </a:lnTo>
                <a:lnTo>
                  <a:pt x="696817" y="1127734"/>
                </a:lnTo>
                <a:lnTo>
                  <a:pt x="640791" y="1111529"/>
                </a:lnTo>
                <a:close/>
              </a:path>
              <a:path w="1074420" h="1339850">
                <a:moveTo>
                  <a:pt x="520733" y="1073594"/>
                </a:moveTo>
                <a:lnTo>
                  <a:pt x="501023" y="1133957"/>
                </a:lnTo>
                <a:lnTo>
                  <a:pt x="561388" y="1153655"/>
                </a:lnTo>
                <a:lnTo>
                  <a:pt x="581097" y="1093292"/>
                </a:lnTo>
                <a:lnTo>
                  <a:pt x="520733" y="1073594"/>
                </a:lnTo>
                <a:close/>
              </a:path>
              <a:path w="1074420" h="1339850">
                <a:moveTo>
                  <a:pt x="401825" y="1033487"/>
                </a:moveTo>
                <a:lnTo>
                  <a:pt x="379310" y="1092860"/>
                </a:lnTo>
                <a:lnTo>
                  <a:pt x="404368" y="1102359"/>
                </a:lnTo>
                <a:lnTo>
                  <a:pt x="440660" y="1114247"/>
                </a:lnTo>
                <a:lnTo>
                  <a:pt x="460368" y="1053884"/>
                </a:lnTo>
                <a:lnTo>
                  <a:pt x="426882" y="1042987"/>
                </a:lnTo>
                <a:lnTo>
                  <a:pt x="401825" y="1033487"/>
                </a:lnTo>
                <a:close/>
              </a:path>
              <a:path w="1074420" h="1339850">
                <a:moveTo>
                  <a:pt x="285440" y="986421"/>
                </a:moveTo>
                <a:lnTo>
                  <a:pt x="260280" y="1044714"/>
                </a:lnTo>
                <a:lnTo>
                  <a:pt x="316941" y="1069174"/>
                </a:lnTo>
                <a:lnTo>
                  <a:pt x="319937" y="1070343"/>
                </a:lnTo>
                <a:lnTo>
                  <a:pt x="342450" y="1010970"/>
                </a:lnTo>
                <a:lnTo>
                  <a:pt x="342101" y="1010869"/>
                </a:lnTo>
                <a:lnTo>
                  <a:pt x="285440" y="986421"/>
                </a:lnTo>
                <a:close/>
              </a:path>
              <a:path w="1074420" h="1339850">
                <a:moveTo>
                  <a:pt x="176959" y="930719"/>
                </a:moveTo>
                <a:lnTo>
                  <a:pt x="143111" y="984453"/>
                </a:lnTo>
                <a:lnTo>
                  <a:pt x="162919" y="996924"/>
                </a:lnTo>
                <a:lnTo>
                  <a:pt x="201207" y="1016520"/>
                </a:lnTo>
                <a:lnTo>
                  <a:pt x="229963" y="959904"/>
                </a:lnTo>
                <a:lnTo>
                  <a:pt x="196766" y="943203"/>
                </a:lnTo>
                <a:lnTo>
                  <a:pt x="176959" y="930719"/>
                </a:lnTo>
                <a:close/>
              </a:path>
              <a:path w="1074420" h="1339850">
                <a:moveTo>
                  <a:pt x="86931" y="857288"/>
                </a:moveTo>
                <a:lnTo>
                  <a:pt x="38017" y="897775"/>
                </a:lnTo>
                <a:lnTo>
                  <a:pt x="54135" y="917244"/>
                </a:lnTo>
                <a:lnTo>
                  <a:pt x="55411" y="918540"/>
                </a:lnTo>
                <a:lnTo>
                  <a:pt x="87207" y="945756"/>
                </a:lnTo>
                <a:lnTo>
                  <a:pt x="128498" y="897521"/>
                </a:lnTo>
                <a:lnTo>
                  <a:pt x="100153" y="873251"/>
                </a:lnTo>
                <a:lnTo>
                  <a:pt x="86931" y="857288"/>
                </a:lnTo>
                <a:close/>
              </a:path>
              <a:path w="1074420" h="1339850">
                <a:moveTo>
                  <a:pt x="1021" y="754773"/>
                </a:moveTo>
                <a:lnTo>
                  <a:pt x="29" y="773722"/>
                </a:lnTo>
                <a:lnTo>
                  <a:pt x="0" y="777468"/>
                </a:lnTo>
                <a:lnTo>
                  <a:pt x="5768" y="823620"/>
                </a:lnTo>
                <a:lnTo>
                  <a:pt x="6243" y="825703"/>
                </a:lnTo>
                <a:lnTo>
                  <a:pt x="7565" y="829614"/>
                </a:lnTo>
                <a:lnTo>
                  <a:pt x="67542" y="809383"/>
                </a:lnTo>
                <a:lnTo>
                  <a:pt x="67983" y="809383"/>
                </a:lnTo>
                <a:lnTo>
                  <a:pt x="63590" y="774230"/>
                </a:lnTo>
                <a:lnTo>
                  <a:pt x="64434" y="758088"/>
                </a:lnTo>
                <a:lnTo>
                  <a:pt x="1021" y="754773"/>
                </a:lnTo>
                <a:close/>
              </a:path>
              <a:path w="1074420" h="1339850">
                <a:moveTo>
                  <a:pt x="67983" y="809383"/>
                </a:moveTo>
                <a:lnTo>
                  <a:pt x="67542" y="809383"/>
                </a:lnTo>
                <a:lnTo>
                  <a:pt x="68513" y="813625"/>
                </a:lnTo>
                <a:lnTo>
                  <a:pt x="67983" y="809383"/>
                </a:lnTo>
                <a:close/>
              </a:path>
              <a:path w="1074420" h="1339850">
                <a:moveTo>
                  <a:pt x="31396" y="620521"/>
                </a:moveTo>
                <a:lnTo>
                  <a:pt x="30212" y="623239"/>
                </a:lnTo>
                <a:lnTo>
                  <a:pt x="13267" y="674496"/>
                </a:lnTo>
                <a:lnTo>
                  <a:pt x="10436" y="687438"/>
                </a:lnTo>
                <a:lnTo>
                  <a:pt x="72685" y="699985"/>
                </a:lnTo>
                <a:lnTo>
                  <a:pt x="73609" y="694283"/>
                </a:lnTo>
                <a:lnTo>
                  <a:pt x="88444" y="648563"/>
                </a:lnTo>
                <a:lnTo>
                  <a:pt x="89628" y="645845"/>
                </a:lnTo>
                <a:lnTo>
                  <a:pt x="31396" y="620521"/>
                </a:lnTo>
                <a:close/>
              </a:path>
              <a:path w="1074420" h="1339850">
                <a:moveTo>
                  <a:pt x="89829" y="503199"/>
                </a:moveTo>
                <a:lnTo>
                  <a:pt x="81281" y="517372"/>
                </a:lnTo>
                <a:lnTo>
                  <a:pt x="58513" y="560539"/>
                </a:lnTo>
                <a:lnTo>
                  <a:pt x="114715" y="590105"/>
                </a:lnTo>
                <a:lnTo>
                  <a:pt x="135656" y="550163"/>
                </a:lnTo>
                <a:lnTo>
                  <a:pt x="144204" y="535990"/>
                </a:lnTo>
                <a:lnTo>
                  <a:pt x="89829" y="503199"/>
                </a:lnTo>
                <a:close/>
              </a:path>
              <a:path w="1074420" h="1339850">
                <a:moveTo>
                  <a:pt x="161000" y="395592"/>
                </a:moveTo>
                <a:lnTo>
                  <a:pt x="124726" y="447713"/>
                </a:lnTo>
                <a:lnTo>
                  <a:pt x="176847" y="483984"/>
                </a:lnTo>
                <a:lnTo>
                  <a:pt x="213119" y="431863"/>
                </a:lnTo>
                <a:lnTo>
                  <a:pt x="161000" y="395592"/>
                </a:lnTo>
                <a:close/>
              </a:path>
              <a:path w="1074420" h="1339850">
                <a:moveTo>
                  <a:pt x="238107" y="292430"/>
                </a:moveTo>
                <a:lnTo>
                  <a:pt x="198857" y="342341"/>
                </a:lnTo>
                <a:lnTo>
                  <a:pt x="248773" y="381596"/>
                </a:lnTo>
                <a:lnTo>
                  <a:pt x="288024" y="331673"/>
                </a:lnTo>
                <a:lnTo>
                  <a:pt x="238107" y="292430"/>
                </a:lnTo>
                <a:close/>
              </a:path>
              <a:path w="1074420" h="1339850">
                <a:moveTo>
                  <a:pt x="318763" y="192951"/>
                </a:moveTo>
                <a:lnTo>
                  <a:pt x="283013" y="235343"/>
                </a:lnTo>
                <a:lnTo>
                  <a:pt x="277357" y="242506"/>
                </a:lnTo>
                <a:lnTo>
                  <a:pt x="327273" y="281762"/>
                </a:lnTo>
                <a:lnTo>
                  <a:pt x="331557" y="276288"/>
                </a:lnTo>
                <a:lnTo>
                  <a:pt x="367309" y="233883"/>
                </a:lnTo>
                <a:lnTo>
                  <a:pt x="318763" y="192951"/>
                </a:lnTo>
                <a:close/>
              </a:path>
              <a:path w="1074420" h="1339850">
                <a:moveTo>
                  <a:pt x="401317" y="95783"/>
                </a:moveTo>
                <a:lnTo>
                  <a:pt x="381858" y="118135"/>
                </a:lnTo>
                <a:lnTo>
                  <a:pt x="359698" y="144399"/>
                </a:lnTo>
                <a:lnTo>
                  <a:pt x="408244" y="185343"/>
                </a:lnTo>
                <a:lnTo>
                  <a:pt x="429747" y="159829"/>
                </a:lnTo>
                <a:lnTo>
                  <a:pt x="449206" y="137477"/>
                </a:lnTo>
                <a:lnTo>
                  <a:pt x="401317" y="95783"/>
                </a:lnTo>
                <a:close/>
              </a:path>
              <a:path w="1074420" h="1339850">
                <a:moveTo>
                  <a:pt x="484715" y="0"/>
                </a:moveTo>
                <a:lnTo>
                  <a:pt x="443016" y="47891"/>
                </a:lnTo>
                <a:lnTo>
                  <a:pt x="490907" y="89598"/>
                </a:lnTo>
                <a:lnTo>
                  <a:pt x="532606" y="41706"/>
                </a:lnTo>
                <a:lnTo>
                  <a:pt x="48471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2000" y="4978400"/>
            <a:ext cx="4241800" cy="102784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52705" rIns="0" bIns="0" rtlCol="0">
            <a:spAutoFit/>
          </a:bodyPr>
          <a:lstStyle/>
          <a:p>
            <a:pPr marL="95885" marR="203200" algn="l" rtl="0">
              <a:lnSpc>
                <a:spcPts val="1900"/>
              </a:lnSpc>
              <a:spcBef>
                <a:spcPts val="415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G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proteins are heterotrimeric, consisting  of </a:t>
            </a:r>
            <a:r>
              <a:rPr sz="1550" b="1" i="1" spc="15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550" b="1" i="1" spc="10" dirty="0">
                <a:solidFill>
                  <a:srgbClr val="C00000"/>
                </a:solidFill>
                <a:latin typeface="Symbol"/>
                <a:cs typeface="Symbol"/>
              </a:rPr>
              <a:t>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550" b="1" i="1" spc="15" dirty="0">
                <a:solidFill>
                  <a:srgbClr val="C00000"/>
                </a:solidFill>
                <a:latin typeface="Symbol"/>
                <a:cs typeface="Symbol"/>
              </a:rPr>
              <a:t></a:t>
            </a:r>
            <a:r>
              <a:rPr sz="1550" b="1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subunits.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In its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inactive  state,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transducin’s </a:t>
            </a:r>
            <a:r>
              <a:rPr sz="1550" b="1" i="1" spc="30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1550" b="1" i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subunit has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GDP  bound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8000" y="4762501"/>
            <a:ext cx="1409700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45100" y="3644899"/>
            <a:ext cx="3378200" cy="1029128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53975" rIns="0" bIns="0" rtlCol="0">
            <a:spAutoFit/>
          </a:bodyPr>
          <a:lstStyle/>
          <a:p>
            <a:pPr marL="95885" marR="225425" algn="l" rtl="0">
              <a:lnSpc>
                <a:spcPts val="1900"/>
              </a:lnSpc>
              <a:spcBef>
                <a:spcPts val="425"/>
              </a:spcBef>
            </a:pP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R* binds transducin and </a:t>
            </a:r>
            <a:r>
              <a:rPr sz="1600" b="1" u="sng" dirty="0">
                <a:solidFill>
                  <a:srgbClr val="C00000"/>
                </a:solidFill>
                <a:latin typeface="Arial"/>
                <a:cs typeface="Arial"/>
              </a:rPr>
              <a:t>allows 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the dissociation of </a:t>
            </a:r>
            <a:r>
              <a:rPr sz="1600" b="1" u="sng" spc="-55" dirty="0">
                <a:solidFill>
                  <a:srgbClr val="C00000"/>
                </a:solidFill>
                <a:latin typeface="Arial"/>
                <a:cs typeface="Arial"/>
              </a:rPr>
              <a:t>GDP, 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association of </a:t>
            </a:r>
            <a:r>
              <a:rPr sz="1600" b="1" u="sng" spc="-55" dirty="0">
                <a:solidFill>
                  <a:srgbClr val="C00000"/>
                </a:solidFill>
                <a:latin typeface="Arial"/>
                <a:cs typeface="Arial"/>
              </a:rPr>
              <a:t>GTP,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and release  of </a:t>
            </a:r>
            <a:r>
              <a:rPr sz="1600" b="1" u="sng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550" b="1" i="1" u="sng" spc="3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1550" b="1" i="1" u="sng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u="sng" spc="-5" smtClean="0">
                <a:solidFill>
                  <a:srgbClr val="C00000"/>
                </a:solidFill>
                <a:latin typeface="Arial"/>
                <a:cs typeface="Arial"/>
              </a:rPr>
              <a:t>subunit.</a:t>
            </a:r>
            <a:r>
              <a:rPr lang="en-US" sz="1600" b="1" spc="-5" dirty="0" smtClean="0">
                <a:solidFill>
                  <a:srgbClr val="C00000"/>
                </a:solidFill>
                <a:latin typeface="Arial"/>
                <a:cs typeface="Arial"/>
              </a:rPr>
              <a:t>important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36216" y="3887799"/>
            <a:ext cx="594995" cy="282575"/>
          </a:xfrm>
          <a:custGeom>
            <a:avLst/>
            <a:gdLst/>
            <a:ahLst/>
            <a:cxnLst/>
            <a:rect l="l" t="t" r="r" b="b"/>
            <a:pathLst>
              <a:path w="594994" h="282575">
                <a:moveTo>
                  <a:pt x="517898" y="143218"/>
                </a:moveTo>
                <a:lnTo>
                  <a:pt x="433603" y="143218"/>
                </a:lnTo>
                <a:lnTo>
                  <a:pt x="365798" y="220879"/>
                </a:lnTo>
                <a:lnTo>
                  <a:pt x="359550" y="231828"/>
                </a:lnTo>
                <a:lnTo>
                  <a:pt x="358038" y="243906"/>
                </a:lnTo>
                <a:lnTo>
                  <a:pt x="361165" y="255671"/>
                </a:lnTo>
                <a:lnTo>
                  <a:pt x="368833" y="265684"/>
                </a:lnTo>
                <a:lnTo>
                  <a:pt x="375437" y="271450"/>
                </a:lnTo>
                <a:lnTo>
                  <a:pt x="383755" y="273990"/>
                </a:lnTo>
                <a:lnTo>
                  <a:pt x="399973" y="272885"/>
                </a:lnTo>
                <a:lnTo>
                  <a:pt x="407873" y="269253"/>
                </a:lnTo>
                <a:lnTo>
                  <a:pt x="517898" y="143218"/>
                </a:lnTo>
                <a:close/>
              </a:path>
              <a:path w="594994" h="282575">
                <a:moveTo>
                  <a:pt x="300875" y="120930"/>
                </a:moveTo>
                <a:lnTo>
                  <a:pt x="240703" y="141212"/>
                </a:lnTo>
                <a:lnTo>
                  <a:pt x="260972" y="201384"/>
                </a:lnTo>
                <a:lnTo>
                  <a:pt x="321144" y="181102"/>
                </a:lnTo>
                <a:lnTo>
                  <a:pt x="300875" y="120930"/>
                </a:lnTo>
                <a:close/>
              </a:path>
              <a:path w="594994" h="282575">
                <a:moveTo>
                  <a:pt x="312545" y="0"/>
                </a:moveTo>
                <a:lnTo>
                  <a:pt x="301286" y="4628"/>
                </a:lnTo>
                <a:lnTo>
                  <a:pt x="292587" y="13140"/>
                </a:lnTo>
                <a:lnTo>
                  <a:pt x="287655" y="24740"/>
                </a:lnTo>
                <a:lnTo>
                  <a:pt x="287603" y="37353"/>
                </a:lnTo>
                <a:lnTo>
                  <a:pt x="292231" y="48611"/>
                </a:lnTo>
                <a:lnTo>
                  <a:pt x="300744" y="57310"/>
                </a:lnTo>
                <a:lnTo>
                  <a:pt x="312343" y="62243"/>
                </a:lnTo>
                <a:lnTo>
                  <a:pt x="413334" y="83033"/>
                </a:lnTo>
                <a:lnTo>
                  <a:pt x="361048" y="100648"/>
                </a:lnTo>
                <a:lnTo>
                  <a:pt x="381330" y="160833"/>
                </a:lnTo>
                <a:lnTo>
                  <a:pt x="433603" y="143218"/>
                </a:lnTo>
                <a:lnTo>
                  <a:pt x="517898" y="143218"/>
                </a:lnTo>
                <a:lnTo>
                  <a:pt x="524250" y="135941"/>
                </a:lnTo>
                <a:lnTo>
                  <a:pt x="439953" y="135941"/>
                </a:lnTo>
                <a:lnTo>
                  <a:pt x="422782" y="84976"/>
                </a:lnTo>
                <a:lnTo>
                  <a:pt x="568741" y="84976"/>
                </a:lnTo>
                <a:lnTo>
                  <a:pt x="594474" y="55499"/>
                </a:lnTo>
                <a:lnTo>
                  <a:pt x="325158" y="51"/>
                </a:lnTo>
                <a:lnTo>
                  <a:pt x="312545" y="0"/>
                </a:lnTo>
                <a:close/>
              </a:path>
              <a:path w="594994" h="282575">
                <a:moveTo>
                  <a:pt x="568741" y="84976"/>
                </a:moveTo>
                <a:lnTo>
                  <a:pt x="422782" y="84976"/>
                </a:lnTo>
                <a:lnTo>
                  <a:pt x="475043" y="95746"/>
                </a:lnTo>
                <a:lnTo>
                  <a:pt x="439953" y="135941"/>
                </a:lnTo>
                <a:lnTo>
                  <a:pt x="524250" y="135941"/>
                </a:lnTo>
                <a:lnTo>
                  <a:pt x="568741" y="84976"/>
                </a:lnTo>
                <a:close/>
              </a:path>
              <a:path w="594994" h="282575">
                <a:moveTo>
                  <a:pt x="180517" y="161481"/>
                </a:moveTo>
                <a:lnTo>
                  <a:pt x="120345" y="181763"/>
                </a:lnTo>
                <a:lnTo>
                  <a:pt x="140627" y="241935"/>
                </a:lnTo>
                <a:lnTo>
                  <a:pt x="200799" y="221654"/>
                </a:lnTo>
                <a:lnTo>
                  <a:pt x="180517" y="161481"/>
                </a:lnTo>
                <a:close/>
              </a:path>
              <a:path w="594994" h="282575">
                <a:moveTo>
                  <a:pt x="60172" y="202032"/>
                </a:moveTo>
                <a:lnTo>
                  <a:pt x="0" y="222314"/>
                </a:lnTo>
                <a:lnTo>
                  <a:pt x="20269" y="282487"/>
                </a:lnTo>
                <a:lnTo>
                  <a:pt x="80441" y="262217"/>
                </a:lnTo>
                <a:lnTo>
                  <a:pt x="60172" y="20203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0" y="4940301"/>
            <a:ext cx="5029200" cy="1917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40" dirty="0"/>
              <a:t>Activation </a:t>
            </a:r>
            <a:r>
              <a:rPr spc="-80" dirty="0"/>
              <a:t>of</a:t>
            </a:r>
            <a:r>
              <a:rPr spc="-459" dirty="0"/>
              <a:t> </a:t>
            </a:r>
            <a:r>
              <a:rPr spc="-145" dirty="0"/>
              <a:t>phosphodiesterase</a:t>
            </a:r>
          </a:p>
        </p:txBody>
      </p:sp>
      <p:sp>
        <p:nvSpPr>
          <p:cNvPr id="5" name="object 5"/>
          <p:cNvSpPr/>
          <p:nvPr/>
        </p:nvSpPr>
        <p:spPr>
          <a:xfrm>
            <a:off x="228600" y="1092200"/>
            <a:ext cx="6019800" cy="406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37000" y="1346200"/>
            <a:ext cx="4991100" cy="1768433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9530" rIns="0" bIns="0" rtlCol="0">
            <a:spAutoFit/>
          </a:bodyPr>
          <a:lstStyle/>
          <a:p>
            <a:pPr marL="256540" marR="133350" indent="-168275" algn="l" rtl="0">
              <a:lnSpc>
                <a:spcPts val="1900"/>
              </a:lnSpc>
              <a:spcBef>
                <a:spcPts val="390"/>
              </a:spcBef>
              <a:buFont typeface="Arial"/>
              <a:buChar char="•"/>
              <a:tabLst>
                <a:tab pos="256540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PDE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is a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heterotetramer that consists of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a 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dimer of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two catalytic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subunits, </a:t>
            </a:r>
            <a:r>
              <a:rPr sz="1550" b="1" i="1" spc="30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1550" b="1" i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550" b="1" i="1" spc="25" dirty="0">
                <a:solidFill>
                  <a:srgbClr val="C00000"/>
                </a:solidFill>
                <a:latin typeface="Symbol"/>
                <a:cs typeface="Symbol"/>
              </a:rPr>
              <a:t></a:t>
            </a:r>
            <a:r>
              <a:rPr sz="1550" b="1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subunits, each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an active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site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inhibited by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a 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PDE </a:t>
            </a:r>
            <a:r>
              <a:rPr sz="1550" b="1" i="1" spc="15" dirty="0">
                <a:solidFill>
                  <a:srgbClr val="C00000"/>
                </a:solidFill>
                <a:latin typeface="Symbol"/>
                <a:cs typeface="Symbol"/>
              </a:rPr>
              <a:t></a:t>
            </a:r>
            <a:r>
              <a:rPr sz="1550" b="1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50" b="1" i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subunit.</a:t>
            </a:r>
            <a:endParaRPr sz="1600">
              <a:latin typeface="Arial"/>
              <a:cs typeface="Arial"/>
            </a:endParaRPr>
          </a:p>
          <a:p>
            <a:pPr marL="256540" indent="-168275" algn="l" rtl="0">
              <a:lnSpc>
                <a:spcPts val="1839"/>
              </a:lnSpc>
              <a:buFont typeface="Arial"/>
              <a:buChar char="•"/>
              <a:tabLst>
                <a:tab pos="256540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The activated transducin </a:t>
            </a:r>
            <a:r>
              <a:rPr sz="1550" b="1" i="1" spc="30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1550" b="1" i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subunit-GTP</a:t>
            </a:r>
            <a:r>
              <a:rPr sz="16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binds</a:t>
            </a:r>
            <a:endParaRPr sz="1600">
              <a:latin typeface="Arial"/>
              <a:cs typeface="Arial"/>
            </a:endParaRPr>
          </a:p>
          <a:p>
            <a:pPr marL="255904" marR="876935" algn="l" rtl="0">
              <a:lnSpc>
                <a:spcPts val="1900"/>
              </a:lnSpc>
              <a:spcBef>
                <a:spcPts val="160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PDE </a:t>
            </a:r>
            <a:r>
              <a:rPr sz="1550" b="1" i="1" spc="15" dirty="0">
                <a:solidFill>
                  <a:srgbClr val="C00000"/>
                </a:solidFill>
                <a:latin typeface="Symbol"/>
                <a:cs typeface="Symbol"/>
              </a:rPr>
              <a:t></a:t>
            </a:r>
            <a:r>
              <a:rPr sz="1550" b="1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and relieves the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inhibition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a 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catalytic</a:t>
            </a:r>
            <a:r>
              <a:rPr sz="16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subunit.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val 7"/>
          <p:cNvSpPr/>
          <p:nvPr/>
        </p:nvSpPr>
        <p:spPr>
          <a:xfrm>
            <a:off x="914400" y="3657600"/>
            <a:ext cx="2514600" cy="1676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40" dirty="0"/>
              <a:t>cGMP-gated</a:t>
            </a:r>
            <a:r>
              <a:rPr spc="-360" dirty="0"/>
              <a:t> </a:t>
            </a:r>
            <a:r>
              <a:rPr spc="-150" dirty="0"/>
              <a:t>channels</a:t>
            </a:r>
          </a:p>
        </p:txBody>
      </p:sp>
      <p:sp>
        <p:nvSpPr>
          <p:cNvPr id="4" name="object 4"/>
          <p:cNvSpPr/>
          <p:nvPr/>
        </p:nvSpPr>
        <p:spPr>
          <a:xfrm>
            <a:off x="152400" y="1282701"/>
            <a:ext cx="7061200" cy="467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8850" y="31305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6746" y="2360"/>
                </a:lnTo>
                <a:lnTo>
                  <a:pt x="92141" y="9288"/>
                </a:lnTo>
                <a:lnTo>
                  <a:pt x="135957" y="20554"/>
                </a:lnTo>
                <a:lnTo>
                  <a:pt x="177963" y="35929"/>
                </a:lnTo>
                <a:lnTo>
                  <a:pt x="217928" y="55181"/>
                </a:lnTo>
                <a:lnTo>
                  <a:pt x="255625" y="78082"/>
                </a:lnTo>
                <a:lnTo>
                  <a:pt x="290821" y="104402"/>
                </a:lnTo>
                <a:lnTo>
                  <a:pt x="323289" y="133910"/>
                </a:lnTo>
                <a:lnTo>
                  <a:pt x="352798" y="166378"/>
                </a:lnTo>
                <a:lnTo>
                  <a:pt x="379117" y="201575"/>
                </a:lnTo>
                <a:lnTo>
                  <a:pt x="402018" y="239271"/>
                </a:lnTo>
                <a:lnTo>
                  <a:pt x="421271" y="279237"/>
                </a:lnTo>
                <a:lnTo>
                  <a:pt x="436645" y="321242"/>
                </a:lnTo>
                <a:lnTo>
                  <a:pt x="447911" y="365058"/>
                </a:lnTo>
                <a:lnTo>
                  <a:pt x="454839" y="410454"/>
                </a:lnTo>
                <a:lnTo>
                  <a:pt x="457200" y="457200"/>
                </a:lnTo>
              </a:path>
            </a:pathLst>
          </a:custGeom>
          <a:ln w="12700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90176" y="2796858"/>
            <a:ext cx="4375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baseline="-1736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-7" baseline="-1736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2+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2000" y="3759201"/>
            <a:ext cx="3111500" cy="1768433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9530" rIns="0" bIns="0" rtlCol="0">
            <a:spAutoFit/>
          </a:bodyPr>
          <a:lstStyle/>
          <a:p>
            <a:pPr marL="254635" marR="358140" indent="-168275" algn="l" rtl="0">
              <a:lnSpc>
                <a:spcPts val="1900"/>
              </a:lnSpc>
              <a:spcBef>
                <a:spcPts val="390"/>
              </a:spcBef>
              <a:buFont typeface="Arial"/>
              <a:buChar char="•"/>
              <a:tabLst>
                <a:tab pos="255270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When activated, PDE  hydrolyzes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cGMP to</a:t>
            </a:r>
            <a:r>
              <a:rPr sz="16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C00000"/>
                </a:solidFill>
                <a:latin typeface="Arial"/>
                <a:cs typeface="Arial"/>
              </a:rPr>
              <a:t>GMP.</a:t>
            </a:r>
            <a:endParaRPr sz="1600">
              <a:latin typeface="Arial"/>
              <a:cs typeface="Arial"/>
            </a:endParaRPr>
          </a:p>
          <a:p>
            <a:pPr marL="254635" marR="401320" indent="-168275" algn="l" rtl="0">
              <a:lnSpc>
                <a:spcPts val="1900"/>
              </a:lnSpc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cGMP</a:t>
            </a:r>
            <a:r>
              <a:rPr sz="16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concentration  inside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rod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decreases.</a:t>
            </a:r>
            <a:endParaRPr sz="1600">
              <a:latin typeface="Arial"/>
              <a:cs typeface="Arial"/>
            </a:endParaRPr>
          </a:p>
          <a:p>
            <a:pPr marL="254635" indent="-168275" algn="l" rtl="0">
              <a:lnSpc>
                <a:spcPts val="1839"/>
              </a:lnSpc>
              <a:buFont typeface="Arial"/>
              <a:buChar char="•"/>
              <a:tabLst>
                <a:tab pos="255270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Cyclic nucleotide-gated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  <a:p>
            <a:pPr marL="254635" marR="374015" algn="l" rtl="0">
              <a:lnSpc>
                <a:spcPts val="1900"/>
              </a:lnSpc>
              <a:spcBef>
                <a:spcPts val="16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channels close leading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to  </a:t>
            </a:r>
            <a:r>
              <a:rPr sz="1600" b="1" u="sng" spc="-5">
                <a:solidFill>
                  <a:srgbClr val="C00000"/>
                </a:solidFill>
                <a:latin typeface="Arial"/>
                <a:cs typeface="Arial"/>
              </a:rPr>
              <a:t>hyperpolarization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600" u="sng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63737" y="2969870"/>
            <a:ext cx="1442085" cy="118110"/>
          </a:xfrm>
          <a:custGeom>
            <a:avLst/>
            <a:gdLst/>
            <a:ahLst/>
            <a:cxnLst/>
            <a:rect l="l" t="t" r="r" b="b"/>
            <a:pathLst>
              <a:path w="1442085" h="118110">
                <a:moveTo>
                  <a:pt x="99059" y="0"/>
                </a:moveTo>
                <a:lnTo>
                  <a:pt x="0" y="62255"/>
                </a:lnTo>
                <a:lnTo>
                  <a:pt x="102958" y="117843"/>
                </a:lnTo>
                <a:lnTo>
                  <a:pt x="110667" y="115544"/>
                </a:lnTo>
                <a:lnTo>
                  <a:pt x="117322" y="103200"/>
                </a:lnTo>
                <a:lnTo>
                  <a:pt x="115023" y="95491"/>
                </a:lnTo>
                <a:lnTo>
                  <a:pt x="72567" y="72567"/>
                </a:lnTo>
                <a:lnTo>
                  <a:pt x="841057" y="47180"/>
                </a:lnTo>
                <a:lnTo>
                  <a:pt x="71729" y="47180"/>
                </a:lnTo>
                <a:lnTo>
                  <a:pt x="112585" y="21501"/>
                </a:lnTo>
                <a:lnTo>
                  <a:pt x="114376" y="13665"/>
                </a:lnTo>
                <a:lnTo>
                  <a:pt x="106908" y="1790"/>
                </a:lnTo>
                <a:lnTo>
                  <a:pt x="99059" y="0"/>
                </a:lnTo>
                <a:close/>
              </a:path>
              <a:path w="1442085" h="118110">
                <a:moveTo>
                  <a:pt x="1441094" y="1943"/>
                </a:moveTo>
                <a:lnTo>
                  <a:pt x="71729" y="47180"/>
                </a:lnTo>
                <a:lnTo>
                  <a:pt x="841057" y="47180"/>
                </a:lnTo>
                <a:lnTo>
                  <a:pt x="1441932" y="27330"/>
                </a:lnTo>
                <a:lnTo>
                  <a:pt x="1441094" y="1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71534" y="7239000"/>
            <a:ext cx="8087021" cy="16927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2600" dirty="0" smtClean="0">
                <a:latin typeface="Bell MT" pitchFamily="18" charset="0"/>
                <a:cs typeface="+mj-cs"/>
              </a:rPr>
              <a:t>In brief : LIGHT</a:t>
            </a:r>
            <a:r>
              <a:rPr lang="en-US" sz="2600" dirty="0" smtClean="0">
                <a:latin typeface="Bell MT" pitchFamily="18" charset="0"/>
                <a:cs typeface="+mj-cs"/>
                <a:sym typeface="Wingdings" pitchFamily="2" charset="2"/>
              </a:rPr>
              <a:t> activate R*  activate </a:t>
            </a:r>
            <a:r>
              <a:rPr lang="en-US" sz="2600" dirty="0" err="1" smtClean="0">
                <a:latin typeface="Bell MT" pitchFamily="18" charset="0"/>
                <a:cs typeface="+mj-cs"/>
                <a:sym typeface="Wingdings" pitchFamily="2" charset="2"/>
              </a:rPr>
              <a:t>transducin</a:t>
            </a:r>
            <a:r>
              <a:rPr lang="en-US" sz="2600" dirty="0" smtClean="0">
                <a:latin typeface="Bell MT" pitchFamily="18" charset="0"/>
                <a:cs typeface="+mj-cs"/>
                <a:sym typeface="Wingdings" pitchFamily="2" charset="2"/>
              </a:rPr>
              <a:t>  </a:t>
            </a:r>
          </a:p>
          <a:p>
            <a:pPr algn="ctr" rtl="0"/>
            <a:r>
              <a:rPr lang="en-US" sz="2600" dirty="0" smtClean="0">
                <a:latin typeface="Bell MT" pitchFamily="18" charset="0"/>
                <a:cs typeface="+mj-cs"/>
                <a:sym typeface="Wingdings" pitchFamily="2" charset="2"/>
              </a:rPr>
              <a:t>Inhibit </a:t>
            </a:r>
            <a:r>
              <a:rPr lang="en-US" sz="2600" dirty="0" err="1" smtClean="0">
                <a:latin typeface="Bell MT" pitchFamily="18" charset="0"/>
                <a:cs typeface="+mj-cs"/>
                <a:sym typeface="Wingdings" pitchFamily="2" charset="2"/>
              </a:rPr>
              <a:t>gama</a:t>
            </a:r>
            <a:r>
              <a:rPr lang="en-US" sz="2600" dirty="0" smtClean="0">
                <a:latin typeface="Bell MT" pitchFamily="18" charset="0"/>
                <a:cs typeface="+mj-cs"/>
                <a:sym typeface="Wingdings" pitchFamily="2" charset="2"/>
              </a:rPr>
              <a:t> subunit of PDE  activating PDE  </a:t>
            </a:r>
          </a:p>
          <a:p>
            <a:pPr algn="ctr" rtl="0"/>
            <a:r>
              <a:rPr lang="en-US" sz="2600" dirty="0" smtClean="0">
                <a:latin typeface="Bell MT" pitchFamily="18" charset="0"/>
                <a:cs typeface="+mj-cs"/>
                <a:sym typeface="Wingdings" pitchFamily="2" charset="2"/>
              </a:rPr>
              <a:t>less </a:t>
            </a:r>
            <a:r>
              <a:rPr lang="en-US" sz="2600" dirty="0" err="1" smtClean="0">
                <a:latin typeface="Bell MT" pitchFamily="18" charset="0"/>
                <a:cs typeface="+mj-cs"/>
                <a:sym typeface="Wingdings" pitchFamily="2" charset="2"/>
              </a:rPr>
              <a:t>cGMP</a:t>
            </a:r>
            <a:r>
              <a:rPr lang="en-US" sz="2600" dirty="0" smtClean="0">
                <a:latin typeface="Bell MT" pitchFamily="18" charset="0"/>
                <a:cs typeface="+mj-cs"/>
                <a:sym typeface="Wingdings" pitchFamily="2" charset="2"/>
              </a:rPr>
              <a:t>  no channel opening  </a:t>
            </a:r>
          </a:p>
          <a:p>
            <a:pPr algn="ctr" rtl="0"/>
            <a:r>
              <a:rPr lang="en-US" sz="2600" dirty="0" smtClean="0">
                <a:latin typeface="Bell MT" pitchFamily="18" charset="0"/>
                <a:cs typeface="+mj-cs"/>
                <a:sym typeface="Wingdings" pitchFamily="2" charset="2"/>
              </a:rPr>
              <a:t>no depolarization &amp; more HYPERPOLARIZATION </a:t>
            </a:r>
            <a:r>
              <a:rPr lang="en-US" sz="2600" dirty="0" smtClean="0">
                <a:latin typeface="Bell MT" pitchFamily="18" charset="0"/>
                <a:cs typeface="+mj-cs"/>
              </a:rPr>
              <a:t> </a:t>
            </a:r>
            <a:endParaRPr lang="ar-JO" sz="2600" dirty="0">
              <a:latin typeface="Bell MT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/>
              <a:t>Creating </a:t>
            </a:r>
            <a:r>
              <a:rPr spc="-75" dirty="0"/>
              <a:t>an</a:t>
            </a:r>
            <a:r>
              <a:rPr spc="-525" dirty="0"/>
              <a:t> </a:t>
            </a:r>
            <a:r>
              <a:rPr spc="-125" dirty="0"/>
              <a:t>image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900" y="1778000"/>
            <a:ext cx="3594100" cy="3860031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161925" indent="-168275" algn="l" rtl="0">
              <a:lnSpc>
                <a:spcPts val="1989"/>
              </a:lnSpc>
              <a:buFont typeface="Arial"/>
              <a:buChar char="•"/>
              <a:tabLst>
                <a:tab pos="161925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large</a:t>
            </a:r>
            <a:r>
              <a:rPr sz="20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potential</a:t>
            </a:r>
            <a:endParaRPr sz="2000">
              <a:latin typeface="Arial"/>
              <a:cs typeface="Arial"/>
            </a:endParaRPr>
          </a:p>
          <a:p>
            <a:pPr marL="161925" marR="112395" algn="l" rtl="0">
              <a:lnSpc>
                <a:spcPct val="90000"/>
              </a:lnSpc>
              <a:spcBef>
                <a:spcPts val="140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difference travels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as an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electrical impulse down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the  rod cell to the synaptic  terminal,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is then  transferred to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adjoining  nerve</a:t>
            </a:r>
            <a:r>
              <a:rPr sz="20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cell.</a:t>
            </a:r>
            <a:endParaRPr sz="2000">
              <a:latin typeface="Arial"/>
              <a:cs typeface="Arial"/>
            </a:endParaRPr>
          </a:p>
          <a:p>
            <a:pPr marL="161925" indent="-168275" algn="l" rtl="0">
              <a:lnSpc>
                <a:spcPts val="2000"/>
              </a:lnSpc>
              <a:buFont typeface="Arial"/>
              <a:buChar char="•"/>
              <a:tabLst>
                <a:tab pos="161925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nerve cell carries</a:t>
            </a:r>
            <a:r>
              <a:rPr sz="20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this</a:t>
            </a:r>
            <a:endParaRPr sz="2000">
              <a:latin typeface="Arial"/>
              <a:cs typeface="Arial"/>
            </a:endParaRPr>
          </a:p>
          <a:p>
            <a:pPr marL="161925" marR="353695" algn="l" rtl="0">
              <a:lnSpc>
                <a:spcPts val="2100"/>
              </a:lnSpc>
              <a:spcBef>
                <a:spcPts val="219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impulse all the way to</a:t>
            </a:r>
            <a:r>
              <a:rPr sz="20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the  brain.</a:t>
            </a:r>
            <a:endParaRPr sz="2000">
              <a:latin typeface="Arial"/>
              <a:cs typeface="Arial"/>
            </a:endParaRPr>
          </a:p>
          <a:p>
            <a:pPr marL="161925" marR="250825" indent="-168275" algn="l" rtl="0">
              <a:lnSpc>
                <a:spcPct val="90300"/>
              </a:lnSpc>
              <a:spcBef>
                <a:spcPts val="10"/>
              </a:spcBef>
              <a:buFont typeface="Arial"/>
              <a:buChar char="•"/>
              <a:tabLst>
                <a:tab pos="161925" algn="l"/>
              </a:tabLst>
            </a:pPr>
            <a:r>
              <a:rPr sz="2000" b="1" u="sng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u="sng" spc="-5" dirty="0">
                <a:solidFill>
                  <a:srgbClr val="C00000"/>
                </a:solidFill>
                <a:latin typeface="Arial"/>
                <a:cs typeface="Arial"/>
              </a:rPr>
              <a:t>brain then</a:t>
            </a:r>
            <a:r>
              <a:rPr sz="2000" b="1" u="sng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C00000"/>
                </a:solidFill>
                <a:latin typeface="Arial"/>
                <a:cs typeface="Arial"/>
              </a:rPr>
              <a:t>determines  where the nerve impulse  originated, </a:t>
            </a:r>
            <a:r>
              <a:rPr sz="2000" b="1" u="sng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000" b="1" u="sng" spc="-5" dirty="0">
                <a:solidFill>
                  <a:srgbClr val="C00000"/>
                </a:solidFill>
                <a:latin typeface="Arial"/>
                <a:cs typeface="Arial"/>
              </a:rPr>
              <a:t>interprets  the</a:t>
            </a:r>
            <a:r>
              <a:rPr sz="2000" b="1" u="sng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C00000"/>
                </a:solidFill>
                <a:latin typeface="Arial"/>
                <a:cs typeface="Arial"/>
              </a:rPr>
              <a:t>image.</a:t>
            </a:r>
            <a:endParaRPr sz="2000" u="sng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1" y="1651000"/>
            <a:ext cx="5107343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700" y="1295400"/>
            <a:ext cx="82423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6971" y="244772"/>
            <a:ext cx="7437755" cy="7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3360" marR="5080" indent="-1471295">
              <a:lnSpc>
                <a:spcPct val="100699"/>
              </a:lnSpc>
            </a:pPr>
            <a:r>
              <a:rPr sz="2400" u="heavy" spc="-10" dirty="0">
                <a:solidFill>
                  <a:srgbClr val="1D4775"/>
                </a:solidFill>
                <a:latin typeface="Arial"/>
                <a:cs typeface="Arial"/>
                <a:hlinkClick r:id="rId4"/>
              </a:rPr>
              <a:t>http://www.ncbi.nlm.nih.gov/books/bookres.fcgi/we </a:t>
            </a:r>
            <a:r>
              <a:rPr sz="2400" u="heavy" spc="-10" dirty="0">
                <a:solidFill>
                  <a:srgbClr val="1D4775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1D4775"/>
                </a:solidFill>
                <a:latin typeface="Arial"/>
                <a:cs typeface="Arial"/>
              </a:rPr>
              <a:t>bvision/photomv3-movie1.mov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62200"/>
            <a:ext cx="7620000" cy="161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2286000"/>
            <a:ext cx="5549900" cy="87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254000"/>
            <a:ext cx="1181100" cy="149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7550" y="1778001"/>
            <a:ext cx="517017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130" dirty="0"/>
              <a:t>Visual</a:t>
            </a:r>
            <a:r>
              <a:rPr sz="5400" spc="-365" dirty="0"/>
              <a:t> </a:t>
            </a:r>
            <a:r>
              <a:rPr sz="5400" spc="-155" dirty="0"/>
              <a:t>transduction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17550" y="4332287"/>
            <a:ext cx="4124325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sz="2800" b="1" spc="-5" dirty="0">
                <a:latin typeface="Calibri"/>
                <a:cs typeface="Calibri"/>
              </a:rPr>
              <a:t>Neuroscience, Biochemistry  </a:t>
            </a:r>
            <a:r>
              <a:rPr sz="2800" b="1" spc="-85" dirty="0">
                <a:latin typeface="Calibri"/>
                <a:cs typeface="Calibri"/>
              </a:rPr>
              <a:t>Dr. </a:t>
            </a:r>
            <a:r>
              <a:rPr sz="2800" b="1" spc="-5" dirty="0">
                <a:latin typeface="Calibri"/>
                <a:cs typeface="Calibri"/>
              </a:rPr>
              <a:t>Mamoun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Ahram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960"/>
              </a:lnSpc>
            </a:pPr>
            <a:r>
              <a:rPr sz="2800" b="1" spc="-10" dirty="0">
                <a:latin typeface="Calibri"/>
                <a:cs typeface="Calibri"/>
              </a:rPr>
              <a:t>Third </a:t>
            </a:r>
            <a:r>
              <a:rPr sz="2800" b="1" spc="-50" dirty="0">
                <a:latin typeface="Calibri"/>
                <a:cs typeface="Calibri"/>
              </a:rPr>
              <a:t>year,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2017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334000" y="5715000"/>
            <a:ext cx="340439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Doctor notes are added in boxes </a:t>
            </a:r>
            <a:r>
              <a:rPr lang="en-US" dirty="0" smtClean="0">
                <a:sym typeface="Wingdings" pitchFamily="2" charset="2"/>
              </a:rPr>
              <a:t>:)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They are important  </a:t>
            </a:r>
            <a:endParaRPr lang="ar-J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2938" y="153988"/>
            <a:ext cx="5453062" cy="137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3670"/>
              </a:lnSpc>
            </a:pPr>
            <a:r>
              <a:rPr sz="3200" b="1" spc="-135">
                <a:solidFill>
                  <a:srgbClr val="C00000"/>
                </a:solidFill>
                <a:latin typeface="Calibri"/>
                <a:cs typeface="Calibri"/>
              </a:rPr>
              <a:t>Rhodopsin</a:t>
            </a:r>
            <a:r>
              <a:rPr sz="3200" b="1" spc="-3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0" smtClean="0">
                <a:solidFill>
                  <a:srgbClr val="C00000"/>
                </a:solidFill>
                <a:latin typeface="Calibri"/>
                <a:cs typeface="Calibri"/>
              </a:rPr>
              <a:t>(1</a:t>
            </a:r>
            <a:r>
              <a:rPr sz="3200" b="1" spc="-1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sz="3200" b="1" spc="-3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b="1" i="1" spc="95" dirty="0">
                <a:solidFill>
                  <a:srgbClr val="C00000"/>
                </a:solidFill>
                <a:latin typeface="Symbol"/>
                <a:cs typeface="Symbol"/>
              </a:rPr>
              <a:t></a:t>
            </a:r>
            <a:r>
              <a:rPr sz="3100" b="1" i="1" spc="-3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40" dirty="0">
                <a:solidFill>
                  <a:srgbClr val="C00000"/>
                </a:solidFill>
                <a:latin typeface="Calibri"/>
                <a:cs typeface="Calibri"/>
              </a:rPr>
              <a:t>Transducin</a:t>
            </a:r>
            <a:r>
              <a:rPr sz="3200" b="1" spc="-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3200" b="1" spc="-150" smtClean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lang="en-US" sz="3200" b="1" spc="-150" dirty="0" smtClean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85725" algn="l" rtl="0">
              <a:lnSpc>
                <a:spcPts val="3500"/>
              </a:lnSpc>
            </a:pPr>
            <a:r>
              <a:rPr sz="3200" b="1" spc="-140" dirty="0">
                <a:solidFill>
                  <a:srgbClr val="C00000"/>
                </a:solidFill>
                <a:latin typeface="Calibri"/>
                <a:cs typeface="Calibri"/>
              </a:rPr>
              <a:t>Transducin</a:t>
            </a:r>
            <a:r>
              <a:rPr sz="3200" b="1" spc="-3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3200" b="1" spc="-100" smtClean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ar-JO" sz="3200" b="1" spc="-100" dirty="0" smtClean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sz="3100" b="1" i="1" spc="95" smtClean="0">
                <a:solidFill>
                  <a:srgbClr val="C00000"/>
                </a:solidFill>
                <a:latin typeface="Symbol"/>
                <a:cs typeface="Symbol"/>
              </a:rPr>
              <a:t></a:t>
            </a:r>
            <a:r>
              <a:rPr sz="3100" b="1" i="1" spc="-37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5" dirty="0">
                <a:solidFill>
                  <a:srgbClr val="C00000"/>
                </a:solidFill>
                <a:latin typeface="Calibri"/>
                <a:cs typeface="Calibri"/>
              </a:rPr>
              <a:t>PDE</a:t>
            </a:r>
            <a:r>
              <a:rPr sz="3200" b="1" spc="-3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3200" b="1" spc="-150" smtClean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3200" b="1" spc="-150" dirty="0" smtClean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ar-JO" sz="3200" b="1" spc="-15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</a:p>
          <a:p>
            <a:pPr marL="85725" algn="l" rtl="0">
              <a:lnSpc>
                <a:spcPts val="3500"/>
              </a:lnSpc>
            </a:pPr>
            <a:r>
              <a:rPr sz="3200" b="1" spc="-105" smtClean="0">
                <a:solidFill>
                  <a:srgbClr val="C00000"/>
                </a:solidFill>
                <a:latin typeface="Calibri"/>
                <a:cs typeface="Calibri"/>
              </a:rPr>
              <a:t>PDE</a:t>
            </a:r>
            <a:r>
              <a:rPr sz="3200" b="1" spc="-32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0" dirty="0">
                <a:solidFill>
                  <a:srgbClr val="C00000"/>
                </a:solidFill>
                <a:latin typeface="Calibri"/>
                <a:cs typeface="Calibri"/>
              </a:rPr>
              <a:t>(1)</a:t>
            </a:r>
            <a:r>
              <a:rPr sz="3200" b="1" spc="-3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100" b="1" i="1" spc="95" dirty="0">
                <a:solidFill>
                  <a:srgbClr val="C00000"/>
                </a:solidFill>
                <a:latin typeface="Symbol"/>
                <a:cs typeface="Symbol"/>
              </a:rPr>
              <a:t></a:t>
            </a:r>
            <a:r>
              <a:rPr sz="3100" b="1" i="1" spc="-3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14" dirty="0">
                <a:solidFill>
                  <a:srgbClr val="C00000"/>
                </a:solidFill>
                <a:latin typeface="Calibri"/>
                <a:cs typeface="Calibri"/>
              </a:rPr>
              <a:t>cGMP</a:t>
            </a:r>
            <a:r>
              <a:rPr sz="3200" b="1" spc="-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5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3200" b="1" spc="-105" smtClean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3150" b="1" spc="-157" baseline="26455" smtClean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lang="ar-JO" sz="3200" b="1" spc="-105" dirty="0" smtClean="0">
                <a:solidFill>
                  <a:srgbClr val="C00000"/>
                </a:solidFill>
                <a:latin typeface="Calibri"/>
                <a:cs typeface="Calibri"/>
              </a:rPr>
              <a:t>-)</a:t>
            </a:r>
            <a:r>
              <a:rPr lang="en-US" sz="3200" b="1" spc="-105" dirty="0" smtClean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100" y="1866900"/>
            <a:ext cx="6172200" cy="401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5400" y="1231900"/>
            <a:ext cx="2527300" cy="191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5600" y="4178300"/>
            <a:ext cx="29591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9250" y="4171950"/>
            <a:ext cx="2971800" cy="2463800"/>
          </a:xfrm>
          <a:custGeom>
            <a:avLst/>
            <a:gdLst/>
            <a:ahLst/>
            <a:cxnLst/>
            <a:rect l="l" t="t" r="r" b="b"/>
            <a:pathLst>
              <a:path w="2971800" h="2463800">
                <a:moveTo>
                  <a:pt x="0" y="0"/>
                </a:moveTo>
                <a:lnTo>
                  <a:pt x="2971801" y="0"/>
                </a:lnTo>
                <a:lnTo>
                  <a:pt x="2971801" y="2463801"/>
                </a:lnTo>
                <a:lnTo>
                  <a:pt x="0" y="24638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14400" y="7086600"/>
            <a:ext cx="6705600" cy="23083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Signal Amplification:</a:t>
            </a:r>
          </a:p>
          <a:p>
            <a:pPr algn="l" rtl="0"/>
            <a:r>
              <a:rPr lang="en-US" sz="2400" dirty="0" smtClean="0"/>
              <a:t>• 1 photon can close about 200 channels, How?</a:t>
            </a:r>
          </a:p>
          <a:p>
            <a:pPr algn="l" rtl="0"/>
            <a:r>
              <a:rPr lang="en-US" sz="2400" dirty="0" smtClean="0"/>
              <a:t>A single </a:t>
            </a:r>
            <a:r>
              <a:rPr lang="en-US" sz="2400" dirty="0" err="1" smtClean="0"/>
              <a:t>Rhodopsin</a:t>
            </a:r>
            <a:r>
              <a:rPr lang="en-US" sz="2400" dirty="0" smtClean="0"/>
              <a:t> activates 500 </a:t>
            </a:r>
            <a:r>
              <a:rPr lang="en-US" sz="2400" dirty="0" err="1" smtClean="0"/>
              <a:t>transducin</a:t>
            </a:r>
            <a:r>
              <a:rPr lang="en-US" sz="2400" dirty="0" smtClean="0"/>
              <a:t> molecules; each activates a </a:t>
            </a:r>
            <a:r>
              <a:rPr lang="en-US" sz="2400" dirty="0" err="1" smtClean="0"/>
              <a:t>phosphodiesterase</a:t>
            </a:r>
            <a:r>
              <a:rPr lang="en-US" sz="2400" dirty="0" smtClean="0"/>
              <a:t> that would be able to break down 1000 </a:t>
            </a:r>
            <a:r>
              <a:rPr lang="en-US" sz="2400" dirty="0" err="1" smtClean="0"/>
              <a:t>cGMP</a:t>
            </a:r>
            <a:r>
              <a:rPr lang="en-US" sz="2400" dirty="0" smtClean="0"/>
              <a:t> molecules to GMP.</a:t>
            </a:r>
            <a:endParaRPr lang="ar-JO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8" y="141288"/>
            <a:ext cx="648652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40" dirty="0"/>
              <a:t>Facilitation </a:t>
            </a:r>
            <a:r>
              <a:rPr spc="-80"/>
              <a:t>of</a:t>
            </a:r>
            <a:r>
              <a:rPr spc="-525"/>
              <a:t> </a:t>
            </a:r>
            <a:r>
              <a:rPr lang="ar-JO" spc="-525" dirty="0" smtClean="0"/>
              <a:t> </a:t>
            </a:r>
            <a:r>
              <a:rPr spc="-140" smtClean="0"/>
              <a:t>transduction</a:t>
            </a:r>
            <a:r>
              <a:rPr lang="ar-JO" spc="-140" dirty="0" smtClean="0"/>
              <a:t/>
            </a:r>
            <a:br>
              <a:rPr lang="ar-JO" spc="-140" dirty="0" smtClean="0"/>
            </a:br>
            <a:r>
              <a:rPr lang="en-US" sz="2400" spc="-140" dirty="0" smtClean="0"/>
              <a:t>special conditions make the  transduction of signal easier :</a:t>
            </a:r>
            <a:endParaRPr spc="-140" dirty="0"/>
          </a:p>
        </p:txBody>
      </p:sp>
      <p:sp>
        <p:nvSpPr>
          <p:cNvPr id="4" name="object 4"/>
          <p:cNvSpPr/>
          <p:nvPr/>
        </p:nvSpPr>
        <p:spPr>
          <a:xfrm>
            <a:off x="292100" y="1587501"/>
            <a:ext cx="4749800" cy="392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5400" y="1447800"/>
            <a:ext cx="3479800" cy="3984424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6990" rIns="0" bIns="0" rtlCol="0">
            <a:spAutoFit/>
          </a:bodyPr>
          <a:lstStyle/>
          <a:p>
            <a:pPr marL="354965" indent="-265430" algn="l" rtl="0">
              <a:lnSpc>
                <a:spcPts val="1910"/>
              </a:lnSpc>
              <a:spcBef>
                <a:spcPts val="370"/>
              </a:spcBef>
              <a:buAutoNum type="arabicPeriod"/>
              <a:tabLst>
                <a:tab pos="355600" algn="l"/>
              </a:tabLst>
            </a:pP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2-dimensional</a:t>
            </a:r>
            <a:r>
              <a:rPr sz="1600" b="1" u="sng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surface</a:t>
            </a:r>
            <a:endParaRPr sz="1600" u="sng">
              <a:latin typeface="Arial"/>
              <a:cs typeface="Arial"/>
            </a:endParaRPr>
          </a:p>
          <a:p>
            <a:pPr marL="354965" marR="426720" indent="-265430" algn="l" rtl="0">
              <a:lnSpc>
                <a:spcPts val="1900"/>
              </a:lnSpc>
              <a:spcBef>
                <a:spcPts val="70"/>
              </a:spcBef>
              <a:buAutoNum type="arabicPeriod"/>
              <a:tabLst>
                <a:tab pos="355600" algn="l"/>
              </a:tabLst>
            </a:pPr>
            <a:r>
              <a:rPr sz="1600" b="1" u="sng" dirty="0">
                <a:solidFill>
                  <a:srgbClr val="C00000"/>
                </a:solidFill>
                <a:latin typeface="Arial"/>
                <a:cs typeface="Arial"/>
              </a:rPr>
              <a:t>low in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cholesterol and high  content of unsaturated fatty  acids</a:t>
            </a:r>
            <a:endParaRPr sz="1600" u="sng">
              <a:latin typeface="Arial"/>
              <a:cs typeface="Arial"/>
            </a:endParaRPr>
          </a:p>
          <a:p>
            <a:pPr marL="354965" indent="-265430" algn="l" rtl="0">
              <a:lnSpc>
                <a:spcPts val="1839"/>
              </a:lnSpc>
              <a:buAutoNum type="arabicPeriod"/>
              <a:tabLst>
                <a:tab pos="355600" algn="l"/>
              </a:tabLst>
            </a:pP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Cooperativity of binding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354965" marR="95250" algn="l" rtl="0">
              <a:lnSpc>
                <a:spcPts val="1900"/>
              </a:lnSpc>
              <a:spcBef>
                <a:spcPts val="16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binding of one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cGMP</a:t>
            </a:r>
            <a:r>
              <a:rPr sz="16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enhances  additional binding and channel  opening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(n =</a:t>
            </a:r>
            <a:r>
              <a:rPr sz="16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~3)</a:t>
            </a:r>
            <a:endParaRPr sz="1600">
              <a:latin typeface="Arial"/>
              <a:cs typeface="Arial"/>
            </a:endParaRPr>
          </a:p>
          <a:p>
            <a:pPr marL="354965" marR="99695" indent="-265430" algn="l" rtl="0">
              <a:lnSpc>
                <a:spcPts val="1900"/>
              </a:lnSpc>
              <a:buAutoNum type="arabicPeriod" startAt="4"/>
              <a:tabLst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since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multiple cGMP 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molecules are required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open</a:t>
            </a:r>
            <a:endParaRPr sz="1600">
              <a:latin typeface="Arial"/>
              <a:cs typeface="Arial"/>
            </a:endParaRPr>
          </a:p>
          <a:p>
            <a:pPr marL="354965" marR="210185" algn="l" rtl="0">
              <a:lnSpc>
                <a:spcPts val="19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the channel,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it will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close when  only one or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two cGMP 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molecules leave the channel,  making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it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easily shut down by  absorption </a:t>
            </a:r>
            <a:r>
              <a:rPr sz="1600" b="1" spc="-5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600" b="1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mtClean="0">
                <a:solidFill>
                  <a:srgbClr val="C00000"/>
                </a:solidFill>
                <a:latin typeface="Arial"/>
                <a:cs typeface="Arial"/>
              </a:rPr>
              <a:t>light.</a:t>
            </a:r>
            <a:r>
              <a:rPr lang="en-US" sz="1600" b="1" u="sng" dirty="0" smtClean="0">
                <a:solidFill>
                  <a:srgbClr val="C00000"/>
                </a:solidFill>
                <a:latin typeface="Arial"/>
                <a:cs typeface="Arial"/>
              </a:rPr>
              <a:t>NOT mentioned by the doctor </a:t>
            </a:r>
            <a:endParaRPr sz="1600" u="sng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000" y="5549901"/>
            <a:ext cx="8331200" cy="645689"/>
          </a:xfrm>
          <a:prstGeom prst="rect">
            <a:avLst/>
          </a:prstGeom>
          <a:solidFill>
            <a:srgbClr val="FFF9D4"/>
          </a:solidFill>
        </p:spPr>
        <p:txBody>
          <a:bodyPr vert="horz" wrap="square" lIns="0" tIns="29844" rIns="0" bIns="0" rtlCol="0">
            <a:spAutoFit/>
          </a:bodyPr>
          <a:lstStyle/>
          <a:p>
            <a:pPr marL="89535" marR="560070" algn="l" rtl="0">
              <a:lnSpc>
                <a:spcPct val="100000"/>
              </a:lnSpc>
              <a:spcBef>
                <a:spcPts val="234"/>
              </a:spcBef>
            </a:pPr>
            <a:r>
              <a:rPr sz="2000" b="1" i="1" u="sng" spc="-10" dirty="0">
                <a:solidFill>
                  <a:srgbClr val="C00000"/>
                </a:solidFill>
                <a:latin typeface="Arial"/>
                <a:cs typeface="Arial"/>
              </a:rPr>
              <a:t>Overall, </a:t>
            </a:r>
            <a:r>
              <a:rPr sz="2000" b="1" i="1" u="sng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000" b="1" i="1" u="sng" spc="-5" dirty="0">
                <a:solidFill>
                  <a:srgbClr val="C00000"/>
                </a:solidFill>
                <a:latin typeface="Arial"/>
                <a:cs typeface="Arial"/>
              </a:rPr>
              <a:t>single photon closes about 200 channels and thereby  prevents the entry </a:t>
            </a:r>
            <a:r>
              <a:rPr sz="2000" b="1" i="1" u="sng" dirty="0">
                <a:solidFill>
                  <a:srgbClr val="C00000"/>
                </a:solidFill>
                <a:latin typeface="Arial"/>
                <a:cs typeface="Arial"/>
              </a:rPr>
              <a:t>of about a </a:t>
            </a:r>
            <a:r>
              <a:rPr sz="2000" b="1" i="1" u="sng" spc="-10" dirty="0">
                <a:solidFill>
                  <a:srgbClr val="C00000"/>
                </a:solidFill>
                <a:latin typeface="Arial"/>
                <a:cs typeface="Arial"/>
              </a:rPr>
              <a:t>million </a:t>
            </a:r>
            <a:r>
              <a:rPr sz="2000" b="1" i="1" u="sng" dirty="0">
                <a:solidFill>
                  <a:srgbClr val="C00000"/>
                </a:solidFill>
                <a:latin typeface="Arial"/>
                <a:cs typeface="Arial"/>
              </a:rPr>
              <a:t>Na+ </a:t>
            </a:r>
            <a:r>
              <a:rPr sz="2000" b="1" i="1" u="sng" spc="-5" dirty="0">
                <a:solidFill>
                  <a:srgbClr val="C00000"/>
                </a:solidFill>
                <a:latin typeface="Arial"/>
                <a:cs typeface="Arial"/>
              </a:rPr>
              <a:t>ions into the</a:t>
            </a:r>
            <a:r>
              <a:rPr sz="2000" b="1" i="1" u="sng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latin typeface="Arial"/>
                <a:cs typeface="Arial"/>
              </a:rPr>
              <a:t>rod.</a:t>
            </a:r>
            <a:endParaRPr sz="2000" u="sng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62200"/>
            <a:ext cx="7620000" cy="161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2286000"/>
            <a:ext cx="5194300" cy="87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35539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There is 7 mechanisms of :</a:t>
            </a:r>
            <a:endParaRPr lang="ar-JO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540359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Read the following slides carefully :)</a:t>
            </a:r>
            <a:endParaRPr lang="ar-JO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8" y="141287"/>
            <a:ext cx="648652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50"/>
              </a:lnSpc>
            </a:pPr>
            <a:r>
              <a:rPr spc="-135" dirty="0"/>
              <a:t>Mechanism</a:t>
            </a:r>
            <a:r>
              <a:rPr spc="-395" dirty="0"/>
              <a:t> </a:t>
            </a:r>
            <a:r>
              <a:rPr dirty="0"/>
              <a:t>I</a:t>
            </a:r>
          </a:p>
          <a:p>
            <a:pPr marL="12700">
              <a:lnSpc>
                <a:spcPts val="3210"/>
              </a:lnSpc>
            </a:pPr>
            <a:r>
              <a:rPr sz="2800" spc="-135" dirty="0"/>
              <a:t>Arrestin</a:t>
            </a:r>
            <a:r>
              <a:rPr sz="2800" spc="-365" dirty="0"/>
              <a:t> </a:t>
            </a:r>
            <a:r>
              <a:rPr sz="2800" spc="-135" dirty="0"/>
              <a:t>binding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028700" y="1587500"/>
            <a:ext cx="71501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4572001"/>
            <a:ext cx="5054600" cy="1779333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60325" rIns="0" bIns="0" rtlCol="0">
            <a:spAutoFit/>
          </a:bodyPr>
          <a:lstStyle/>
          <a:p>
            <a:pPr marL="213995" marR="126364" indent="-122555" algn="l" rtl="0">
              <a:lnSpc>
                <a:spcPts val="1900"/>
              </a:lnSpc>
              <a:spcBef>
                <a:spcPts val="475"/>
              </a:spcBef>
              <a:buFont typeface="Arial"/>
              <a:buChar char="•"/>
              <a:tabLst>
                <a:tab pos="213995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Rhodopsin kinase (GRK1) phosphorylates the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C- 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terminus of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R*.</a:t>
            </a:r>
            <a:endParaRPr sz="1600">
              <a:latin typeface="Arial"/>
              <a:cs typeface="Arial"/>
            </a:endParaRPr>
          </a:p>
          <a:p>
            <a:pPr marL="213995" marR="553085" indent="-122555" algn="l" rtl="0">
              <a:lnSpc>
                <a:spcPts val="1900"/>
              </a:lnSpc>
              <a:buFont typeface="Arial"/>
              <a:buChar char="•"/>
              <a:tabLst>
                <a:tab pos="213995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Phosphorylation of R* decreases transducin  activation and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facilitates binding </a:t>
            </a:r>
            <a:r>
              <a:rPr sz="1600" b="1" u="sng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600" b="1" u="sng" spc="-5" dirty="0">
                <a:solidFill>
                  <a:srgbClr val="C00000"/>
                </a:solidFill>
                <a:latin typeface="Arial"/>
                <a:cs typeface="Arial"/>
              </a:rPr>
              <a:t>arrestin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, 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which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completely quenches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its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activity,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and</a:t>
            </a:r>
            <a:endParaRPr sz="1600">
              <a:latin typeface="Arial"/>
              <a:cs typeface="Arial"/>
            </a:endParaRPr>
          </a:p>
          <a:p>
            <a:pPr marL="213995" marR="603250" algn="l" rtl="0">
              <a:lnSpc>
                <a:spcPts val="19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releases of the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all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trans-retinal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regenerating  rhodopsin.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13400" y="4241801"/>
            <a:ext cx="3200400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371600" y="6477000"/>
            <a:ext cx="3260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Arrestin</a:t>
            </a:r>
            <a:r>
              <a:rPr lang="en-US" sz="2400" dirty="0" smtClean="0"/>
              <a:t> arrests signaling</a:t>
            </a:r>
            <a:endParaRPr lang="ar-JO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8" y="141287"/>
            <a:ext cx="648652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50"/>
              </a:lnSpc>
            </a:pPr>
            <a:r>
              <a:rPr spc="-135" dirty="0"/>
              <a:t>Mechanism</a:t>
            </a:r>
            <a:r>
              <a:rPr spc="-390" dirty="0"/>
              <a:t> </a:t>
            </a:r>
            <a:r>
              <a:rPr spc="-80" dirty="0"/>
              <a:t>II</a:t>
            </a:r>
          </a:p>
          <a:p>
            <a:pPr marL="12700">
              <a:lnSpc>
                <a:spcPts val="3210"/>
              </a:lnSpc>
            </a:pPr>
            <a:r>
              <a:rPr sz="2800" spc="-145" dirty="0"/>
              <a:t>Arrestin/transducin</a:t>
            </a:r>
            <a:r>
              <a:rPr sz="2800" spc="-345" dirty="0"/>
              <a:t> </a:t>
            </a:r>
            <a:r>
              <a:rPr sz="2800" spc="-145" dirty="0"/>
              <a:t>distribution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63500" y="1752600"/>
            <a:ext cx="6146800" cy="241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4100" y="1676400"/>
            <a:ext cx="2959100" cy="476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200" y="4305300"/>
            <a:ext cx="4826000" cy="187359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6670" rIns="0" bIns="0" rtlCol="0">
            <a:spAutoFit/>
          </a:bodyPr>
          <a:lstStyle/>
          <a:p>
            <a:pPr marL="256540" marR="274320" indent="-168275" algn="l" rtl="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25654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 dark, the outer segment contains  high levels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transducin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low 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levels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arrestin (low inhibition;  ready to </a:t>
            </a:r>
            <a:r>
              <a:rPr sz="2000" b="1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2000" b="1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smtClean="0">
                <a:solidFill>
                  <a:srgbClr val="C00000"/>
                </a:solidFill>
                <a:latin typeface="Arial"/>
                <a:cs typeface="Arial"/>
              </a:rPr>
              <a:t>activate</a:t>
            </a:r>
            <a:r>
              <a:rPr lang="ar-JO" sz="2000" b="1" spc="-5" dirty="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000" b="1" spc="-5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56540" marR="445770" indent="-168275" algn="l" rtl="0">
              <a:lnSpc>
                <a:spcPct val="100000"/>
              </a:lnSpc>
              <a:buFont typeface="Arial"/>
              <a:buChar char="•"/>
              <a:tabLst>
                <a:tab pos="25654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 light, it is the opposite (high  inhibition; ready to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20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inactivated.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8" y="141287"/>
            <a:ext cx="6486525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50"/>
              </a:lnSpc>
            </a:pPr>
            <a:r>
              <a:rPr spc="-135" dirty="0"/>
              <a:t>Mechanism</a:t>
            </a:r>
            <a:r>
              <a:rPr spc="-390" dirty="0"/>
              <a:t> </a:t>
            </a:r>
            <a:r>
              <a:rPr spc="-105" dirty="0"/>
              <a:t>III</a:t>
            </a:r>
          </a:p>
          <a:p>
            <a:pPr marL="12700">
              <a:lnSpc>
                <a:spcPts val="4550"/>
              </a:lnSpc>
            </a:pPr>
            <a:r>
              <a:rPr spc="-135" dirty="0"/>
              <a:t>I</a:t>
            </a:r>
            <a:r>
              <a:rPr sz="2800" spc="-135" dirty="0"/>
              <a:t>ntrinsic</a:t>
            </a:r>
            <a:r>
              <a:rPr sz="2800" spc="-60" dirty="0"/>
              <a:t> </a:t>
            </a:r>
            <a:r>
              <a:rPr sz="2800" spc="-130" dirty="0"/>
              <a:t>GTPase</a:t>
            </a:r>
            <a:r>
              <a:rPr sz="2800" spc="-310" dirty="0"/>
              <a:t> </a:t>
            </a:r>
            <a:r>
              <a:rPr sz="2800" spc="-130" dirty="0"/>
              <a:t>activity</a:t>
            </a:r>
            <a:r>
              <a:rPr sz="2800" spc="-315" dirty="0"/>
              <a:t> </a:t>
            </a:r>
            <a:r>
              <a:rPr sz="2800" spc="-80" dirty="0"/>
              <a:t>of</a:t>
            </a:r>
            <a:r>
              <a:rPr sz="2800" spc="-315" dirty="0"/>
              <a:t> </a:t>
            </a:r>
            <a:r>
              <a:rPr sz="2800" dirty="0"/>
              <a:t>G</a:t>
            </a:r>
            <a:r>
              <a:rPr sz="2800" spc="-310" dirty="0"/>
              <a:t> </a:t>
            </a:r>
            <a:r>
              <a:rPr sz="2800" spc="-130" dirty="0"/>
              <a:t>protein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952500" y="1460501"/>
            <a:ext cx="7277100" cy="238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8500" y="4025900"/>
            <a:ext cx="7645400" cy="190500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213995" marR="245745" indent="-122555" algn="l" rtl="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13995" algn="l"/>
              </a:tabLst>
            </a:pP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Transducin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has an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intrinsic GTPase activity that hydrolyzes  GTP to</a:t>
            </a:r>
            <a:r>
              <a:rPr sz="20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C00000"/>
                </a:solidFill>
                <a:latin typeface="Arial"/>
                <a:cs typeface="Arial"/>
              </a:rPr>
              <a:t>GDP.</a:t>
            </a:r>
            <a:endParaRPr sz="2000">
              <a:latin typeface="Arial"/>
              <a:cs typeface="Arial"/>
            </a:endParaRPr>
          </a:p>
          <a:p>
            <a:pPr marL="213995" marR="836294" indent="-122555" algn="l" rtl="0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Upon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hydrolysis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GTP to </a:t>
            </a:r>
            <a:r>
              <a:rPr sz="2000" b="1" spc="-65" dirty="0">
                <a:solidFill>
                  <a:srgbClr val="C00000"/>
                </a:solidFill>
                <a:latin typeface="Arial"/>
                <a:cs typeface="Arial"/>
              </a:rPr>
              <a:t>GDP,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transducin </a:t>
            </a:r>
            <a:r>
              <a:rPr sz="2925" b="1" i="1" spc="44" baseline="1424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2925" b="1" i="1" spc="44" baseline="142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subunit  releases the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PDE </a:t>
            </a:r>
            <a:r>
              <a:rPr sz="2925" b="1" i="1" spc="22" baseline="1424" dirty="0">
                <a:solidFill>
                  <a:srgbClr val="C00000"/>
                </a:solidFill>
                <a:latin typeface="Symbol"/>
                <a:cs typeface="Symbol"/>
              </a:rPr>
              <a:t></a:t>
            </a:r>
            <a:r>
              <a:rPr sz="2925" b="1" i="1" spc="22" baseline="142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subunit that re-inhibits the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catalytic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subunit.</a:t>
            </a:r>
            <a:endParaRPr sz="2000">
              <a:latin typeface="Arial"/>
              <a:cs typeface="Arial"/>
            </a:endParaRPr>
          </a:p>
          <a:p>
            <a:pPr marL="213995" indent="-122555" algn="l" rtl="0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Transducin </a:t>
            </a:r>
            <a:r>
              <a:rPr sz="2925" b="1" i="1" baseline="1424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-GDP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eventually combines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transducin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i="1" spc="30" baseline="1424" dirty="0">
                <a:solidFill>
                  <a:srgbClr val="C00000"/>
                </a:solidFill>
                <a:latin typeface="Symbol"/>
                <a:cs typeface="Symbol"/>
              </a:rPr>
              <a:t></a:t>
            </a:r>
            <a:endParaRPr sz="2925" i="1" baseline="1424">
              <a:latin typeface="Symbol"/>
              <a:cs typeface="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50"/>
              </a:lnSpc>
            </a:pPr>
            <a:r>
              <a:rPr spc="-135" dirty="0"/>
              <a:t>Mechanism</a:t>
            </a:r>
            <a:r>
              <a:rPr spc="-390" dirty="0"/>
              <a:t> </a:t>
            </a:r>
            <a:r>
              <a:rPr spc="-80" dirty="0"/>
              <a:t>IV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1449387"/>
            <a:ext cx="2032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200" y="2173287"/>
            <a:ext cx="1905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2938" y="731837"/>
            <a:ext cx="8024495" cy="23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3210"/>
              </a:lnSpc>
            </a:pPr>
            <a:r>
              <a:rPr sz="2800" b="1" spc="-140" dirty="0">
                <a:solidFill>
                  <a:srgbClr val="C00000"/>
                </a:solidFill>
                <a:latin typeface="Calibri"/>
                <a:cs typeface="Calibri"/>
              </a:rPr>
              <a:t>Facilitation</a:t>
            </a:r>
            <a:r>
              <a:rPr sz="2800" b="1" spc="-3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b="1" spc="-3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30" dirty="0">
                <a:solidFill>
                  <a:srgbClr val="C00000"/>
                </a:solidFill>
                <a:latin typeface="Calibri"/>
                <a:cs typeface="Calibri"/>
              </a:rPr>
              <a:t>GTPase</a:t>
            </a:r>
            <a:r>
              <a:rPr sz="2800" b="1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30" dirty="0">
                <a:solidFill>
                  <a:srgbClr val="C00000"/>
                </a:solidFill>
                <a:latin typeface="Calibri"/>
                <a:cs typeface="Calibri"/>
              </a:rPr>
              <a:t>activity</a:t>
            </a:r>
            <a:r>
              <a:rPr sz="2800" b="1" spc="-3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b="1" spc="-3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800" b="1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30" dirty="0">
                <a:solidFill>
                  <a:srgbClr val="C00000"/>
                </a:solidFill>
                <a:latin typeface="Calibri"/>
                <a:cs typeface="Calibri"/>
              </a:rPr>
              <a:t>protein</a:t>
            </a:r>
            <a:endParaRPr sz="2800">
              <a:latin typeface="Calibri"/>
              <a:cs typeface="Calibri"/>
            </a:endParaRPr>
          </a:p>
          <a:p>
            <a:pPr marL="77470" marR="186055" algn="l" rtl="0">
              <a:lnSpc>
                <a:spcPts val="2600"/>
              </a:lnSpc>
              <a:spcBef>
                <a:spcPts val="2060"/>
              </a:spcBef>
            </a:pPr>
            <a:r>
              <a:rPr sz="2400" b="1" spc="-10" dirty="0">
                <a:latin typeface="Calibri"/>
                <a:cs typeface="Calibri"/>
              </a:rPr>
              <a:t>GTP </a:t>
            </a:r>
            <a:r>
              <a:rPr sz="2400" b="1" spc="-15" dirty="0">
                <a:latin typeface="Calibri"/>
                <a:cs typeface="Calibri"/>
              </a:rPr>
              <a:t>hydrolysis </a:t>
            </a:r>
            <a:r>
              <a:rPr sz="2400" b="1" spc="-5" dirty="0">
                <a:latin typeface="Calibri"/>
                <a:cs typeface="Calibri"/>
              </a:rPr>
              <a:t>is slow </a:t>
            </a:r>
            <a:r>
              <a:rPr sz="2400" b="1" spc="-20" dirty="0">
                <a:latin typeface="Calibri"/>
                <a:cs typeface="Calibri"/>
              </a:rPr>
              <a:t>intrinsically, </a:t>
            </a:r>
            <a:r>
              <a:rPr sz="2400" b="1" spc="-5" dirty="0">
                <a:latin typeface="Calibri"/>
                <a:cs typeface="Calibri"/>
              </a:rPr>
              <a:t>but it is </a:t>
            </a:r>
            <a:r>
              <a:rPr sz="2400" b="1" spc="-15" dirty="0">
                <a:latin typeface="Calibri"/>
                <a:cs typeface="Calibri"/>
              </a:rPr>
              <a:t>accelerated </a:t>
            </a:r>
            <a:r>
              <a:rPr sz="2400" b="1" spc="-10" dirty="0">
                <a:latin typeface="Calibri"/>
                <a:cs typeface="Calibri"/>
              </a:rPr>
              <a:t>by </a:t>
            </a:r>
            <a:r>
              <a:rPr sz="2400" b="1" dirty="0">
                <a:latin typeface="Calibri"/>
                <a:cs typeface="Calibri"/>
              </a:rPr>
              <a:t>the  </a:t>
            </a:r>
            <a:r>
              <a:rPr sz="2400" b="1" spc="-5" dirty="0">
                <a:latin typeface="Calibri"/>
                <a:cs typeface="Calibri"/>
              </a:rPr>
              <a:t>GAP </a:t>
            </a:r>
            <a:r>
              <a:rPr sz="2400" b="1" spc="-10" dirty="0">
                <a:latin typeface="Calibri"/>
                <a:cs typeface="Calibri"/>
              </a:rPr>
              <a:t>(GTPase Activating Protein)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complex.</a:t>
            </a:r>
            <a:endParaRPr sz="2400">
              <a:latin typeface="Calibri"/>
              <a:cs typeface="Calibri"/>
            </a:endParaRPr>
          </a:p>
          <a:p>
            <a:pPr marL="409575" marR="5080" algn="l" rtl="0">
              <a:lnSpc>
                <a:spcPts val="2400"/>
              </a:lnSpc>
              <a:spcBef>
                <a:spcPts val="459"/>
              </a:spcBef>
            </a:pPr>
            <a:r>
              <a:rPr sz="2200" b="1" spc="-100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ensure that transducin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does not shut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off 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before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activating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PDE, 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transducin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and the GAP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complex </a:t>
            </a:r>
            <a:r>
              <a:rPr sz="2200" b="1" spc="-20" dirty="0">
                <a:solidFill>
                  <a:srgbClr val="C00000"/>
                </a:solidFill>
                <a:latin typeface="Calibri"/>
                <a:cs typeface="Calibri"/>
              </a:rPr>
              <a:t>have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low affinity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each  </a:t>
            </a:r>
            <a:r>
              <a:rPr sz="2200" b="1" spc="-30" dirty="0">
                <a:solidFill>
                  <a:srgbClr val="C00000"/>
                </a:solidFill>
                <a:latin typeface="Calibri"/>
                <a:cs typeface="Calibri"/>
              </a:rPr>
              <a:t>other,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until transducin </a:t>
            </a:r>
            <a:r>
              <a:rPr sz="3150" b="1" i="1" baseline="1322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-GTP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binds</a:t>
            </a:r>
            <a:r>
              <a:rPr sz="2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PDE</a:t>
            </a:r>
            <a:r>
              <a:rPr sz="3150" b="1" i="1" baseline="1322" dirty="0">
                <a:solidFill>
                  <a:srgbClr val="C00000"/>
                </a:solidFill>
                <a:latin typeface="Symbol"/>
                <a:cs typeface="Symbol"/>
              </a:rPr>
              <a:t>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400" y="3162300"/>
            <a:ext cx="7594600" cy="247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5200" y="4546601"/>
            <a:ext cx="9652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7800" y="4356101"/>
            <a:ext cx="952500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9071" y="4921173"/>
            <a:ext cx="6052185" cy="1103630"/>
          </a:xfrm>
          <a:custGeom>
            <a:avLst/>
            <a:gdLst/>
            <a:ahLst/>
            <a:cxnLst/>
            <a:rect l="l" t="t" r="r" b="b"/>
            <a:pathLst>
              <a:path w="6052184" h="1103629">
                <a:moveTo>
                  <a:pt x="2554611" y="1064778"/>
                </a:moveTo>
                <a:lnTo>
                  <a:pt x="2554547" y="1102878"/>
                </a:lnTo>
                <a:lnTo>
                  <a:pt x="2680849" y="1103057"/>
                </a:lnTo>
                <a:lnTo>
                  <a:pt x="2707125" y="1102852"/>
                </a:lnTo>
                <a:lnTo>
                  <a:pt x="2706835" y="1064957"/>
                </a:lnTo>
                <a:lnTo>
                  <a:pt x="2680900" y="1064957"/>
                </a:lnTo>
                <a:lnTo>
                  <a:pt x="2554611" y="1064778"/>
                </a:lnTo>
                <a:close/>
              </a:path>
              <a:path w="6052184" h="1103629">
                <a:moveTo>
                  <a:pt x="2706833" y="1064754"/>
                </a:moveTo>
                <a:lnTo>
                  <a:pt x="2680900" y="1064957"/>
                </a:lnTo>
                <a:lnTo>
                  <a:pt x="2706835" y="1064957"/>
                </a:lnTo>
                <a:lnTo>
                  <a:pt x="2706833" y="1064754"/>
                </a:lnTo>
                <a:close/>
              </a:path>
              <a:path w="6052184" h="1103629">
                <a:moveTo>
                  <a:pt x="2288051" y="1064192"/>
                </a:moveTo>
                <a:lnTo>
                  <a:pt x="2287720" y="1102291"/>
                </a:lnTo>
                <a:lnTo>
                  <a:pt x="2440247" y="1102716"/>
                </a:lnTo>
                <a:lnTo>
                  <a:pt x="2440311" y="1064616"/>
                </a:lnTo>
                <a:lnTo>
                  <a:pt x="2288051" y="1064192"/>
                </a:lnTo>
                <a:close/>
              </a:path>
              <a:path w="6052184" h="1103629">
                <a:moveTo>
                  <a:pt x="2973520" y="1062669"/>
                </a:moveTo>
                <a:lnTo>
                  <a:pt x="2821120" y="1063861"/>
                </a:lnTo>
                <a:lnTo>
                  <a:pt x="2821425" y="1101959"/>
                </a:lnTo>
                <a:lnTo>
                  <a:pt x="2973812" y="1100768"/>
                </a:lnTo>
                <a:lnTo>
                  <a:pt x="2973520" y="1062669"/>
                </a:lnTo>
                <a:close/>
              </a:path>
              <a:path w="6052184" h="1103629">
                <a:moveTo>
                  <a:pt x="2021465" y="1061279"/>
                </a:moveTo>
                <a:lnTo>
                  <a:pt x="2020931" y="1099375"/>
                </a:lnTo>
                <a:lnTo>
                  <a:pt x="2173420" y="1101302"/>
                </a:lnTo>
                <a:lnTo>
                  <a:pt x="2173751" y="1063203"/>
                </a:lnTo>
                <a:lnTo>
                  <a:pt x="2021465" y="1061279"/>
                </a:lnTo>
                <a:close/>
              </a:path>
              <a:path w="6052184" h="1103629">
                <a:moveTo>
                  <a:pt x="3240017" y="1058853"/>
                </a:moveTo>
                <a:lnTo>
                  <a:pt x="3087643" y="1061443"/>
                </a:lnTo>
                <a:lnTo>
                  <a:pt x="3088290" y="1099538"/>
                </a:lnTo>
                <a:lnTo>
                  <a:pt x="3240665" y="1096948"/>
                </a:lnTo>
                <a:lnTo>
                  <a:pt x="3240017" y="1058853"/>
                </a:lnTo>
                <a:close/>
              </a:path>
              <a:path w="6052184" h="1103629">
                <a:moveTo>
                  <a:pt x="1755032" y="1056199"/>
                </a:moveTo>
                <a:lnTo>
                  <a:pt x="1754066" y="1094287"/>
                </a:lnTo>
                <a:lnTo>
                  <a:pt x="1906543" y="1097476"/>
                </a:lnTo>
                <a:lnTo>
                  <a:pt x="1907279" y="1059384"/>
                </a:lnTo>
                <a:lnTo>
                  <a:pt x="1755032" y="1056199"/>
                </a:lnTo>
                <a:close/>
              </a:path>
              <a:path w="6052184" h="1103629">
                <a:moveTo>
                  <a:pt x="3506476" y="1053504"/>
                </a:moveTo>
                <a:lnTo>
                  <a:pt x="3354304" y="1056911"/>
                </a:lnTo>
                <a:lnTo>
                  <a:pt x="3354952" y="1095006"/>
                </a:lnTo>
                <a:lnTo>
                  <a:pt x="3507492" y="1091590"/>
                </a:lnTo>
                <a:lnTo>
                  <a:pt x="3506476" y="1053504"/>
                </a:lnTo>
                <a:close/>
              </a:path>
              <a:path w="6052184" h="1103629">
                <a:moveTo>
                  <a:pt x="1488560" y="1048532"/>
                </a:moveTo>
                <a:lnTo>
                  <a:pt x="1487354" y="1086613"/>
                </a:lnTo>
                <a:lnTo>
                  <a:pt x="1639804" y="1091408"/>
                </a:lnTo>
                <a:lnTo>
                  <a:pt x="1640770" y="1053320"/>
                </a:lnTo>
                <a:lnTo>
                  <a:pt x="1488560" y="1048532"/>
                </a:lnTo>
                <a:close/>
              </a:path>
              <a:path w="6052184" h="1103629">
                <a:moveTo>
                  <a:pt x="3773087" y="1046403"/>
                </a:moveTo>
                <a:lnTo>
                  <a:pt x="3620738" y="1050461"/>
                </a:lnTo>
                <a:lnTo>
                  <a:pt x="3621754" y="1088547"/>
                </a:lnTo>
                <a:lnTo>
                  <a:pt x="3774090" y="1084491"/>
                </a:lnTo>
                <a:lnTo>
                  <a:pt x="3773087" y="1046403"/>
                </a:lnTo>
                <a:close/>
              </a:path>
              <a:path w="6052184" h="1103629">
                <a:moveTo>
                  <a:pt x="1222406" y="1037320"/>
                </a:moveTo>
                <a:lnTo>
                  <a:pt x="1220590" y="1075378"/>
                </a:lnTo>
                <a:lnTo>
                  <a:pt x="1373003" y="1082224"/>
                </a:lnTo>
                <a:lnTo>
                  <a:pt x="1374489" y="1044153"/>
                </a:lnTo>
                <a:lnTo>
                  <a:pt x="1222406" y="1037320"/>
                </a:lnTo>
                <a:close/>
              </a:path>
              <a:path w="6052184" h="1103629">
                <a:moveTo>
                  <a:pt x="4039355" y="1036873"/>
                </a:moveTo>
                <a:lnTo>
                  <a:pt x="3887171" y="1042562"/>
                </a:lnTo>
                <a:lnTo>
                  <a:pt x="3888479" y="1080639"/>
                </a:lnTo>
                <a:lnTo>
                  <a:pt x="4040879" y="1074943"/>
                </a:lnTo>
                <a:lnTo>
                  <a:pt x="4039355" y="1036873"/>
                </a:lnTo>
                <a:close/>
              </a:path>
              <a:path w="6052184" h="1103629">
                <a:moveTo>
                  <a:pt x="4305547" y="1025102"/>
                </a:moveTo>
                <a:lnTo>
                  <a:pt x="4153439" y="1032174"/>
                </a:lnTo>
                <a:lnTo>
                  <a:pt x="4155205" y="1070232"/>
                </a:lnTo>
                <a:lnTo>
                  <a:pt x="4307566" y="1063147"/>
                </a:lnTo>
                <a:lnTo>
                  <a:pt x="4305547" y="1025102"/>
                </a:lnTo>
                <a:close/>
              </a:path>
              <a:path w="6052184" h="1103629">
                <a:moveTo>
                  <a:pt x="956595" y="1021298"/>
                </a:moveTo>
                <a:lnTo>
                  <a:pt x="953979" y="1059309"/>
                </a:lnTo>
                <a:lnTo>
                  <a:pt x="1053903" y="1066182"/>
                </a:lnTo>
                <a:lnTo>
                  <a:pt x="1106277" y="1069178"/>
                </a:lnTo>
                <a:lnTo>
                  <a:pt x="1108449" y="1031140"/>
                </a:lnTo>
                <a:lnTo>
                  <a:pt x="1056519" y="1028172"/>
                </a:lnTo>
                <a:lnTo>
                  <a:pt x="956595" y="1021298"/>
                </a:lnTo>
                <a:close/>
              </a:path>
              <a:path w="6052184" h="1103629">
                <a:moveTo>
                  <a:pt x="4571676" y="1010124"/>
                </a:moveTo>
                <a:lnTo>
                  <a:pt x="4419682" y="1019028"/>
                </a:lnTo>
                <a:lnTo>
                  <a:pt x="4421701" y="1057074"/>
                </a:lnTo>
                <a:lnTo>
                  <a:pt x="4573987" y="1048155"/>
                </a:lnTo>
                <a:lnTo>
                  <a:pt x="4571676" y="1010124"/>
                </a:lnTo>
                <a:close/>
              </a:path>
              <a:path w="6052184" h="1103629">
                <a:moveTo>
                  <a:pt x="692143" y="996539"/>
                </a:moveTo>
                <a:lnTo>
                  <a:pt x="687419" y="1034345"/>
                </a:lnTo>
                <a:lnTo>
                  <a:pt x="718673" y="1038254"/>
                </a:lnTo>
                <a:lnTo>
                  <a:pt x="819359" y="1048444"/>
                </a:lnTo>
                <a:lnTo>
                  <a:pt x="839781" y="1050143"/>
                </a:lnTo>
                <a:lnTo>
                  <a:pt x="842930" y="1012174"/>
                </a:lnTo>
                <a:lnTo>
                  <a:pt x="823194" y="1010537"/>
                </a:lnTo>
                <a:lnTo>
                  <a:pt x="723398" y="1000447"/>
                </a:lnTo>
                <a:lnTo>
                  <a:pt x="692143" y="996539"/>
                </a:lnTo>
                <a:close/>
              </a:path>
              <a:path w="6052184" h="1103629">
                <a:moveTo>
                  <a:pt x="4837347" y="991382"/>
                </a:moveTo>
                <a:lnTo>
                  <a:pt x="4769008" y="996825"/>
                </a:lnTo>
                <a:lnTo>
                  <a:pt x="4685569" y="1002629"/>
                </a:lnTo>
                <a:lnTo>
                  <a:pt x="4688211" y="1040637"/>
                </a:lnTo>
                <a:lnTo>
                  <a:pt x="4771650" y="1034832"/>
                </a:lnTo>
                <a:lnTo>
                  <a:pt x="4840382" y="1029361"/>
                </a:lnTo>
                <a:lnTo>
                  <a:pt x="4837347" y="991382"/>
                </a:lnTo>
                <a:close/>
              </a:path>
              <a:path w="6052184" h="1103629">
                <a:moveTo>
                  <a:pt x="5102434" y="967073"/>
                </a:moveTo>
                <a:lnTo>
                  <a:pt x="5039848" y="973700"/>
                </a:lnTo>
                <a:lnTo>
                  <a:pt x="4951025" y="981829"/>
                </a:lnTo>
                <a:lnTo>
                  <a:pt x="4954492" y="1019770"/>
                </a:lnTo>
                <a:lnTo>
                  <a:pt x="5043328" y="1011641"/>
                </a:lnTo>
                <a:lnTo>
                  <a:pt x="5106447" y="1004962"/>
                </a:lnTo>
                <a:lnTo>
                  <a:pt x="5102434" y="967073"/>
                </a:lnTo>
                <a:close/>
              </a:path>
              <a:path w="6052184" h="1103629">
                <a:moveTo>
                  <a:pt x="431082" y="952135"/>
                </a:moveTo>
                <a:lnTo>
                  <a:pt x="422903" y="989346"/>
                </a:lnTo>
                <a:lnTo>
                  <a:pt x="478415" y="1001555"/>
                </a:lnTo>
                <a:lnTo>
                  <a:pt x="551160" y="1015001"/>
                </a:lnTo>
                <a:lnTo>
                  <a:pt x="573690" y="1018479"/>
                </a:lnTo>
                <a:lnTo>
                  <a:pt x="579481" y="980823"/>
                </a:lnTo>
                <a:lnTo>
                  <a:pt x="558082" y="977535"/>
                </a:lnTo>
                <a:lnTo>
                  <a:pt x="486594" y="964344"/>
                </a:lnTo>
                <a:lnTo>
                  <a:pt x="431082" y="952135"/>
                </a:lnTo>
                <a:close/>
              </a:path>
              <a:path w="6052184" h="1103629">
                <a:moveTo>
                  <a:pt x="5366188" y="933322"/>
                </a:moveTo>
                <a:lnTo>
                  <a:pt x="5271052" y="947259"/>
                </a:lnTo>
                <a:lnTo>
                  <a:pt x="5215655" y="954110"/>
                </a:lnTo>
                <a:lnTo>
                  <a:pt x="5220328" y="991922"/>
                </a:lnTo>
                <a:lnTo>
                  <a:pt x="5275726" y="985072"/>
                </a:lnTo>
                <a:lnTo>
                  <a:pt x="5371712" y="971021"/>
                </a:lnTo>
                <a:lnTo>
                  <a:pt x="5366188" y="933322"/>
                </a:lnTo>
                <a:close/>
              </a:path>
              <a:path w="6052184" h="1103629">
                <a:moveTo>
                  <a:pt x="5624112" y="877449"/>
                </a:moveTo>
                <a:lnTo>
                  <a:pt x="5602204" y="883852"/>
                </a:lnTo>
                <a:lnTo>
                  <a:pt x="5532227" y="901310"/>
                </a:lnTo>
                <a:lnTo>
                  <a:pt x="5477414" y="912968"/>
                </a:lnTo>
                <a:lnTo>
                  <a:pt x="5485339" y="950235"/>
                </a:lnTo>
                <a:lnTo>
                  <a:pt x="5540152" y="938576"/>
                </a:lnTo>
                <a:lnTo>
                  <a:pt x="5611425" y="920821"/>
                </a:lnTo>
                <a:lnTo>
                  <a:pt x="5634780" y="914024"/>
                </a:lnTo>
                <a:lnTo>
                  <a:pt x="5624112" y="877449"/>
                </a:lnTo>
                <a:close/>
              </a:path>
              <a:path w="6052184" h="1103629">
                <a:moveTo>
                  <a:pt x="185007" y="865257"/>
                </a:moveTo>
                <a:lnTo>
                  <a:pt x="200361" y="916038"/>
                </a:lnTo>
                <a:lnTo>
                  <a:pt x="245256" y="935522"/>
                </a:lnTo>
                <a:lnTo>
                  <a:pt x="295294" y="953827"/>
                </a:lnTo>
                <a:lnTo>
                  <a:pt x="311181" y="958752"/>
                </a:lnTo>
                <a:lnTo>
                  <a:pt x="322408" y="922346"/>
                </a:lnTo>
                <a:lnTo>
                  <a:pt x="308362" y="918037"/>
                </a:lnTo>
                <a:lnTo>
                  <a:pt x="260394" y="900559"/>
                </a:lnTo>
                <a:lnTo>
                  <a:pt x="217824" y="882175"/>
                </a:lnTo>
                <a:lnTo>
                  <a:pt x="185007" y="865257"/>
                </a:lnTo>
                <a:close/>
              </a:path>
              <a:path w="6052184" h="1103629">
                <a:moveTo>
                  <a:pt x="5864777" y="778629"/>
                </a:moveTo>
                <a:lnTo>
                  <a:pt x="5861843" y="780634"/>
                </a:lnTo>
                <a:lnTo>
                  <a:pt x="5821292" y="803194"/>
                </a:lnTo>
                <a:lnTo>
                  <a:pt x="5775255" y="824864"/>
                </a:lnTo>
                <a:lnTo>
                  <a:pt x="5730970" y="842566"/>
                </a:lnTo>
                <a:lnTo>
                  <a:pt x="5745118" y="877943"/>
                </a:lnTo>
                <a:lnTo>
                  <a:pt x="5789390" y="860242"/>
                </a:lnTo>
                <a:lnTo>
                  <a:pt x="5837497" y="837678"/>
                </a:lnTo>
                <a:lnTo>
                  <a:pt x="5880334" y="813946"/>
                </a:lnTo>
                <a:lnTo>
                  <a:pt x="5885783" y="810418"/>
                </a:lnTo>
                <a:lnTo>
                  <a:pt x="5864777" y="778629"/>
                </a:lnTo>
                <a:close/>
              </a:path>
              <a:path w="6052184" h="1103629">
                <a:moveTo>
                  <a:pt x="38088" y="680104"/>
                </a:moveTo>
                <a:lnTo>
                  <a:pt x="0" y="681008"/>
                </a:lnTo>
                <a:lnTo>
                  <a:pt x="222" y="690378"/>
                </a:lnTo>
                <a:lnTo>
                  <a:pt x="445" y="691909"/>
                </a:lnTo>
                <a:lnTo>
                  <a:pt x="15570" y="747354"/>
                </a:lnTo>
                <a:lnTo>
                  <a:pt x="46719" y="801140"/>
                </a:lnTo>
                <a:lnTo>
                  <a:pt x="71812" y="827145"/>
                </a:lnTo>
                <a:lnTo>
                  <a:pt x="99091" y="800547"/>
                </a:lnTo>
                <a:lnTo>
                  <a:pt x="77666" y="778569"/>
                </a:lnTo>
                <a:lnTo>
                  <a:pt x="51227" y="733296"/>
                </a:lnTo>
                <a:lnTo>
                  <a:pt x="38219" y="685610"/>
                </a:lnTo>
                <a:lnTo>
                  <a:pt x="38088" y="680104"/>
                </a:lnTo>
                <a:close/>
              </a:path>
              <a:path w="6052184" h="1103629">
                <a:moveTo>
                  <a:pt x="5998575" y="710017"/>
                </a:moveTo>
                <a:lnTo>
                  <a:pt x="5951353" y="710017"/>
                </a:lnTo>
                <a:lnTo>
                  <a:pt x="5977743" y="737250"/>
                </a:lnTo>
                <a:lnTo>
                  <a:pt x="5980029" y="735026"/>
                </a:lnTo>
                <a:lnTo>
                  <a:pt x="5980728" y="734228"/>
                </a:lnTo>
                <a:lnTo>
                  <a:pt x="5998575" y="710017"/>
                </a:lnTo>
                <a:close/>
              </a:path>
              <a:path w="6052184" h="1103629">
                <a:moveTo>
                  <a:pt x="6013964" y="587184"/>
                </a:moveTo>
                <a:lnTo>
                  <a:pt x="6011411" y="604735"/>
                </a:lnTo>
                <a:lnTo>
                  <a:pt x="5989504" y="658113"/>
                </a:lnTo>
                <a:lnTo>
                  <a:pt x="5951632" y="709498"/>
                </a:lnTo>
                <a:lnTo>
                  <a:pt x="5951226" y="709889"/>
                </a:lnTo>
                <a:lnTo>
                  <a:pt x="5951245" y="710017"/>
                </a:lnTo>
                <a:lnTo>
                  <a:pt x="5950692" y="710774"/>
                </a:lnTo>
                <a:lnTo>
                  <a:pt x="5951353" y="710017"/>
                </a:lnTo>
                <a:lnTo>
                  <a:pt x="5998575" y="710017"/>
                </a:lnTo>
                <a:lnTo>
                  <a:pt x="6022498" y="677564"/>
                </a:lnTo>
                <a:lnTo>
                  <a:pt x="6048140" y="615581"/>
                </a:lnTo>
                <a:lnTo>
                  <a:pt x="6051670" y="592670"/>
                </a:lnTo>
                <a:lnTo>
                  <a:pt x="6013964" y="587184"/>
                </a:lnTo>
                <a:close/>
              </a:path>
              <a:path w="6052184" h="1103629">
                <a:moveTo>
                  <a:pt x="74733" y="418909"/>
                </a:moveTo>
                <a:lnTo>
                  <a:pt x="58986" y="447281"/>
                </a:lnTo>
                <a:lnTo>
                  <a:pt x="30445" y="509257"/>
                </a:lnTo>
                <a:lnTo>
                  <a:pt x="12816" y="561568"/>
                </a:lnTo>
                <a:lnTo>
                  <a:pt x="48945" y="573671"/>
                </a:lnTo>
                <a:lnTo>
                  <a:pt x="65068" y="525170"/>
                </a:lnTo>
                <a:lnTo>
                  <a:pt x="92309" y="465759"/>
                </a:lnTo>
                <a:lnTo>
                  <a:pt x="108045" y="437387"/>
                </a:lnTo>
                <a:lnTo>
                  <a:pt x="74733" y="418909"/>
                </a:lnTo>
                <a:close/>
              </a:path>
              <a:path w="6052184" h="1103629">
                <a:moveTo>
                  <a:pt x="5999283" y="324472"/>
                </a:moveTo>
                <a:lnTo>
                  <a:pt x="5965158" y="341426"/>
                </a:lnTo>
                <a:lnTo>
                  <a:pt x="5974683" y="360425"/>
                </a:lnTo>
                <a:lnTo>
                  <a:pt x="5999854" y="425322"/>
                </a:lnTo>
                <a:lnTo>
                  <a:pt x="6013469" y="481012"/>
                </a:lnTo>
                <a:lnTo>
                  <a:pt x="6050489" y="471957"/>
                </a:lnTo>
                <a:lnTo>
                  <a:pt x="6036862" y="416267"/>
                </a:lnTo>
                <a:lnTo>
                  <a:pt x="6010243" y="346735"/>
                </a:lnTo>
                <a:lnTo>
                  <a:pt x="5999283" y="324472"/>
                </a:lnTo>
                <a:close/>
              </a:path>
              <a:path w="6052184" h="1103629">
                <a:moveTo>
                  <a:pt x="220110" y="193420"/>
                </a:moveTo>
                <a:lnTo>
                  <a:pt x="134473" y="319493"/>
                </a:lnTo>
                <a:lnTo>
                  <a:pt x="165982" y="340906"/>
                </a:lnTo>
                <a:lnTo>
                  <a:pt x="251618" y="214833"/>
                </a:lnTo>
                <a:lnTo>
                  <a:pt x="220110" y="193420"/>
                </a:lnTo>
                <a:close/>
              </a:path>
              <a:path w="6052184" h="1103629">
                <a:moveTo>
                  <a:pt x="5860421" y="93903"/>
                </a:moveTo>
                <a:lnTo>
                  <a:pt x="5829128" y="115633"/>
                </a:lnTo>
                <a:lnTo>
                  <a:pt x="5855785" y="154000"/>
                </a:lnTo>
                <a:lnTo>
                  <a:pt x="5901074" y="224294"/>
                </a:lnTo>
                <a:lnTo>
                  <a:pt x="5911399" y="242049"/>
                </a:lnTo>
                <a:lnTo>
                  <a:pt x="5944330" y="222884"/>
                </a:lnTo>
                <a:lnTo>
                  <a:pt x="5933992" y="205130"/>
                </a:lnTo>
                <a:lnTo>
                  <a:pt x="5887827" y="133375"/>
                </a:lnTo>
                <a:lnTo>
                  <a:pt x="5860421" y="93903"/>
                </a:lnTo>
                <a:close/>
              </a:path>
              <a:path w="6052184" h="1103629">
                <a:moveTo>
                  <a:pt x="5772042" y="0"/>
                </a:moveTo>
                <a:lnTo>
                  <a:pt x="5785034" y="164477"/>
                </a:lnTo>
                <a:lnTo>
                  <a:pt x="5805519" y="181965"/>
                </a:lnTo>
                <a:lnTo>
                  <a:pt x="5812795" y="179889"/>
                </a:lnTo>
                <a:lnTo>
                  <a:pt x="5818511" y="175340"/>
                </a:lnTo>
                <a:lnTo>
                  <a:pt x="5822103" y="168980"/>
                </a:lnTo>
                <a:lnTo>
                  <a:pt x="5823007" y="161467"/>
                </a:lnTo>
                <a:lnTo>
                  <a:pt x="5815158" y="62115"/>
                </a:lnTo>
                <a:lnTo>
                  <a:pt x="5905425" y="62115"/>
                </a:lnTo>
                <a:lnTo>
                  <a:pt x="5772042" y="0"/>
                </a:lnTo>
                <a:close/>
              </a:path>
              <a:path w="6052184" h="1103629">
                <a:moveTo>
                  <a:pt x="5905425" y="62115"/>
                </a:moveTo>
                <a:lnTo>
                  <a:pt x="5815158" y="62115"/>
                </a:lnTo>
                <a:lnTo>
                  <a:pt x="5905519" y="104190"/>
                </a:lnTo>
                <a:lnTo>
                  <a:pt x="5912872" y="105959"/>
                </a:lnTo>
                <a:lnTo>
                  <a:pt x="5920084" y="104813"/>
                </a:lnTo>
                <a:lnTo>
                  <a:pt x="5926341" y="101047"/>
                </a:lnTo>
                <a:lnTo>
                  <a:pt x="5930830" y="94957"/>
                </a:lnTo>
                <a:lnTo>
                  <a:pt x="5932598" y="87604"/>
                </a:lnTo>
                <a:lnTo>
                  <a:pt x="5931452" y="80392"/>
                </a:lnTo>
                <a:lnTo>
                  <a:pt x="5927686" y="74135"/>
                </a:lnTo>
                <a:lnTo>
                  <a:pt x="5921597" y="69646"/>
                </a:lnTo>
                <a:lnTo>
                  <a:pt x="5905425" y="621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64941" y="5519421"/>
            <a:ext cx="6864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8" y="141287"/>
            <a:ext cx="648652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50"/>
              </a:lnSpc>
            </a:pPr>
            <a:r>
              <a:rPr spc="-135" dirty="0"/>
              <a:t>Mechanism</a:t>
            </a:r>
            <a:r>
              <a:rPr spc="-395" dirty="0"/>
              <a:t> </a:t>
            </a:r>
            <a:r>
              <a:rPr dirty="0"/>
              <a:t>V</a:t>
            </a:r>
          </a:p>
          <a:p>
            <a:pPr marL="12700">
              <a:lnSpc>
                <a:spcPts val="3210"/>
              </a:lnSpc>
            </a:pPr>
            <a:r>
              <a:rPr sz="2800" spc="-135" dirty="0"/>
              <a:t>Unstable</a:t>
            </a:r>
            <a:r>
              <a:rPr sz="2800" spc="-310" dirty="0"/>
              <a:t> </a:t>
            </a:r>
            <a:r>
              <a:rPr sz="2800" spc="-135" dirty="0"/>
              <a:t>all-trans</a:t>
            </a:r>
            <a:r>
              <a:rPr sz="2800" spc="-315" dirty="0"/>
              <a:t> </a:t>
            </a:r>
            <a:r>
              <a:rPr sz="2800" spc="-140" dirty="0"/>
              <a:t>rhodopsin</a:t>
            </a:r>
            <a:r>
              <a:rPr sz="2800" spc="-305" dirty="0"/>
              <a:t> </a:t>
            </a:r>
            <a:r>
              <a:rPr sz="2800" spc="-155" dirty="0"/>
              <a:t>complex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889000" y="1346200"/>
            <a:ext cx="7264400" cy="471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38200" y="7086600"/>
            <a:ext cx="7391400" cy="181588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dirty="0" smtClean="0"/>
              <a:t>All-</a:t>
            </a:r>
            <a:r>
              <a:rPr lang="en-US" sz="2800" i="1" dirty="0" smtClean="0"/>
              <a:t>trans retinal interaction with </a:t>
            </a:r>
            <a:r>
              <a:rPr lang="en-US" sz="2800" i="1" dirty="0" err="1" smtClean="0"/>
              <a:t>rhodopsin</a:t>
            </a:r>
            <a:r>
              <a:rPr lang="en-US" sz="2800" i="1" dirty="0" smtClean="0"/>
              <a:t> is unstable, thus all-trans retinal </a:t>
            </a:r>
            <a:r>
              <a:rPr lang="en-US" sz="2800" dirty="0" smtClean="0"/>
              <a:t>gets kicked out and </a:t>
            </a:r>
            <a:r>
              <a:rPr lang="en-US" sz="2800" dirty="0" err="1" smtClean="0"/>
              <a:t>rhodopsin</a:t>
            </a:r>
            <a:r>
              <a:rPr lang="en-US" sz="2800" dirty="0" smtClean="0"/>
              <a:t> is left as </a:t>
            </a:r>
            <a:r>
              <a:rPr lang="en-US" sz="2800" dirty="0" err="1" smtClean="0"/>
              <a:t>opsin</a:t>
            </a:r>
            <a:r>
              <a:rPr lang="en-US" sz="2800" dirty="0" smtClean="0"/>
              <a:t> that is inactive; can’t interact with </a:t>
            </a:r>
            <a:r>
              <a:rPr lang="en-US" sz="2800" dirty="0" err="1" smtClean="0"/>
              <a:t>transducin</a:t>
            </a:r>
            <a:endParaRPr lang="ar-JO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7" y="141288"/>
            <a:ext cx="69926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/>
              <a:t>Feedback</a:t>
            </a:r>
            <a:r>
              <a:rPr spc="-320" dirty="0"/>
              <a:t> </a:t>
            </a:r>
            <a:r>
              <a:rPr spc="-135" dirty="0"/>
              <a:t>regulation</a:t>
            </a:r>
            <a:r>
              <a:rPr spc="-320" dirty="0"/>
              <a:t> </a:t>
            </a:r>
            <a:r>
              <a:rPr spc="-75" dirty="0"/>
              <a:t>by</a:t>
            </a:r>
            <a:r>
              <a:rPr spc="-320" dirty="0"/>
              <a:t> </a:t>
            </a:r>
            <a:r>
              <a:rPr spc="-130" dirty="0"/>
              <a:t>calcium</a:t>
            </a:r>
            <a:r>
              <a:rPr spc="-330" dirty="0"/>
              <a:t> </a:t>
            </a:r>
            <a:r>
              <a:rPr spc="-150" dirty="0"/>
              <a:t>ions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914401"/>
            <a:ext cx="2209800" cy="2921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450" y="908050"/>
            <a:ext cx="2222500" cy="2933700"/>
          </a:xfrm>
          <a:custGeom>
            <a:avLst/>
            <a:gdLst/>
            <a:ahLst/>
            <a:cxnLst/>
            <a:rect l="l" t="t" r="r" b="b"/>
            <a:pathLst>
              <a:path w="2222500" h="2933700">
                <a:moveTo>
                  <a:pt x="0" y="0"/>
                </a:moveTo>
                <a:lnTo>
                  <a:pt x="2222501" y="0"/>
                </a:lnTo>
                <a:lnTo>
                  <a:pt x="2222501" y="2933701"/>
                </a:lnTo>
                <a:lnTo>
                  <a:pt x="0" y="29337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5146" y="984174"/>
            <a:ext cx="389255" cy="618490"/>
          </a:xfrm>
          <a:custGeom>
            <a:avLst/>
            <a:gdLst/>
            <a:ahLst/>
            <a:cxnLst/>
            <a:rect l="l" t="t" r="r" b="b"/>
            <a:pathLst>
              <a:path w="389255" h="618490">
                <a:moveTo>
                  <a:pt x="182623" y="94132"/>
                </a:moveTo>
                <a:lnTo>
                  <a:pt x="110704" y="94132"/>
                </a:lnTo>
                <a:lnTo>
                  <a:pt x="85215" y="160134"/>
                </a:lnTo>
                <a:lnTo>
                  <a:pt x="56513" y="240106"/>
                </a:lnTo>
                <a:lnTo>
                  <a:pt x="32117" y="315785"/>
                </a:lnTo>
                <a:lnTo>
                  <a:pt x="13486" y="385864"/>
                </a:lnTo>
                <a:lnTo>
                  <a:pt x="2208" y="449249"/>
                </a:lnTo>
                <a:lnTo>
                  <a:pt x="0" y="500176"/>
                </a:lnTo>
                <a:lnTo>
                  <a:pt x="24" y="503796"/>
                </a:lnTo>
                <a:lnTo>
                  <a:pt x="8761" y="548436"/>
                </a:lnTo>
                <a:lnTo>
                  <a:pt x="31799" y="584022"/>
                </a:lnTo>
                <a:lnTo>
                  <a:pt x="67308" y="606513"/>
                </a:lnTo>
                <a:lnTo>
                  <a:pt x="110641" y="616800"/>
                </a:lnTo>
                <a:lnTo>
                  <a:pt x="160971" y="617905"/>
                </a:lnTo>
                <a:lnTo>
                  <a:pt x="213625" y="612533"/>
                </a:lnTo>
                <a:lnTo>
                  <a:pt x="270229" y="602526"/>
                </a:lnTo>
                <a:lnTo>
                  <a:pt x="367768" y="580008"/>
                </a:lnTo>
                <a:lnTo>
                  <a:pt x="157136" y="580008"/>
                </a:lnTo>
                <a:lnTo>
                  <a:pt x="116038" y="578954"/>
                </a:lnTo>
                <a:lnTo>
                  <a:pt x="82815" y="571334"/>
                </a:lnTo>
                <a:lnTo>
                  <a:pt x="59688" y="557136"/>
                </a:lnTo>
                <a:lnTo>
                  <a:pt x="44944" y="534936"/>
                </a:lnTo>
                <a:lnTo>
                  <a:pt x="38137" y="500176"/>
                </a:lnTo>
                <a:lnTo>
                  <a:pt x="40283" y="450900"/>
                </a:lnTo>
                <a:lnTo>
                  <a:pt x="50989" y="392633"/>
                </a:lnTo>
                <a:lnTo>
                  <a:pt x="68934" y="325602"/>
                </a:lnTo>
                <a:lnTo>
                  <a:pt x="92772" y="251802"/>
                </a:lnTo>
                <a:lnTo>
                  <a:pt x="121068" y="173012"/>
                </a:lnTo>
                <a:lnTo>
                  <a:pt x="146239" y="107848"/>
                </a:lnTo>
                <a:lnTo>
                  <a:pt x="184830" y="107848"/>
                </a:lnTo>
                <a:lnTo>
                  <a:pt x="182623" y="94132"/>
                </a:lnTo>
                <a:close/>
              </a:path>
              <a:path w="389255" h="618490">
                <a:moveTo>
                  <a:pt x="380224" y="538035"/>
                </a:moveTo>
                <a:lnTo>
                  <a:pt x="261657" y="565403"/>
                </a:lnTo>
                <a:lnTo>
                  <a:pt x="206996" y="575017"/>
                </a:lnTo>
                <a:lnTo>
                  <a:pt x="157136" y="580008"/>
                </a:lnTo>
                <a:lnTo>
                  <a:pt x="367768" y="580008"/>
                </a:lnTo>
                <a:lnTo>
                  <a:pt x="388784" y="575157"/>
                </a:lnTo>
                <a:lnTo>
                  <a:pt x="380224" y="538035"/>
                </a:lnTo>
                <a:close/>
              </a:path>
              <a:path w="389255" h="618490">
                <a:moveTo>
                  <a:pt x="184830" y="107848"/>
                </a:moveTo>
                <a:lnTo>
                  <a:pt x="146239" y="107848"/>
                </a:lnTo>
                <a:lnTo>
                  <a:pt x="156069" y="168935"/>
                </a:lnTo>
                <a:lnTo>
                  <a:pt x="158721" y="176018"/>
                </a:lnTo>
                <a:lnTo>
                  <a:pt x="163713" y="181348"/>
                </a:lnTo>
                <a:lnTo>
                  <a:pt x="170340" y="184417"/>
                </a:lnTo>
                <a:lnTo>
                  <a:pt x="177900" y="184721"/>
                </a:lnTo>
                <a:lnTo>
                  <a:pt x="184983" y="182062"/>
                </a:lnTo>
                <a:lnTo>
                  <a:pt x="190313" y="177066"/>
                </a:lnTo>
                <a:lnTo>
                  <a:pt x="193382" y="170437"/>
                </a:lnTo>
                <a:lnTo>
                  <a:pt x="193686" y="162877"/>
                </a:lnTo>
                <a:lnTo>
                  <a:pt x="184830" y="107848"/>
                </a:lnTo>
                <a:close/>
              </a:path>
              <a:path w="389255" h="618490">
                <a:moveTo>
                  <a:pt x="167473" y="0"/>
                </a:moveTo>
                <a:lnTo>
                  <a:pt x="38581" y="102996"/>
                </a:lnTo>
                <a:lnTo>
                  <a:pt x="33725" y="108794"/>
                </a:lnTo>
                <a:lnTo>
                  <a:pt x="31545" y="115763"/>
                </a:lnTo>
                <a:lnTo>
                  <a:pt x="32137" y="123042"/>
                </a:lnTo>
                <a:lnTo>
                  <a:pt x="35597" y="129768"/>
                </a:lnTo>
                <a:lnTo>
                  <a:pt x="41394" y="134624"/>
                </a:lnTo>
                <a:lnTo>
                  <a:pt x="48363" y="136804"/>
                </a:lnTo>
                <a:lnTo>
                  <a:pt x="55642" y="136212"/>
                </a:lnTo>
                <a:lnTo>
                  <a:pt x="62368" y="132753"/>
                </a:lnTo>
                <a:lnTo>
                  <a:pt x="110704" y="94132"/>
                </a:lnTo>
                <a:lnTo>
                  <a:pt x="182623" y="94132"/>
                </a:lnTo>
                <a:lnTo>
                  <a:pt x="16747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5146" y="1636420"/>
            <a:ext cx="389255" cy="618490"/>
          </a:xfrm>
          <a:custGeom>
            <a:avLst/>
            <a:gdLst/>
            <a:ahLst/>
            <a:cxnLst/>
            <a:rect l="l" t="t" r="r" b="b"/>
            <a:pathLst>
              <a:path w="389255" h="618489">
                <a:moveTo>
                  <a:pt x="48363" y="481101"/>
                </a:moveTo>
                <a:lnTo>
                  <a:pt x="41394" y="483281"/>
                </a:lnTo>
                <a:lnTo>
                  <a:pt x="35597" y="488137"/>
                </a:lnTo>
                <a:lnTo>
                  <a:pt x="32137" y="494863"/>
                </a:lnTo>
                <a:lnTo>
                  <a:pt x="31545" y="502143"/>
                </a:lnTo>
                <a:lnTo>
                  <a:pt x="33725" y="509116"/>
                </a:lnTo>
                <a:lnTo>
                  <a:pt x="38581" y="514921"/>
                </a:lnTo>
                <a:lnTo>
                  <a:pt x="167473" y="617918"/>
                </a:lnTo>
                <a:lnTo>
                  <a:pt x="182623" y="523773"/>
                </a:lnTo>
                <a:lnTo>
                  <a:pt x="110704" y="523773"/>
                </a:lnTo>
                <a:lnTo>
                  <a:pt x="62368" y="485152"/>
                </a:lnTo>
                <a:lnTo>
                  <a:pt x="55642" y="481693"/>
                </a:lnTo>
                <a:lnTo>
                  <a:pt x="48363" y="481101"/>
                </a:lnTo>
                <a:close/>
              </a:path>
              <a:path w="389255" h="618489">
                <a:moveTo>
                  <a:pt x="160971" y="0"/>
                </a:moveTo>
                <a:lnTo>
                  <a:pt x="111924" y="939"/>
                </a:lnTo>
                <a:lnTo>
                  <a:pt x="69239" y="10604"/>
                </a:lnTo>
                <a:lnTo>
                  <a:pt x="33819" y="31940"/>
                </a:lnTo>
                <a:lnTo>
                  <a:pt x="9727" y="67132"/>
                </a:lnTo>
                <a:lnTo>
                  <a:pt x="24" y="114109"/>
                </a:lnTo>
                <a:lnTo>
                  <a:pt x="0" y="117729"/>
                </a:lnTo>
                <a:lnTo>
                  <a:pt x="2208" y="168656"/>
                </a:lnTo>
                <a:lnTo>
                  <a:pt x="13486" y="232041"/>
                </a:lnTo>
                <a:lnTo>
                  <a:pt x="32117" y="302120"/>
                </a:lnTo>
                <a:lnTo>
                  <a:pt x="56513" y="377799"/>
                </a:lnTo>
                <a:lnTo>
                  <a:pt x="85215" y="457771"/>
                </a:lnTo>
                <a:lnTo>
                  <a:pt x="110704" y="523773"/>
                </a:lnTo>
                <a:lnTo>
                  <a:pt x="182623" y="523773"/>
                </a:lnTo>
                <a:lnTo>
                  <a:pt x="184831" y="510057"/>
                </a:lnTo>
                <a:lnTo>
                  <a:pt x="146239" y="510057"/>
                </a:lnTo>
                <a:lnTo>
                  <a:pt x="121068" y="444893"/>
                </a:lnTo>
                <a:lnTo>
                  <a:pt x="92772" y="366102"/>
                </a:lnTo>
                <a:lnTo>
                  <a:pt x="68934" y="292303"/>
                </a:lnTo>
                <a:lnTo>
                  <a:pt x="50989" y="225272"/>
                </a:lnTo>
                <a:lnTo>
                  <a:pt x="40283" y="167005"/>
                </a:lnTo>
                <a:lnTo>
                  <a:pt x="38137" y="117729"/>
                </a:lnTo>
                <a:lnTo>
                  <a:pt x="44944" y="82969"/>
                </a:lnTo>
                <a:lnTo>
                  <a:pt x="59688" y="60769"/>
                </a:lnTo>
                <a:lnTo>
                  <a:pt x="82815" y="46570"/>
                </a:lnTo>
                <a:lnTo>
                  <a:pt x="116038" y="38950"/>
                </a:lnTo>
                <a:lnTo>
                  <a:pt x="157136" y="37896"/>
                </a:lnTo>
                <a:lnTo>
                  <a:pt x="367768" y="37896"/>
                </a:lnTo>
                <a:lnTo>
                  <a:pt x="270229" y="15379"/>
                </a:lnTo>
                <a:lnTo>
                  <a:pt x="213625" y="5372"/>
                </a:lnTo>
                <a:lnTo>
                  <a:pt x="160971" y="0"/>
                </a:lnTo>
                <a:close/>
              </a:path>
              <a:path w="389255" h="618489">
                <a:moveTo>
                  <a:pt x="177900" y="433197"/>
                </a:moveTo>
                <a:lnTo>
                  <a:pt x="146239" y="510057"/>
                </a:lnTo>
                <a:lnTo>
                  <a:pt x="184831" y="510057"/>
                </a:lnTo>
                <a:lnTo>
                  <a:pt x="193686" y="455028"/>
                </a:lnTo>
                <a:lnTo>
                  <a:pt x="193382" y="447468"/>
                </a:lnTo>
                <a:lnTo>
                  <a:pt x="190313" y="440840"/>
                </a:lnTo>
                <a:lnTo>
                  <a:pt x="184983" y="435849"/>
                </a:lnTo>
                <a:lnTo>
                  <a:pt x="177900" y="433197"/>
                </a:lnTo>
                <a:close/>
              </a:path>
              <a:path w="389255" h="618489">
                <a:moveTo>
                  <a:pt x="367768" y="37896"/>
                </a:moveTo>
                <a:lnTo>
                  <a:pt x="157136" y="37896"/>
                </a:lnTo>
                <a:lnTo>
                  <a:pt x="206996" y="42887"/>
                </a:lnTo>
                <a:lnTo>
                  <a:pt x="261657" y="52501"/>
                </a:lnTo>
                <a:lnTo>
                  <a:pt x="380224" y="79870"/>
                </a:lnTo>
                <a:lnTo>
                  <a:pt x="388784" y="42748"/>
                </a:lnTo>
                <a:lnTo>
                  <a:pt x="367768" y="3789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5300" y="1524000"/>
            <a:ext cx="4864100" cy="1892826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7305" rIns="0" bIns="0" rtlCol="0">
            <a:spAutoFit/>
          </a:bodyPr>
          <a:lstStyle/>
          <a:p>
            <a:pPr marL="87630" marR="339725" algn="l" rtl="0">
              <a:lnSpc>
                <a:spcPct val="100699"/>
              </a:lnSpc>
              <a:spcBef>
                <a:spcPts val="215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When the channels close, Ca</a:t>
            </a:r>
            <a:r>
              <a:rPr sz="2400" b="1" spc="-7" baseline="24305" dirty="0">
                <a:solidFill>
                  <a:srgbClr val="C00000"/>
                </a:solidFill>
                <a:latin typeface="Arial"/>
                <a:cs typeface="Arial"/>
              </a:rPr>
              <a:t>2+ 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ceases to 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enter,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but extrusion  through the exchanger  continues,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so </a:t>
            </a:r>
            <a:r>
              <a:rPr sz="2400" b="1" spc="-5">
                <a:solidFill>
                  <a:srgbClr val="C00000"/>
                </a:solidFill>
                <a:latin typeface="Arial"/>
                <a:cs typeface="Arial"/>
              </a:rPr>
              <a:t>intracellular  </a:t>
            </a:r>
            <a:r>
              <a:rPr lang="en-US"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[</a:t>
            </a:r>
            <a:r>
              <a:rPr sz="2400" b="1" smtClean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2400" b="1" baseline="24305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400" b="1" baseline="24305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]</a:t>
            </a:r>
            <a:r>
              <a:rPr sz="24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falls.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000" y="4241801"/>
            <a:ext cx="8153400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17962" y="4603433"/>
            <a:ext cx="62611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500</a:t>
            </a:r>
            <a:r>
              <a:rPr sz="14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nM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195"/>
              </a:spcBef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50</a:t>
            </a:r>
            <a:r>
              <a:rPr sz="14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nM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09600" y="7162800"/>
            <a:ext cx="82296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JO" sz="2400" dirty="0" smtClean="0"/>
              <a:t>لما </a:t>
            </a:r>
            <a:r>
              <a:rPr lang="ar-JO" sz="2400" dirty="0" err="1" smtClean="0"/>
              <a:t>يجي</a:t>
            </a:r>
            <a:r>
              <a:rPr lang="ar-JO" sz="2400" dirty="0" smtClean="0"/>
              <a:t> ضوء </a:t>
            </a:r>
            <a:r>
              <a:rPr lang="ar-JO" sz="2400" dirty="0" err="1" smtClean="0"/>
              <a:t>بتسكر</a:t>
            </a:r>
            <a:r>
              <a:rPr lang="ar-JO" sz="2400" dirty="0" smtClean="0"/>
              <a:t> القنوات , ببطل الكالسيوم يدخل </a:t>
            </a:r>
            <a:r>
              <a:rPr lang="en-US" sz="2400" dirty="0" smtClean="0"/>
              <a:t>&lt;&lt; </a:t>
            </a:r>
            <a:r>
              <a:rPr lang="ar-JO" sz="2400" dirty="0" smtClean="0"/>
              <a:t> </a:t>
            </a:r>
            <a:r>
              <a:rPr lang="en-US" sz="2400" dirty="0" smtClean="0"/>
              <a:t>hyperpolarization</a:t>
            </a:r>
          </a:p>
          <a:p>
            <a:r>
              <a:rPr lang="ar-JO" sz="2400" dirty="0" smtClean="0"/>
              <a:t>وكمان </a:t>
            </a:r>
            <a:r>
              <a:rPr lang="ar-JO" sz="2400" dirty="0" err="1" smtClean="0"/>
              <a:t>ببطلش</a:t>
            </a:r>
            <a:r>
              <a:rPr lang="ar-JO" sz="2400" dirty="0" smtClean="0"/>
              <a:t> يطلع عن طريق </a:t>
            </a:r>
            <a:r>
              <a:rPr lang="ar-JO" sz="2400" dirty="0" err="1" smtClean="0"/>
              <a:t>ال</a:t>
            </a:r>
            <a:r>
              <a:rPr lang="ar-JO" sz="2400" dirty="0" smtClean="0"/>
              <a:t> </a:t>
            </a:r>
            <a:r>
              <a:rPr lang="en-US" sz="2400" dirty="0" smtClean="0"/>
              <a:t>exchanger 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more hyperpolarization </a:t>
            </a:r>
            <a:r>
              <a:rPr lang="ar-JO" sz="2400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8610600"/>
            <a:ext cx="470404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/>
              <a:t>Ca++ entry </a:t>
            </a:r>
            <a:r>
              <a:rPr lang="en-US" sz="2400" dirty="0" smtClean="0">
                <a:sym typeface="Wingdings" pitchFamily="2" charset="2"/>
              </a:rPr>
              <a:t> Depolarization</a:t>
            </a:r>
          </a:p>
          <a:p>
            <a:r>
              <a:rPr lang="en-US" sz="2400" dirty="0" smtClean="0">
                <a:sym typeface="Wingdings" pitchFamily="2" charset="2"/>
              </a:rPr>
              <a:t>Ca++ decrease  hyperpolarization </a:t>
            </a:r>
            <a:endParaRPr lang="ar-JO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6324600"/>
            <a:ext cx="70834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Keep this in mind to understand the last 2 mechanisms </a:t>
            </a:r>
            <a:endParaRPr lang="ar-JO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8" y="141287"/>
            <a:ext cx="648652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50"/>
              </a:lnSpc>
            </a:pPr>
            <a:r>
              <a:rPr spc="-135" dirty="0"/>
              <a:t>Mechanism</a:t>
            </a:r>
            <a:r>
              <a:rPr spc="-390" dirty="0"/>
              <a:t> </a:t>
            </a:r>
            <a:r>
              <a:rPr spc="-80" dirty="0"/>
              <a:t>VI</a:t>
            </a:r>
          </a:p>
          <a:p>
            <a:pPr marL="12700">
              <a:lnSpc>
                <a:spcPts val="3210"/>
              </a:lnSpc>
            </a:pPr>
            <a:r>
              <a:rPr sz="2800" spc="-135" dirty="0"/>
              <a:t>Guanylate</a:t>
            </a:r>
            <a:r>
              <a:rPr sz="2800" spc="-375" dirty="0"/>
              <a:t> </a:t>
            </a:r>
            <a:r>
              <a:rPr sz="2800" spc="-130" dirty="0"/>
              <a:t>cyclase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44500" y="1600201"/>
            <a:ext cx="4165600" cy="4064000"/>
          </a:xfrm>
          <a:custGeom>
            <a:avLst/>
            <a:gdLst/>
            <a:ahLst/>
            <a:cxnLst/>
            <a:rect l="l" t="t" r="r" b="b"/>
            <a:pathLst>
              <a:path w="4165600" h="4064000">
                <a:moveTo>
                  <a:pt x="0" y="4064000"/>
                </a:moveTo>
                <a:lnTo>
                  <a:pt x="4165600" y="4064000"/>
                </a:lnTo>
                <a:lnTo>
                  <a:pt x="4165600" y="0"/>
                </a:lnTo>
                <a:lnTo>
                  <a:pt x="0" y="0"/>
                </a:lnTo>
                <a:lnTo>
                  <a:pt x="0" y="40640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500" y="1641476"/>
            <a:ext cx="2032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500" y="3355975"/>
            <a:ext cx="2032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600201"/>
            <a:ext cx="4165600" cy="406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25" algn="l" rtl="0">
              <a:lnSpc>
                <a:spcPts val="2365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dark,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guanylate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cyclase-</a:t>
            </a:r>
            <a:endParaRPr sz="2400">
              <a:latin typeface="Calibri"/>
              <a:cs typeface="Calibri"/>
            </a:endParaRPr>
          </a:p>
          <a:p>
            <a:pPr marL="339725" marR="386080" algn="l" rtl="0">
              <a:lnSpc>
                <a:spcPct val="89100"/>
              </a:lnSpc>
              <a:spcBef>
                <a:spcPts val="170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activating proteins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(GCAPs)  bind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Ca</a:t>
            </a:r>
            <a:r>
              <a:rPr sz="2400" b="1" baseline="24305" dirty="0">
                <a:solidFill>
                  <a:srgbClr val="C00000"/>
                </a:solidFill>
                <a:latin typeface="Calibri"/>
                <a:cs typeface="Calibri"/>
              </a:rPr>
              <a:t>2+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blocking their 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activation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guanylate 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cyclase.</a:t>
            </a:r>
            <a:endParaRPr sz="2400">
              <a:latin typeface="Calibri"/>
              <a:cs typeface="Calibri"/>
            </a:endParaRPr>
          </a:p>
          <a:p>
            <a:pPr marL="339725" marR="1905" algn="l" rtl="0">
              <a:lnSpc>
                <a:spcPct val="89700"/>
              </a:lnSpc>
              <a:spcBef>
                <a:spcPts val="61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decrease in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intracellular 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[Ca</a:t>
            </a:r>
            <a:r>
              <a:rPr sz="2400" b="1" spc="-7" baseline="24305" dirty="0">
                <a:solidFill>
                  <a:srgbClr val="C00000"/>
                </a:solidFill>
                <a:latin typeface="Calibri"/>
                <a:cs typeface="Calibri"/>
              </a:rPr>
              <a:t>2+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] causes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Ca</a:t>
            </a:r>
            <a:r>
              <a:rPr sz="2400" b="1" baseline="24305" dirty="0">
                <a:solidFill>
                  <a:srgbClr val="C00000"/>
                </a:solidFill>
                <a:latin typeface="Calibri"/>
                <a:cs typeface="Calibri"/>
              </a:rPr>
              <a:t>2+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to 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dissociate from GCAPs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leading 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full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activation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guanylate 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cyclase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subunits,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and an 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increase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rate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of cGMP 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synthesis.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62500" y="3911600"/>
            <a:ext cx="3365500" cy="2819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6150" y="3905250"/>
            <a:ext cx="3378200" cy="2832100"/>
          </a:xfrm>
          <a:custGeom>
            <a:avLst/>
            <a:gdLst/>
            <a:ahLst/>
            <a:cxnLst/>
            <a:rect l="l" t="t" r="r" b="b"/>
            <a:pathLst>
              <a:path w="3378200" h="2832100">
                <a:moveTo>
                  <a:pt x="0" y="0"/>
                </a:moveTo>
                <a:lnTo>
                  <a:pt x="3378201" y="0"/>
                </a:lnTo>
                <a:lnTo>
                  <a:pt x="3378201" y="2832101"/>
                </a:lnTo>
                <a:lnTo>
                  <a:pt x="0" y="28321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6937" y="5935447"/>
            <a:ext cx="503555" cy="118110"/>
          </a:xfrm>
          <a:custGeom>
            <a:avLst/>
            <a:gdLst/>
            <a:ahLst/>
            <a:cxnLst/>
            <a:rect l="l" t="t" r="r" b="b"/>
            <a:pathLst>
              <a:path w="503554" h="118110">
                <a:moveTo>
                  <a:pt x="101498" y="1394"/>
                </a:moveTo>
                <a:lnTo>
                  <a:pt x="98044" y="1766"/>
                </a:lnTo>
                <a:lnTo>
                  <a:pt x="0" y="58953"/>
                </a:lnTo>
                <a:lnTo>
                  <a:pt x="101066" y="117908"/>
                </a:lnTo>
                <a:lnTo>
                  <a:pt x="108839" y="115860"/>
                </a:lnTo>
                <a:lnTo>
                  <a:pt x="115912" y="103743"/>
                </a:lnTo>
                <a:lnTo>
                  <a:pt x="113868" y="95967"/>
                </a:lnTo>
                <a:lnTo>
                  <a:pt x="72186" y="71653"/>
                </a:lnTo>
                <a:lnTo>
                  <a:pt x="481594" y="71653"/>
                </a:lnTo>
                <a:lnTo>
                  <a:pt x="503364" y="58954"/>
                </a:lnTo>
                <a:lnTo>
                  <a:pt x="481592" y="46254"/>
                </a:lnTo>
                <a:lnTo>
                  <a:pt x="72186" y="46253"/>
                </a:lnTo>
                <a:lnTo>
                  <a:pt x="113868" y="21939"/>
                </a:lnTo>
                <a:lnTo>
                  <a:pt x="115912" y="14163"/>
                </a:lnTo>
                <a:lnTo>
                  <a:pt x="110617" y="5074"/>
                </a:lnTo>
                <a:lnTo>
                  <a:pt x="107784" y="3049"/>
                </a:lnTo>
                <a:lnTo>
                  <a:pt x="101498" y="1394"/>
                </a:lnTo>
                <a:close/>
              </a:path>
              <a:path w="503554" h="118110">
                <a:moveTo>
                  <a:pt x="481594" y="71653"/>
                </a:moveTo>
                <a:lnTo>
                  <a:pt x="72186" y="71653"/>
                </a:lnTo>
                <a:lnTo>
                  <a:pt x="431177" y="71654"/>
                </a:lnTo>
                <a:lnTo>
                  <a:pt x="389496" y="95968"/>
                </a:lnTo>
                <a:lnTo>
                  <a:pt x="387451" y="103745"/>
                </a:lnTo>
                <a:lnTo>
                  <a:pt x="394512" y="115862"/>
                </a:lnTo>
                <a:lnTo>
                  <a:pt x="402297" y="117908"/>
                </a:lnTo>
                <a:lnTo>
                  <a:pt x="481594" y="71653"/>
                </a:lnTo>
                <a:close/>
              </a:path>
              <a:path w="503554" h="118110">
                <a:moveTo>
                  <a:pt x="402297" y="0"/>
                </a:moveTo>
                <a:lnTo>
                  <a:pt x="394525" y="2045"/>
                </a:lnTo>
                <a:lnTo>
                  <a:pt x="387451" y="14163"/>
                </a:lnTo>
                <a:lnTo>
                  <a:pt x="389496" y="21940"/>
                </a:lnTo>
                <a:lnTo>
                  <a:pt x="431177" y="46254"/>
                </a:lnTo>
                <a:lnTo>
                  <a:pt x="481592" y="46254"/>
                </a:lnTo>
                <a:lnTo>
                  <a:pt x="40229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5200" y="508000"/>
            <a:ext cx="3390900" cy="335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1600" y="4356104"/>
            <a:ext cx="0" cy="1812925"/>
          </a:xfrm>
          <a:custGeom>
            <a:avLst/>
            <a:gdLst/>
            <a:ahLst/>
            <a:cxnLst/>
            <a:rect l="l" t="t" r="r" b="b"/>
            <a:pathLst>
              <a:path h="1812925">
                <a:moveTo>
                  <a:pt x="0" y="1812921"/>
                </a:moveTo>
                <a:lnTo>
                  <a:pt x="1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3100" y="5689601"/>
            <a:ext cx="0" cy="640080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639762"/>
                </a:moveTo>
                <a:lnTo>
                  <a:pt x="1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09600" y="7391400"/>
            <a:ext cx="7885237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2200" dirty="0" smtClean="0"/>
              <a:t>More Ca++ </a:t>
            </a:r>
            <a:r>
              <a:rPr lang="en-US" sz="2200" dirty="0" smtClean="0">
                <a:sym typeface="Wingdings" pitchFamily="2" charset="2"/>
              </a:rPr>
              <a:t> less </a:t>
            </a:r>
            <a:r>
              <a:rPr lang="en-US" sz="2200" dirty="0" err="1" smtClean="0">
                <a:sym typeface="Wingdings" pitchFamily="2" charset="2"/>
              </a:rPr>
              <a:t>cyclase</a:t>
            </a:r>
            <a:r>
              <a:rPr lang="en-US" sz="2200" dirty="0" smtClean="0">
                <a:sym typeface="Wingdings" pitchFamily="2" charset="2"/>
              </a:rPr>
              <a:t> activity </a:t>
            </a:r>
          </a:p>
          <a:p>
            <a:pPr algn="ctr" rtl="0"/>
            <a:r>
              <a:rPr lang="en-US" sz="2200" dirty="0" smtClean="0">
                <a:sym typeface="Wingdings" pitchFamily="2" charset="2"/>
              </a:rPr>
              <a:t>Less Ca++  more </a:t>
            </a:r>
            <a:r>
              <a:rPr lang="en-US" sz="2200" dirty="0" err="1" smtClean="0">
                <a:sym typeface="Wingdings" pitchFamily="2" charset="2"/>
              </a:rPr>
              <a:t>cyclase</a:t>
            </a:r>
            <a:r>
              <a:rPr lang="en-US" sz="2200" dirty="0" smtClean="0">
                <a:sym typeface="Wingdings" pitchFamily="2" charset="2"/>
              </a:rPr>
              <a:t> activity  more </a:t>
            </a:r>
            <a:r>
              <a:rPr lang="en-US" sz="2200" dirty="0" err="1" smtClean="0">
                <a:sym typeface="Wingdings" pitchFamily="2" charset="2"/>
              </a:rPr>
              <a:t>cGMP</a:t>
            </a:r>
            <a:r>
              <a:rPr lang="en-US" sz="2200" dirty="0" smtClean="0">
                <a:sym typeface="Wingdings" pitchFamily="2" charset="2"/>
              </a:rPr>
              <a:t>  depolarization</a:t>
            </a:r>
            <a:endParaRPr lang="ar-JO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Lecture</a:t>
            </a:r>
            <a:r>
              <a:rPr spc="-375" dirty="0"/>
              <a:t> </a:t>
            </a:r>
            <a:r>
              <a:rPr spc="-130" dirty="0"/>
              <a:t>outline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1463676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0300" y="1920875"/>
            <a:ext cx="2286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0300" y="2352676"/>
            <a:ext cx="2286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3165476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776" y="1349376"/>
            <a:ext cx="6704330" cy="2152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Visual </a:t>
            </a:r>
            <a:r>
              <a:rPr sz="2800" b="1" spc="-10" dirty="0">
                <a:latin typeface="Calibri"/>
                <a:cs typeface="Calibri"/>
              </a:rPr>
              <a:t>transduction </a:t>
            </a:r>
            <a:r>
              <a:rPr sz="2800" b="1" spc="-5" dirty="0">
                <a:latin typeface="Calibri"/>
                <a:cs typeface="Calibri"/>
              </a:rPr>
              <a:t>(dim </a:t>
            </a:r>
            <a:r>
              <a:rPr sz="2800" b="1" spc="-10" dirty="0">
                <a:latin typeface="Calibri"/>
                <a:cs typeface="Calibri"/>
              </a:rPr>
              <a:t>vs. bright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light)</a:t>
            </a:r>
            <a:endParaRPr sz="2800">
              <a:latin typeface="Calibri"/>
              <a:cs typeface="Calibri"/>
            </a:endParaRPr>
          </a:p>
          <a:p>
            <a:pPr marL="530225" marR="5080" algn="l" rtl="0">
              <a:lnSpc>
                <a:spcPct val="99400"/>
              </a:lnSpc>
              <a:spcBef>
                <a:spcPts val="355"/>
              </a:spcBef>
            </a:pPr>
            <a:r>
              <a:rPr sz="2600" b="1" spc="-5" dirty="0">
                <a:solidFill>
                  <a:srgbClr val="2C4810"/>
                </a:solidFill>
                <a:latin typeface="Calibri"/>
                <a:cs typeface="Calibri"/>
              </a:rPr>
              <a:t>Components (cells </a:t>
            </a:r>
            <a:r>
              <a:rPr sz="2600" b="1" dirty="0">
                <a:solidFill>
                  <a:srgbClr val="2C4810"/>
                </a:solidFill>
                <a:latin typeface="Calibri"/>
                <a:cs typeface="Calibri"/>
              </a:rPr>
              <a:t>and </a:t>
            </a:r>
            <a:r>
              <a:rPr sz="2600" b="1" spc="-5" dirty="0">
                <a:solidFill>
                  <a:srgbClr val="2C4810"/>
                </a:solidFill>
                <a:latin typeface="Calibri"/>
                <a:cs typeface="Calibri"/>
              </a:rPr>
              <a:t>molecules)  Mechanisms </a:t>
            </a:r>
            <a:r>
              <a:rPr sz="2600" b="1" dirty="0">
                <a:solidFill>
                  <a:srgbClr val="2C4810"/>
                </a:solidFill>
                <a:latin typeface="Calibri"/>
                <a:cs typeface="Calibri"/>
              </a:rPr>
              <a:t>of </a:t>
            </a:r>
            <a:r>
              <a:rPr sz="2600" b="1" spc="-10" dirty="0">
                <a:solidFill>
                  <a:srgbClr val="2C4810"/>
                </a:solidFill>
                <a:latin typeface="Calibri"/>
                <a:cs typeface="Calibri"/>
              </a:rPr>
              <a:t>activation, </a:t>
            </a:r>
            <a:r>
              <a:rPr sz="2600" b="1" spc="-5" dirty="0">
                <a:solidFill>
                  <a:srgbClr val="2C4810"/>
                </a:solidFill>
                <a:latin typeface="Calibri"/>
                <a:cs typeface="Calibri"/>
              </a:rPr>
              <a:t>amplification, </a:t>
            </a:r>
            <a:r>
              <a:rPr sz="2600" b="1" dirty="0">
                <a:solidFill>
                  <a:srgbClr val="2C4810"/>
                </a:solidFill>
                <a:latin typeface="Calibri"/>
                <a:cs typeface="Calibri"/>
              </a:rPr>
              <a:t>and  </a:t>
            </a:r>
            <a:r>
              <a:rPr sz="2600" b="1" spc="-10" dirty="0">
                <a:solidFill>
                  <a:srgbClr val="2C4810"/>
                </a:solidFill>
                <a:latin typeface="Calibri"/>
                <a:cs typeface="Calibri"/>
              </a:rPr>
              <a:t>termination</a:t>
            </a:r>
            <a:endParaRPr sz="260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380"/>
              </a:spcBef>
            </a:pPr>
            <a:r>
              <a:rPr sz="2800" b="1" spc="-5" dirty="0">
                <a:latin typeface="Calibri"/>
                <a:cs typeface="Calibri"/>
              </a:rPr>
              <a:t>Color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blindness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38" y="141287"/>
            <a:ext cx="648652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50"/>
              </a:lnSpc>
            </a:pPr>
            <a:r>
              <a:rPr spc="-135" dirty="0"/>
              <a:t>Mechanism</a:t>
            </a:r>
            <a:r>
              <a:rPr spc="-390" dirty="0"/>
              <a:t> </a:t>
            </a:r>
            <a:r>
              <a:rPr spc="-105" dirty="0"/>
              <a:t>VII</a:t>
            </a:r>
          </a:p>
          <a:p>
            <a:pPr marL="12700">
              <a:lnSpc>
                <a:spcPts val="3210"/>
              </a:lnSpc>
            </a:pPr>
            <a:r>
              <a:rPr sz="2800" spc="-140" dirty="0"/>
              <a:t>Ca-calmodulin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74700" y="1511300"/>
            <a:ext cx="4318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43500" y="2082800"/>
            <a:ext cx="3810000" cy="2801408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7810" marR="88900" indent="-168275" algn="l" rtl="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258445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 the dark, Ca</a:t>
            </a:r>
            <a:r>
              <a:rPr sz="1950" b="1" spc="-7" baseline="25641" dirty="0">
                <a:solidFill>
                  <a:srgbClr val="C00000"/>
                </a:solidFill>
                <a:latin typeface="Arial"/>
                <a:cs typeface="Arial"/>
              </a:rPr>
              <a:t>2+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-Calmodulin  (CaM) binds the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channel</a:t>
            </a:r>
            <a:r>
              <a:rPr sz="20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shuts it</a:t>
            </a:r>
            <a:r>
              <a:rPr sz="20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down.</a:t>
            </a:r>
            <a:endParaRPr sz="2000">
              <a:latin typeface="Arial"/>
              <a:cs typeface="Arial"/>
            </a:endParaRPr>
          </a:p>
          <a:p>
            <a:pPr marL="257810" marR="189230" indent="-168275" algn="l" rtl="0">
              <a:lnSpc>
                <a:spcPct val="100000"/>
              </a:lnSpc>
              <a:buFont typeface="Arial"/>
              <a:buChar char="•"/>
              <a:tabLst>
                <a:tab pos="258445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During visual transduction,  the decrease in intracellular 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[Ca</a:t>
            </a:r>
            <a:r>
              <a:rPr sz="1950" b="1" baseline="25641" dirty="0">
                <a:solidFill>
                  <a:srgbClr val="C00000"/>
                </a:solidFill>
                <a:latin typeface="Arial"/>
                <a:cs typeface="Arial"/>
              </a:rPr>
              <a:t>2+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] causes CaM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be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released,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channel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reopens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lower levels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  </a:t>
            </a:r>
            <a:r>
              <a:rPr sz="2000" b="1" spc="-55" dirty="0">
                <a:solidFill>
                  <a:srgbClr val="C00000"/>
                </a:solidFill>
                <a:latin typeface="Arial"/>
                <a:cs typeface="Arial"/>
              </a:rPr>
              <a:t>cGMP.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8253" y="2439670"/>
            <a:ext cx="7054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Dark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028" y="5371782"/>
            <a:ext cx="768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15750" y="7239000"/>
            <a:ext cx="86234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Less Ca++ </a:t>
            </a:r>
            <a:r>
              <a:rPr lang="en-US" sz="2400" dirty="0" smtClean="0">
                <a:sym typeface="Wingdings" pitchFamily="2" charset="2"/>
              </a:rPr>
              <a:t> more </a:t>
            </a:r>
            <a:r>
              <a:rPr lang="en-US" sz="2400" dirty="0" err="1" smtClean="0">
                <a:sym typeface="Wingdings" pitchFamily="2" charset="2"/>
              </a:rPr>
              <a:t>CaM</a:t>
            </a:r>
            <a:r>
              <a:rPr lang="en-US" sz="2400" dirty="0" smtClean="0">
                <a:sym typeface="Wingdings" pitchFamily="2" charset="2"/>
              </a:rPr>
              <a:t>  more channel opening  depolarization</a:t>
            </a:r>
            <a:endParaRPr lang="ar-JO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62200"/>
            <a:ext cx="7620000" cy="161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286001"/>
            <a:ext cx="33020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4" dirty="0"/>
              <a:t>Cone </a:t>
            </a:r>
            <a:r>
              <a:rPr spc="-145" dirty="0"/>
              <a:t>photoreceptor</a:t>
            </a:r>
            <a:r>
              <a:rPr spc="-515" dirty="0"/>
              <a:t> </a:t>
            </a:r>
            <a:r>
              <a:rPr spc="-135" dirty="0"/>
              <a:t>proteins</a:t>
            </a:r>
          </a:p>
        </p:txBody>
      </p:sp>
      <p:sp>
        <p:nvSpPr>
          <p:cNvPr id="4" name="object 4"/>
          <p:cNvSpPr/>
          <p:nvPr/>
        </p:nvSpPr>
        <p:spPr>
          <a:xfrm>
            <a:off x="177800" y="1066800"/>
            <a:ext cx="2971800" cy="284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3962400"/>
            <a:ext cx="29972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7700" y="1549401"/>
            <a:ext cx="5956300" cy="434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5" smtClean="0"/>
              <a:t>How</a:t>
            </a:r>
            <a:r>
              <a:rPr lang="ar-JO" spc="-105" dirty="0" smtClean="0"/>
              <a:t> </a:t>
            </a:r>
            <a:r>
              <a:rPr spc="-710" smtClean="0"/>
              <a:t> </a:t>
            </a:r>
            <a:r>
              <a:rPr spc="-140" smtClean="0"/>
              <a:t>different</a:t>
            </a:r>
            <a:r>
              <a:rPr lang="ar-JO" spc="-140" dirty="0" smtClean="0"/>
              <a:t> </a:t>
            </a:r>
            <a:r>
              <a:rPr spc="-140" smtClean="0"/>
              <a:t> </a:t>
            </a:r>
            <a:r>
              <a:rPr spc="-105" dirty="0"/>
              <a:t>are </a:t>
            </a:r>
            <a:r>
              <a:rPr spc="-120" dirty="0"/>
              <a:t>they?</a:t>
            </a:r>
          </a:p>
        </p:txBody>
      </p:sp>
      <p:sp>
        <p:nvSpPr>
          <p:cNvPr id="4" name="object 4"/>
          <p:cNvSpPr/>
          <p:nvPr/>
        </p:nvSpPr>
        <p:spPr>
          <a:xfrm>
            <a:off x="939800" y="1498600"/>
            <a:ext cx="72644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7500" y="4559300"/>
            <a:ext cx="8496300" cy="1698542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217170" marR="116839" indent="-122555" algn="l" rtl="0">
              <a:lnSpc>
                <a:spcPct val="99500"/>
              </a:lnSpc>
              <a:spcBef>
                <a:spcPts val="345"/>
              </a:spcBef>
              <a:buFont typeface="Arial"/>
              <a:buChar char="•"/>
              <a:tabLst>
                <a:tab pos="21717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Cone </a:t>
            </a:r>
            <a:r>
              <a:rPr sz="1800" b="1" spc="-5">
                <a:solidFill>
                  <a:srgbClr val="C00000"/>
                </a:solidFill>
                <a:latin typeface="Arial"/>
                <a:cs typeface="Arial"/>
              </a:rPr>
              <a:t>opsins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have similar structures as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rhodopsin, but with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different amino  acid residues surrounding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bound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11-cis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retinal;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thus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they cause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chromophore’s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absorption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different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wavelengths.</a:t>
            </a:r>
            <a:endParaRPr sz="1800">
              <a:latin typeface="Arial"/>
              <a:cs typeface="Arial"/>
            </a:endParaRPr>
          </a:p>
          <a:p>
            <a:pPr marL="217170" indent="-122555" algn="l" rtl="0">
              <a:lnSpc>
                <a:spcPts val="2100"/>
              </a:lnSpc>
              <a:buFont typeface="Arial"/>
              <a:buChar char="•"/>
              <a:tabLst>
                <a:tab pos="21717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Each 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cone photoreceptors vs rhodopsin </a:t>
            </a:r>
            <a:r>
              <a:rPr sz="1750" b="1" i="1" spc="25" dirty="0">
                <a:solidFill>
                  <a:srgbClr val="C00000"/>
                </a:solidFill>
                <a:latin typeface="Symbol"/>
                <a:cs typeface="Symbol"/>
              </a:rPr>
              <a:t></a:t>
            </a:r>
            <a:r>
              <a:rPr sz="1750" b="1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40%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identical.</a:t>
            </a:r>
            <a:endParaRPr sz="1800">
              <a:latin typeface="Arial"/>
              <a:cs typeface="Arial"/>
            </a:endParaRPr>
          </a:p>
          <a:p>
            <a:pPr marL="217170" indent="-122555" algn="l" rtl="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1717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blue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photoreceptor vs green and red photoreceptors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750" b="1" i="1" spc="25" dirty="0">
                <a:solidFill>
                  <a:srgbClr val="C00000"/>
                </a:solidFill>
                <a:latin typeface="Symbol"/>
                <a:cs typeface="Symbol"/>
              </a:rPr>
              <a:t></a:t>
            </a:r>
            <a:r>
              <a:rPr sz="1750" b="1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40%</a:t>
            </a:r>
            <a:r>
              <a:rPr sz="1800" b="1" spc="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identical.</a:t>
            </a:r>
            <a:endParaRPr sz="1800">
              <a:latin typeface="Arial"/>
              <a:cs typeface="Arial"/>
            </a:endParaRPr>
          </a:p>
          <a:p>
            <a:pPr marL="217170" indent="-122555" algn="l" rtl="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17170" algn="l"/>
              </a:tabLst>
            </a:pPr>
            <a:r>
              <a:rPr sz="1800" b="1" u="sng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u="sng" spc="-5" dirty="0">
                <a:solidFill>
                  <a:srgbClr val="C00000"/>
                </a:solidFill>
                <a:latin typeface="Arial"/>
                <a:cs typeface="Arial"/>
              </a:rPr>
              <a:t>green vs. red photoreceptors </a:t>
            </a:r>
            <a:r>
              <a:rPr sz="1800" b="1" u="sng" dirty="0">
                <a:solidFill>
                  <a:srgbClr val="C00000"/>
                </a:solidFill>
                <a:latin typeface="Arial"/>
                <a:cs typeface="Arial"/>
              </a:rPr>
              <a:t>&gt; </a:t>
            </a:r>
            <a:r>
              <a:rPr sz="1800" b="1" u="sng" spc="-5" dirty="0">
                <a:solidFill>
                  <a:srgbClr val="C00000"/>
                </a:solidFill>
                <a:latin typeface="Arial"/>
                <a:cs typeface="Arial"/>
              </a:rPr>
              <a:t>95%</a:t>
            </a:r>
            <a:r>
              <a:rPr sz="1800" b="1" u="sng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C00000"/>
                </a:solidFill>
                <a:latin typeface="Arial"/>
                <a:cs typeface="Arial"/>
              </a:rPr>
              <a:t>identical.</a:t>
            </a:r>
            <a:endParaRPr sz="1800" u="sng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533400" y="70866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i="1" dirty="0" smtClean="0"/>
              <a:t>i.e. there is a big similarity between the two and this has important implications.</a:t>
            </a:r>
          </a:p>
          <a:p>
            <a:pPr algn="l" rtl="0"/>
            <a:r>
              <a:rPr lang="en-US" sz="2000" i="1" dirty="0" smtClean="0"/>
              <a:t>• The red and green opsins are present on the X chromosome.</a:t>
            </a:r>
          </a:p>
          <a:p>
            <a:pPr algn="l" rtl="0"/>
            <a:r>
              <a:rPr lang="en-US" sz="2000" i="1" dirty="0" smtClean="0"/>
              <a:t>• Chromosomes line up together in the metaphase of cell division and</a:t>
            </a:r>
          </a:p>
          <a:p>
            <a:pPr algn="l" rtl="0"/>
            <a:r>
              <a:rPr lang="en-US" sz="2000" i="1" dirty="0" smtClean="0"/>
              <a:t>that is when genetic recombination happens.</a:t>
            </a:r>
          </a:p>
          <a:p>
            <a:pPr algn="l" rtl="0"/>
            <a:r>
              <a:rPr lang="en-US" sz="2000" i="1" dirty="0" smtClean="0"/>
              <a:t>• Because their structure is very similar, the red and green opsins genes</a:t>
            </a:r>
          </a:p>
          <a:p>
            <a:pPr algn="l" rtl="0"/>
            <a:r>
              <a:rPr lang="en-US" sz="2000" i="1" dirty="0" smtClean="0"/>
              <a:t>could line up over each other resulting in faulty genetic recombination</a:t>
            </a:r>
            <a:endParaRPr lang="ar-JO" sz="2000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Three</a:t>
            </a:r>
            <a:r>
              <a:rPr spc="-325" dirty="0"/>
              <a:t> </a:t>
            </a:r>
            <a:r>
              <a:rPr spc="-135" dirty="0"/>
              <a:t>important</a:t>
            </a:r>
            <a:r>
              <a:rPr spc="-325" dirty="0"/>
              <a:t> </a:t>
            </a:r>
            <a:r>
              <a:rPr spc="-75" dirty="0"/>
              <a:t>aa</a:t>
            </a:r>
            <a:r>
              <a:rPr spc="-325" dirty="0"/>
              <a:t> </a:t>
            </a:r>
            <a:r>
              <a:rPr spc="-135" dirty="0"/>
              <a:t>residues</a:t>
            </a:r>
          </a:p>
        </p:txBody>
      </p:sp>
      <p:sp>
        <p:nvSpPr>
          <p:cNvPr id="4" name="object 4"/>
          <p:cNvSpPr/>
          <p:nvPr/>
        </p:nvSpPr>
        <p:spPr>
          <a:xfrm>
            <a:off x="596900" y="1409700"/>
            <a:ext cx="8089900" cy="337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0" y="4838700"/>
            <a:ext cx="7366000" cy="953466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9845" rIns="0" bIns="0" rtlCol="0">
            <a:spAutoFit/>
          </a:bodyPr>
          <a:lstStyle/>
          <a:p>
            <a:pPr marL="95885" marR="526415" algn="l" rtl="0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hydroxyl group has been added to each amino acid in  the red pigment causing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925" b="1" i="1" spc="22" baseline="1424" dirty="0">
                <a:solidFill>
                  <a:srgbClr val="C00000"/>
                </a:solidFill>
                <a:latin typeface="Symbol"/>
                <a:cs typeface="Symbol"/>
              </a:rPr>
              <a:t></a:t>
            </a:r>
            <a:r>
              <a:rPr sz="1950" b="1" spc="22" baseline="-17094" dirty="0">
                <a:solidFill>
                  <a:srgbClr val="C00000"/>
                </a:solidFill>
                <a:latin typeface="Arial"/>
                <a:cs typeface="Arial"/>
              </a:rPr>
              <a:t>max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shift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 about 10 nm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to  longer wavelengths (lower</a:t>
            </a:r>
            <a:r>
              <a:rPr sz="20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energy).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6891278"/>
            <a:ext cx="8839200" cy="28623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What are the important amino acids in the red versus green opsins?</a:t>
            </a:r>
          </a:p>
          <a:p>
            <a:pPr algn="l" rtl="0"/>
            <a:r>
              <a:rPr lang="en-US" sz="2000" b="1" dirty="0" smtClean="0"/>
              <a:t>Three amino acids:</a:t>
            </a:r>
          </a:p>
          <a:p>
            <a:pPr algn="l" rtl="0"/>
            <a:r>
              <a:rPr lang="en-US" sz="2000" b="1" dirty="0" smtClean="0"/>
              <a:t>• In the red they are serine, tyrosine and </a:t>
            </a:r>
            <a:r>
              <a:rPr lang="en-US" sz="2000" b="1" dirty="0" err="1" smtClean="0"/>
              <a:t>threonine</a:t>
            </a:r>
            <a:r>
              <a:rPr lang="en-US" sz="2000" b="1" dirty="0" smtClean="0"/>
              <a:t>: these are polar amino acids with hydroxyl side group.</a:t>
            </a:r>
          </a:p>
          <a:p>
            <a:pPr algn="l" rtl="0"/>
            <a:r>
              <a:rPr lang="en-US" sz="2000" b="1" dirty="0" smtClean="0"/>
              <a:t>• In the green: </a:t>
            </a:r>
            <a:r>
              <a:rPr lang="en-US" sz="2000" b="1" dirty="0" err="1" smtClean="0"/>
              <a:t>Alanine</a:t>
            </a:r>
            <a:r>
              <a:rPr lang="en-US" sz="2000" b="1" dirty="0" smtClean="0"/>
              <a:t> and phenylalanine; Non polar amino acids.</a:t>
            </a:r>
          </a:p>
          <a:p>
            <a:pPr algn="l" rtl="0"/>
            <a:r>
              <a:rPr lang="en-US" sz="2000" b="1" dirty="0" smtClean="0"/>
              <a:t>So if you change </a:t>
            </a:r>
            <a:r>
              <a:rPr lang="en-US" sz="2000" b="1" dirty="0" err="1" smtClean="0"/>
              <a:t>alanine</a:t>
            </a:r>
            <a:r>
              <a:rPr lang="en-US" sz="2000" b="1" dirty="0" smtClean="0"/>
              <a:t> to serine you cause a shift of about 10 nanometers in</a:t>
            </a:r>
          </a:p>
          <a:p>
            <a:pPr algn="l" rtl="0"/>
            <a:r>
              <a:rPr lang="en-US" sz="2000" b="1" dirty="0" smtClean="0"/>
              <a:t>wavelength.</a:t>
            </a:r>
          </a:p>
          <a:p>
            <a:pPr algn="l" rtl="0"/>
            <a:r>
              <a:rPr lang="en-US" sz="2000" b="1" dirty="0" smtClean="0"/>
              <a:t>Phenylalanine to tyrosine: another 10 nanometers.</a:t>
            </a:r>
          </a:p>
          <a:p>
            <a:pPr algn="l" rtl="0"/>
            <a:r>
              <a:rPr lang="en-US" sz="2000" b="1" dirty="0" err="1" smtClean="0"/>
              <a:t>Alanine</a:t>
            </a:r>
            <a:r>
              <a:rPr lang="en-US" sz="2000" b="1" dirty="0" smtClean="0"/>
              <a:t> to </a:t>
            </a:r>
            <a:r>
              <a:rPr lang="en-US" sz="2000" b="1" dirty="0" err="1" smtClean="0"/>
              <a:t>threonine</a:t>
            </a:r>
            <a:r>
              <a:rPr lang="en-US" sz="2000" b="1" dirty="0" smtClean="0"/>
              <a:t>: another 10 nanometer. And so green become more like red.</a:t>
            </a:r>
            <a:endParaRPr lang="ar-JO" sz="2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4" dirty="0"/>
              <a:t>Rods </a:t>
            </a:r>
            <a:r>
              <a:rPr spc="-105" dirty="0"/>
              <a:t>vs.</a:t>
            </a:r>
            <a:r>
              <a:rPr spc="-565" dirty="0"/>
              <a:t> </a:t>
            </a:r>
            <a:r>
              <a:rPr spc="-125" dirty="0"/>
              <a:t>cones</a:t>
            </a:r>
          </a:p>
        </p:txBody>
      </p:sp>
      <p:sp>
        <p:nvSpPr>
          <p:cNvPr id="4" name="object 4"/>
          <p:cNvSpPr/>
          <p:nvPr/>
        </p:nvSpPr>
        <p:spPr>
          <a:xfrm>
            <a:off x="481012" y="1301750"/>
            <a:ext cx="2286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8038" y="1245869"/>
            <a:ext cx="725741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2800"/>
              </a:lnSpc>
            </a:pPr>
            <a:r>
              <a:rPr sz="2600" b="1" spc="-5" dirty="0">
                <a:latin typeface="Calibri"/>
                <a:cs typeface="Calibri"/>
              </a:rPr>
              <a:t>Light absorption, </a:t>
            </a:r>
            <a:r>
              <a:rPr sz="2600" b="1" spc="-30" dirty="0">
                <a:latin typeface="Calibri"/>
                <a:cs typeface="Calibri"/>
              </a:rPr>
              <a:t>number, </a:t>
            </a:r>
            <a:r>
              <a:rPr sz="2600" b="1" spc="-10" dirty="0">
                <a:latin typeface="Calibri"/>
                <a:cs typeface="Calibri"/>
              </a:rPr>
              <a:t>structure, photoreceptors,  chromophores, image </a:t>
            </a:r>
            <a:r>
              <a:rPr sz="2600" b="1" dirty="0">
                <a:latin typeface="Calibri"/>
                <a:cs typeface="Calibri"/>
              </a:rPr>
              <a:t>sharpness,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sensitivity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700" y="2019300"/>
            <a:ext cx="5740400" cy="435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4900" y="2755899"/>
            <a:ext cx="2755900" cy="3115596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 marR="89535" algn="l" rtl="0">
              <a:lnSpc>
                <a:spcPct val="100000"/>
              </a:lnSpc>
              <a:spcBef>
                <a:spcPts val="295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Sharpness and  sensitivity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viewing  images depends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on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the brain  determining the  number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location 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the photoreceptor  cell(s) that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passes</a:t>
            </a:r>
            <a:r>
              <a:rPr sz="20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impulse to</a:t>
            </a:r>
            <a:r>
              <a:rPr sz="20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any</a:t>
            </a:r>
            <a:endParaRPr sz="2000">
              <a:latin typeface="Arial"/>
              <a:cs typeface="Arial"/>
            </a:endParaRPr>
          </a:p>
          <a:p>
            <a:pPr marL="92710" algn="l" rtl="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given nerve</a:t>
            </a:r>
            <a:r>
              <a:rPr sz="20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fiber.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62200"/>
            <a:ext cx="7620000" cy="161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286001"/>
            <a:ext cx="42799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40" dirty="0"/>
              <a:t>Chromosomal</a:t>
            </a:r>
            <a:r>
              <a:rPr spc="-380" dirty="0"/>
              <a:t> </a:t>
            </a:r>
            <a:r>
              <a:rPr spc="-135" dirty="0"/>
              <a:t>locations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1463676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933576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2403475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3254376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775" y="1349376"/>
            <a:ext cx="7531100" cy="222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The "blue" </a:t>
            </a:r>
            <a:r>
              <a:rPr sz="2800" b="1" spc="-10" dirty="0">
                <a:latin typeface="Calibri"/>
                <a:cs typeface="Calibri"/>
              </a:rPr>
              <a:t>opsin gene: chromosome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7</a:t>
            </a:r>
            <a:endParaRPr sz="280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340"/>
              </a:spcBef>
            </a:pP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"red" </a:t>
            </a:r>
            <a:r>
              <a:rPr sz="2800" b="1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"green" opsin genes: </a:t>
            </a:r>
            <a:r>
              <a:rPr sz="2800" b="1" u="sng" dirty="0">
                <a:latin typeface="Calibri"/>
                <a:cs typeface="Calibri"/>
              </a:rPr>
              <a:t>X</a:t>
            </a:r>
            <a:r>
              <a:rPr sz="2800" b="1" u="sng" spc="55" dirty="0">
                <a:latin typeface="Calibri"/>
                <a:cs typeface="Calibri"/>
              </a:rPr>
              <a:t> </a:t>
            </a:r>
            <a:r>
              <a:rPr sz="2800" b="1" u="sng" spc="-10" dirty="0">
                <a:latin typeface="Calibri"/>
                <a:cs typeface="Calibri"/>
              </a:rPr>
              <a:t>chromosome</a:t>
            </a:r>
            <a:endParaRPr sz="2800" u="sng">
              <a:latin typeface="Calibri"/>
              <a:cs typeface="Calibri"/>
            </a:endParaRPr>
          </a:p>
          <a:p>
            <a:pPr marL="12700" marR="498475" algn="l" rtl="0">
              <a:lnSpc>
                <a:spcPts val="3000"/>
              </a:lnSpc>
              <a:spcBef>
                <a:spcPts val="740"/>
              </a:spcBef>
            </a:pP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X </a:t>
            </a:r>
            <a:r>
              <a:rPr sz="2800" b="1" spc="-10" dirty="0">
                <a:latin typeface="Calibri"/>
                <a:cs typeface="Calibri"/>
              </a:rPr>
              <a:t>chromosome </a:t>
            </a:r>
            <a:r>
              <a:rPr sz="2800" b="1" spc="-5" dirty="0">
                <a:latin typeface="Calibri"/>
                <a:cs typeface="Calibri"/>
              </a:rPr>
              <a:t>normally carries </a:t>
            </a:r>
            <a:r>
              <a:rPr sz="2800" b="1" dirty="0">
                <a:latin typeface="Calibri"/>
                <a:cs typeface="Calibri"/>
              </a:rPr>
              <a:t>a </a:t>
            </a:r>
            <a:r>
              <a:rPr sz="2800" b="1" spc="-15" dirty="0">
                <a:latin typeface="Calibri"/>
                <a:cs typeface="Calibri"/>
              </a:rPr>
              <a:t>cluster </a:t>
            </a:r>
            <a:r>
              <a:rPr sz="2800" b="1" spc="-5" dirty="0">
                <a:latin typeface="Calibri"/>
                <a:cs typeface="Calibri"/>
              </a:rPr>
              <a:t>of  </a:t>
            </a:r>
            <a:r>
              <a:rPr sz="2800" b="1" spc="-10" dirty="0">
                <a:latin typeface="Calibri"/>
                <a:cs typeface="Calibri"/>
              </a:rPr>
              <a:t>from </a:t>
            </a:r>
            <a:r>
              <a:rPr sz="2800" b="1" dirty="0">
                <a:latin typeface="Calibri"/>
                <a:cs typeface="Calibri"/>
              </a:rPr>
              <a:t>2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dirty="0">
                <a:latin typeface="Calibri"/>
                <a:cs typeface="Calibri"/>
              </a:rPr>
              <a:t>9 </a:t>
            </a:r>
            <a:r>
              <a:rPr sz="2800" b="1" spc="-10" dirty="0">
                <a:latin typeface="Calibri"/>
                <a:cs typeface="Calibri"/>
              </a:rPr>
              <a:t>opsin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genes.</a:t>
            </a:r>
            <a:endParaRPr sz="280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300"/>
              </a:spcBef>
            </a:pPr>
            <a:r>
              <a:rPr sz="2800" b="1" spc="-5" dirty="0">
                <a:latin typeface="Calibri"/>
                <a:cs typeface="Calibri"/>
              </a:rPr>
              <a:t>Multiple copies of these </a:t>
            </a:r>
            <a:r>
              <a:rPr sz="2800" b="1" spc="-10" dirty="0">
                <a:latin typeface="Calibri"/>
                <a:cs typeface="Calibri"/>
              </a:rPr>
              <a:t>genes 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fine.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9200" y="4495800"/>
            <a:ext cx="6553200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 smtClean="0"/>
              <a:t>males are more affected in red green color blindness than women.</a:t>
            </a:r>
            <a:endParaRPr lang="ar-JO" sz="2800" b="1" u="sng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38" y="141287"/>
            <a:ext cx="67157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35" dirty="0"/>
              <a:t>Red-green homologous</a:t>
            </a:r>
            <a:r>
              <a:rPr sz="3600" spc="-555" dirty="0"/>
              <a:t> </a:t>
            </a:r>
            <a:r>
              <a:rPr sz="3600" spc="-140" dirty="0"/>
              <a:t>recombination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09600" y="1450976"/>
            <a:ext cx="2032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776" y="1362075"/>
            <a:ext cx="67595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Between </a:t>
            </a:r>
            <a:r>
              <a:rPr sz="2400" b="1" spc="-10" dirty="0">
                <a:latin typeface="Calibri"/>
                <a:cs typeface="Calibri"/>
              </a:rPr>
              <a:t>transcribed regions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gene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>
                <a:latin typeface="Calibri"/>
                <a:cs typeface="Calibri"/>
              </a:rPr>
              <a:t>(</a:t>
            </a:r>
            <a:r>
              <a:rPr sz="2400" b="1" spc="-15" smtClean="0">
                <a:latin typeface="Calibri"/>
                <a:cs typeface="Calibri"/>
              </a:rPr>
              <a:t>inter-genic</a:t>
            </a:r>
            <a:r>
              <a:rPr lang="ar-JO" sz="2400" b="1" spc="-15" dirty="0" smtClean="0">
                <a:latin typeface="Calibri"/>
                <a:cs typeface="Calibri"/>
              </a:rPr>
              <a:t>(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3457576"/>
            <a:ext cx="2032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775" y="3368675"/>
            <a:ext cx="6492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Within </a:t>
            </a:r>
            <a:r>
              <a:rPr sz="2400" b="1" spc="-10" dirty="0">
                <a:latin typeface="Calibri"/>
                <a:cs typeface="Calibri"/>
              </a:rPr>
              <a:t>transcribed regions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gene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(</a:t>
            </a:r>
            <a:r>
              <a:rPr sz="2400" b="1" spc="-10" smtClean="0">
                <a:latin typeface="Calibri"/>
                <a:cs typeface="Calibri"/>
              </a:rPr>
              <a:t>intra-genic</a:t>
            </a:r>
            <a:r>
              <a:rPr lang="ar-JO" sz="2400" b="1" spc="-10" dirty="0" smtClean="0">
                <a:latin typeface="Calibri"/>
                <a:cs typeface="Calibri"/>
              </a:rPr>
              <a:t>(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1828800"/>
            <a:ext cx="772160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600" y="3797301"/>
            <a:ext cx="77216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57200" y="685800"/>
            <a:ext cx="7696200" cy="70788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Genetic recombination can occur between or within genes (</a:t>
            </a:r>
            <a:r>
              <a:rPr lang="en-US" sz="2000" b="1" dirty="0" smtClean="0"/>
              <a:t>inter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b="1" dirty="0" smtClean="0"/>
              <a:t>intra</a:t>
            </a:r>
            <a:r>
              <a:rPr lang="en-US" sz="2000" dirty="0" smtClean="0"/>
              <a:t> genetic recombination).</a:t>
            </a:r>
            <a:endParaRPr lang="ar-JO" sz="2000" dirty="0"/>
          </a:p>
        </p:txBody>
      </p:sp>
      <p:sp>
        <p:nvSpPr>
          <p:cNvPr id="12" name="Rectangle 11"/>
          <p:cNvSpPr/>
          <p:nvPr/>
        </p:nvSpPr>
        <p:spPr>
          <a:xfrm>
            <a:off x="1143000" y="5334000"/>
            <a:ext cx="6400800" cy="83099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Intra </a:t>
            </a:r>
            <a:r>
              <a:rPr lang="en-US" sz="2400" b="1" dirty="0" err="1" smtClean="0"/>
              <a:t>genic</a:t>
            </a:r>
            <a:r>
              <a:rPr lang="en-US" sz="2400" b="1" dirty="0" smtClean="0"/>
              <a:t> Gives you a hybrid gene; severity depends on how much of the gene you lost.</a:t>
            </a:r>
            <a:endParaRPr lang="ar-JO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447800" y="7239000"/>
            <a:ext cx="6324600" cy="70788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note: Genetic polymorphism plays a role in how we see colors, so we do not all see colors the same exact way.</a:t>
            </a:r>
            <a:endParaRPr lang="ar-JO" sz="2000" dirty="0"/>
          </a:p>
        </p:txBody>
      </p:sp>
      <p:sp>
        <p:nvSpPr>
          <p:cNvPr id="14" name="Rectangle 13"/>
          <p:cNvSpPr/>
          <p:nvPr/>
        </p:nvSpPr>
        <p:spPr>
          <a:xfrm>
            <a:off x="2286000" y="8305800"/>
            <a:ext cx="4953000" cy="40011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dirty="0" smtClean="0"/>
              <a:t>Just have a look at the following slides .</a:t>
            </a:r>
            <a:endParaRPr lang="ar-JO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Genetic</a:t>
            </a:r>
            <a:r>
              <a:rPr spc="-345" dirty="0"/>
              <a:t> </a:t>
            </a:r>
            <a:r>
              <a:rPr spc="-155" dirty="0"/>
              <a:t>probabilities</a:t>
            </a:r>
          </a:p>
        </p:txBody>
      </p:sp>
      <p:sp>
        <p:nvSpPr>
          <p:cNvPr id="4" name="object 4"/>
          <p:cNvSpPr/>
          <p:nvPr/>
        </p:nvSpPr>
        <p:spPr>
          <a:xfrm>
            <a:off x="1866900" y="1079501"/>
            <a:ext cx="5803900" cy="5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Basics </a:t>
            </a:r>
            <a:r>
              <a:rPr spc="-80" dirty="0"/>
              <a:t>of</a:t>
            </a:r>
            <a:r>
              <a:rPr spc="-705" dirty="0"/>
              <a:t> </a:t>
            </a:r>
            <a:r>
              <a:rPr spc="-125" dirty="0"/>
              <a:t>human vision</a:t>
            </a:r>
          </a:p>
        </p:txBody>
      </p:sp>
      <p:sp>
        <p:nvSpPr>
          <p:cNvPr id="4" name="object 4"/>
          <p:cNvSpPr/>
          <p:nvPr/>
        </p:nvSpPr>
        <p:spPr>
          <a:xfrm>
            <a:off x="711200" y="2133600"/>
            <a:ext cx="7912100" cy="303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traight Connector 6"/>
          <p:cNvCxnSpPr>
            <a:stCxn id="3" idx="3"/>
          </p:cNvCxnSpPr>
          <p:nvPr/>
        </p:nvCxnSpPr>
        <p:spPr>
          <a:xfrm flipH="1">
            <a:off x="6781800" y="449065"/>
            <a:ext cx="347663" cy="84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6629400" y="609600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" y="1308100"/>
            <a:ext cx="7899400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/>
              <a:t>Pedigree</a:t>
            </a:r>
          </a:p>
        </p:txBody>
      </p:sp>
      <p:sp>
        <p:nvSpPr>
          <p:cNvPr id="4" name="object 4"/>
          <p:cNvSpPr/>
          <p:nvPr/>
        </p:nvSpPr>
        <p:spPr>
          <a:xfrm>
            <a:off x="1485900" y="1016000"/>
            <a:ext cx="6489700" cy="4876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5" dirty="0"/>
              <a:t>E</a:t>
            </a:r>
            <a:r>
              <a:rPr spc="-150" dirty="0"/>
              <a:t>x</a:t>
            </a:r>
            <a:r>
              <a:rPr spc="-155" dirty="0"/>
              <a:t>am</a:t>
            </a:r>
            <a:r>
              <a:rPr spc="-150" dirty="0"/>
              <a:t>ple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2736" y="1498601"/>
            <a:ext cx="185102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u="heavy" spc="-10" dirty="0">
                <a:latin typeface="Calibri"/>
                <a:cs typeface="Calibri"/>
              </a:rPr>
              <a:t>Red</a:t>
            </a:r>
            <a:r>
              <a:rPr sz="2500" b="1" u="heavy" spc="-95" dirty="0">
                <a:latin typeface="Calibri"/>
                <a:cs typeface="Calibri"/>
              </a:rPr>
              <a:t> </a:t>
            </a:r>
            <a:r>
              <a:rPr sz="2500" b="1" u="heavy" spc="-5" dirty="0">
                <a:latin typeface="Calibri"/>
                <a:cs typeface="Calibri"/>
              </a:rPr>
              <a:t>blindness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1028" y="1498601"/>
            <a:ext cx="214757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u="heavy" spc="-10" dirty="0">
                <a:latin typeface="Calibri"/>
                <a:cs typeface="Calibri"/>
              </a:rPr>
              <a:t>Green</a:t>
            </a:r>
            <a:r>
              <a:rPr sz="2500" b="1" u="heavy" spc="-85" dirty="0">
                <a:latin typeface="Calibri"/>
                <a:cs typeface="Calibri"/>
              </a:rPr>
              <a:t> </a:t>
            </a:r>
            <a:r>
              <a:rPr sz="2500" b="1" u="heavy" spc="-5" dirty="0">
                <a:latin typeface="Calibri"/>
                <a:cs typeface="Calibri"/>
              </a:rPr>
              <a:t>blindness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2540000"/>
            <a:ext cx="4178300" cy="292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7900" y="2552701"/>
            <a:ext cx="3937000" cy="294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705600" y="7543800"/>
            <a:ext cx="14686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THE END</a:t>
            </a:r>
            <a:endParaRPr lang="ar-JO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4" dirty="0"/>
              <a:t>Rods </a:t>
            </a:r>
            <a:r>
              <a:rPr spc="-105" dirty="0"/>
              <a:t>and</a:t>
            </a:r>
            <a:r>
              <a:rPr spc="-555" dirty="0"/>
              <a:t> </a:t>
            </a:r>
            <a:r>
              <a:rPr spc="-125" dirty="0"/>
              <a:t>cones</a:t>
            </a:r>
          </a:p>
        </p:txBody>
      </p:sp>
      <p:sp>
        <p:nvSpPr>
          <p:cNvPr id="4" name="object 4"/>
          <p:cNvSpPr/>
          <p:nvPr/>
        </p:nvSpPr>
        <p:spPr>
          <a:xfrm>
            <a:off x="647701" y="825500"/>
            <a:ext cx="3365493" cy="344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2500" y="7"/>
            <a:ext cx="4381500" cy="685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3079" y="1062673"/>
            <a:ext cx="58483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0">
              <a:lnSpc>
                <a:spcPts val="2100"/>
              </a:lnSpc>
            </a:pPr>
            <a:r>
              <a:rPr sz="1800" b="1" i="1" spc="-5" dirty="0">
                <a:solidFill>
                  <a:srgbClr val="404040"/>
                </a:solidFill>
                <a:latin typeface="Arial"/>
                <a:cs typeface="Arial"/>
              </a:rPr>
              <a:t>Dim  </a:t>
            </a:r>
            <a:r>
              <a:rPr sz="1800" b="1" i="1" dirty="0">
                <a:solidFill>
                  <a:srgbClr val="404040"/>
                </a:solidFill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800" y="1066800"/>
            <a:ext cx="1143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b="1" i="1" dirty="0">
                <a:solidFill>
                  <a:srgbClr val="404040"/>
                </a:solidFill>
                <a:latin typeface="Arial"/>
                <a:cs typeface="Arial"/>
              </a:rPr>
              <a:t>(1</a:t>
            </a:r>
            <a:r>
              <a:rPr sz="1800" b="1" i="1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Arial"/>
                <a:cs typeface="Arial"/>
              </a:rPr>
              <a:t>photon)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2700" y="2476818"/>
            <a:ext cx="62357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5080" indent="-50800">
              <a:lnSpc>
                <a:spcPts val="1900"/>
              </a:lnSpc>
            </a:pPr>
            <a:r>
              <a:rPr sz="1600" b="1" i="1" spc="-1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600" b="1" i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b="1" i="1" spc="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b="1" i="1" spc="-5" dirty="0">
                <a:solidFill>
                  <a:srgbClr val="CC0000"/>
                </a:solidFill>
                <a:latin typeface="Arial"/>
                <a:cs typeface="Arial"/>
              </a:rPr>
              <a:t>gh</a:t>
            </a:r>
            <a:r>
              <a:rPr sz="1600" b="1" i="1" dirty="0">
                <a:solidFill>
                  <a:srgbClr val="CC0000"/>
                </a:solidFill>
                <a:latin typeface="Arial"/>
                <a:cs typeface="Arial"/>
              </a:rPr>
              <a:t>t  </a:t>
            </a:r>
            <a:r>
              <a:rPr sz="1600" b="1" i="1" spc="-5" dirty="0">
                <a:solidFill>
                  <a:srgbClr val="CC0000"/>
                </a:solidFill>
                <a:latin typeface="Arial"/>
                <a:cs typeface="Arial"/>
              </a:rPr>
              <a:t>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3866" y="3874771"/>
            <a:ext cx="12065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120</a:t>
            </a:r>
            <a:r>
              <a:rPr sz="18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million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3603" y="1503046"/>
            <a:ext cx="9525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million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9500" y="4343401"/>
            <a:ext cx="2667000" cy="2514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Ziad\Desktop\ميكب\Screenshot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6858000"/>
            <a:ext cx="596684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4" dirty="0"/>
              <a:t>More</a:t>
            </a:r>
            <a:r>
              <a:rPr spc="-335" dirty="0"/>
              <a:t> </a:t>
            </a:r>
            <a:r>
              <a:rPr spc="-80" dirty="0"/>
              <a:t>on</a:t>
            </a:r>
            <a:r>
              <a:rPr spc="-330" dirty="0"/>
              <a:t> </a:t>
            </a:r>
            <a:r>
              <a:rPr spc="-105" dirty="0"/>
              <a:t>rod</a:t>
            </a:r>
            <a:r>
              <a:rPr spc="-330" dirty="0"/>
              <a:t> </a:t>
            </a:r>
            <a:r>
              <a:rPr spc="-150" dirty="0"/>
              <a:t>cells</a:t>
            </a:r>
          </a:p>
        </p:txBody>
      </p:sp>
      <p:sp>
        <p:nvSpPr>
          <p:cNvPr id="4" name="object 4"/>
          <p:cNvSpPr/>
          <p:nvPr/>
        </p:nvSpPr>
        <p:spPr>
          <a:xfrm>
            <a:off x="495300" y="3746500"/>
            <a:ext cx="5880100" cy="257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9100" y="0"/>
            <a:ext cx="23749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7800" y="1041400"/>
            <a:ext cx="6400800" cy="2500043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265430" marR="287020" indent="-180340" algn="l" rtl="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97815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u="sng" spc="-5" dirty="0">
                <a:solidFill>
                  <a:srgbClr val="C00000"/>
                </a:solidFill>
                <a:latin typeface="Arial"/>
                <a:cs typeface="Arial"/>
              </a:rPr>
              <a:t>inner segment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consists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the cell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body and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contains the cellular organelles found in other  neurons, including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synaptic</a:t>
            </a:r>
            <a:r>
              <a:rPr sz="2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terminal.</a:t>
            </a:r>
            <a:endParaRPr sz="2000">
              <a:latin typeface="Arial"/>
              <a:cs typeface="Arial"/>
            </a:endParaRPr>
          </a:p>
          <a:p>
            <a:pPr marL="265430" marR="721995" indent="-180340" algn="l" rtl="0">
              <a:lnSpc>
                <a:spcPct val="100000"/>
              </a:lnSpc>
              <a:buAutoNum type="arabicPeriod"/>
              <a:tabLst>
                <a:tab pos="297815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u="sng" spc="-5" dirty="0">
                <a:solidFill>
                  <a:srgbClr val="C00000"/>
                </a:solidFill>
                <a:latin typeface="Arial"/>
                <a:cs typeface="Arial"/>
              </a:rPr>
              <a:t>outer segment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contains the </a:t>
            </a:r>
            <a:r>
              <a:rPr sz="2000" b="1" u="sng" spc="-5" dirty="0">
                <a:solidFill>
                  <a:srgbClr val="C00000"/>
                </a:solidFill>
                <a:latin typeface="Arial"/>
                <a:cs typeface="Arial"/>
              </a:rPr>
              <a:t>biochemical  machinery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needed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for visual</a:t>
            </a:r>
            <a:r>
              <a:rPr sz="2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transduction.</a:t>
            </a:r>
            <a:endParaRPr sz="2000">
              <a:latin typeface="Arial"/>
              <a:cs typeface="Arial"/>
            </a:endParaRPr>
          </a:p>
          <a:p>
            <a:pPr marL="541655" marR="741680" algn="l" rtl="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components </a:t>
            </a:r>
            <a:r>
              <a:rPr sz="2000" b="1" dirty="0">
                <a:latin typeface="Arial"/>
                <a:cs typeface="Arial"/>
              </a:rPr>
              <a:t>of </a:t>
            </a:r>
            <a:r>
              <a:rPr sz="2000" b="1" spc="-5" dirty="0">
                <a:latin typeface="Arial"/>
                <a:cs typeface="Arial"/>
              </a:rPr>
              <a:t>the phototransduction  enzyme cascade are packed into stacks </a:t>
            </a:r>
            <a:r>
              <a:rPr sz="2000" b="1" dirty="0">
                <a:latin typeface="Arial"/>
                <a:cs typeface="Arial"/>
              </a:rPr>
              <a:t>of  </a:t>
            </a:r>
            <a:r>
              <a:rPr sz="2000" b="1" spc="-5" dirty="0">
                <a:latin typeface="Arial"/>
                <a:cs typeface="Arial"/>
              </a:rPr>
              <a:t>membranous </a:t>
            </a:r>
            <a:r>
              <a:rPr sz="2000" b="1" spc="-10" dirty="0">
                <a:latin typeface="Arial"/>
                <a:cs typeface="Arial"/>
              </a:rPr>
              <a:t>vesicles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>
                <a:latin typeface="Arial"/>
                <a:cs typeface="Arial"/>
              </a:rPr>
              <a:t>(“</a:t>
            </a:r>
            <a:r>
              <a:rPr sz="2000" b="1" spc="-5" smtClean="0">
                <a:latin typeface="Arial"/>
                <a:cs typeface="Arial"/>
              </a:rPr>
              <a:t>disks</a:t>
            </a:r>
            <a:r>
              <a:rPr lang="ar-JO" sz="2000" b="1" spc="-5" dirty="0" smtClean="0">
                <a:latin typeface="Arial"/>
                <a:cs typeface="Arial"/>
              </a:rPr>
              <a:t>(</a:t>
            </a:r>
            <a:r>
              <a:rPr sz="2000" b="1" spc="-5" smtClean="0"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990600" y="7239000"/>
            <a:ext cx="7086600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• </a:t>
            </a:r>
            <a:r>
              <a:rPr lang="en-US" i="1" dirty="0"/>
              <a:t>Few cones are connected to a single neuron. This arrangement is the basis </a:t>
            </a:r>
            <a:r>
              <a:rPr lang="en-US" i="1" dirty="0" smtClean="0"/>
              <a:t>for </a:t>
            </a:r>
            <a:r>
              <a:rPr lang="en-US" dirty="0" smtClean="0"/>
              <a:t>the </a:t>
            </a:r>
            <a:r>
              <a:rPr lang="en-US" b="1" dirty="0"/>
              <a:t>high sharpness (acuity) and low sensitivity of the cones.</a:t>
            </a:r>
          </a:p>
          <a:p>
            <a:pPr algn="l" rtl="0"/>
            <a:r>
              <a:rPr lang="en-US" dirty="0"/>
              <a:t>• </a:t>
            </a:r>
            <a:r>
              <a:rPr lang="en-US" i="1" dirty="0"/>
              <a:t>Many rods are connected to a single neuron. As a result, the image would </a:t>
            </a:r>
            <a:r>
              <a:rPr lang="en-US" i="1" dirty="0" smtClean="0"/>
              <a:t>be </a:t>
            </a:r>
            <a:r>
              <a:rPr lang="en-US" b="1" dirty="0" smtClean="0"/>
              <a:t>less </a:t>
            </a:r>
            <a:r>
              <a:rPr lang="en-US" b="1" dirty="0"/>
              <a:t>sharp in the rods than in the cones. There is also greater sensitivity in </a:t>
            </a:r>
            <a:r>
              <a:rPr lang="en-US" b="1" dirty="0" smtClean="0"/>
              <a:t>the </a:t>
            </a:r>
            <a:r>
              <a:rPr lang="en-US" dirty="0" smtClean="0"/>
              <a:t>rods </a:t>
            </a:r>
            <a:r>
              <a:rPr lang="en-US" dirty="0"/>
              <a:t>because </a:t>
            </a:r>
            <a:r>
              <a:rPr lang="en-US" i="1" dirty="0"/>
              <a:t>more rods = amplification of the signal and so more </a:t>
            </a:r>
            <a:r>
              <a:rPr lang="en-US" i="1" dirty="0" smtClean="0"/>
              <a:t>intense </a:t>
            </a:r>
            <a:r>
              <a:rPr lang="en-US" dirty="0" smtClean="0"/>
              <a:t>signal </a:t>
            </a:r>
            <a:r>
              <a:rPr lang="en-US" dirty="0"/>
              <a:t>to the brain.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5" dirty="0"/>
              <a:t>The </a:t>
            </a:r>
            <a:r>
              <a:rPr spc="-114" dirty="0"/>
              <a:t>dark</a:t>
            </a:r>
            <a:r>
              <a:rPr spc="-570" dirty="0"/>
              <a:t> </a:t>
            </a:r>
            <a:r>
              <a:rPr spc="-130" dirty="0"/>
              <a:t>current</a:t>
            </a:r>
          </a:p>
        </p:txBody>
      </p:sp>
      <p:sp>
        <p:nvSpPr>
          <p:cNvPr id="4" name="object 4"/>
          <p:cNvSpPr/>
          <p:nvPr/>
        </p:nvSpPr>
        <p:spPr>
          <a:xfrm>
            <a:off x="3327400" y="2857500"/>
            <a:ext cx="2933700" cy="353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4976" y="5065230"/>
            <a:ext cx="342265" cy="499745"/>
          </a:xfrm>
          <a:custGeom>
            <a:avLst/>
            <a:gdLst/>
            <a:ahLst/>
            <a:cxnLst/>
            <a:rect l="l" t="t" r="r" b="b"/>
            <a:pathLst>
              <a:path w="342264" h="499745">
                <a:moveTo>
                  <a:pt x="30553" y="165122"/>
                </a:moveTo>
                <a:lnTo>
                  <a:pt x="16525" y="170776"/>
                </a:lnTo>
                <a:lnTo>
                  <a:pt x="5784" y="181432"/>
                </a:lnTo>
                <a:lnTo>
                  <a:pt x="159" y="194913"/>
                </a:lnTo>
                <a:lnTo>
                  <a:pt x="0" y="209517"/>
                </a:lnTo>
                <a:lnTo>
                  <a:pt x="5654" y="223545"/>
                </a:lnTo>
                <a:lnTo>
                  <a:pt x="187124" y="499135"/>
                </a:lnTo>
                <a:lnTo>
                  <a:pt x="296937" y="284975"/>
                </a:lnTo>
                <a:lnTo>
                  <a:pt x="137340" y="284975"/>
                </a:lnTo>
                <a:lnTo>
                  <a:pt x="69293" y="181648"/>
                </a:lnTo>
                <a:lnTo>
                  <a:pt x="58637" y="170907"/>
                </a:lnTo>
                <a:lnTo>
                  <a:pt x="45157" y="165282"/>
                </a:lnTo>
                <a:lnTo>
                  <a:pt x="30553" y="165122"/>
                </a:lnTo>
                <a:close/>
              </a:path>
              <a:path w="342264" h="499745">
                <a:moveTo>
                  <a:pt x="198173" y="0"/>
                </a:moveTo>
                <a:lnTo>
                  <a:pt x="122087" y="4127"/>
                </a:lnTo>
                <a:lnTo>
                  <a:pt x="137340" y="284975"/>
                </a:lnTo>
                <a:lnTo>
                  <a:pt x="296937" y="284975"/>
                </a:lnTo>
                <a:lnTo>
                  <a:pt x="299059" y="280835"/>
                </a:lnTo>
                <a:lnTo>
                  <a:pt x="213426" y="280835"/>
                </a:lnTo>
                <a:lnTo>
                  <a:pt x="198173" y="0"/>
                </a:lnTo>
                <a:close/>
              </a:path>
              <a:path w="342264" h="499745">
                <a:moveTo>
                  <a:pt x="306605" y="150125"/>
                </a:moveTo>
                <a:lnTo>
                  <a:pt x="292100" y="151865"/>
                </a:lnTo>
                <a:lnTo>
                  <a:pt x="279308" y="158916"/>
                </a:lnTo>
                <a:lnTo>
                  <a:pt x="269877" y="170751"/>
                </a:lnTo>
                <a:lnTo>
                  <a:pt x="213426" y="280835"/>
                </a:lnTo>
                <a:lnTo>
                  <a:pt x="299059" y="280835"/>
                </a:lnTo>
                <a:lnTo>
                  <a:pt x="337682" y="205511"/>
                </a:lnTo>
                <a:lnTo>
                  <a:pt x="341786" y="190951"/>
                </a:lnTo>
                <a:lnTo>
                  <a:pt x="340048" y="176450"/>
                </a:lnTo>
                <a:lnTo>
                  <a:pt x="333000" y="163659"/>
                </a:lnTo>
                <a:lnTo>
                  <a:pt x="321172" y="154228"/>
                </a:lnTo>
                <a:lnTo>
                  <a:pt x="306605" y="1501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5065" y="6127614"/>
            <a:ext cx="103505" cy="233679"/>
          </a:xfrm>
          <a:custGeom>
            <a:avLst/>
            <a:gdLst/>
            <a:ahLst/>
            <a:cxnLst/>
            <a:rect l="l" t="t" r="r" b="b"/>
            <a:pathLst>
              <a:path w="103504" h="233679">
                <a:moveTo>
                  <a:pt x="7226" y="136588"/>
                </a:moveTo>
                <a:lnTo>
                  <a:pt x="1104" y="139992"/>
                </a:lnTo>
                <a:lnTo>
                  <a:pt x="0" y="143852"/>
                </a:lnTo>
                <a:lnTo>
                  <a:pt x="49885" y="233527"/>
                </a:lnTo>
                <a:lnTo>
                  <a:pt x="68321" y="203352"/>
                </a:lnTo>
                <a:lnTo>
                  <a:pt x="53428" y="203352"/>
                </a:lnTo>
                <a:lnTo>
                  <a:pt x="47561" y="203238"/>
                </a:lnTo>
                <a:lnTo>
                  <a:pt x="11099" y="137680"/>
                </a:lnTo>
                <a:lnTo>
                  <a:pt x="7226" y="136588"/>
                </a:lnTo>
                <a:close/>
              </a:path>
              <a:path w="103504" h="233679">
                <a:moveTo>
                  <a:pt x="96456" y="138404"/>
                </a:moveTo>
                <a:lnTo>
                  <a:pt x="92544" y="139344"/>
                </a:lnTo>
                <a:lnTo>
                  <a:pt x="53428" y="203352"/>
                </a:lnTo>
                <a:lnTo>
                  <a:pt x="68321" y="203352"/>
                </a:lnTo>
                <a:lnTo>
                  <a:pt x="103377" y="145973"/>
                </a:lnTo>
                <a:lnTo>
                  <a:pt x="102438" y="142062"/>
                </a:lnTo>
                <a:lnTo>
                  <a:pt x="96456" y="138404"/>
                </a:lnTo>
                <a:close/>
              </a:path>
              <a:path w="103504" h="233679">
                <a:moveTo>
                  <a:pt x="45186" y="152374"/>
                </a:moveTo>
                <a:lnTo>
                  <a:pt x="44411" y="190461"/>
                </a:lnTo>
                <a:lnTo>
                  <a:pt x="57099" y="190728"/>
                </a:lnTo>
                <a:lnTo>
                  <a:pt x="57886" y="152628"/>
                </a:lnTo>
                <a:lnTo>
                  <a:pt x="45186" y="152374"/>
                </a:lnTo>
                <a:close/>
              </a:path>
              <a:path w="103504" h="233679">
                <a:moveTo>
                  <a:pt x="46227" y="101587"/>
                </a:moveTo>
                <a:lnTo>
                  <a:pt x="45440" y="139674"/>
                </a:lnTo>
                <a:lnTo>
                  <a:pt x="58140" y="139941"/>
                </a:lnTo>
                <a:lnTo>
                  <a:pt x="58915" y="101841"/>
                </a:lnTo>
                <a:lnTo>
                  <a:pt x="46227" y="101587"/>
                </a:lnTo>
                <a:close/>
              </a:path>
              <a:path w="103504" h="233679">
                <a:moveTo>
                  <a:pt x="47256" y="50799"/>
                </a:moveTo>
                <a:lnTo>
                  <a:pt x="46481" y="88887"/>
                </a:lnTo>
                <a:lnTo>
                  <a:pt x="59181" y="89141"/>
                </a:lnTo>
                <a:lnTo>
                  <a:pt x="59956" y="51053"/>
                </a:lnTo>
                <a:lnTo>
                  <a:pt x="47256" y="50799"/>
                </a:lnTo>
                <a:close/>
              </a:path>
              <a:path w="103504" h="233679">
                <a:moveTo>
                  <a:pt x="48298" y="0"/>
                </a:moveTo>
                <a:lnTo>
                  <a:pt x="47523" y="38099"/>
                </a:lnTo>
                <a:lnTo>
                  <a:pt x="60210" y="38353"/>
                </a:lnTo>
                <a:lnTo>
                  <a:pt x="60998" y="266"/>
                </a:lnTo>
                <a:lnTo>
                  <a:pt x="48298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" y="2971800"/>
            <a:ext cx="3111500" cy="3683000"/>
          </a:xfrm>
          <a:custGeom>
            <a:avLst/>
            <a:gdLst/>
            <a:ahLst/>
            <a:cxnLst/>
            <a:rect l="l" t="t" r="r" b="b"/>
            <a:pathLst>
              <a:path w="3111500" h="3683000">
                <a:moveTo>
                  <a:pt x="0" y="3683000"/>
                </a:moveTo>
                <a:lnTo>
                  <a:pt x="3111500" y="3683000"/>
                </a:lnTo>
                <a:lnTo>
                  <a:pt x="3111500" y="0"/>
                </a:lnTo>
                <a:lnTo>
                  <a:pt x="0" y="0"/>
                </a:lnTo>
                <a:lnTo>
                  <a:pt x="0" y="36830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453" y="3012758"/>
            <a:ext cx="2746375" cy="360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marR="99695" indent="-180975" algn="l" rtl="0">
              <a:lnSpc>
                <a:spcPct val="100000"/>
              </a:lnSpc>
              <a:buAutoNum type="arabicPeriod"/>
              <a:tabLst>
                <a:tab pos="20447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light,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Na+ and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 lesser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amount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8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Ca2+  enter through cyclic  nucleotide-gated  channels 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outer  segment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membrane</a:t>
            </a:r>
            <a:endParaRPr sz="1800">
              <a:latin typeface="Arial"/>
              <a:cs typeface="Arial"/>
            </a:endParaRPr>
          </a:p>
          <a:p>
            <a:pPr marL="203835" indent="-191135" algn="l" rtl="0">
              <a:lnSpc>
                <a:spcPts val="2100"/>
              </a:lnSpc>
              <a:buAutoNum type="arabicPeriod"/>
              <a:tabLst>
                <a:tab pos="20447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K+ 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released</a:t>
            </a:r>
            <a:r>
              <a:rPr sz="18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through</a:t>
            </a:r>
            <a:endParaRPr sz="1800">
              <a:latin typeface="Arial"/>
              <a:cs typeface="Arial"/>
            </a:endParaRPr>
          </a:p>
          <a:p>
            <a:pPr marL="193675" marR="5080" algn="l" rtl="0">
              <a:lnSpc>
                <a:spcPts val="2100"/>
              </a:lnSpc>
              <a:spcBef>
                <a:spcPts val="16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voltage-gated channels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 the inner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segment.</a:t>
            </a:r>
            <a:endParaRPr sz="1800">
              <a:latin typeface="Arial"/>
              <a:cs typeface="Arial"/>
            </a:endParaRPr>
          </a:p>
          <a:p>
            <a:pPr marL="203835" marR="220979" indent="-191135" algn="l" rtl="0">
              <a:lnSpc>
                <a:spcPts val="2140"/>
              </a:lnSpc>
              <a:buAutoNum type="arabicPeriod" startAt="3"/>
              <a:tabLst>
                <a:tab pos="20447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Rod cells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depolarize.</a:t>
            </a:r>
            <a:endParaRPr sz="1800">
              <a:latin typeface="Arial"/>
              <a:cs typeface="Arial"/>
            </a:endParaRPr>
          </a:p>
          <a:p>
            <a:pPr marL="193675" marR="220979" indent="-180975" algn="l" rtl="0">
              <a:lnSpc>
                <a:spcPct val="99500"/>
              </a:lnSpc>
              <a:spcBef>
                <a:spcPts val="50"/>
              </a:spcBef>
              <a:buAutoNum type="arabicPeriod" startAt="3"/>
              <a:tabLst>
                <a:tab pos="20447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neurotransmitter  glutamate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released 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continuously.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88100" y="3848101"/>
            <a:ext cx="2654300" cy="2032000"/>
          </a:xfrm>
          <a:custGeom>
            <a:avLst/>
            <a:gdLst/>
            <a:ahLst/>
            <a:cxnLst/>
            <a:rect l="l" t="t" r="r" b="b"/>
            <a:pathLst>
              <a:path w="2654300" h="2032000">
                <a:moveTo>
                  <a:pt x="0" y="2032000"/>
                </a:moveTo>
                <a:lnTo>
                  <a:pt x="2654300" y="2032000"/>
                </a:lnTo>
                <a:lnTo>
                  <a:pt x="2654300" y="0"/>
                </a:lnTo>
                <a:lnTo>
                  <a:pt x="0" y="0"/>
                </a:lnTo>
                <a:lnTo>
                  <a:pt x="0" y="20320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71602" y="3893604"/>
            <a:ext cx="2480310" cy="194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marR="5080" indent="-180975" algn="l" rtl="0">
              <a:lnSpc>
                <a:spcPct val="99500"/>
              </a:lnSpc>
              <a:buAutoNum type="arabicPeriod"/>
              <a:tabLst>
                <a:tab pos="20447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When excited,  channels 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outer segment  membrane close,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  rod</a:t>
            </a:r>
            <a:r>
              <a:rPr sz="18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C00000"/>
                </a:solidFill>
                <a:latin typeface="Arial"/>
                <a:cs typeface="Arial"/>
              </a:rPr>
              <a:t>hyperpolarizes</a:t>
            </a:r>
            <a:endParaRPr sz="1800" u="sng">
              <a:latin typeface="Arial"/>
              <a:cs typeface="Arial"/>
            </a:endParaRPr>
          </a:p>
          <a:p>
            <a:pPr marL="193675" marR="300355" indent="-180975" algn="l" rtl="0">
              <a:lnSpc>
                <a:spcPts val="2100"/>
              </a:lnSpc>
              <a:spcBef>
                <a:spcPts val="160"/>
              </a:spcBef>
              <a:buAutoNum type="arabicPeriod"/>
              <a:tabLst>
                <a:tab pos="20447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Glutamate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release  decreases.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59400" y="5702299"/>
            <a:ext cx="800100" cy="711200"/>
          </a:xfrm>
          <a:custGeom>
            <a:avLst/>
            <a:gdLst/>
            <a:ahLst/>
            <a:cxnLst/>
            <a:rect l="l" t="t" r="r" b="b"/>
            <a:pathLst>
              <a:path w="800100" h="711200">
                <a:moveTo>
                  <a:pt x="0" y="355418"/>
                </a:moveTo>
                <a:lnTo>
                  <a:pt x="3115" y="310835"/>
                </a:lnTo>
                <a:lnTo>
                  <a:pt x="12211" y="267905"/>
                </a:lnTo>
                <a:lnTo>
                  <a:pt x="26914" y="226960"/>
                </a:lnTo>
                <a:lnTo>
                  <a:pt x="46848" y="188334"/>
                </a:lnTo>
                <a:lnTo>
                  <a:pt x="71639" y="152360"/>
                </a:lnTo>
                <a:lnTo>
                  <a:pt x="100912" y="119371"/>
                </a:lnTo>
                <a:lnTo>
                  <a:pt x="134292" y="89699"/>
                </a:lnTo>
                <a:lnTo>
                  <a:pt x="171405" y="63679"/>
                </a:lnTo>
                <a:lnTo>
                  <a:pt x="211876" y="41642"/>
                </a:lnTo>
                <a:lnTo>
                  <a:pt x="255330" y="23923"/>
                </a:lnTo>
                <a:lnTo>
                  <a:pt x="301393" y="10854"/>
                </a:lnTo>
                <a:lnTo>
                  <a:pt x="349690" y="2769"/>
                </a:lnTo>
                <a:lnTo>
                  <a:pt x="399845" y="0"/>
                </a:lnTo>
                <a:lnTo>
                  <a:pt x="450001" y="2769"/>
                </a:lnTo>
                <a:lnTo>
                  <a:pt x="498298" y="10854"/>
                </a:lnTo>
                <a:lnTo>
                  <a:pt x="544361" y="23923"/>
                </a:lnTo>
                <a:lnTo>
                  <a:pt x="587815" y="41642"/>
                </a:lnTo>
                <a:lnTo>
                  <a:pt x="628286" y="63679"/>
                </a:lnTo>
                <a:lnTo>
                  <a:pt x="665399" y="89699"/>
                </a:lnTo>
                <a:lnTo>
                  <a:pt x="698779" y="119371"/>
                </a:lnTo>
                <a:lnTo>
                  <a:pt x="728052" y="152360"/>
                </a:lnTo>
                <a:lnTo>
                  <a:pt x="752843" y="188334"/>
                </a:lnTo>
                <a:lnTo>
                  <a:pt x="772777" y="226960"/>
                </a:lnTo>
                <a:lnTo>
                  <a:pt x="787480" y="267905"/>
                </a:lnTo>
                <a:lnTo>
                  <a:pt x="796576" y="310835"/>
                </a:lnTo>
                <a:lnTo>
                  <a:pt x="799691" y="355418"/>
                </a:lnTo>
                <a:lnTo>
                  <a:pt x="796576" y="400001"/>
                </a:lnTo>
                <a:lnTo>
                  <a:pt x="787480" y="442931"/>
                </a:lnTo>
                <a:lnTo>
                  <a:pt x="772777" y="483876"/>
                </a:lnTo>
                <a:lnTo>
                  <a:pt x="752843" y="522502"/>
                </a:lnTo>
                <a:lnTo>
                  <a:pt x="728052" y="558476"/>
                </a:lnTo>
                <a:lnTo>
                  <a:pt x="698779" y="591466"/>
                </a:lnTo>
                <a:lnTo>
                  <a:pt x="665399" y="621137"/>
                </a:lnTo>
                <a:lnTo>
                  <a:pt x="628286" y="647158"/>
                </a:lnTo>
                <a:lnTo>
                  <a:pt x="587815" y="669194"/>
                </a:lnTo>
                <a:lnTo>
                  <a:pt x="544361" y="686913"/>
                </a:lnTo>
                <a:lnTo>
                  <a:pt x="498298" y="699982"/>
                </a:lnTo>
                <a:lnTo>
                  <a:pt x="450001" y="708068"/>
                </a:lnTo>
                <a:lnTo>
                  <a:pt x="399845" y="710837"/>
                </a:lnTo>
                <a:lnTo>
                  <a:pt x="349690" y="708068"/>
                </a:lnTo>
                <a:lnTo>
                  <a:pt x="301393" y="699982"/>
                </a:lnTo>
                <a:lnTo>
                  <a:pt x="255330" y="686913"/>
                </a:lnTo>
                <a:lnTo>
                  <a:pt x="211876" y="669194"/>
                </a:lnTo>
                <a:lnTo>
                  <a:pt x="171405" y="647158"/>
                </a:lnTo>
                <a:lnTo>
                  <a:pt x="134292" y="621137"/>
                </a:lnTo>
                <a:lnTo>
                  <a:pt x="100912" y="591466"/>
                </a:lnTo>
                <a:lnTo>
                  <a:pt x="71639" y="558476"/>
                </a:lnTo>
                <a:lnTo>
                  <a:pt x="46848" y="522502"/>
                </a:lnTo>
                <a:lnTo>
                  <a:pt x="26914" y="483876"/>
                </a:lnTo>
                <a:lnTo>
                  <a:pt x="12211" y="442931"/>
                </a:lnTo>
                <a:lnTo>
                  <a:pt x="3115" y="400001"/>
                </a:lnTo>
                <a:lnTo>
                  <a:pt x="0" y="355418"/>
                </a:lnTo>
                <a:close/>
              </a:path>
            </a:pathLst>
          </a:custGeom>
          <a:ln w="253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" y="1181100"/>
            <a:ext cx="8470900" cy="1765300"/>
          </a:xfrm>
          <a:custGeom>
            <a:avLst/>
            <a:gdLst/>
            <a:ahLst/>
            <a:cxnLst/>
            <a:rect l="l" t="t" r="r" b="b"/>
            <a:pathLst>
              <a:path w="8470900" h="1765300">
                <a:moveTo>
                  <a:pt x="0" y="1765300"/>
                </a:moveTo>
                <a:lnTo>
                  <a:pt x="8470900" y="1765300"/>
                </a:lnTo>
                <a:lnTo>
                  <a:pt x="8470900" y="0"/>
                </a:lnTo>
                <a:lnTo>
                  <a:pt x="0" y="0"/>
                </a:lnTo>
                <a:lnTo>
                  <a:pt x="0" y="17653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224" y="1234874"/>
            <a:ext cx="8307705" cy="16664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0975" algn="l" rtl="0">
              <a:lnSpc>
                <a:spcPts val="2100"/>
              </a:lnSpc>
              <a:spcBef>
                <a:spcPts val="95"/>
              </a:spcBef>
              <a:buAutoNum type="arabicPeriod"/>
              <a:tabLst>
                <a:tab pos="204470" algn="l"/>
                <a:tab pos="71882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Most neurons maintain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resting membrane potential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about -60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-70  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mV.	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When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excited,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they open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cation channels causing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depolarization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93675" marR="5080" algn="l" rtl="0">
              <a:lnSpc>
                <a:spcPts val="21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opening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voltage-gated Ca2+ channels 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synapse. Ca2+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flows in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 promotes fusion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synaptic vesicles, which release</a:t>
            </a:r>
            <a:r>
              <a:rPr sz="180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neurotransmitter.</a:t>
            </a:r>
            <a:endParaRPr sz="1800">
              <a:latin typeface="Arial"/>
              <a:cs typeface="Arial"/>
            </a:endParaRPr>
          </a:p>
          <a:p>
            <a:pPr marL="193675" marR="190500" indent="-180975" algn="l" rtl="0">
              <a:lnSpc>
                <a:spcPts val="2200"/>
              </a:lnSpc>
              <a:spcBef>
                <a:spcPts val="20"/>
              </a:spcBef>
              <a:buAutoNum type="arabicPeriod" startAt="2"/>
              <a:tabLst>
                <a:tab pos="20447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Rods and cones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work “backwards”.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 rest,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that is in </a:t>
            </a:r>
            <a:r>
              <a:rPr sz="1800" b="1" u="sng" dirty="0">
                <a:solidFill>
                  <a:srgbClr val="C00000"/>
                </a:solidFill>
                <a:latin typeface="Arial"/>
                <a:cs typeface="Arial"/>
              </a:rPr>
              <a:t>darkness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rods</a:t>
            </a:r>
            <a:r>
              <a:rPr sz="18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 cones are </a:t>
            </a:r>
            <a:r>
              <a:rPr sz="1800" b="1" u="sng" dirty="0">
                <a:solidFill>
                  <a:srgbClr val="C00000"/>
                </a:solidFill>
                <a:latin typeface="Arial"/>
                <a:cs typeface="Arial"/>
              </a:rPr>
              <a:t>depolarized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-35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-45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84406" y="521080"/>
            <a:ext cx="896619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0" dirty="0">
                <a:latin typeface="Arial"/>
                <a:cs typeface="Arial"/>
              </a:rPr>
              <a:t>important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0375" y="3644010"/>
            <a:ext cx="90868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5" dirty="0">
                <a:latin typeface="Arial"/>
                <a:cs typeface="Arial"/>
              </a:rPr>
              <a:t>i.e in</a:t>
            </a:r>
            <a:r>
              <a:rPr sz="1650" spc="-85" dirty="0">
                <a:latin typeface="Arial"/>
                <a:cs typeface="Arial"/>
              </a:rPr>
              <a:t> </a:t>
            </a:r>
            <a:r>
              <a:rPr sz="1650" u="sng" spc="-10" dirty="0">
                <a:latin typeface="Arial"/>
                <a:cs typeface="Arial"/>
              </a:rPr>
              <a:t>light</a:t>
            </a:r>
            <a:endParaRPr sz="1650" u="sng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62200"/>
            <a:ext cx="7620000" cy="161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286000"/>
            <a:ext cx="7607300" cy="87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5582" y="4076066"/>
            <a:ext cx="258064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1889"/>
              </a:lnSpc>
            </a:pPr>
            <a:r>
              <a:rPr sz="1650" spc="-5" dirty="0">
                <a:latin typeface="Arial"/>
                <a:cs typeface="Arial"/>
              </a:rPr>
              <a:t>in </a:t>
            </a:r>
            <a:r>
              <a:rPr sz="1650" spc="-10">
                <a:latin typeface="Arial"/>
                <a:cs typeface="Arial"/>
              </a:rPr>
              <a:t>light </a:t>
            </a:r>
            <a:r>
              <a:rPr lang="en-US" sz="1650" spc="-5" dirty="0" smtClean="0">
                <a:latin typeface="Arial"/>
                <a:cs typeface="Arial"/>
              </a:rPr>
              <a:t>&gt;&gt;</a:t>
            </a:r>
            <a:r>
              <a:rPr sz="1650" spc="-5" smtClean="0">
                <a:latin typeface="Arial"/>
                <a:cs typeface="Arial"/>
              </a:rPr>
              <a:t> </a:t>
            </a:r>
            <a:r>
              <a:rPr sz="1650" spc="-10">
                <a:latin typeface="Arial"/>
                <a:cs typeface="Arial"/>
              </a:rPr>
              <a:t>hyperpolarization</a:t>
            </a:r>
            <a:r>
              <a:rPr sz="1650" spc="-10" dirty="0">
                <a:latin typeface="Arial"/>
                <a:cs typeface="Arial"/>
              </a:rPr>
              <a:t>  </a:t>
            </a:r>
            <a:r>
              <a:rPr sz="1650" spc="-5" dirty="0">
                <a:latin typeface="Arial"/>
                <a:cs typeface="Arial"/>
              </a:rPr>
              <a:t>in </a:t>
            </a:r>
            <a:r>
              <a:rPr sz="1650" spc="-10">
                <a:latin typeface="Arial"/>
                <a:cs typeface="Arial"/>
              </a:rPr>
              <a:t>Dark </a:t>
            </a:r>
            <a:r>
              <a:rPr lang="en-US" sz="1650" spc="-10" dirty="0" smtClean="0">
                <a:latin typeface="Arial"/>
                <a:cs typeface="Arial"/>
              </a:rPr>
              <a:t>&gt;&gt; </a:t>
            </a:r>
            <a:r>
              <a:rPr sz="1650" spc="-10" smtClean="0">
                <a:latin typeface="Arial"/>
                <a:cs typeface="Arial"/>
              </a:rPr>
              <a:t>Depolarization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76201"/>
            <a:ext cx="901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5" dirty="0"/>
              <a:t>The</a:t>
            </a:r>
            <a:r>
              <a:rPr spc="-395" dirty="0"/>
              <a:t> </a:t>
            </a:r>
            <a:r>
              <a:rPr spc="-130" dirty="0"/>
              <a:t>players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1463676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933576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776" y="1819275"/>
            <a:ext cx="16192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latin typeface="Calibri"/>
                <a:cs typeface="Calibri"/>
              </a:rPr>
              <a:t>Transducin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2403475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2873375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3343276"/>
            <a:ext cx="2413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775" y="2246076"/>
            <a:ext cx="2931160" cy="142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0100"/>
              </a:lnSpc>
            </a:pPr>
            <a:r>
              <a:rPr sz="2800" b="1" spc="-15" dirty="0">
                <a:latin typeface="Calibri"/>
                <a:cs typeface="Calibri"/>
              </a:rPr>
              <a:t>Phosphodiesterase  Na</a:t>
            </a:r>
            <a:r>
              <a:rPr sz="2850" b="1" spc="-22" baseline="23391" dirty="0">
                <a:latin typeface="Calibri"/>
                <a:cs typeface="Calibri"/>
              </a:rPr>
              <a:t>+</a:t>
            </a:r>
            <a:r>
              <a:rPr sz="2800" b="1" spc="-15" dirty="0">
                <a:latin typeface="Calibri"/>
                <a:cs typeface="Calibri"/>
              </a:rPr>
              <a:t>-gated </a:t>
            </a:r>
            <a:r>
              <a:rPr sz="2800" b="1" spc="-5" dirty="0">
                <a:latin typeface="Calibri"/>
                <a:cs typeface="Calibri"/>
              </a:rPr>
              <a:t>channels  </a:t>
            </a:r>
            <a:r>
              <a:rPr sz="2800" b="1" spc="-10" dirty="0">
                <a:latin typeface="Calibri"/>
                <a:cs typeface="Calibri"/>
              </a:rPr>
              <a:t>Regulatory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proteins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775" y="1349375"/>
            <a:ext cx="56769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b="1" spc="-10">
                <a:latin typeface="Calibri"/>
                <a:cs typeface="Calibri"/>
              </a:rPr>
              <a:t>Rhodopsin </a:t>
            </a:r>
            <a:r>
              <a:rPr lang="en-US" sz="2800" b="1" spc="-10" dirty="0">
                <a:latin typeface="Calibri"/>
                <a:cs typeface="Calibri"/>
              </a:rPr>
              <a:t>(</a:t>
            </a:r>
            <a:r>
              <a:rPr sz="2800" b="1" spc="-10" smtClean="0">
                <a:latin typeface="Calibri"/>
                <a:cs typeface="Calibri"/>
              </a:rPr>
              <a:t>opsin </a:t>
            </a:r>
            <a:r>
              <a:rPr sz="2800" b="1">
                <a:latin typeface="Calibri"/>
                <a:cs typeface="Calibri"/>
              </a:rPr>
              <a:t>+</a:t>
            </a:r>
            <a:r>
              <a:rPr sz="2800" b="1" spc="-5">
                <a:latin typeface="Calibri"/>
                <a:cs typeface="Calibri"/>
              </a:rPr>
              <a:t> </a:t>
            </a:r>
            <a:r>
              <a:rPr sz="2800" b="1" spc="-10" smtClean="0">
                <a:latin typeface="Calibri"/>
                <a:cs typeface="Calibri"/>
              </a:rPr>
              <a:t>chromophore</a:t>
            </a:r>
            <a:r>
              <a:rPr lang="ar-JO" sz="2800" b="1" spc="-10" dirty="0">
                <a:latin typeface="Calibri"/>
                <a:cs typeface="Calibri"/>
              </a:rPr>
              <a:t>(</a:t>
            </a:r>
            <a:r>
              <a:rPr sz="2800" smtClean="0">
                <a:latin typeface="Calibri"/>
                <a:cs typeface="Calibri"/>
              </a:rPr>
              <a:t> </a:t>
            </a:r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8413" y="2407869"/>
            <a:ext cx="41687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en-US" sz="1400" spc="15" dirty="0" smtClean="0">
                <a:latin typeface="Arial"/>
                <a:cs typeface="Arial"/>
                <a:sym typeface="Wingdings" pitchFamily="2" charset="2"/>
              </a:rPr>
              <a:t> </a:t>
            </a:r>
            <a:r>
              <a:rPr sz="1400" spc="15" smtClean="0">
                <a:latin typeface="Arial"/>
                <a:cs typeface="Arial"/>
              </a:rPr>
              <a:t>catalyzes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breakdown of cGMP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GMP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1828800"/>
            <a:ext cx="197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en-US" spc="10" dirty="0" smtClean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en-US" spc="10" dirty="0" smtClean="0">
                <a:latin typeface="Arial"/>
                <a:cs typeface="Arial"/>
              </a:rPr>
              <a:t>It's </a:t>
            </a:r>
            <a:r>
              <a:rPr lang="en-US" spc="-10" dirty="0" smtClean="0">
                <a:latin typeface="Arial"/>
                <a:cs typeface="Arial"/>
              </a:rPr>
              <a:t>a G </a:t>
            </a:r>
            <a:r>
              <a:rPr lang="en-US" spc="-10" dirty="0" err="1" smtClean="0">
                <a:latin typeface="Arial"/>
                <a:cs typeface="Arial"/>
              </a:rPr>
              <a:t>protien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3886200"/>
            <a:ext cx="5943600" cy="23083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/>
              <a:t>Quick Reminder; G Protein</a:t>
            </a:r>
          </a:p>
          <a:p>
            <a:pPr algn="ctr" rtl="0"/>
            <a:r>
              <a:rPr lang="en-US" dirty="0"/>
              <a:t>A trimetric protein. The 3 subunits are α, β and γ. In its inactive form, the α subunit is bound to</a:t>
            </a:r>
          </a:p>
          <a:p>
            <a:pPr algn="ctr" rtl="0"/>
            <a:r>
              <a:rPr lang="en-US" dirty="0"/>
              <a:t>GDP and is in complex with the β and γ subunits. When activated the GDP is replaced with GTP</a:t>
            </a:r>
          </a:p>
          <a:p>
            <a:pPr algn="ctr" rtl="0"/>
            <a:r>
              <a:rPr lang="en-US" dirty="0"/>
              <a:t>enabling the α subunit to dissociate from the β and γ subunits and do its assumed function</a:t>
            </a:r>
          </a:p>
          <a:p>
            <a:pPr algn="ctr" rtl="0"/>
            <a:r>
              <a:rPr lang="en-US" dirty="0"/>
              <a:t>(activating </a:t>
            </a:r>
            <a:r>
              <a:rPr lang="en-US" dirty="0" err="1"/>
              <a:t>phosphodiesterase</a:t>
            </a:r>
            <a:r>
              <a:rPr lang="en-US" dirty="0"/>
              <a:t> here)</a:t>
            </a:r>
            <a:endParaRPr lang="ar-J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477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1938</Words>
  <Application>Microsoft Office PowerPoint</Application>
  <PresentationFormat>Custom</PresentationFormat>
  <Paragraphs>201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Visual transduction</vt:lpstr>
      <vt:lpstr>Lecture outline</vt:lpstr>
      <vt:lpstr>Basics of human vision</vt:lpstr>
      <vt:lpstr>Rods and cones</vt:lpstr>
      <vt:lpstr>More on rod cells</vt:lpstr>
      <vt:lpstr>The dark current</vt:lpstr>
      <vt:lpstr>Slide 8</vt:lpstr>
      <vt:lpstr>The players</vt:lpstr>
      <vt:lpstr>Rhodopsin</vt:lpstr>
      <vt:lpstr>11-cis-retinal</vt:lpstr>
      <vt:lpstr>Light absorption by rhodopsin</vt:lpstr>
      <vt:lpstr>Rhodopsin intermediates</vt:lpstr>
      <vt:lpstr>Transducin  Phosphodiesterase (PDE(</vt:lpstr>
      <vt:lpstr>Activation of phosphodiesterase</vt:lpstr>
      <vt:lpstr>cGMP-gated channels</vt:lpstr>
      <vt:lpstr>Creating an image</vt:lpstr>
      <vt:lpstr>http://www.ncbi.nlm.nih.gov/books/bookres.fcgi/we  bvision/photomv3-movie1.mov</vt:lpstr>
      <vt:lpstr>Slide 19</vt:lpstr>
      <vt:lpstr>Slide 20</vt:lpstr>
      <vt:lpstr>Facilitation of  transduction special conditions make the  transduction of signal easier :</vt:lpstr>
      <vt:lpstr>Slide 22</vt:lpstr>
      <vt:lpstr>Mechanism I Arrestin binding</vt:lpstr>
      <vt:lpstr>Mechanism II Arrestin/transducin distribution</vt:lpstr>
      <vt:lpstr>Mechanism III Intrinsic GTPase activity of G protein</vt:lpstr>
      <vt:lpstr>Mechanism IV</vt:lpstr>
      <vt:lpstr>Mechanism V Unstable all-trans rhodopsin complex</vt:lpstr>
      <vt:lpstr>Feedback regulation by calcium ions</vt:lpstr>
      <vt:lpstr>Mechanism VI Guanylate cyclase</vt:lpstr>
      <vt:lpstr>Mechanism VII Ca-calmodulin</vt:lpstr>
      <vt:lpstr>Slide 31</vt:lpstr>
      <vt:lpstr>Cone photoreceptor proteins</vt:lpstr>
      <vt:lpstr>How  different  are they?</vt:lpstr>
      <vt:lpstr>Three important aa residues</vt:lpstr>
      <vt:lpstr>Rods vs. cones</vt:lpstr>
      <vt:lpstr>Slide 36</vt:lpstr>
      <vt:lpstr>Chromosomal locations</vt:lpstr>
      <vt:lpstr>Red-green homologous recombination</vt:lpstr>
      <vt:lpstr>Genetic probabilities</vt:lpstr>
      <vt:lpstr>Slide 40</vt:lpstr>
      <vt:lpstr>Pedigree</vt:lpstr>
      <vt:lpstr>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Ziad</cp:lastModifiedBy>
  <cp:revision>11</cp:revision>
  <dcterms:created xsi:type="dcterms:W3CDTF">2017-05-28T14:46:42Z</dcterms:created>
  <dcterms:modified xsi:type="dcterms:W3CDTF">2017-05-29T14:14:55Z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LastSaved">
    <vt:filetime>2017-05-28T00:00:00Z</vt:filetime>
  </property>
</Properties>
</file>