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34" r:id="rId1"/>
  </p:sldMasterIdLst>
  <p:sldIdLst>
    <p:sldId id="256" r:id="rId2"/>
    <p:sldId id="328" r:id="rId3"/>
    <p:sldId id="329" r:id="rId4"/>
    <p:sldId id="262" r:id="rId5"/>
    <p:sldId id="323" r:id="rId6"/>
    <p:sldId id="263" r:id="rId7"/>
    <p:sldId id="326" r:id="rId8"/>
    <p:sldId id="327" r:id="rId9"/>
    <p:sldId id="269" r:id="rId10"/>
    <p:sldId id="270" r:id="rId11"/>
    <p:sldId id="271" r:id="rId12"/>
    <p:sldId id="272" r:id="rId13"/>
    <p:sldId id="331" r:id="rId14"/>
    <p:sldId id="258" r:id="rId15"/>
    <p:sldId id="260" r:id="rId16"/>
    <p:sldId id="317" r:id="rId17"/>
    <p:sldId id="318" r:id="rId18"/>
    <p:sldId id="319" r:id="rId19"/>
    <p:sldId id="320" r:id="rId20"/>
    <p:sldId id="277" r:id="rId21"/>
    <p:sldId id="330" r:id="rId22"/>
    <p:sldId id="278" r:id="rId23"/>
    <p:sldId id="279" r:id="rId24"/>
    <p:sldId id="280" r:id="rId25"/>
    <p:sldId id="325" r:id="rId26"/>
    <p:sldId id="334" r:id="rId27"/>
    <p:sldId id="281" r:id="rId28"/>
    <p:sldId id="282" r:id="rId29"/>
    <p:sldId id="261" r:id="rId30"/>
    <p:sldId id="274" r:id="rId31"/>
    <p:sldId id="333" r:id="rId32"/>
    <p:sldId id="332" r:id="rId33"/>
    <p:sldId id="267" r:id="rId34"/>
    <p:sldId id="284" r:id="rId35"/>
    <p:sldId id="268" r:id="rId36"/>
    <p:sldId id="324" r:id="rId37"/>
    <p:sldId id="322"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92" autoAdjust="0"/>
    <p:restoredTop sz="94660"/>
  </p:normalViewPr>
  <p:slideViewPr>
    <p:cSldViewPr snapToGrid="0">
      <p:cViewPr varScale="1">
        <p:scale>
          <a:sx n="78" d="100"/>
          <a:sy n="78" d="100"/>
        </p:scale>
        <p:origin x="25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9/28/2017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4282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9/28/2017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84879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9/28/2017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74809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9/28/2017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3820683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9/28/2017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9860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9/28/2017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9681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9/28/2017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16076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9/28/2017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13232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smtClean="0"/>
              <a:t>9/28/2017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90683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smtClean="0"/>
              <a:t>9/28/2017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74803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9/28/2017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80343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t>9/28/2017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1347803"/>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javascript:showcontent('active','hiddenlayerd26e1572');"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Small bowel obstruction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93643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 Nausea</a:t>
            </a:r>
            <a:endParaRPr lang="en-US" dirty="0"/>
          </a:p>
          <a:p>
            <a:pPr>
              <a:buFont typeface="Wingdings" panose="05000000000000000000" pitchFamily="2" charset="2"/>
              <a:buChar char="§"/>
            </a:pPr>
            <a:r>
              <a:rPr lang="en-US" dirty="0" smtClean="0"/>
              <a:t> Vomiting; reflex and reflux</a:t>
            </a:r>
            <a:endParaRPr lang="en-US" dirty="0"/>
          </a:p>
          <a:p>
            <a:pPr>
              <a:buFont typeface="Wingdings" panose="05000000000000000000" pitchFamily="2" charset="2"/>
              <a:buChar char="§"/>
            </a:pPr>
            <a:r>
              <a:rPr lang="en-US" dirty="0" smtClean="0"/>
              <a:t> constipation</a:t>
            </a:r>
            <a:r>
              <a:rPr lang="en-US" dirty="0"/>
              <a:t> </a:t>
            </a:r>
            <a:r>
              <a:rPr lang="en-US" dirty="0" smtClean="0"/>
              <a:t> </a:t>
            </a:r>
            <a:r>
              <a:rPr lang="en-US" dirty="0"/>
              <a:t>or </a:t>
            </a:r>
            <a:r>
              <a:rPr lang="en-US" dirty="0" smtClean="0"/>
              <a:t>obstipation</a:t>
            </a:r>
          </a:p>
          <a:p>
            <a:pPr>
              <a:buFont typeface="Wingdings" panose="05000000000000000000" pitchFamily="2" charset="2"/>
              <a:buChar char="§"/>
            </a:pPr>
            <a:r>
              <a:rPr lang="en-US" dirty="0" smtClean="0"/>
              <a:t> Diarrhea; in partial and intermittent obstruction</a:t>
            </a:r>
            <a:endParaRPr lang="en-US" dirty="0"/>
          </a:p>
          <a:p>
            <a:pPr>
              <a:buFont typeface="Wingdings" panose="05000000000000000000" pitchFamily="2" charset="2"/>
              <a:buChar char="§"/>
            </a:pPr>
            <a:r>
              <a:rPr lang="en-US" dirty="0" smtClean="0"/>
              <a:t> Fever </a:t>
            </a:r>
            <a:r>
              <a:rPr lang="en-US" dirty="0"/>
              <a:t>and tachycardia - Occur late and may be associated with strangulation</a:t>
            </a:r>
          </a:p>
          <a:p>
            <a:pPr>
              <a:buFont typeface="Wingdings" panose="05000000000000000000" pitchFamily="2" charset="2"/>
              <a:buChar char="§"/>
            </a:pPr>
            <a:r>
              <a:rPr lang="en-US" dirty="0" smtClean="0"/>
              <a:t> Previous </a:t>
            </a:r>
            <a:r>
              <a:rPr lang="en-US" dirty="0"/>
              <a:t>abdominal or pelvic surgery, previous radiation therapy, or both </a:t>
            </a:r>
            <a:endParaRPr lang="en-US" dirty="0" smtClean="0"/>
          </a:p>
          <a:p>
            <a:pPr>
              <a:buFont typeface="Wingdings" panose="05000000000000000000" pitchFamily="2" charset="2"/>
              <a:buChar char="§"/>
            </a:pPr>
            <a:r>
              <a:rPr lang="en-US" dirty="0" smtClean="0"/>
              <a:t> History </a:t>
            </a:r>
            <a:r>
              <a:rPr lang="en-US" dirty="0"/>
              <a:t>of malignancy - Particularly ovarian and colonic malignancy</a:t>
            </a:r>
          </a:p>
          <a:p>
            <a:endParaRPr lang="en-US" dirty="0"/>
          </a:p>
        </p:txBody>
      </p:sp>
    </p:spTree>
    <p:extLst>
      <p:ext uri="{BB962C8B-B14F-4D97-AF65-F5344CB8AC3E}">
        <p14:creationId xmlns:p14="http://schemas.microsoft.com/office/powerpoint/2010/main" val="14415054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Physical Examination</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00B050"/>
                </a:solidFill>
              </a:rPr>
              <a:t>Abdominal  distention</a:t>
            </a:r>
            <a:r>
              <a:rPr lang="en-US" dirty="0" smtClean="0"/>
              <a:t>; The proximal small bowel has less distention when obstructed than the distal bowel has when obstructed. </a:t>
            </a:r>
          </a:p>
          <a:p>
            <a:r>
              <a:rPr lang="en-US" dirty="0" smtClean="0">
                <a:solidFill>
                  <a:srgbClr val="00B050"/>
                </a:solidFill>
              </a:rPr>
              <a:t>Hyperactive bowel sounds </a:t>
            </a:r>
            <a:r>
              <a:rPr lang="en-US" dirty="0" smtClean="0"/>
              <a:t>occur early as GI contents attempt to overcome the obstruction</a:t>
            </a:r>
          </a:p>
          <a:p>
            <a:r>
              <a:rPr lang="en-US" dirty="0" smtClean="0"/>
              <a:t>Visible peristalsis</a:t>
            </a:r>
          </a:p>
          <a:p>
            <a:r>
              <a:rPr lang="en-US" dirty="0" smtClean="0"/>
              <a:t>Borborygmi</a:t>
            </a:r>
          </a:p>
          <a:p>
            <a:pPr marL="0" indent="0">
              <a:buNone/>
            </a:pPr>
            <a:r>
              <a:rPr lang="en-US" dirty="0" smtClean="0"/>
              <a:t>  Abdominal scars</a:t>
            </a:r>
          </a:p>
          <a:p>
            <a:pPr marL="0" indent="0">
              <a:buNone/>
            </a:pPr>
            <a:r>
              <a:rPr lang="en-US" dirty="0" smtClean="0"/>
              <a:t>  Abdominal </a:t>
            </a:r>
            <a:r>
              <a:rPr lang="en-US" dirty="0"/>
              <a:t>hernias </a:t>
            </a:r>
          </a:p>
          <a:p>
            <a:pPr marL="0" indent="0">
              <a:buNone/>
            </a:pPr>
            <a:r>
              <a:rPr lang="en-US" dirty="0" smtClean="0">
                <a:solidFill>
                  <a:srgbClr val="C00000"/>
                </a:solidFill>
              </a:rPr>
              <a:t>Rectal examination</a:t>
            </a:r>
            <a:r>
              <a:rPr lang="en-US" dirty="0" smtClean="0"/>
              <a:t>:</a:t>
            </a:r>
          </a:p>
          <a:p>
            <a:pPr lvl="1">
              <a:buFont typeface="Arial" panose="020B0604020202020204" pitchFamily="34" charset="0"/>
              <a:buChar char="•"/>
            </a:pPr>
            <a:r>
              <a:rPr lang="en-US" dirty="0" smtClean="0"/>
              <a:t>Gross or occult blood, which suggests late strangulation or malignancy</a:t>
            </a:r>
          </a:p>
          <a:p>
            <a:pPr lvl="1">
              <a:buFont typeface="Arial" panose="020B0604020202020204" pitchFamily="34" charset="0"/>
              <a:buChar char="•"/>
            </a:pPr>
            <a:r>
              <a:rPr lang="en-US" dirty="0" smtClean="0"/>
              <a:t>Masses, which suggest obturator hernia</a:t>
            </a:r>
          </a:p>
          <a:p>
            <a:endParaRPr lang="en-US" dirty="0"/>
          </a:p>
        </p:txBody>
      </p:sp>
    </p:spTree>
    <p:extLst>
      <p:ext uri="{BB962C8B-B14F-4D97-AF65-F5344CB8AC3E}">
        <p14:creationId xmlns:p14="http://schemas.microsoft.com/office/powerpoint/2010/main" val="3470876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Strangulated SBOs</a:t>
            </a:r>
          </a:p>
        </p:txBody>
      </p:sp>
      <p:sp>
        <p:nvSpPr>
          <p:cNvPr id="3" name="Content Placeholder 2"/>
          <p:cNvSpPr>
            <a:spLocks noGrp="1"/>
          </p:cNvSpPr>
          <p:nvPr>
            <p:ph idx="1"/>
          </p:nvPr>
        </p:nvSpPr>
        <p:spPr/>
        <p:txBody>
          <a:bodyPr>
            <a:normAutofit/>
          </a:bodyPr>
          <a:lstStyle/>
          <a:p>
            <a:r>
              <a:rPr lang="en-US" dirty="0"/>
              <a:t>Check for </a:t>
            </a:r>
            <a:r>
              <a:rPr lang="en-US" dirty="0" smtClean="0"/>
              <a:t>findings </a:t>
            </a:r>
            <a:r>
              <a:rPr lang="en-US" dirty="0"/>
              <a:t>commonly believed to be more diagnostic of intestinal ischemia, including the following:</a:t>
            </a:r>
          </a:p>
          <a:p>
            <a:pPr>
              <a:buFont typeface="Arial" panose="020B0604020202020204" pitchFamily="34" charset="0"/>
              <a:buChar char="•"/>
            </a:pPr>
            <a:r>
              <a:rPr lang="en-US" dirty="0" smtClean="0"/>
              <a:t> Fever </a:t>
            </a:r>
            <a:endParaRPr lang="en-US" dirty="0"/>
          </a:p>
          <a:p>
            <a:pPr>
              <a:buFont typeface="Arial" panose="020B0604020202020204" pitchFamily="34" charset="0"/>
              <a:buChar char="•"/>
            </a:pPr>
            <a:r>
              <a:rPr lang="en-US" dirty="0" smtClean="0"/>
              <a:t> Tachycardia </a:t>
            </a:r>
          </a:p>
          <a:p>
            <a:pPr>
              <a:buFont typeface="Arial" panose="020B0604020202020204" pitchFamily="34" charset="0"/>
              <a:buChar char="•"/>
            </a:pPr>
            <a:r>
              <a:rPr lang="en-US" dirty="0" smtClean="0"/>
              <a:t> Peritoneal </a:t>
            </a:r>
            <a:r>
              <a:rPr lang="en-US" dirty="0"/>
              <a:t>signs</a:t>
            </a:r>
          </a:p>
          <a:p>
            <a:r>
              <a:rPr lang="en-US" sz="2400" i="1" dirty="0">
                <a:solidFill>
                  <a:srgbClr val="C00000"/>
                </a:solidFill>
              </a:rPr>
              <a:t>No reliable way exists to differentiate simple from early strangulated obstruction on physical examination</a:t>
            </a:r>
            <a:r>
              <a:rPr lang="en-US" dirty="0"/>
              <a:t>. </a:t>
            </a:r>
            <a:endParaRPr lang="en-US" dirty="0" smtClean="0"/>
          </a:p>
          <a:p>
            <a:r>
              <a:rPr lang="en-US" dirty="0" smtClean="0"/>
              <a:t>Serial </a:t>
            </a:r>
            <a:r>
              <a:rPr lang="en-US" dirty="0"/>
              <a:t>abdominal examinations are important and may detect changes early.</a:t>
            </a:r>
          </a:p>
          <a:p>
            <a:endParaRPr lang="en-US" dirty="0"/>
          </a:p>
        </p:txBody>
      </p:sp>
    </p:spTree>
    <p:extLst>
      <p:ext uri="{BB962C8B-B14F-4D97-AF65-F5344CB8AC3E}">
        <p14:creationId xmlns:p14="http://schemas.microsoft.com/office/powerpoint/2010/main" val="5881956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sz="2800" dirty="0" smtClean="0"/>
              <a:t>Bowel fatigue</a:t>
            </a:r>
            <a:r>
              <a:rPr lang="en-US" dirty="0" smtClean="0"/>
              <a:t>; ileus complicating mechanical obstruction</a:t>
            </a:r>
          </a:p>
          <a:p>
            <a:pPr>
              <a:buFont typeface="Wingdings" panose="05000000000000000000" pitchFamily="2" charset="2"/>
              <a:buChar char="§"/>
            </a:pPr>
            <a:r>
              <a:rPr lang="en-US" sz="2800" dirty="0" smtClean="0"/>
              <a:t>Feculent vomiting</a:t>
            </a:r>
          </a:p>
          <a:p>
            <a:pPr>
              <a:buFont typeface="Wingdings" panose="05000000000000000000" pitchFamily="2" charset="2"/>
              <a:buChar char="§"/>
            </a:pPr>
            <a:endParaRPr lang="en-US" dirty="0"/>
          </a:p>
          <a:p>
            <a:pPr marL="0" indent="0">
              <a:buNone/>
            </a:pPr>
            <a:r>
              <a:rPr lang="en-US" dirty="0" smtClean="0"/>
              <a:t>Both are indicative of prolonged obstruction and need for surgery</a:t>
            </a:r>
          </a:p>
          <a:p>
            <a:pPr>
              <a:buFont typeface="Wingdings" panose="05000000000000000000" pitchFamily="2" charset="2"/>
              <a:buChar char="§"/>
            </a:pPr>
            <a:endParaRPr lang="en-US" dirty="0" smtClean="0"/>
          </a:p>
          <a:p>
            <a:pPr>
              <a:buFont typeface="Wingdings" panose="05000000000000000000" pitchFamily="2" charset="2"/>
              <a:buChar char="§"/>
            </a:pPr>
            <a:endParaRPr lang="en-US" dirty="0"/>
          </a:p>
        </p:txBody>
      </p:sp>
    </p:spTree>
    <p:extLst>
      <p:ext uri="{BB962C8B-B14F-4D97-AF65-F5344CB8AC3E}">
        <p14:creationId xmlns:p14="http://schemas.microsoft.com/office/powerpoint/2010/main" val="24364362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Labs</a:t>
            </a:r>
            <a:endParaRPr lang="en-US" dirty="0"/>
          </a:p>
        </p:txBody>
      </p:sp>
      <p:sp>
        <p:nvSpPr>
          <p:cNvPr id="3" name="Content Placeholder 2"/>
          <p:cNvSpPr>
            <a:spLocks noGrp="1"/>
          </p:cNvSpPr>
          <p:nvPr>
            <p:ph idx="1"/>
          </p:nvPr>
        </p:nvSpPr>
        <p:spPr/>
        <p:txBody>
          <a:bodyPr>
            <a:normAutofit/>
          </a:bodyPr>
          <a:lstStyle/>
          <a:p>
            <a:pPr>
              <a:buFont typeface="Courier New" panose="02070309020205020404" pitchFamily="49" charset="0"/>
              <a:buChar char="o"/>
            </a:pPr>
            <a:r>
              <a:rPr lang="en-US" dirty="0" smtClean="0"/>
              <a:t>Blood </a:t>
            </a:r>
            <a:r>
              <a:rPr lang="en-US" dirty="0"/>
              <a:t>urea nitrogen (BUN) </a:t>
            </a:r>
            <a:r>
              <a:rPr lang="en-US" dirty="0" smtClean="0"/>
              <a:t>level</a:t>
            </a:r>
          </a:p>
          <a:p>
            <a:pPr>
              <a:buFont typeface="Courier New" panose="02070309020205020404" pitchFamily="49" charset="0"/>
              <a:buChar char="o"/>
            </a:pPr>
            <a:r>
              <a:rPr lang="en-US" dirty="0" smtClean="0"/>
              <a:t>Electrolytes</a:t>
            </a:r>
            <a:endParaRPr lang="en-US" dirty="0"/>
          </a:p>
          <a:p>
            <a:pPr>
              <a:buFont typeface="Courier New" panose="02070309020205020404" pitchFamily="49" charset="0"/>
              <a:buChar char="o"/>
            </a:pPr>
            <a:r>
              <a:rPr lang="en-US" dirty="0"/>
              <a:t>Creatinine</a:t>
            </a:r>
          </a:p>
          <a:p>
            <a:pPr>
              <a:buFont typeface="Courier New" panose="02070309020205020404" pitchFamily="49" charset="0"/>
              <a:buChar char="o"/>
            </a:pPr>
            <a:r>
              <a:rPr lang="en-US" dirty="0"/>
              <a:t>Complete blood count (CBC)</a:t>
            </a:r>
          </a:p>
          <a:p>
            <a:pPr>
              <a:buFont typeface="Courier New" panose="02070309020205020404" pitchFamily="49" charset="0"/>
              <a:buChar char="o"/>
            </a:pPr>
            <a:r>
              <a:rPr lang="en-US" dirty="0" smtClean="0"/>
              <a:t>Urinalysis</a:t>
            </a:r>
            <a:endParaRPr lang="en-US" dirty="0"/>
          </a:p>
          <a:p>
            <a:pPr>
              <a:buFont typeface="Courier New" panose="02070309020205020404" pitchFamily="49" charset="0"/>
              <a:buChar char="o"/>
            </a:pPr>
            <a:r>
              <a:rPr lang="en-US" dirty="0"/>
              <a:t>Type and </a:t>
            </a:r>
            <a:r>
              <a:rPr lang="en-US" dirty="0" smtClean="0"/>
              <a:t>cross match</a:t>
            </a:r>
            <a:endParaRPr lang="en-US" dirty="0"/>
          </a:p>
          <a:p>
            <a:endParaRPr lang="en-US" dirty="0"/>
          </a:p>
        </p:txBody>
      </p:sp>
    </p:spTree>
    <p:extLst>
      <p:ext uri="{BB962C8B-B14F-4D97-AF65-F5344CB8AC3E}">
        <p14:creationId xmlns:p14="http://schemas.microsoft.com/office/powerpoint/2010/main" val="26136899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Imaging tests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dirty="0" smtClean="0">
                <a:solidFill>
                  <a:srgbClr val="00B0F0"/>
                </a:solidFill>
              </a:rPr>
              <a:t>Plain </a:t>
            </a:r>
            <a:r>
              <a:rPr lang="en-US" dirty="0">
                <a:solidFill>
                  <a:srgbClr val="00B0F0"/>
                </a:solidFill>
              </a:rPr>
              <a:t>radiographs </a:t>
            </a:r>
            <a:r>
              <a:rPr lang="en-US" dirty="0"/>
              <a:t>first for patients in whom SBO is suspected. At least 2 views, supine or flat and upright, are required. Plain radiographs are diagnostically more accurate in cases of simple obstruction.</a:t>
            </a:r>
          </a:p>
          <a:p>
            <a:pPr marL="457200" indent="-457200">
              <a:buFont typeface="+mj-lt"/>
              <a:buAutoNum type="arabicPeriod"/>
            </a:pPr>
            <a:r>
              <a:rPr lang="en-US" dirty="0">
                <a:solidFill>
                  <a:srgbClr val="00B0F0"/>
                </a:solidFill>
              </a:rPr>
              <a:t>Enteroclysis </a:t>
            </a:r>
            <a:r>
              <a:rPr lang="en-US" dirty="0"/>
              <a:t>is valuable in detecting the presence of obstruction and in differentiating partial from complete blockages. This study is useful when plain radiographic findings are normal in the presence of clinical signs of SBO or when plain radiographic findings are nonspecific.</a:t>
            </a:r>
          </a:p>
          <a:p>
            <a:pPr marL="457200" indent="-457200">
              <a:buFont typeface="+mj-lt"/>
              <a:buAutoNum type="arabicPeriod"/>
            </a:pPr>
            <a:r>
              <a:rPr lang="en-US" dirty="0">
                <a:solidFill>
                  <a:srgbClr val="00B0F0"/>
                </a:solidFill>
              </a:rPr>
              <a:t>Computed tomography </a:t>
            </a:r>
            <a:r>
              <a:rPr lang="en-US" dirty="0"/>
              <a:t>(CT) scanning is the study of choice if the patient has fever, tachycardia, localized abdominal pain, and/or leukocytosis.</a:t>
            </a:r>
          </a:p>
          <a:p>
            <a:pPr marL="457200" indent="-457200">
              <a:buFont typeface="+mj-lt"/>
              <a:buAutoNum type="arabicPeriod"/>
            </a:pPr>
            <a:r>
              <a:rPr lang="en-US" dirty="0">
                <a:solidFill>
                  <a:srgbClr val="00B0F0"/>
                </a:solidFill>
              </a:rPr>
              <a:t>Ultrasonography</a:t>
            </a:r>
            <a:r>
              <a:rPr lang="en-US" dirty="0"/>
              <a:t> is less costly and invasive than CT scanning and may reliably exclude SBO in as many as 89% of patients; specificity is reportedly 100%.</a:t>
            </a:r>
          </a:p>
          <a:p>
            <a:endParaRPr lang="en-US" dirty="0"/>
          </a:p>
        </p:txBody>
      </p:sp>
    </p:spTree>
    <p:extLst>
      <p:ext uri="{BB962C8B-B14F-4D97-AF65-F5344CB8AC3E}">
        <p14:creationId xmlns:p14="http://schemas.microsoft.com/office/powerpoint/2010/main" val="15984999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plain radiography</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38989" y="1846263"/>
            <a:ext cx="3374347" cy="4022725"/>
          </a:xfrm>
        </p:spPr>
      </p:pic>
    </p:spTree>
    <p:extLst>
      <p:ext uri="{BB962C8B-B14F-4D97-AF65-F5344CB8AC3E}">
        <p14:creationId xmlns:p14="http://schemas.microsoft.com/office/powerpoint/2010/main" val="36558442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plain radiography</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74471" y="1846263"/>
            <a:ext cx="3303383" cy="4022725"/>
          </a:xfrm>
        </p:spPr>
      </p:pic>
    </p:spTree>
    <p:extLst>
      <p:ext uri="{BB962C8B-B14F-4D97-AF65-F5344CB8AC3E}">
        <p14:creationId xmlns:p14="http://schemas.microsoft.com/office/powerpoint/2010/main" val="41006157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plain radiography</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59404" y="1846263"/>
            <a:ext cx="3333517" cy="4022725"/>
          </a:xfrm>
        </p:spPr>
      </p:pic>
    </p:spTree>
    <p:extLst>
      <p:ext uri="{BB962C8B-B14F-4D97-AF65-F5344CB8AC3E}">
        <p14:creationId xmlns:p14="http://schemas.microsoft.com/office/powerpoint/2010/main" val="32525751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plain radiography</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06378" y="1846263"/>
            <a:ext cx="3239570" cy="4022725"/>
          </a:xfrm>
        </p:spPr>
      </p:pic>
    </p:spTree>
    <p:extLst>
      <p:ext uri="{BB962C8B-B14F-4D97-AF65-F5344CB8AC3E}">
        <p14:creationId xmlns:p14="http://schemas.microsoft.com/office/powerpoint/2010/main" val="254558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bowel </a:t>
            </a:r>
            <a:r>
              <a:rPr lang="en-US" dirty="0" smtClean="0"/>
              <a:t>obstruction outline</a:t>
            </a:r>
            <a:endParaRPr lang="en-US" dirty="0"/>
          </a:p>
        </p:txBody>
      </p:sp>
      <p:sp>
        <p:nvSpPr>
          <p:cNvPr id="3" name="Content Placeholder 2"/>
          <p:cNvSpPr>
            <a:spLocks noGrp="1"/>
          </p:cNvSpPr>
          <p:nvPr>
            <p:ph idx="1"/>
          </p:nvPr>
        </p:nvSpPr>
        <p:spPr/>
        <p:txBody>
          <a:bodyPr/>
          <a:lstStyle/>
          <a:p>
            <a:r>
              <a:rPr lang="en-US" dirty="0" smtClean="0"/>
              <a:t>Definition</a:t>
            </a:r>
          </a:p>
          <a:p>
            <a:r>
              <a:rPr lang="en-US" dirty="0" smtClean="0"/>
              <a:t>Types; Functional, mechanical</a:t>
            </a:r>
            <a:endParaRPr lang="en-US" dirty="0"/>
          </a:p>
          <a:p>
            <a:endParaRPr lang="en-US" dirty="0" smtClean="0"/>
          </a:p>
          <a:p>
            <a:pPr marL="457200" indent="-457200">
              <a:buFont typeface="+mj-lt"/>
              <a:buAutoNum type="arabicPeriod"/>
            </a:pPr>
            <a:r>
              <a:rPr lang="en-US" dirty="0" smtClean="0"/>
              <a:t>Small bowel mechanical obstruction</a:t>
            </a:r>
          </a:p>
          <a:p>
            <a:pPr marL="457200" indent="-457200">
              <a:buFont typeface="+mj-lt"/>
              <a:buAutoNum type="arabicPeriod"/>
            </a:pPr>
            <a:r>
              <a:rPr lang="en-US" dirty="0" smtClean="0"/>
              <a:t>Large </a:t>
            </a:r>
            <a:r>
              <a:rPr lang="en-US" dirty="0"/>
              <a:t>bowel obstruction</a:t>
            </a:r>
          </a:p>
          <a:p>
            <a:pPr marL="457200" indent="-457200">
              <a:buFont typeface="+mj-lt"/>
              <a:buAutoNum type="arabicPeriod"/>
            </a:pPr>
            <a:r>
              <a:rPr lang="en-US" dirty="0"/>
              <a:t>Ileus</a:t>
            </a:r>
            <a:endParaRPr lang="en-US" dirty="0" smtClean="0"/>
          </a:p>
        </p:txBody>
      </p:sp>
    </p:spTree>
    <p:extLst>
      <p:ext uri="{BB962C8B-B14F-4D97-AF65-F5344CB8AC3E}">
        <p14:creationId xmlns:p14="http://schemas.microsoft.com/office/powerpoint/2010/main" val="32498966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Enteroclysis</a:t>
            </a:r>
          </a:p>
        </p:txBody>
      </p:sp>
      <p:sp>
        <p:nvSpPr>
          <p:cNvPr id="3" name="Content Placeholder 2"/>
          <p:cNvSpPr>
            <a:spLocks noGrp="1"/>
          </p:cNvSpPr>
          <p:nvPr>
            <p:ph idx="1"/>
          </p:nvPr>
        </p:nvSpPr>
        <p:spPr/>
        <p:txBody>
          <a:bodyPr/>
          <a:lstStyle/>
          <a:p>
            <a:r>
              <a:rPr lang="en-US" dirty="0" smtClean="0"/>
              <a:t>is </a:t>
            </a:r>
            <a:r>
              <a:rPr lang="en-US" dirty="0"/>
              <a:t>valuable in detecting the presence of obstruction and in differentiating partial from complete blockages. This study is useful when plain radiographic findings are normal in the presence of clinical signs of small-bowel obstruction (SBO) or when plain radiographic findings are nonspecific.</a:t>
            </a:r>
          </a:p>
          <a:p>
            <a:r>
              <a:rPr lang="en-US" dirty="0"/>
              <a:t>Enteroclysis distinguishes adhesions from metastases, tumor recurrence, and radiation damage</a:t>
            </a:r>
            <a:r>
              <a:rPr lang="en-US" dirty="0" smtClean="0"/>
              <a:t>.</a:t>
            </a:r>
            <a:r>
              <a:rPr lang="en-US" dirty="0"/>
              <a:t> </a:t>
            </a:r>
          </a:p>
          <a:p>
            <a:endParaRPr lang="en-US" dirty="0"/>
          </a:p>
        </p:txBody>
      </p:sp>
    </p:spTree>
    <p:extLst>
      <p:ext uri="{BB962C8B-B14F-4D97-AF65-F5344CB8AC3E}">
        <p14:creationId xmlns:p14="http://schemas.microsoft.com/office/powerpoint/2010/main" val="37091543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Enteroclysis</a:t>
            </a:r>
          </a:p>
        </p:txBody>
      </p:sp>
      <p:sp>
        <p:nvSpPr>
          <p:cNvPr id="3" name="Content Placeholder 2"/>
          <p:cNvSpPr>
            <a:spLocks noGrp="1"/>
          </p:cNvSpPr>
          <p:nvPr>
            <p:ph idx="1"/>
          </p:nvPr>
        </p:nvSpPr>
        <p:spPr/>
        <p:txBody>
          <a:bodyPr/>
          <a:lstStyle/>
          <a:p>
            <a:endParaRPr lang="en-US" dirty="0"/>
          </a:p>
        </p:txBody>
      </p:sp>
      <p:pic>
        <p:nvPicPr>
          <p:cNvPr id="4" name="Picture 2" descr="Click to see larger pictur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5270" y="1991361"/>
            <a:ext cx="5488452" cy="3986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72069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Computed tomography (CT) </a:t>
            </a:r>
          </a:p>
        </p:txBody>
      </p:sp>
      <p:sp>
        <p:nvSpPr>
          <p:cNvPr id="3" name="Content Placeholder 2"/>
          <p:cNvSpPr>
            <a:spLocks noGrp="1"/>
          </p:cNvSpPr>
          <p:nvPr>
            <p:ph idx="1"/>
          </p:nvPr>
        </p:nvSpPr>
        <p:spPr/>
        <p:txBody>
          <a:bodyPr>
            <a:normAutofit/>
          </a:bodyPr>
          <a:lstStyle/>
          <a:p>
            <a:pPr>
              <a:buFont typeface="Courier New" panose="02070309020205020404" pitchFamily="49" charset="0"/>
              <a:buChar char="o"/>
            </a:pPr>
            <a:r>
              <a:rPr lang="en-US" dirty="0"/>
              <a:t>High sensitivity and specificity </a:t>
            </a:r>
          </a:p>
          <a:p>
            <a:pPr>
              <a:buFont typeface="Courier New" panose="02070309020205020404" pitchFamily="49" charset="0"/>
              <a:buChar char="o"/>
            </a:pPr>
            <a:r>
              <a:rPr lang="en-US" dirty="0" smtClean="0"/>
              <a:t>early </a:t>
            </a:r>
            <a:r>
              <a:rPr lang="en-US" dirty="0"/>
              <a:t>diagnosis of strangulated obstruction </a:t>
            </a:r>
            <a:endParaRPr lang="en-US" dirty="0" smtClean="0"/>
          </a:p>
          <a:p>
            <a:pPr>
              <a:buFont typeface="Courier New" panose="02070309020205020404" pitchFamily="49" charset="0"/>
              <a:buChar char="o"/>
            </a:pPr>
            <a:r>
              <a:rPr lang="en-US" dirty="0" smtClean="0"/>
              <a:t>delineating </a:t>
            </a:r>
            <a:r>
              <a:rPr lang="en-US" dirty="0"/>
              <a:t>the myriad other causes of acute abdominal pain, particularly when clinical and radiographic findings are inconclusive. </a:t>
            </a:r>
            <a:endParaRPr lang="en-US" dirty="0" smtClean="0"/>
          </a:p>
          <a:p>
            <a:pPr>
              <a:buFont typeface="Courier New" panose="02070309020205020404" pitchFamily="49" charset="0"/>
              <a:buChar char="o"/>
            </a:pPr>
            <a:r>
              <a:rPr lang="en-US" dirty="0" smtClean="0"/>
              <a:t>distinguishing </a:t>
            </a:r>
            <a:r>
              <a:rPr lang="en-US" dirty="0"/>
              <a:t>the etiologies of small-bowel obstruction (SBO), that is, in distinguishing extrinsic causes (such as adhesions and hernia) from intrinsic causes (such as neoplasms and Crohn disease</a:t>
            </a:r>
            <a:r>
              <a:rPr lang="en-US" dirty="0" smtClean="0"/>
              <a:t>) </a:t>
            </a:r>
            <a:r>
              <a:rPr lang="en-US" dirty="0"/>
              <a:t>and intraluminal causes, such as bezoars.</a:t>
            </a:r>
          </a:p>
          <a:p>
            <a:endParaRPr lang="en-US" dirty="0" smtClean="0"/>
          </a:p>
        </p:txBody>
      </p:sp>
    </p:spTree>
    <p:extLst>
      <p:ext uri="{BB962C8B-B14F-4D97-AF65-F5344CB8AC3E}">
        <p14:creationId xmlns:p14="http://schemas.microsoft.com/office/powerpoint/2010/main" val="35497756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Computed tomography (CT) </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t>CT scanning is capable of revealing abscess, inflammatory process, extraluminal pathology resulting in obstruction, and mesenteric ischemia </a:t>
            </a:r>
            <a:endParaRPr lang="en-US" dirty="0" smtClean="0"/>
          </a:p>
          <a:p>
            <a:pPr>
              <a:buFont typeface="Wingdings" panose="05000000000000000000" pitchFamily="2" charset="2"/>
              <a:buChar char="Ø"/>
            </a:pPr>
            <a:r>
              <a:rPr lang="en-US" dirty="0" smtClean="0"/>
              <a:t> </a:t>
            </a:r>
            <a:r>
              <a:rPr lang="en-US" dirty="0"/>
              <a:t>enables the clinician to distinguish between ileus and mechanical small bowel obstruction in postoperative patients</a:t>
            </a:r>
            <a:r>
              <a:rPr lang="en-US" dirty="0" smtClean="0"/>
              <a:t>.</a:t>
            </a:r>
          </a:p>
          <a:p>
            <a:pPr>
              <a:buFont typeface="Wingdings" panose="05000000000000000000" pitchFamily="2" charset="2"/>
              <a:buChar char="Ø"/>
            </a:pPr>
            <a:r>
              <a:rPr lang="en-US" baseline="30000" dirty="0" smtClean="0"/>
              <a:t> </a:t>
            </a:r>
            <a:r>
              <a:rPr lang="en-US" dirty="0" smtClean="0"/>
              <a:t>The </a:t>
            </a:r>
            <a:r>
              <a:rPr lang="en-US" dirty="0"/>
              <a:t>modality does not require oral contrast for the diagnosis of SBO, because the retained intraluminal fluid serves as a natural contrast agent</a:t>
            </a:r>
            <a:r>
              <a:rPr lang="en-US" dirty="0" smtClean="0"/>
              <a:t>.</a:t>
            </a:r>
            <a:endParaRPr lang="en-US" dirty="0"/>
          </a:p>
        </p:txBody>
      </p:sp>
    </p:spTree>
    <p:extLst>
      <p:ext uri="{BB962C8B-B14F-4D97-AF65-F5344CB8AC3E}">
        <p14:creationId xmlns:p14="http://schemas.microsoft.com/office/powerpoint/2010/main" val="34583715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Computed tomography (CT) </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dirty="0"/>
              <a:t>Obstruction is present if </a:t>
            </a:r>
            <a:endParaRPr lang="en-US" dirty="0" smtClean="0"/>
          </a:p>
          <a:p>
            <a:pPr marL="749808" lvl="1" indent="-457200">
              <a:buFont typeface="+mj-lt"/>
              <a:buAutoNum type="arabicPeriod"/>
            </a:pPr>
            <a:r>
              <a:rPr lang="en-US" dirty="0" smtClean="0"/>
              <a:t>the </a:t>
            </a:r>
            <a:r>
              <a:rPr lang="en-US" dirty="0"/>
              <a:t>small-bowel loop is greater than 2.5 cm in </a:t>
            </a:r>
            <a:r>
              <a:rPr lang="en-US" dirty="0" smtClean="0"/>
              <a:t>diameter</a:t>
            </a:r>
          </a:p>
          <a:p>
            <a:pPr marL="749808" lvl="1" indent="-457200">
              <a:buFont typeface="+mj-lt"/>
              <a:buAutoNum type="arabicPeriod"/>
            </a:pPr>
            <a:r>
              <a:rPr lang="en-US" dirty="0" smtClean="0"/>
              <a:t>dilated </a:t>
            </a:r>
            <a:r>
              <a:rPr lang="en-US" dirty="0"/>
              <a:t>proximal to a distinct transition zone of collapsed bowel less than 1 cm in diameter</a:t>
            </a:r>
            <a:r>
              <a:rPr lang="en-US" dirty="0" smtClean="0"/>
              <a:t>.</a:t>
            </a:r>
          </a:p>
          <a:p>
            <a:pPr>
              <a:buFont typeface="Wingdings" panose="05000000000000000000" pitchFamily="2" charset="2"/>
              <a:buChar char="v"/>
            </a:pPr>
            <a:r>
              <a:rPr lang="en-US" dirty="0" smtClean="0"/>
              <a:t> </a:t>
            </a:r>
            <a:r>
              <a:rPr lang="en-US" dirty="0"/>
              <a:t>A smooth beak indicates simple obstruction without vascular compromise; a serrated beak may indicate strangulation. </a:t>
            </a:r>
            <a:endParaRPr lang="en-US" dirty="0" smtClean="0"/>
          </a:p>
          <a:p>
            <a:pPr>
              <a:buFont typeface="Wingdings" panose="05000000000000000000" pitchFamily="2" charset="2"/>
              <a:buChar char="v"/>
            </a:pPr>
            <a:r>
              <a:rPr lang="en-US" dirty="0" smtClean="0"/>
              <a:t>Bowel </a:t>
            </a:r>
            <a:r>
              <a:rPr lang="en-US" dirty="0"/>
              <a:t>wall thickening, portal venous gas, or pneumatosis indicates early strangulation.</a:t>
            </a:r>
          </a:p>
          <a:p>
            <a:endParaRPr lang="en-US" dirty="0"/>
          </a:p>
        </p:txBody>
      </p:sp>
    </p:spTree>
    <p:extLst>
      <p:ext uri="{BB962C8B-B14F-4D97-AF65-F5344CB8AC3E}">
        <p14:creationId xmlns:p14="http://schemas.microsoft.com/office/powerpoint/2010/main" val="6534628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Computed tomography (CT)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06771" y="2582944"/>
            <a:ext cx="3437780" cy="2601797"/>
          </a:xfrm>
        </p:spPr>
      </p:pic>
    </p:spTree>
    <p:extLst>
      <p:ext uri="{BB962C8B-B14F-4D97-AF65-F5344CB8AC3E}">
        <p14:creationId xmlns:p14="http://schemas.microsoft.com/office/powerpoint/2010/main" val="29505614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Computed tomography (CT)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65120" y="2231136"/>
            <a:ext cx="4485005" cy="3377184"/>
          </a:xfrm>
        </p:spPr>
      </p:pic>
    </p:spTree>
    <p:extLst>
      <p:ext uri="{BB962C8B-B14F-4D97-AF65-F5344CB8AC3E}">
        <p14:creationId xmlns:p14="http://schemas.microsoft.com/office/powerpoint/2010/main" val="26856902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CT </a:t>
            </a:r>
            <a:r>
              <a:rPr lang="en-US" dirty="0" smtClean="0"/>
              <a:t>Enterography</a:t>
            </a:r>
            <a:endParaRPr lang="en-US" dirty="0"/>
          </a:p>
        </p:txBody>
      </p:sp>
      <p:sp>
        <p:nvSpPr>
          <p:cNvPr id="3" name="Content Placeholder 2"/>
          <p:cNvSpPr>
            <a:spLocks noGrp="1"/>
          </p:cNvSpPr>
          <p:nvPr>
            <p:ph idx="1"/>
          </p:nvPr>
        </p:nvSpPr>
        <p:spPr/>
        <p:txBody>
          <a:bodyPr>
            <a:normAutofit/>
          </a:bodyPr>
          <a:lstStyle/>
          <a:p>
            <a:r>
              <a:rPr lang="en-US" dirty="0" smtClean="0"/>
              <a:t>Examination </a:t>
            </a:r>
            <a:r>
              <a:rPr lang="en-US" dirty="0"/>
              <a:t>of choice for intermittent small-bowel obstruction (SBO) and in patients with a complicated surgical history </a:t>
            </a:r>
            <a:r>
              <a:rPr lang="en-US" dirty="0" smtClean="0"/>
              <a:t>(e.g. </a:t>
            </a:r>
            <a:r>
              <a:rPr lang="en-US" dirty="0"/>
              <a:t>prior surgery, tumors</a:t>
            </a:r>
            <a:r>
              <a:rPr lang="en-US" dirty="0" smtClean="0"/>
              <a:t>).</a:t>
            </a:r>
            <a:endParaRPr lang="en-US" baseline="30000" dirty="0"/>
          </a:p>
          <a:p>
            <a:r>
              <a:rPr lang="en-US" dirty="0" smtClean="0"/>
              <a:t>CT </a:t>
            </a:r>
            <a:r>
              <a:rPr lang="en-US" dirty="0"/>
              <a:t>enterography displays the entire thickness of the bowel wall and allows evaluation of surrounding mesentery and perinephric </a:t>
            </a:r>
            <a:r>
              <a:rPr lang="en-US" dirty="0" smtClean="0"/>
              <a:t>fat</a:t>
            </a:r>
          </a:p>
          <a:p>
            <a:r>
              <a:rPr lang="en-US" dirty="0" smtClean="0"/>
              <a:t>It </a:t>
            </a:r>
            <a:r>
              <a:rPr lang="en-US" dirty="0"/>
              <a:t>uses CT-scanning technology to scan thin slices of bowel while simultaneously using large-volume enteric contrast material for </a:t>
            </a:r>
            <a:r>
              <a:rPr lang="en-US" dirty="0" smtClean="0"/>
              <a:t>imagery</a:t>
            </a:r>
          </a:p>
          <a:p>
            <a:r>
              <a:rPr lang="en-US" dirty="0" smtClean="0"/>
              <a:t>CT </a:t>
            </a:r>
            <a:r>
              <a:rPr lang="en-US" dirty="0"/>
              <a:t>enterography is more accurate than conventional CT scanning at finding the cause of SBO (89% vs 50%, respectively), as well as at locating the site of the obstruction (100% vs 94%, respectively</a:t>
            </a:r>
            <a:r>
              <a:rPr lang="en-US" dirty="0" smtClean="0"/>
              <a:t>).</a:t>
            </a:r>
            <a:endParaRPr lang="en-US" baseline="30000" dirty="0"/>
          </a:p>
          <a:p>
            <a:r>
              <a:rPr lang="en-US" baseline="30000" dirty="0"/>
              <a:t> </a:t>
            </a:r>
            <a:r>
              <a:rPr lang="en-US" dirty="0"/>
              <a:t>It is useful in patients being managed conservatively</a:t>
            </a:r>
          </a:p>
          <a:p>
            <a:endParaRPr lang="en-US" dirty="0"/>
          </a:p>
        </p:txBody>
      </p:sp>
    </p:spTree>
    <p:extLst>
      <p:ext uri="{BB962C8B-B14F-4D97-AF65-F5344CB8AC3E}">
        <p14:creationId xmlns:p14="http://schemas.microsoft.com/office/powerpoint/2010/main" val="33877345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Ultrasonography </a:t>
            </a:r>
          </a:p>
        </p:txBody>
      </p:sp>
      <p:sp>
        <p:nvSpPr>
          <p:cNvPr id="3" name="Content Placeholder 2"/>
          <p:cNvSpPr>
            <a:spLocks noGrp="1"/>
          </p:cNvSpPr>
          <p:nvPr>
            <p:ph idx="1"/>
          </p:nvPr>
        </p:nvSpPr>
        <p:spPr/>
        <p:txBody>
          <a:bodyPr>
            <a:normAutofit/>
          </a:bodyPr>
          <a:lstStyle/>
          <a:p>
            <a:r>
              <a:rPr lang="en-US" dirty="0" smtClean="0"/>
              <a:t>Is </a:t>
            </a:r>
            <a:r>
              <a:rPr lang="en-US" dirty="0"/>
              <a:t>less costly and invasive than CT scanning and may reliably exclude SBO in as many as 89% of patients; specificity is reportedly 100%.</a:t>
            </a:r>
          </a:p>
          <a:p>
            <a:r>
              <a:rPr lang="en-US" dirty="0" smtClean="0"/>
              <a:t>Emergency </a:t>
            </a:r>
            <a:r>
              <a:rPr lang="en-US" dirty="0"/>
              <a:t>physician ̶ performed ultrasonography compared favorably with radiography. </a:t>
            </a:r>
          </a:p>
        </p:txBody>
      </p:sp>
    </p:spTree>
    <p:extLst>
      <p:ext uri="{BB962C8B-B14F-4D97-AF65-F5344CB8AC3E}">
        <p14:creationId xmlns:p14="http://schemas.microsoft.com/office/powerpoint/2010/main" val="18241326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Nonoperative treatment</a:t>
            </a:r>
            <a:r>
              <a:rPr lang="en-US" dirty="0"/>
              <a:t/>
            </a:r>
            <a:br>
              <a:rPr lang="en-US" dirty="0"/>
            </a:br>
            <a:r>
              <a:rPr lang="en-US" dirty="0"/>
              <a:t>of SBO </a:t>
            </a:r>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
            </a:pPr>
            <a:r>
              <a:rPr lang="en-US" dirty="0"/>
              <a:t>Adhesions </a:t>
            </a:r>
            <a:endParaRPr lang="en-US" dirty="0" smtClean="0"/>
          </a:p>
          <a:p>
            <a:pPr>
              <a:buFont typeface="Wingdings" panose="05000000000000000000" pitchFamily="2" charset="2"/>
              <a:buChar char="§"/>
            </a:pPr>
            <a:r>
              <a:rPr lang="en-US" dirty="0" smtClean="0"/>
              <a:t>Malignant </a:t>
            </a:r>
            <a:r>
              <a:rPr lang="en-US" dirty="0"/>
              <a:t>tumor - Obstruction by tumor is usually caused by metastasis; initial treatment should be nonoperative (surgical resection is recommended when feasible)</a:t>
            </a:r>
          </a:p>
          <a:p>
            <a:pPr>
              <a:buFont typeface="Wingdings" panose="05000000000000000000" pitchFamily="2" charset="2"/>
              <a:buChar char="§"/>
            </a:pPr>
            <a:r>
              <a:rPr lang="en-US" dirty="0"/>
              <a:t>Inflammatory bowel disease - </a:t>
            </a:r>
            <a:r>
              <a:rPr lang="en-US" dirty="0" smtClean="0"/>
              <a:t>high-dose </a:t>
            </a:r>
            <a:r>
              <a:rPr lang="en-US" dirty="0"/>
              <a:t>steroids; consider parenteral treatment for prolonged periods of bowel rest, and undertake surgical treatment, bowel resection, and/or stricturoplasty if nonoperative treatment fails.</a:t>
            </a:r>
          </a:p>
          <a:p>
            <a:pPr>
              <a:buFont typeface="Wingdings" panose="05000000000000000000" pitchFamily="2" charset="2"/>
              <a:buChar char="§"/>
            </a:pPr>
            <a:r>
              <a:rPr lang="en-US" dirty="0"/>
              <a:t>Intra-abdominal abscess - CT scan ̶ guided drainage is usually sufficient to relieve obstruction</a:t>
            </a:r>
          </a:p>
          <a:p>
            <a:pPr>
              <a:buFont typeface="Wingdings" panose="05000000000000000000" pitchFamily="2" charset="2"/>
              <a:buChar char="§"/>
            </a:pPr>
            <a:r>
              <a:rPr lang="en-US" dirty="0"/>
              <a:t>Radiation enteritis - </a:t>
            </a:r>
            <a:r>
              <a:rPr lang="en-US" dirty="0" smtClean="0"/>
              <a:t>acutely</a:t>
            </a:r>
            <a:r>
              <a:rPr lang="en-US" dirty="0"/>
              <a:t>, nonoperative treatment accompanied by steroids is usually sufficient; if the obstruction is a chronic sequela of radiation therapy, surgical treatment is indicated</a:t>
            </a:r>
          </a:p>
          <a:p>
            <a:pPr>
              <a:buFont typeface="Wingdings" panose="05000000000000000000" pitchFamily="2" charset="2"/>
              <a:buChar char="§"/>
            </a:pPr>
            <a:r>
              <a:rPr lang="en-US" dirty="0" smtClean="0"/>
              <a:t>Pediatric obstructed hernia </a:t>
            </a:r>
            <a:r>
              <a:rPr lang="en-US" dirty="0"/>
              <a:t>- Initially use manual reduction and observation; advise elective hernia repair as soon as possible after reduction</a:t>
            </a:r>
          </a:p>
          <a:p>
            <a:pPr>
              <a:buFont typeface="Wingdings" panose="05000000000000000000" pitchFamily="2" charset="2"/>
              <a:buChar char="§"/>
            </a:pPr>
            <a:r>
              <a:rPr lang="en-US" dirty="0"/>
              <a:t>Acute postoperative obstruction - This is difficult to </a:t>
            </a:r>
            <a:r>
              <a:rPr lang="en-US" dirty="0" smtClean="0"/>
              <a:t>diagnose due to postoperative ileus</a:t>
            </a:r>
            <a:endParaRPr lang="en-US" dirty="0"/>
          </a:p>
        </p:txBody>
      </p:sp>
    </p:spTree>
    <p:extLst>
      <p:ext uri="{BB962C8B-B14F-4D97-AF65-F5344CB8AC3E}">
        <p14:creationId xmlns:p14="http://schemas.microsoft.com/office/powerpoint/2010/main" val="3785279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altLang="en-US" sz="3000" dirty="0" smtClean="0">
                <a:solidFill>
                  <a:prstClr val="black"/>
                </a:solidFill>
                <a:latin typeface="Calibri" panose="020F0502020204030204" pitchFamily="34" charset="0"/>
                <a:cs typeface="Times New Roman" panose="02020603050405020304" pitchFamily="18" charset="0"/>
              </a:rPr>
              <a:t>Interruption </a:t>
            </a:r>
            <a:r>
              <a:rPr lang="en-US" altLang="en-US" sz="3000" dirty="0">
                <a:solidFill>
                  <a:prstClr val="black"/>
                </a:solidFill>
                <a:latin typeface="Calibri" panose="020F0502020204030204" pitchFamily="34" charset="0"/>
                <a:cs typeface="Times New Roman" panose="02020603050405020304" pitchFamily="18" charset="0"/>
              </a:rPr>
              <a:t>in the normal flow of intestinal contents along the intestinal </a:t>
            </a:r>
            <a:r>
              <a:rPr lang="en-US" altLang="en-US" sz="3000" dirty="0" smtClean="0">
                <a:solidFill>
                  <a:prstClr val="black"/>
                </a:solidFill>
                <a:latin typeface="Calibri" panose="020F0502020204030204" pitchFamily="34" charset="0"/>
                <a:cs typeface="Times New Roman" panose="02020603050405020304" pitchFamily="18" charset="0"/>
              </a:rPr>
              <a:t>tract</a:t>
            </a:r>
          </a:p>
          <a:p>
            <a:endParaRPr lang="en-US" sz="3000" dirty="0">
              <a:solidFill>
                <a:prstClr val="black"/>
              </a:solidFill>
              <a:latin typeface="Calibri" panose="020F0502020204030204" pitchFamily="34" charset="0"/>
              <a:cs typeface="Times New Roman" panose="02020603050405020304" pitchFamily="18" charset="0"/>
            </a:endParaRPr>
          </a:p>
          <a:p>
            <a:r>
              <a:rPr lang="en-US" sz="3200" dirty="0" smtClean="0"/>
              <a:t>Ileus; when obstruction is functional</a:t>
            </a:r>
            <a:endParaRPr lang="en-US" sz="3200" dirty="0"/>
          </a:p>
          <a:p>
            <a:endParaRPr lang="en-US" dirty="0">
              <a:latin typeface="Calibri" panose="020F0502020204030204" pitchFamily="34" charset="0"/>
            </a:endParaRPr>
          </a:p>
        </p:txBody>
      </p:sp>
    </p:spTree>
    <p:extLst>
      <p:ext uri="{BB962C8B-B14F-4D97-AF65-F5344CB8AC3E}">
        <p14:creationId xmlns:p14="http://schemas.microsoft.com/office/powerpoint/2010/main" val="10756540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dirty="0" smtClean="0"/>
              <a:t>Diagnosis </a:t>
            </a:r>
            <a:r>
              <a:rPr lang="en-US" dirty="0"/>
              <a:t>and management of adhesive small bowel obstruction (ASBO)</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dirty="0" smtClean="0"/>
              <a:t> In </a:t>
            </a:r>
            <a:r>
              <a:rPr lang="en-US" dirty="0"/>
              <a:t>the absence of signs of strangulation and a history of persistent vomiting or combined CT-scan signs, patients with partial ASBO can be safely managed with nonoperative management; </a:t>
            </a:r>
            <a:endParaRPr lang="en-US" dirty="0" smtClean="0"/>
          </a:p>
          <a:p>
            <a:pPr>
              <a:buFont typeface="Wingdings" panose="05000000000000000000" pitchFamily="2" charset="2"/>
              <a:buChar char="q"/>
            </a:pPr>
            <a:r>
              <a:rPr lang="en-US" dirty="0" smtClean="0"/>
              <a:t> Tube </a:t>
            </a:r>
            <a:r>
              <a:rPr lang="en-US" dirty="0"/>
              <a:t>decompression should be attempted</a:t>
            </a:r>
          </a:p>
          <a:p>
            <a:pPr>
              <a:buFont typeface="Wingdings" panose="05000000000000000000" pitchFamily="2" charset="2"/>
              <a:buChar char="q"/>
            </a:pPr>
            <a:r>
              <a:rPr lang="en-US" dirty="0" smtClean="0"/>
              <a:t> Water-soluble </a:t>
            </a:r>
            <a:r>
              <a:rPr lang="en-US" dirty="0"/>
              <a:t>contrast medium </a:t>
            </a:r>
            <a:r>
              <a:rPr lang="en-US" dirty="0" smtClean="0"/>
              <a:t>is </a:t>
            </a:r>
            <a:r>
              <a:rPr lang="en-US" dirty="0"/>
              <a:t>recommended for both diagnostic and therapeutic purposes in patients undergoing nonoperative </a:t>
            </a:r>
            <a:r>
              <a:rPr lang="en-US" dirty="0" smtClean="0"/>
              <a:t>management</a:t>
            </a:r>
            <a:endParaRPr lang="en-US" dirty="0"/>
          </a:p>
        </p:txBody>
      </p:sp>
    </p:spTree>
    <p:extLst>
      <p:ext uri="{BB962C8B-B14F-4D97-AF65-F5344CB8AC3E}">
        <p14:creationId xmlns:p14="http://schemas.microsoft.com/office/powerpoint/2010/main" val="34447079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and management of adhesive small bowel obstruction (ASBO)</a:t>
            </a:r>
          </a:p>
        </p:txBody>
      </p:sp>
      <p:sp>
        <p:nvSpPr>
          <p:cNvPr id="3" name="Content Placeholder 2"/>
          <p:cNvSpPr>
            <a:spLocks noGrp="1"/>
          </p:cNvSpPr>
          <p:nvPr>
            <p:ph idx="1"/>
          </p:nvPr>
        </p:nvSpPr>
        <p:spPr/>
        <p:txBody>
          <a:bodyPr/>
          <a:lstStyle/>
          <a:p>
            <a:r>
              <a:rPr lang="en-US" sz="2800" dirty="0">
                <a:solidFill>
                  <a:srgbClr val="00B050"/>
                </a:solidFill>
              </a:rPr>
              <a:t>Nonoperative</a:t>
            </a:r>
            <a:r>
              <a:rPr lang="en-US" dirty="0"/>
              <a:t> management can be prolonged for up to 72 hours in the absence of signs of strangulation or </a:t>
            </a:r>
            <a:r>
              <a:rPr lang="en-US" dirty="0" smtClean="0"/>
              <a:t>peritonitis</a:t>
            </a:r>
          </a:p>
          <a:p>
            <a:r>
              <a:rPr lang="en-US" dirty="0" smtClean="0"/>
              <a:t> </a:t>
            </a:r>
            <a:r>
              <a:rPr lang="en-US" dirty="0"/>
              <a:t>surgery is recommended after 72 hours of nonoperative management without resolution</a:t>
            </a:r>
          </a:p>
          <a:p>
            <a:r>
              <a:rPr lang="en-US" sz="2800" dirty="0">
                <a:solidFill>
                  <a:srgbClr val="C00000"/>
                </a:solidFill>
              </a:rPr>
              <a:t>Open surgery </a:t>
            </a:r>
            <a:r>
              <a:rPr lang="en-US" dirty="0"/>
              <a:t>is frequently used for patients with </a:t>
            </a:r>
            <a:endParaRPr lang="en-US" dirty="0" smtClean="0"/>
          </a:p>
          <a:p>
            <a:pPr>
              <a:buFont typeface="Arial" panose="020B0604020202020204" pitchFamily="34" charset="0"/>
              <a:buChar char="•"/>
            </a:pPr>
            <a:r>
              <a:rPr lang="en-US" dirty="0" smtClean="0"/>
              <a:t>strangulating ASBO </a:t>
            </a:r>
          </a:p>
          <a:p>
            <a:pPr>
              <a:buFont typeface="Arial" panose="020B0604020202020204" pitchFamily="34" charset="0"/>
              <a:buChar char="•"/>
            </a:pPr>
            <a:r>
              <a:rPr lang="en-US" dirty="0" smtClean="0"/>
              <a:t>after </a:t>
            </a:r>
            <a:r>
              <a:rPr lang="en-US" dirty="0"/>
              <a:t>failed conservative </a:t>
            </a:r>
            <a:r>
              <a:rPr lang="en-US" dirty="0" smtClean="0"/>
              <a:t>management</a:t>
            </a:r>
          </a:p>
          <a:p>
            <a:pPr>
              <a:buFont typeface="Arial" panose="020B0604020202020204" pitchFamily="34" charset="0"/>
              <a:buChar char="•"/>
            </a:pPr>
            <a:r>
              <a:rPr lang="en-US" dirty="0" smtClean="0"/>
              <a:t>in </a:t>
            </a:r>
            <a:r>
              <a:rPr lang="en-US" dirty="0"/>
              <a:t>appropriate patients, a </a:t>
            </a:r>
            <a:r>
              <a:rPr lang="en-US" sz="2800" dirty="0"/>
              <a:t>laparoscopic approach </a:t>
            </a:r>
            <a:r>
              <a:rPr lang="en-US" dirty="0"/>
              <a:t>using an open access technique is recommended</a:t>
            </a:r>
          </a:p>
          <a:p>
            <a:endParaRPr lang="en-US" dirty="0"/>
          </a:p>
        </p:txBody>
      </p:sp>
    </p:spTree>
    <p:extLst>
      <p:ext uri="{BB962C8B-B14F-4D97-AF65-F5344CB8AC3E}">
        <p14:creationId xmlns:p14="http://schemas.microsoft.com/office/powerpoint/2010/main" val="32322610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Obstructed hernia</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smtClean="0"/>
              <a:t>Pediatric inguinal hernia; the obstruction is mostly due to muscle spasm </a:t>
            </a:r>
          </a:p>
          <a:p>
            <a:r>
              <a:rPr lang="en-US" dirty="0" smtClean="0"/>
              <a:t>manual reduction after sedation. Surgery on next list</a:t>
            </a:r>
          </a:p>
          <a:p>
            <a:endParaRPr lang="en-US" dirty="0" smtClean="0"/>
          </a:p>
          <a:p>
            <a:pPr>
              <a:buFont typeface="Wingdings" panose="05000000000000000000" pitchFamily="2" charset="2"/>
              <a:buChar char="q"/>
            </a:pPr>
            <a:r>
              <a:rPr lang="en-US" dirty="0" smtClean="0"/>
              <a:t>Adult obstructed hernia; obstruction id due to narrow neck of the sac or adhesions within it surgery after stabilization</a:t>
            </a:r>
            <a:endParaRPr lang="en-US" dirty="0"/>
          </a:p>
        </p:txBody>
      </p:sp>
    </p:spTree>
    <p:extLst>
      <p:ext uri="{BB962C8B-B14F-4D97-AF65-F5344CB8AC3E}">
        <p14:creationId xmlns:p14="http://schemas.microsoft.com/office/powerpoint/2010/main" val="13928870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Complications of SBO </a:t>
            </a:r>
          </a:p>
        </p:txBody>
      </p:sp>
      <p:sp>
        <p:nvSpPr>
          <p:cNvPr id="3" name="Content Placeholder 2"/>
          <p:cNvSpPr>
            <a:spLocks noGrp="1"/>
          </p:cNvSpPr>
          <p:nvPr>
            <p:ph idx="1"/>
          </p:nvPr>
        </p:nvSpPr>
        <p:spPr/>
        <p:txBody>
          <a:bodyPr>
            <a:normAutofit/>
          </a:bodyPr>
          <a:lstStyle/>
          <a:p>
            <a:pPr>
              <a:buFont typeface="Courier New" panose="02070309020205020404" pitchFamily="49" charset="0"/>
              <a:buChar char="o"/>
            </a:pPr>
            <a:r>
              <a:rPr lang="en-US" dirty="0" smtClean="0"/>
              <a:t>Sepsis</a:t>
            </a:r>
            <a:endParaRPr lang="en-US" dirty="0"/>
          </a:p>
          <a:p>
            <a:pPr>
              <a:buFont typeface="Courier New" panose="02070309020205020404" pitchFamily="49" charset="0"/>
              <a:buChar char="o"/>
            </a:pPr>
            <a:r>
              <a:rPr lang="en-US" dirty="0"/>
              <a:t>Intra-abdominal abscess</a:t>
            </a:r>
          </a:p>
          <a:p>
            <a:pPr>
              <a:buFont typeface="Courier New" panose="02070309020205020404" pitchFamily="49" charset="0"/>
              <a:buChar char="o"/>
            </a:pPr>
            <a:r>
              <a:rPr lang="en-US" dirty="0"/>
              <a:t>Wound dehiscence</a:t>
            </a:r>
          </a:p>
          <a:p>
            <a:pPr>
              <a:buFont typeface="Courier New" panose="02070309020205020404" pitchFamily="49" charset="0"/>
              <a:buChar char="o"/>
            </a:pPr>
            <a:r>
              <a:rPr lang="en-US" dirty="0"/>
              <a:t>Aspiration</a:t>
            </a:r>
          </a:p>
          <a:p>
            <a:pPr>
              <a:buFont typeface="Courier New" panose="02070309020205020404" pitchFamily="49" charset="0"/>
              <a:buChar char="o"/>
            </a:pPr>
            <a:r>
              <a:rPr lang="en-US" dirty="0"/>
              <a:t>Short-bowel syndrome (as a result of multiple surgeries)</a:t>
            </a:r>
          </a:p>
          <a:p>
            <a:pPr>
              <a:buFont typeface="Courier New" panose="02070309020205020404" pitchFamily="49" charset="0"/>
              <a:buChar char="o"/>
            </a:pPr>
            <a:r>
              <a:rPr lang="en-US" dirty="0"/>
              <a:t>Death (secondary to delayed treatment)</a:t>
            </a:r>
          </a:p>
          <a:p>
            <a:endParaRPr lang="en-US" dirty="0"/>
          </a:p>
        </p:txBody>
      </p:sp>
    </p:spTree>
    <p:extLst>
      <p:ext uri="{BB962C8B-B14F-4D97-AF65-F5344CB8AC3E}">
        <p14:creationId xmlns:p14="http://schemas.microsoft.com/office/powerpoint/2010/main" val="15422195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strangulated obstruction</a:t>
            </a:r>
          </a:p>
        </p:txBody>
      </p:sp>
      <p:sp>
        <p:nvSpPr>
          <p:cNvPr id="3" name="Content Placeholder 2"/>
          <p:cNvSpPr>
            <a:spLocks noGrp="1"/>
          </p:cNvSpPr>
          <p:nvPr>
            <p:ph idx="1"/>
          </p:nvPr>
        </p:nvSpPr>
        <p:spPr/>
        <p:txBody>
          <a:bodyPr>
            <a:normAutofit/>
          </a:bodyPr>
          <a:lstStyle/>
          <a:p>
            <a:r>
              <a:rPr lang="en-US" dirty="0"/>
              <a:t>A strangulated obstruction is a surgical emergency. </a:t>
            </a:r>
            <a:endParaRPr lang="en-US" dirty="0" smtClean="0"/>
          </a:p>
          <a:p>
            <a:r>
              <a:rPr lang="en-US" dirty="0"/>
              <a:t>In patients </a:t>
            </a:r>
            <a:r>
              <a:rPr lang="en-US" dirty="0" smtClean="0"/>
              <a:t>with </a:t>
            </a:r>
            <a:r>
              <a:rPr lang="en-US" dirty="0" smtClean="0">
                <a:solidFill>
                  <a:srgbClr val="C00000"/>
                </a:solidFill>
              </a:rPr>
              <a:t>closed loop obstruction </a:t>
            </a:r>
            <a:r>
              <a:rPr lang="en-US" dirty="0" smtClean="0"/>
              <a:t>and in </a:t>
            </a:r>
            <a:r>
              <a:rPr lang="en-US" dirty="0"/>
              <a:t>patients with a </a:t>
            </a:r>
            <a:r>
              <a:rPr lang="en-US" dirty="0">
                <a:solidFill>
                  <a:srgbClr val="C00000"/>
                </a:solidFill>
              </a:rPr>
              <a:t>complete</a:t>
            </a:r>
            <a:r>
              <a:rPr lang="en-US" dirty="0"/>
              <a:t> small-bowel obstruction (SBO), the risk of strangulation is high and early surgical intervention is warranted. </a:t>
            </a:r>
            <a:endParaRPr lang="en-US" dirty="0" smtClean="0"/>
          </a:p>
          <a:p>
            <a:r>
              <a:rPr lang="en-US" dirty="0" smtClean="0"/>
              <a:t>Patients </a:t>
            </a:r>
            <a:r>
              <a:rPr lang="en-US" dirty="0"/>
              <a:t>with simple complete obstructions in whom nonoperative trials fail also need surgical treatment but experience no apparent disadvantage to delayed surgery.</a:t>
            </a:r>
          </a:p>
          <a:p>
            <a:r>
              <a:rPr lang="en-US" dirty="0"/>
              <a:t>Laparoscopy has been shown to be safe and effective in selected cases of </a:t>
            </a:r>
            <a:r>
              <a:rPr lang="en-US" dirty="0" smtClean="0"/>
              <a:t>SBO</a:t>
            </a:r>
          </a:p>
          <a:p>
            <a:r>
              <a:rPr lang="en-US" baseline="30000" dirty="0"/>
              <a:t> </a:t>
            </a:r>
            <a:endParaRPr lang="en-US" dirty="0"/>
          </a:p>
        </p:txBody>
      </p:sp>
    </p:spTree>
    <p:extLst>
      <p:ext uri="{BB962C8B-B14F-4D97-AF65-F5344CB8AC3E}">
        <p14:creationId xmlns:p14="http://schemas.microsoft.com/office/powerpoint/2010/main" val="4035614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strangulated obstruction</a:t>
            </a:r>
            <a:br>
              <a:rPr lang="en-US" dirty="0"/>
            </a:br>
            <a:r>
              <a:rPr lang="en-US" dirty="0"/>
              <a:t>mortality</a:t>
            </a:r>
          </a:p>
        </p:txBody>
      </p:sp>
      <p:sp>
        <p:nvSpPr>
          <p:cNvPr id="3" name="Content Placeholder 2"/>
          <p:cNvSpPr>
            <a:spLocks noGrp="1"/>
          </p:cNvSpPr>
          <p:nvPr>
            <p:ph idx="1"/>
          </p:nvPr>
        </p:nvSpPr>
        <p:spPr/>
        <p:txBody>
          <a:bodyPr/>
          <a:lstStyle/>
          <a:p>
            <a:r>
              <a:rPr lang="en-US" dirty="0"/>
              <a:t>If untreated, strangulated obstructions cause death in 100% of patients. </a:t>
            </a:r>
            <a:endParaRPr lang="en-US" dirty="0" smtClean="0"/>
          </a:p>
          <a:p>
            <a:r>
              <a:rPr lang="en-US" dirty="0" smtClean="0"/>
              <a:t>If </a:t>
            </a:r>
            <a:r>
              <a:rPr lang="en-US" dirty="0"/>
              <a:t>surgery is performed within 36 hours, the mortality rate decreases to 8%. </a:t>
            </a:r>
            <a:endParaRPr lang="en-US" dirty="0" smtClean="0"/>
          </a:p>
          <a:p>
            <a:r>
              <a:rPr lang="en-US" dirty="0" smtClean="0"/>
              <a:t>The </a:t>
            </a:r>
            <a:r>
              <a:rPr lang="en-US" dirty="0"/>
              <a:t>mortality rate is 25% if the surgery is postponed beyond 36 hours in these patients.</a:t>
            </a:r>
          </a:p>
        </p:txBody>
      </p:sp>
    </p:spTree>
    <p:extLst>
      <p:ext uri="{BB962C8B-B14F-4D97-AF65-F5344CB8AC3E}">
        <p14:creationId xmlns:p14="http://schemas.microsoft.com/office/powerpoint/2010/main" val="42409010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strangulated obstruction</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16488" y="2914650"/>
            <a:ext cx="2419350" cy="1885950"/>
          </a:xfrm>
        </p:spPr>
      </p:pic>
    </p:spTree>
    <p:extLst>
      <p:ext uri="{BB962C8B-B14F-4D97-AF65-F5344CB8AC3E}">
        <p14:creationId xmlns:p14="http://schemas.microsoft.com/office/powerpoint/2010/main" val="388228019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adhesiolysis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75200" y="2624138"/>
            <a:ext cx="2274888" cy="2862262"/>
          </a:xfrm>
        </p:spPr>
      </p:pic>
    </p:spTree>
    <p:extLst>
      <p:ext uri="{BB962C8B-B14F-4D97-AF65-F5344CB8AC3E}">
        <p14:creationId xmlns:p14="http://schemas.microsoft.com/office/powerpoint/2010/main" val="17483142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Etiology</a:t>
            </a:r>
            <a:endParaRPr lang="en-US" dirty="0"/>
          </a:p>
        </p:txBody>
      </p:sp>
      <p:sp>
        <p:nvSpPr>
          <p:cNvPr id="3" name="Content Placeholder 2"/>
          <p:cNvSpPr>
            <a:spLocks noGrp="1"/>
          </p:cNvSpPr>
          <p:nvPr>
            <p:ph idx="1"/>
          </p:nvPr>
        </p:nvSpPr>
        <p:spPr/>
        <p:txBody>
          <a:bodyPr>
            <a:normAutofit/>
          </a:bodyPr>
          <a:lstStyle/>
          <a:p>
            <a:r>
              <a:rPr lang="en-US" sz="2800" dirty="0" smtClean="0">
                <a:solidFill>
                  <a:srgbClr val="00B050"/>
                </a:solidFill>
              </a:rPr>
              <a:t>Postoperative adhesions</a:t>
            </a:r>
            <a:r>
              <a:rPr lang="en-US" sz="2800" dirty="0" smtClean="0"/>
              <a:t>;</a:t>
            </a:r>
            <a:r>
              <a:rPr lang="en-US" dirty="0" smtClean="0"/>
              <a:t> appendectomy, </a:t>
            </a:r>
            <a:r>
              <a:rPr lang="en-US" dirty="0"/>
              <a:t>colorectal surgery, and gynecologic and upper gastrointestinal (GI) procedures</a:t>
            </a:r>
          </a:p>
          <a:p>
            <a:r>
              <a:rPr lang="en-US" sz="2800" dirty="0" smtClean="0">
                <a:solidFill>
                  <a:srgbClr val="00B050"/>
                </a:solidFill>
              </a:rPr>
              <a:t>Hernias</a:t>
            </a:r>
          </a:p>
          <a:p>
            <a:r>
              <a:rPr lang="en-US" dirty="0" smtClean="0"/>
              <a:t>Malignancy</a:t>
            </a:r>
          </a:p>
          <a:p>
            <a:r>
              <a:rPr lang="en-US" dirty="0" smtClean="0"/>
              <a:t>Inflammatory causes; Crohns’ disease</a:t>
            </a:r>
          </a:p>
          <a:p>
            <a:r>
              <a:rPr lang="en-US" dirty="0" smtClean="0"/>
              <a:t>Volvulus</a:t>
            </a:r>
          </a:p>
          <a:p>
            <a:r>
              <a:rPr lang="en-US" dirty="0" smtClean="0"/>
              <a:t>Foreign bodies; bezoars</a:t>
            </a:r>
          </a:p>
          <a:p>
            <a:r>
              <a:rPr lang="en-US" dirty="0" smtClean="0"/>
              <a:t>In pediatric </a:t>
            </a:r>
            <a:r>
              <a:rPr lang="en-US" dirty="0"/>
              <a:t>patients include congenital atresia, pyloric stenosis, and intussusception</a:t>
            </a:r>
            <a:endParaRPr lang="en-US" dirty="0" smtClean="0"/>
          </a:p>
          <a:p>
            <a:endParaRPr lang="en-US" dirty="0" smtClean="0"/>
          </a:p>
          <a:p>
            <a:endParaRPr lang="en-US" dirty="0"/>
          </a:p>
        </p:txBody>
      </p:sp>
    </p:spTree>
    <p:extLst>
      <p:ext uri="{BB962C8B-B14F-4D97-AF65-F5344CB8AC3E}">
        <p14:creationId xmlns:p14="http://schemas.microsoft.com/office/powerpoint/2010/main" val="19748918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Small bowel obstruction</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52880" y="2113280"/>
            <a:ext cx="6956915" cy="3627120"/>
          </a:xfrm>
        </p:spPr>
      </p:pic>
    </p:spTree>
    <p:extLst>
      <p:ext uri="{BB962C8B-B14F-4D97-AF65-F5344CB8AC3E}">
        <p14:creationId xmlns:p14="http://schemas.microsoft.com/office/powerpoint/2010/main" val="33362153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types</a:t>
            </a:r>
            <a:endParaRPr lang="en-US" dirty="0"/>
          </a:p>
        </p:txBody>
      </p:sp>
      <p:sp>
        <p:nvSpPr>
          <p:cNvPr id="3" name="Content Placeholder 2"/>
          <p:cNvSpPr>
            <a:spLocks noGrp="1"/>
          </p:cNvSpPr>
          <p:nvPr>
            <p:ph idx="1"/>
          </p:nvPr>
        </p:nvSpPr>
        <p:spPr/>
        <p:txBody>
          <a:bodyPr/>
          <a:lstStyle/>
          <a:p>
            <a:r>
              <a:rPr lang="en-US" sz="3200" dirty="0" smtClean="0">
                <a:solidFill>
                  <a:srgbClr val="00B050"/>
                </a:solidFill>
              </a:rPr>
              <a:t>Partial </a:t>
            </a:r>
            <a:r>
              <a:rPr lang="en-US" sz="3200" dirty="0">
                <a:solidFill>
                  <a:srgbClr val="00B050"/>
                </a:solidFill>
              </a:rPr>
              <a:t>or </a:t>
            </a:r>
            <a:r>
              <a:rPr lang="en-US" sz="3200" dirty="0" smtClean="0">
                <a:solidFill>
                  <a:srgbClr val="00B050"/>
                </a:solidFill>
              </a:rPr>
              <a:t>complete</a:t>
            </a:r>
          </a:p>
          <a:p>
            <a:r>
              <a:rPr lang="en-US" sz="3200" dirty="0" smtClean="0">
                <a:solidFill>
                  <a:srgbClr val="00B050"/>
                </a:solidFill>
              </a:rPr>
              <a:t>Simple </a:t>
            </a:r>
            <a:r>
              <a:rPr lang="en-US" sz="3200" dirty="0">
                <a:solidFill>
                  <a:srgbClr val="00B050"/>
                </a:solidFill>
              </a:rPr>
              <a:t>or </a:t>
            </a:r>
            <a:r>
              <a:rPr lang="en-US" sz="3200" dirty="0" smtClean="0">
                <a:solidFill>
                  <a:srgbClr val="00B050"/>
                </a:solidFill>
              </a:rPr>
              <a:t>strangulated</a:t>
            </a:r>
          </a:p>
          <a:p>
            <a:r>
              <a:rPr lang="en-US" dirty="0" smtClean="0"/>
              <a:t>SBO </a:t>
            </a:r>
            <a:r>
              <a:rPr lang="en-US" dirty="0"/>
              <a:t>accounts for 20% of all acute surgical admissions</a:t>
            </a:r>
          </a:p>
        </p:txBody>
      </p:sp>
    </p:spTree>
    <p:extLst>
      <p:ext uri="{BB962C8B-B14F-4D97-AF65-F5344CB8AC3E}">
        <p14:creationId xmlns:p14="http://schemas.microsoft.com/office/powerpoint/2010/main" val="2775751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Closed loop obstruction</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Hernia</a:t>
            </a:r>
          </a:p>
          <a:p>
            <a:pPr marL="457200" indent="-457200">
              <a:buFont typeface="+mj-lt"/>
              <a:buAutoNum type="arabicPeriod"/>
            </a:pPr>
            <a:r>
              <a:rPr lang="en-US" dirty="0" smtClean="0"/>
              <a:t>Volvulus</a:t>
            </a:r>
          </a:p>
          <a:p>
            <a:pPr marL="457200" indent="-457200">
              <a:buFont typeface="+mj-lt"/>
              <a:buAutoNum type="arabicPeriod"/>
            </a:pPr>
            <a:r>
              <a:rPr lang="en-US" dirty="0" smtClean="0"/>
              <a:t>Colonic obstruction with a competent ileocecal valve</a:t>
            </a:r>
          </a:p>
          <a:p>
            <a:pPr marL="457200" indent="-457200">
              <a:buFont typeface="+mj-lt"/>
              <a:buAutoNum type="arabicPeriod"/>
            </a:pPr>
            <a:r>
              <a:rPr lang="en-US" dirty="0" smtClean="0"/>
              <a:t>intussusception</a:t>
            </a:r>
          </a:p>
          <a:p>
            <a:pPr marL="457200" indent="-457200">
              <a:buFont typeface="+mj-lt"/>
              <a:buAutoNum type="arabicPeriod"/>
            </a:pPr>
            <a:r>
              <a:rPr lang="en-US" dirty="0" smtClean="0"/>
              <a:t>Some adhesive obstructions</a:t>
            </a:r>
            <a:endParaRPr lang="en-US" dirty="0"/>
          </a:p>
        </p:txBody>
      </p:sp>
    </p:spTree>
    <p:extLst>
      <p:ext uri="{BB962C8B-B14F-4D97-AF65-F5344CB8AC3E}">
        <p14:creationId xmlns:p14="http://schemas.microsoft.com/office/powerpoint/2010/main" val="2783544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Pathophysiology</a:t>
            </a:r>
          </a:p>
        </p:txBody>
      </p:sp>
      <p:sp>
        <p:nvSpPr>
          <p:cNvPr id="3" name="Content Placeholder 2"/>
          <p:cNvSpPr>
            <a:spLocks noGrp="1"/>
          </p:cNvSpPr>
          <p:nvPr>
            <p:ph idx="1"/>
          </p:nvPr>
        </p:nvSpPr>
        <p:spPr/>
        <p:txBody>
          <a:bodyPr/>
          <a:lstStyle/>
          <a:p>
            <a:pPr lvl="1">
              <a:buFont typeface="Courier New" panose="02070309020205020404" pitchFamily="49" charset="0"/>
              <a:buChar char="o"/>
            </a:pPr>
            <a:r>
              <a:rPr lang="en-US" dirty="0" smtClean="0">
                <a:solidFill>
                  <a:srgbClr val="00B050"/>
                </a:solidFill>
              </a:rPr>
              <a:t>Increased peristalsis</a:t>
            </a:r>
            <a:r>
              <a:rPr lang="en-US" dirty="0" smtClean="0"/>
              <a:t>→ abdominal colic, exaggerated bowel sounds,</a:t>
            </a:r>
            <a:r>
              <a:rPr lang="en-US" dirty="0"/>
              <a:t> and</a:t>
            </a:r>
            <a:r>
              <a:rPr lang="en-US" dirty="0" smtClean="0"/>
              <a:t> borborygmi</a:t>
            </a:r>
          </a:p>
          <a:p>
            <a:pPr lvl="1">
              <a:buFont typeface="Courier New" panose="02070309020205020404" pitchFamily="49" charset="0"/>
              <a:buChar char="o"/>
            </a:pPr>
            <a:endParaRPr lang="en-US" dirty="0" smtClean="0"/>
          </a:p>
          <a:p>
            <a:pPr lvl="1">
              <a:buFont typeface="Courier New" panose="02070309020205020404" pitchFamily="49" charset="0"/>
              <a:buChar char="o"/>
            </a:pPr>
            <a:r>
              <a:rPr lang="en-US" dirty="0" smtClean="0">
                <a:solidFill>
                  <a:srgbClr val="00B050"/>
                </a:solidFill>
              </a:rPr>
              <a:t>Proximal bowel </a:t>
            </a:r>
            <a:r>
              <a:rPr lang="en-US" dirty="0">
                <a:solidFill>
                  <a:srgbClr val="00B050"/>
                </a:solidFill>
              </a:rPr>
              <a:t>distension </a:t>
            </a:r>
            <a:r>
              <a:rPr lang="en-US" dirty="0"/>
              <a:t>→ </a:t>
            </a:r>
            <a:r>
              <a:rPr lang="en-US" dirty="0" smtClean="0"/>
              <a:t>third space losses , electrolyte imbalance, air-fluid levels</a:t>
            </a:r>
          </a:p>
          <a:p>
            <a:pPr lvl="1">
              <a:buFont typeface="Arial" panose="020B0604020202020204" pitchFamily="34" charset="0"/>
              <a:buChar char="•"/>
            </a:pPr>
            <a:r>
              <a:rPr lang="en-US" dirty="0" smtClean="0"/>
              <a:t>Increased secretion and decreases </a:t>
            </a:r>
            <a:r>
              <a:rPr lang="en-US" dirty="0"/>
              <a:t>absorption → </a:t>
            </a:r>
            <a:r>
              <a:rPr lang="en-US" dirty="0" smtClean="0"/>
              <a:t>fluid accumulation</a:t>
            </a:r>
          </a:p>
          <a:p>
            <a:pPr lvl="1">
              <a:buFont typeface="Arial" panose="020B0604020202020204" pitchFamily="34" charset="0"/>
              <a:buChar char="•"/>
            </a:pPr>
            <a:r>
              <a:rPr lang="en-US" dirty="0" smtClean="0"/>
              <a:t>Swallowed air accumulation</a:t>
            </a:r>
          </a:p>
          <a:p>
            <a:pPr lvl="1">
              <a:buFont typeface="Arial" panose="020B0604020202020204" pitchFamily="34" charset="0"/>
              <a:buChar char="•"/>
            </a:pPr>
            <a:endParaRPr lang="en-US" dirty="0" smtClean="0"/>
          </a:p>
          <a:p>
            <a:pPr lvl="1">
              <a:buFont typeface="Courier New" panose="02070309020205020404" pitchFamily="49" charset="0"/>
              <a:buChar char="o"/>
            </a:pPr>
            <a:r>
              <a:rPr lang="en-US" dirty="0" smtClean="0">
                <a:solidFill>
                  <a:srgbClr val="00B050"/>
                </a:solidFill>
              </a:rPr>
              <a:t>Bacterial overgrowth and translocation </a:t>
            </a:r>
          </a:p>
          <a:p>
            <a:pPr lvl="1">
              <a:buFont typeface="Courier New" panose="02070309020205020404" pitchFamily="49" charset="0"/>
              <a:buChar char="o"/>
            </a:pPr>
            <a:endParaRPr lang="en-US" dirty="0" smtClean="0"/>
          </a:p>
          <a:p>
            <a:pPr lvl="1">
              <a:buFont typeface="Courier New" panose="02070309020205020404" pitchFamily="49" charset="0"/>
              <a:buChar char="o"/>
            </a:pPr>
            <a:r>
              <a:rPr lang="en-US" dirty="0" smtClean="0">
                <a:solidFill>
                  <a:srgbClr val="00B050"/>
                </a:solidFill>
              </a:rPr>
              <a:t>Increased wall tension compromise of circulation</a:t>
            </a:r>
          </a:p>
          <a:p>
            <a:pPr marL="201168" lvl="1" indent="0">
              <a:buNone/>
            </a:pPr>
            <a:endParaRPr lang="en-US" dirty="0" smtClean="0"/>
          </a:p>
        </p:txBody>
      </p:sp>
    </p:spTree>
    <p:extLst>
      <p:ext uri="{BB962C8B-B14F-4D97-AF65-F5344CB8AC3E}">
        <p14:creationId xmlns:p14="http://schemas.microsoft.com/office/powerpoint/2010/main" val="672993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History</a:t>
            </a:r>
            <a:br>
              <a:rPr lang="en-US" dirty="0"/>
            </a:br>
            <a:endParaRPr lang="en-US" dirty="0"/>
          </a:p>
        </p:txBody>
      </p:sp>
      <p:sp>
        <p:nvSpPr>
          <p:cNvPr id="3" name="Content Placeholder 2"/>
          <p:cNvSpPr>
            <a:spLocks noGrp="1"/>
          </p:cNvSpPr>
          <p:nvPr>
            <p:ph idx="1"/>
          </p:nvPr>
        </p:nvSpPr>
        <p:spPr/>
        <p:txBody>
          <a:bodyPr>
            <a:normAutofit/>
          </a:bodyPr>
          <a:lstStyle/>
          <a:p>
            <a:r>
              <a:rPr lang="en-US" sz="2800" b="1" dirty="0">
                <a:solidFill>
                  <a:srgbClr val="00B050"/>
                </a:solidFill>
              </a:rPr>
              <a:t>Abdominal </a:t>
            </a:r>
            <a:r>
              <a:rPr lang="en-US" sz="2800" b="1" dirty="0" smtClean="0">
                <a:solidFill>
                  <a:srgbClr val="00B050"/>
                </a:solidFill>
              </a:rPr>
              <a:t>pain</a:t>
            </a:r>
          </a:p>
          <a:p>
            <a:r>
              <a:rPr lang="en-US" dirty="0" smtClean="0"/>
              <a:t>Crampy </a:t>
            </a:r>
            <a:r>
              <a:rPr lang="en-US" dirty="0"/>
              <a:t>and intermittent, is more prevalent in simple obstruction. </a:t>
            </a:r>
            <a:endParaRPr lang="en-US" dirty="0" smtClean="0"/>
          </a:p>
          <a:p>
            <a:r>
              <a:rPr lang="en-US" dirty="0" smtClean="0"/>
              <a:t>Central</a:t>
            </a:r>
          </a:p>
          <a:p>
            <a:endParaRPr lang="en-US" dirty="0" smtClean="0"/>
          </a:p>
          <a:p>
            <a:r>
              <a:rPr lang="en-US" b="1" i="1" dirty="0" smtClean="0">
                <a:solidFill>
                  <a:srgbClr val="002060"/>
                </a:solidFill>
              </a:rPr>
              <a:t>Changes </a:t>
            </a:r>
            <a:r>
              <a:rPr lang="en-US" b="1" i="1" dirty="0">
                <a:solidFill>
                  <a:srgbClr val="002060"/>
                </a:solidFill>
              </a:rPr>
              <a:t>in the character of the pain may indicate the development of a more serious complication </a:t>
            </a:r>
            <a:r>
              <a:rPr lang="en-US" b="1" i="1" dirty="0" smtClean="0">
                <a:solidFill>
                  <a:srgbClr val="002060"/>
                </a:solidFill>
              </a:rPr>
              <a:t>(i.e., </a:t>
            </a:r>
            <a:r>
              <a:rPr lang="en-US" b="1" i="1" dirty="0">
                <a:solidFill>
                  <a:srgbClr val="002060"/>
                </a:solidFill>
              </a:rPr>
              <a:t>constant pain of a strangulated or ischemic bowel).</a:t>
            </a:r>
          </a:p>
          <a:p>
            <a:endParaRPr lang="en-US" dirty="0"/>
          </a:p>
        </p:txBody>
      </p:sp>
    </p:spTree>
    <p:extLst>
      <p:ext uri="{BB962C8B-B14F-4D97-AF65-F5344CB8AC3E}">
        <p14:creationId xmlns:p14="http://schemas.microsoft.com/office/powerpoint/2010/main" val="102286371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2429</TotalTime>
  <Words>1407</Words>
  <Application>Microsoft Office PowerPoint</Application>
  <PresentationFormat>Widescreen</PresentationFormat>
  <Paragraphs>166</Paragraphs>
  <Slides>37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vt:lpstr>
      <vt:lpstr>Calibri</vt:lpstr>
      <vt:lpstr>Calibri Light</vt:lpstr>
      <vt:lpstr>Courier New</vt:lpstr>
      <vt:lpstr>Times New Roman</vt:lpstr>
      <vt:lpstr>Wingdings</vt:lpstr>
      <vt:lpstr>Retrospect</vt:lpstr>
      <vt:lpstr>Small bowel obstruction</vt:lpstr>
      <vt:lpstr>bowel obstruction outline</vt:lpstr>
      <vt:lpstr>Definitions</vt:lpstr>
      <vt:lpstr>Etiology</vt:lpstr>
      <vt:lpstr>Small bowel obstruction</vt:lpstr>
      <vt:lpstr>Clinical types</vt:lpstr>
      <vt:lpstr>Closed loop obstruction</vt:lpstr>
      <vt:lpstr>Pathophysiology</vt:lpstr>
      <vt:lpstr>History </vt:lpstr>
      <vt:lpstr>History</vt:lpstr>
      <vt:lpstr>Physical Examination </vt:lpstr>
      <vt:lpstr>Strangulated SBOs</vt:lpstr>
      <vt:lpstr>Terms</vt:lpstr>
      <vt:lpstr>Labs</vt:lpstr>
      <vt:lpstr>Imaging tests </vt:lpstr>
      <vt:lpstr>plain radiography</vt:lpstr>
      <vt:lpstr>plain radiography</vt:lpstr>
      <vt:lpstr>plain radiography</vt:lpstr>
      <vt:lpstr>plain radiography</vt:lpstr>
      <vt:lpstr>Enteroclysis</vt:lpstr>
      <vt:lpstr>Enteroclysis</vt:lpstr>
      <vt:lpstr>Computed tomography (CT) </vt:lpstr>
      <vt:lpstr>Computed tomography (CT) </vt:lpstr>
      <vt:lpstr>Computed tomography (CT) </vt:lpstr>
      <vt:lpstr>Computed tomography (CT) </vt:lpstr>
      <vt:lpstr>Computed tomography (CT) </vt:lpstr>
      <vt:lpstr>CT Enterography</vt:lpstr>
      <vt:lpstr>Ultrasonography </vt:lpstr>
      <vt:lpstr>Nonoperative treatment of SBO </vt:lpstr>
      <vt:lpstr> Diagnosis and management of adhesive small bowel obstruction (ASBO)</vt:lpstr>
      <vt:lpstr>Diagnosis and management of adhesive small bowel obstruction (ASBO)</vt:lpstr>
      <vt:lpstr>Obstructed hernia</vt:lpstr>
      <vt:lpstr>Complications of SBO </vt:lpstr>
      <vt:lpstr>strangulated obstruction</vt:lpstr>
      <vt:lpstr>strangulated obstruction mortality</vt:lpstr>
      <vt:lpstr>strangulated obstruction</vt:lpstr>
      <vt:lpstr>Open adhesiolysis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msq</dc:creator>
  <cp:lastModifiedBy>Administrator</cp:lastModifiedBy>
  <cp:revision>52</cp:revision>
  <dcterms:created xsi:type="dcterms:W3CDTF">2013-11-29T16:55:32Z</dcterms:created>
  <dcterms:modified xsi:type="dcterms:W3CDTF">2017-09-28T04:57:07Z</dcterms:modified>
</cp:coreProperties>
</file>