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61" r:id="rId4"/>
    <p:sldId id="258" r:id="rId5"/>
    <p:sldId id="259" r:id="rId6"/>
    <p:sldId id="260" r:id="rId7"/>
    <p:sldId id="256" r:id="rId8"/>
    <p:sldId id="262" r:id="rId9"/>
    <p:sldId id="263" r:id="rId10"/>
    <p:sldId id="264" r:id="rId11"/>
    <p:sldId id="266" r:id="rId12"/>
    <p:sldId id="265" r:id="rId13"/>
    <p:sldId id="267" r:id="rId14"/>
    <p:sldId id="268" r:id="rId15"/>
    <p:sldId id="271" r:id="rId16"/>
    <p:sldId id="274" r:id="rId17"/>
    <p:sldId id="269" r:id="rId18"/>
    <p:sldId id="275" r:id="rId19"/>
    <p:sldId id="270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99CD-58EF-4475-A86D-92FDF7A10DE4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BE90-17D1-41B9-A31C-B8DBF74C6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99CD-58EF-4475-A86D-92FDF7A10DE4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BE90-17D1-41B9-A31C-B8DBF74C6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99CD-58EF-4475-A86D-92FDF7A10DE4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BE90-17D1-41B9-A31C-B8DBF74C6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99CD-58EF-4475-A86D-92FDF7A10DE4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BE90-17D1-41B9-A31C-B8DBF74C6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99CD-58EF-4475-A86D-92FDF7A10DE4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BE90-17D1-41B9-A31C-B8DBF74C6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99CD-58EF-4475-A86D-92FDF7A10DE4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BE90-17D1-41B9-A31C-B8DBF74C6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99CD-58EF-4475-A86D-92FDF7A10DE4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BE90-17D1-41B9-A31C-B8DBF74C6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99CD-58EF-4475-A86D-92FDF7A10DE4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BE90-17D1-41B9-A31C-B8DBF74C6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99CD-58EF-4475-A86D-92FDF7A10DE4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BE90-17D1-41B9-A31C-B8DBF74C6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99CD-58EF-4475-A86D-92FDF7A10DE4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BE90-17D1-41B9-A31C-B8DBF74C6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99CD-58EF-4475-A86D-92FDF7A10DE4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BE90-17D1-41B9-A31C-B8DBF74C6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A99CD-58EF-4475-A86D-92FDF7A10DE4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3BE90-17D1-41B9-A31C-B8DBF74C61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T-test + Anova </a:t>
            </a:r>
            <a:br>
              <a:rPr lang="en-US" dirty="0" smtClean="0"/>
            </a:br>
            <a:r>
              <a:rPr lang="en-US" dirty="0" smtClean="0"/>
              <a:t>Notes for slides 13 + 14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DONE BY : Mohammad Da’as </a:t>
            </a:r>
            <a:br>
              <a:rPr lang="en-US" dirty="0" smtClean="0"/>
            </a:br>
            <a:r>
              <a:rPr lang="en-US" dirty="0" smtClean="0"/>
              <a:t> I tried my best to illustrate as much as I can </a:t>
            </a:r>
            <a:br>
              <a:rPr lang="en-US" dirty="0" smtClean="0"/>
            </a:br>
            <a:r>
              <a:rPr lang="en-US" dirty="0" smtClean="0"/>
              <a:t>the exam questions won’t get out of these slides , hope you understand them well :D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JO" dirty="0" smtClean="0"/>
              <a:t>فاصبر لها فلعلّها و لعلّها , </a:t>
            </a:r>
            <a:br>
              <a:rPr lang="ar-JO" dirty="0" smtClean="0"/>
            </a:br>
            <a:r>
              <a:rPr lang="ar-JO" dirty="0" smtClean="0"/>
              <a:t>و لعلّ من خلق الفضاء يحلها </a:t>
            </a:r>
            <a:endParaRPr lang="en-US" dirty="0"/>
          </a:p>
          <a:p>
            <a:pPr algn="ctr">
              <a:buNone/>
            </a:pPr>
            <a:r>
              <a:rPr lang="en-US" dirty="0" smtClean="0"/>
              <a:t>&lt;3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At last we check box number 3 </a:t>
            </a:r>
            <a:br>
              <a:rPr lang="en-US" dirty="0" smtClean="0"/>
            </a:br>
            <a:r>
              <a:rPr lang="en-US" dirty="0" smtClean="0"/>
              <a:t>to know what is the magnitude of difference between the two groups</a:t>
            </a:r>
            <a:br>
              <a:rPr lang="en-US" dirty="0" smtClean="0"/>
            </a:br>
            <a:r>
              <a:rPr lang="en-US" dirty="0" smtClean="0"/>
              <a:t> “the number it self”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we check if it was negative or positive for the direction.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Magnitude = 5.435</a:t>
            </a:r>
            <a:br>
              <a:rPr lang="en-US" dirty="0" smtClean="0"/>
            </a:br>
            <a:r>
              <a:rPr lang="en-US" dirty="0" smtClean="0"/>
              <a:t>direction = positive “this means that the first group (MA) is better than the second group (GA) in reaching high grades or years” </a:t>
            </a:r>
            <a:br>
              <a:rPr lang="en-US" dirty="0" smtClean="0"/>
            </a:br>
            <a:r>
              <a:rPr lang="en-US" dirty="0" smtClean="0"/>
              <a:t>if it was negative it means that the 2</a:t>
            </a:r>
            <a:r>
              <a:rPr lang="en-US" baseline="30000" dirty="0" smtClean="0"/>
              <a:t>nd</a:t>
            </a:r>
            <a:r>
              <a:rPr lang="en-US" dirty="0" smtClean="0"/>
              <a:t> is better “this is why we told you that the order of the means is important”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being positive doesn’t always mean that the 1</a:t>
            </a:r>
            <a:r>
              <a:rPr lang="en-US" baseline="30000" dirty="0" smtClean="0"/>
              <a:t>st</a:t>
            </a:r>
            <a:r>
              <a:rPr lang="en-US" dirty="0" smtClean="0"/>
              <a:t> is better than the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for example if we were comparing between two Diets </a:t>
            </a:r>
            <a:br>
              <a:rPr lang="en-US" dirty="0" smtClean="0"/>
            </a:br>
            <a:r>
              <a:rPr lang="en-US" dirty="0" smtClean="0"/>
              <a:t>the diet that makes you loose weight more Is the better </a:t>
            </a:r>
            <a:br>
              <a:rPr lang="en-US" dirty="0" smtClean="0"/>
            </a:br>
            <a:r>
              <a:rPr lang="en-US" dirty="0" smtClean="0"/>
              <a:t>so lets assume that the magnitude  was -9.7 this means that the 1</a:t>
            </a:r>
            <a:r>
              <a:rPr lang="en-US" baseline="30000" dirty="0" smtClean="0"/>
              <a:t>st</a:t>
            </a:r>
            <a:r>
              <a:rPr lang="en-US" dirty="0" smtClean="0"/>
              <a:t> diet is better than the 2</a:t>
            </a:r>
            <a:r>
              <a:rPr lang="en-US" baseline="30000" dirty="0" smtClean="0"/>
              <a:t>nd</a:t>
            </a:r>
            <a:r>
              <a:rPr lang="en-US" dirty="0" smtClean="0"/>
              <a:t> diet  in decreasing weight </a:t>
            </a:r>
            <a:r>
              <a:rPr lang="en-US" dirty="0" smtClean="0">
                <a:sym typeface="Wingdings" pitchFamily="2" charset="2"/>
              </a:rPr>
              <a:t> </a:t>
            </a:r>
            <a:br>
              <a:rPr lang="en-US" dirty="0" smtClean="0">
                <a:sym typeface="Wingdings" pitchFamily="2" charset="2"/>
              </a:rPr>
            </a:br>
            <a:endParaRPr lang="ar-JO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It depends on the variables it self , you need to focus in the scenario of the question.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/>
            </a:r>
            <a:br>
              <a:rPr lang="en-US" dirty="0" smtClean="0">
                <a:sym typeface="Wingdings" pitchFamily="2" charset="2"/>
              </a:rPr>
            </a:br>
            <a:r>
              <a:rPr lang="ar-JO" dirty="0" smtClean="0">
                <a:sym typeface="Wingdings" pitchFamily="2" charset="2"/>
              </a:rPr>
              <a:t>و هاي هي قصة ال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ar-JO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   T-Test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Important notes: 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1_ the </a:t>
            </a:r>
            <a:r>
              <a:rPr lang="en-US" dirty="0" err="1" smtClean="0"/>
              <a:t>levene’s</a:t>
            </a:r>
            <a:r>
              <a:rPr lang="en-US" dirty="0" smtClean="0"/>
              <a:t> test is significant is less than alpha then (T-test is not valid) the question is solved </a:t>
            </a:r>
          </a:p>
          <a:p>
            <a:endParaRPr lang="en-US" dirty="0"/>
          </a:p>
          <a:p>
            <a:r>
              <a:rPr lang="en-US" dirty="0" smtClean="0"/>
              <a:t>2_ the difference between the two groups is not significant “ higher than 0.05” the question is solved. “ there is no magnitude and Direction”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76768"/>
            <a:ext cx="8452543" cy="5847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Anova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Conditions : </a:t>
            </a:r>
            <a:br>
              <a:rPr lang="en-US" dirty="0" smtClean="0"/>
            </a:br>
            <a:r>
              <a:rPr lang="en-US" dirty="0" smtClean="0"/>
              <a:t>they are the same as T-Test </a:t>
            </a:r>
            <a:br>
              <a:rPr lang="en-US" dirty="0" smtClean="0"/>
            </a:br>
            <a:r>
              <a:rPr lang="en-US" dirty="0" smtClean="0"/>
              <a:t>except that we should have more than two groups to compare between </a:t>
            </a:r>
            <a:r>
              <a:rPr lang="en-US" dirty="0" smtClean="0">
                <a:sym typeface="Wingdings" pitchFamily="2" charset="2"/>
              </a:rPr>
              <a:t>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/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t-test  compare the means b/w 2 groups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err="1" smtClean="0">
                <a:sym typeface="Wingdings" pitchFamily="2" charset="2"/>
              </a:rPr>
              <a:t>Anove</a:t>
            </a:r>
            <a:r>
              <a:rPr lang="en-US" dirty="0" smtClean="0">
                <a:sym typeface="Wingdings" pitchFamily="2" charset="2"/>
              </a:rPr>
              <a:t>  compare the means b/w more than 2 groups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 – one way anova test “one dependent”</a:t>
            </a:r>
          </a:p>
          <a:p>
            <a:r>
              <a:rPr lang="en-US" dirty="0" smtClean="0"/>
              <a:t>2- two ways anova test “two ….. “</a:t>
            </a:r>
          </a:p>
          <a:p>
            <a:r>
              <a:rPr lang="en-US" dirty="0" smtClean="0"/>
              <a:t>3- three ways anova test “three …”</a:t>
            </a:r>
          </a:p>
          <a:p>
            <a:r>
              <a:rPr lang="en-US" dirty="0" smtClean="0"/>
              <a:t>4-multi-variate  anova test “more than three…”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reflects the number of the dependent variables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*don’t mix it with the independent variables they have to be more than two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Anova should answer many questions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1- wither there is Null hypothesis “ no significant difference between studied groups”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2- which one of the studied groups are more effective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So in anova we study the interaction “</a:t>
            </a:r>
            <a:r>
              <a:rPr lang="en-US" dirty="0" err="1" smtClean="0"/>
              <a:t>posthoc</a:t>
            </a:r>
            <a:r>
              <a:rPr lang="en-US" dirty="0" smtClean="0"/>
              <a:t> test” of the groups in pairing way “ we study the interaction of each two groups alone”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the next example we will study the difference between the desirability of having a concert in a three different living places . 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Very </a:t>
            </a:r>
            <a:r>
              <a:rPr lang="en-US" b="1" dirty="0" err="1" smtClean="0"/>
              <a:t>very</a:t>
            </a:r>
            <a:r>
              <a:rPr lang="en-US" b="1" dirty="0" smtClean="0"/>
              <a:t> </a:t>
            </a:r>
            <a:r>
              <a:rPr lang="en-US" b="1" dirty="0" err="1" smtClean="0"/>
              <a:t>very</a:t>
            </a:r>
            <a:r>
              <a:rPr lang="en-US" b="1" dirty="0" smtClean="0"/>
              <a:t> important </a:t>
            </a:r>
            <a:r>
              <a:rPr lang="en-US" dirty="0" smtClean="0"/>
              <a:t>note: the desirability was measured in following , 0= undesirable up to 10 = very attractive “most of us though it was ordinal level of measurement, it is the same question we had in the mid-term, the truth is when we use a scale ( 0 to 10 ) this is called ranking and we consider it CONTINUOUS level of measurement -interval-” </a:t>
            </a:r>
          </a:p>
          <a:p>
            <a:r>
              <a:rPr lang="en-US" dirty="0" smtClean="0"/>
              <a:t>this is why we can use ANOVA test.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Arrow Connector 7"/>
          <p:cNvCxnSpPr/>
          <p:nvPr/>
        </p:nvCxnSpPr>
        <p:spPr>
          <a:xfrm rot="5400000">
            <a:off x="6553200" y="2667000"/>
            <a:ext cx="4572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48400" y="2209800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Alpha = 0.05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4038600" y="6019800"/>
            <a:ext cx="9906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29200" y="5410200"/>
            <a:ext cx="37123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It’s higher than alpha , not significant </a:t>
            </a:r>
            <a:br>
              <a:rPr lang="en-US" dirty="0" smtClean="0"/>
            </a:br>
            <a:r>
              <a:rPr lang="en-US" dirty="0" smtClean="0"/>
              <a:t>so Anova test is valid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8382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table shows the descriptive statistics , remember that we can’t take a decision based on the difference between the means or the </a:t>
            </a:r>
            <a:r>
              <a:rPr lang="en-US" dirty="0" err="1" smtClean="0"/>
              <a:t>stdv</a:t>
            </a:r>
            <a:r>
              <a:rPr lang="en-US" dirty="0" smtClean="0"/>
              <a:t> , we can say “it seems that there is a significant difference between apartments and elder housing  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2324100" y="2476500"/>
            <a:ext cx="12192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116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Content Placeholder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812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Arrow Connector 6"/>
          <p:cNvCxnSpPr/>
          <p:nvPr/>
        </p:nvCxnSpPr>
        <p:spPr>
          <a:xfrm rot="5400000" flipH="1" flipV="1">
            <a:off x="8077200" y="1600200"/>
            <a:ext cx="5334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629400" y="20574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is a significant difference between the study groups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0"/>
            <a:ext cx="2028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 Dependant group)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791200" y="3352800"/>
            <a:ext cx="5357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95800" y="3276600"/>
            <a:ext cx="5357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Regarding the 4</a:t>
            </a:r>
            <a:r>
              <a:rPr lang="en-US" baseline="30000" dirty="0" smtClean="0"/>
              <a:t>th</a:t>
            </a:r>
            <a:r>
              <a:rPr lang="en-US" dirty="0" smtClean="0"/>
              <a:t> table  pay attention , cause we have to know what it the most desirable place to have a concert in “ the direction”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start using interactions </a:t>
            </a:r>
            <a:br>
              <a:rPr lang="en-US" dirty="0" smtClean="0"/>
            </a:br>
            <a:r>
              <a:rPr lang="en-US" dirty="0" smtClean="0"/>
              <a:t>we take the first group and compare it separately with each group by using the column number 1 in order to see if there was significant relation or not “p-value is less than alpha”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Cheating trick </a:t>
            </a:r>
            <a:r>
              <a:rPr lang="en-US" dirty="0" smtClean="0">
                <a:sym typeface="Wingdings" pitchFamily="2" charset="2"/>
              </a:rPr>
              <a:t> </a:t>
            </a:r>
            <a:r>
              <a:rPr lang="en-US" dirty="0" smtClean="0"/>
              <a:t>: you’ll find a small star in column 2 this means that there is a significant relation  (*)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then we take the 2</a:t>
            </a:r>
            <a:r>
              <a:rPr lang="en-US" baseline="30000" dirty="0" smtClean="0"/>
              <a:t>nd</a:t>
            </a:r>
            <a:r>
              <a:rPr lang="en-US" dirty="0" smtClean="0"/>
              <a:t> group and compare it with 3</a:t>
            </a:r>
            <a:r>
              <a:rPr lang="en-US" baseline="30000" dirty="0" smtClean="0"/>
              <a:t>rd</a:t>
            </a:r>
            <a:r>
              <a:rPr lang="en-US" dirty="0" smtClean="0"/>
              <a:t> and 1</a:t>
            </a:r>
            <a:r>
              <a:rPr lang="en-US" baseline="30000" dirty="0" smtClean="0"/>
              <a:t>st</a:t>
            </a:r>
            <a:r>
              <a:rPr lang="en-US" dirty="0" smtClean="0"/>
              <a:t> ……. </a:t>
            </a:r>
            <a:r>
              <a:rPr lang="ar-JO" dirty="0" smtClean="0"/>
              <a:t>وهكذا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Conditions : </a:t>
            </a:r>
            <a:br>
              <a:rPr lang="en-US" dirty="0" smtClean="0"/>
            </a:br>
            <a:r>
              <a:rPr lang="en-US" dirty="0" smtClean="0"/>
              <a:t>1- the dependent variable should be Continuous </a:t>
            </a:r>
            <a:br>
              <a:rPr lang="en-US" dirty="0" smtClean="0"/>
            </a:br>
            <a:r>
              <a:rPr lang="en-US" dirty="0" smtClean="0"/>
              <a:t>2- compare the continuous data between two groups “means”.</a:t>
            </a:r>
            <a:br>
              <a:rPr lang="en-US" dirty="0" smtClean="0"/>
            </a:br>
            <a:r>
              <a:rPr lang="en-US" dirty="0" smtClean="0"/>
              <a:t>3- the data are normally distributed using </a:t>
            </a:r>
            <a:br>
              <a:rPr lang="en-US" dirty="0" smtClean="0"/>
            </a:br>
            <a:r>
              <a:rPr lang="en-US" dirty="0" smtClean="0"/>
              <a:t>a. Pearson's skewness coefficient</a:t>
            </a:r>
            <a:br>
              <a:rPr lang="en-US" dirty="0" smtClean="0"/>
            </a:br>
            <a:r>
              <a:rPr lang="en-US" dirty="0" smtClean="0"/>
              <a:t>b. fisher’s “it is more accurate” then we multiply it by 3 and compare it with 1.96 to see if it was severe skewed or not </a:t>
            </a:r>
            <a:br>
              <a:rPr lang="en-US" dirty="0" smtClean="0"/>
            </a:br>
            <a:r>
              <a:rPr lang="en-US" dirty="0" smtClean="0"/>
              <a:t>4- Homogeneity of variance between groups using </a:t>
            </a:r>
            <a:r>
              <a:rPr lang="en-US" dirty="0" err="1"/>
              <a:t>L</a:t>
            </a:r>
            <a:r>
              <a:rPr lang="en-US" dirty="0" err="1" smtClean="0"/>
              <a:t>evene’s</a:t>
            </a:r>
            <a:r>
              <a:rPr lang="en-US" dirty="0" smtClean="0"/>
              <a:t> test “ the result must be insignificant comparing it with alpha point”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There is no significant difference between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groups </a:t>
            </a:r>
          </a:p>
          <a:p>
            <a:r>
              <a:rPr lang="en-US" dirty="0" smtClean="0"/>
              <a:t>there is a significant difference between 1</a:t>
            </a:r>
            <a:r>
              <a:rPr lang="en-US" baseline="30000" dirty="0" smtClean="0"/>
              <a:t>st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group “check the small star”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there is no significant difference between 2</a:t>
            </a:r>
            <a:r>
              <a:rPr lang="en-US" baseline="30000" dirty="0" smtClean="0"/>
              <a:t>nd</a:t>
            </a:r>
            <a:r>
              <a:rPr lang="en-US" dirty="0" smtClean="0"/>
              <a:t> and 1</a:t>
            </a:r>
            <a:r>
              <a:rPr lang="en-US" baseline="30000" dirty="0" smtClean="0"/>
              <a:t>st</a:t>
            </a:r>
            <a:r>
              <a:rPr lang="en-US" dirty="0" smtClean="0"/>
              <a:t> “ a repeated point”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there is a significant difference between 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Now which two groups have the highest significant difference ?</a:t>
            </a:r>
            <a:br>
              <a:rPr lang="en-US" dirty="0" smtClean="0"/>
            </a:br>
            <a:r>
              <a:rPr lang="en-US" dirty="0" smtClean="0"/>
              <a:t>we take the smallest p-value “ closest to the zero = 0.029”  which is between the 1</a:t>
            </a:r>
            <a:r>
              <a:rPr lang="en-US" baseline="30000" dirty="0" smtClean="0"/>
              <a:t>st</a:t>
            </a:r>
            <a:r>
              <a:rPr lang="en-US" dirty="0" smtClean="0"/>
              <a:t> and the 3</a:t>
            </a:r>
            <a:r>
              <a:rPr lang="en-US" baseline="30000" dirty="0" smtClean="0"/>
              <a:t>rd</a:t>
            </a:r>
            <a:r>
              <a:rPr lang="en-US" dirty="0" smtClean="0"/>
              <a:t> groups 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dirty="0" smtClean="0"/>
              <a:t>In order to know which place is the most effective or desired to have a concert in , we have to use the direction , we go back to column number 2 so, the mean difference between 1</a:t>
            </a:r>
            <a:r>
              <a:rPr lang="en-US" baseline="30000" dirty="0" smtClean="0"/>
              <a:t>st</a:t>
            </a:r>
            <a:r>
              <a:rPr lang="en-US" dirty="0" smtClean="0"/>
              <a:t> “private home” and the 3</a:t>
            </a:r>
            <a:r>
              <a:rPr lang="en-US" baseline="30000" dirty="0" smtClean="0"/>
              <a:t>rd</a:t>
            </a:r>
            <a:r>
              <a:rPr lang="en-US" dirty="0" smtClean="0"/>
              <a:t> “Elder housing” is 1.3023 (this is the magnitude) </a:t>
            </a:r>
            <a:br>
              <a:rPr lang="en-US" dirty="0" smtClean="0"/>
            </a:br>
            <a:r>
              <a:rPr lang="en-US" dirty="0" smtClean="0"/>
              <a:t>the positive value means that the 1</a:t>
            </a:r>
            <a:r>
              <a:rPr lang="en-US" baseline="30000" dirty="0" smtClean="0"/>
              <a:t>st</a:t>
            </a:r>
            <a:r>
              <a:rPr lang="en-US" dirty="0" smtClean="0"/>
              <a:t> group has higher desirability than the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(we are looking for the place that has high desirability to throw a concert in that’s why we took the positive value into consideration)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it was negative “ then it means the 3</a:t>
            </a:r>
            <a:r>
              <a:rPr lang="en-US" baseline="30000" dirty="0" smtClean="0"/>
              <a:t>rd</a:t>
            </a:r>
            <a:r>
              <a:rPr lang="en-US" dirty="0" smtClean="0"/>
              <a:t> group is better”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 same story as T-Test” </a:t>
            </a:r>
            <a:endParaRPr lang="ar-JO" dirty="0" smtClean="0"/>
          </a:p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ar-JO" dirty="0" smtClean="0"/>
              <a:t>وصلى الله و سلم على رسوله الكريم :)</a:t>
            </a:r>
          </a:p>
          <a:p>
            <a:pPr algn="ctr">
              <a:buNone/>
            </a:pPr>
            <a:r>
              <a:rPr lang="ar-JO" dirty="0" smtClean="0"/>
              <a:t>حتلاقوا كتير أخطاء قواعدية و إملائية </a:t>
            </a:r>
            <a:r>
              <a:rPr lang="en-US" dirty="0" smtClean="0"/>
              <a:t>  </a:t>
            </a:r>
            <a:endParaRPr lang="en-US" dirty="0"/>
          </a:p>
          <a:p>
            <a:pPr algn="ctr">
              <a:buNone/>
            </a:pPr>
            <a:r>
              <a:rPr lang="en-US" dirty="0" smtClean="0"/>
              <a:t>                       Sorry for that </a:t>
            </a:r>
            <a:br>
              <a:rPr lang="en-US" dirty="0" smtClean="0"/>
            </a:br>
            <a:r>
              <a:rPr lang="en-US" dirty="0" smtClean="0"/>
              <a:t>GOOD </a:t>
            </a:r>
            <a:r>
              <a:rPr lang="en-US" dirty="0" smtClean="0"/>
              <a:t>LUCK in tomorrow’s exam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o inshallah high marks</a:t>
            </a:r>
            <a:r>
              <a:rPr lang="ar-JO" dirty="0" smtClean="0"/>
              <a:t> </a:t>
            </a:r>
            <a:r>
              <a:rPr lang="en-US" dirty="0"/>
              <a:t> </a:t>
            </a:r>
            <a:r>
              <a:rPr lang="en-US" dirty="0" smtClean="0"/>
              <a:t>&lt;3 &lt;3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T-test answers three questions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1- if there is a significant relation between variables.</a:t>
            </a:r>
            <a:br>
              <a:rPr lang="en-US" dirty="0" smtClean="0"/>
            </a:br>
            <a:r>
              <a:rPr lang="en-US" dirty="0" smtClean="0"/>
              <a:t>2- the magnitude .</a:t>
            </a:r>
            <a:br>
              <a:rPr lang="en-US" dirty="0" smtClean="0"/>
            </a:br>
            <a:r>
              <a:rPr lang="en-US" dirty="0" smtClean="0"/>
              <a:t>3- to which direction.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1- one sample T-Test: </a:t>
            </a:r>
          </a:p>
          <a:p>
            <a:r>
              <a:rPr lang="en-US" dirty="0" smtClean="0"/>
              <a:t>We compare our group with Norm “normal” references.</a:t>
            </a:r>
          </a:p>
          <a:p>
            <a:pPr>
              <a:buNone/>
            </a:pP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Examples:</a:t>
            </a:r>
          </a:p>
          <a:p>
            <a:r>
              <a:rPr lang="en-US" dirty="0" smtClean="0"/>
              <a:t> A researcher might want to test whether the average IQ score for a group of students differs from 100.</a:t>
            </a:r>
          </a:p>
          <a:p>
            <a:r>
              <a:rPr lang="en-US" dirty="0" smtClean="0"/>
              <a:t>a cereal manufacturer can take a sample of boxes from the production line and check whether the mean weight of the samples differs from 1.3 pounds at the 95% confidence level.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2- independent samples t-test procedure compares means for two groups of cases.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Example</a:t>
            </a:r>
            <a:r>
              <a:rPr lang="en-US" dirty="0" smtClean="0"/>
              <a:t>. Patients with high blood pressure are randomly assigned to a placebo group and a treatment group. The placebo subjects receive an inactive pill and the treatment subjects receive a new drug that is expected to lower blood pressure.</a:t>
            </a:r>
          </a:p>
          <a:p>
            <a:r>
              <a:rPr lang="en-US" dirty="0" smtClean="0"/>
              <a:t> After treating the subjects for two months, the two-sample t test is used to compare the average blood pressures for the placebo group and the treatment group. Each patient is measured once and belongs to one group.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3- dependent sample “paired T-test” </a:t>
            </a:r>
          </a:p>
          <a:p>
            <a:r>
              <a:rPr lang="en-US" dirty="0" smtClean="0"/>
              <a:t>When comparing between the same group at two different times </a:t>
            </a:r>
            <a:br>
              <a:rPr lang="en-US" dirty="0" smtClean="0"/>
            </a:br>
            <a:r>
              <a:rPr lang="en-US" dirty="0" smtClean="0"/>
              <a:t>example : </a:t>
            </a:r>
          </a:p>
          <a:p>
            <a:r>
              <a:rPr lang="en-US" dirty="0" smtClean="0"/>
              <a:t>We give section 1 a test before illustrating anatomy, and then we record the results </a:t>
            </a:r>
            <a:br>
              <a:rPr lang="en-US" dirty="0" smtClean="0"/>
            </a:br>
            <a:r>
              <a:rPr lang="en-US" dirty="0" smtClean="0"/>
              <a:t>now we give them another test but after we illustrate it and we record the results again. </a:t>
            </a:r>
            <a:br>
              <a:rPr lang="en-US" dirty="0" smtClean="0"/>
            </a:br>
            <a:r>
              <a:rPr lang="en-US" dirty="0" smtClean="0"/>
              <a:t>We use this kind of test to compare between them.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943" y="228600"/>
            <a:ext cx="9024057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505200" y="3733800"/>
            <a:ext cx="419053" cy="457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0" y="3733800"/>
            <a:ext cx="379195" cy="9350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4114800" y="3733800"/>
            <a:ext cx="379195" cy="9350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4400" y="3048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order of the means is important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4876800" y="10668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971800" y="5181600"/>
            <a:ext cx="2819400" cy="2286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rot="16200000" flipH="1">
            <a:off x="2552700" y="4762500"/>
            <a:ext cx="3810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43000" y="40386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check the first line only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r>
              <a:rPr lang="en-US" dirty="0" smtClean="0"/>
              <a:t>First we go to </a:t>
            </a:r>
            <a:r>
              <a:rPr lang="en-US" dirty="0" err="1" smtClean="0"/>
              <a:t>levene’s</a:t>
            </a:r>
            <a:r>
              <a:rPr lang="en-US" dirty="0"/>
              <a:t> </a:t>
            </a:r>
            <a:r>
              <a:rPr lang="en-US" dirty="0" smtClean="0"/>
              <a:t>, the number “0.787” is higher than alpha 0.05 so it is not significant. </a:t>
            </a:r>
            <a:br>
              <a:rPr lang="en-US" dirty="0" smtClean="0"/>
            </a:br>
            <a:r>
              <a:rPr lang="en-US" dirty="0" smtClean="0"/>
              <a:t>This means : </a:t>
            </a:r>
            <a:br>
              <a:rPr lang="en-US" dirty="0" smtClean="0"/>
            </a:br>
            <a:r>
              <a:rPr lang="en-US" dirty="0" smtClean="0"/>
              <a:t>1- T-Test is valid </a:t>
            </a:r>
          </a:p>
          <a:p>
            <a:r>
              <a:rPr lang="en-US" dirty="0" smtClean="0"/>
              <a:t>2- there are two comparable groups </a:t>
            </a:r>
          </a:p>
          <a:p>
            <a:r>
              <a:rPr lang="en-US" dirty="0" smtClean="0"/>
              <a:t>3- variance is not significant</a:t>
            </a:r>
          </a:p>
          <a:p>
            <a:r>
              <a:rPr lang="en-US" dirty="0" smtClean="0"/>
              <a:t>4- there is no significant confounder or any other intervention will affect the highest grade  except the one we are studying “country”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458200" cy="6858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Second, we go to column number 2 and see if the p-value is significant or not </a:t>
            </a:r>
            <a:br>
              <a:rPr lang="en-US" dirty="0" smtClean="0"/>
            </a:br>
            <a:r>
              <a:rPr lang="en-US" dirty="0" smtClean="0"/>
              <a:t>if it was significant then we reject the null hypothesis and we accept the alternative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 there is a significant DIFFERENCE between the two groups we are studying” . </a:t>
            </a:r>
            <a:br>
              <a:rPr lang="en-US" dirty="0" smtClean="0"/>
            </a:br>
            <a:r>
              <a:rPr lang="en-US" dirty="0" smtClean="0"/>
              <a:t>We answered the first question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can solve this problem using “non-parametric statistics” by transforming the data into NOMINAL and using CHI SQUARE TEST  “ cross tabulation 2X2”  </a:t>
            </a:r>
            <a:br>
              <a:rPr lang="en-US" dirty="0" smtClean="0"/>
            </a:br>
            <a:r>
              <a:rPr lang="en-US" dirty="0" smtClean="0"/>
              <a:t>or to ORDINAL and using MW or KW 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425</Words>
  <Application>Microsoft Office PowerPoint</Application>
  <PresentationFormat>On-screen Show (4:3)</PresentationFormat>
  <Paragraphs>68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T-test + Anova  Notes for slides 13 + 14</vt:lpstr>
      <vt:lpstr>T-test</vt:lpstr>
      <vt:lpstr>PowerPoint Presentation</vt:lpstr>
      <vt:lpstr>types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Anova </vt:lpstr>
      <vt:lpstr>Types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Results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T-test</dc:title>
  <dc:creator>WIN8</dc:creator>
  <cp:lastModifiedBy>user</cp:lastModifiedBy>
  <cp:revision>4</cp:revision>
  <dcterms:created xsi:type="dcterms:W3CDTF">2016-05-20T20:06:52Z</dcterms:created>
  <dcterms:modified xsi:type="dcterms:W3CDTF">2016-11-19T13:19:04Z</dcterms:modified>
</cp:coreProperties>
</file>