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77" r:id="rId8"/>
    <p:sldId id="278" r:id="rId9"/>
    <p:sldId id="263" r:id="rId10"/>
    <p:sldId id="270" r:id="rId11"/>
    <p:sldId id="271" r:id="rId12"/>
    <p:sldId id="269" r:id="rId13"/>
    <p:sldId id="272" r:id="rId14"/>
    <p:sldId id="273" r:id="rId15"/>
    <p:sldId id="274" r:id="rId16"/>
    <p:sldId id="275" r:id="rId17"/>
    <p:sldId id="276" r:id="rId18"/>
    <p:sldId id="264" r:id="rId19"/>
    <p:sldId id="265" r:id="rId20"/>
    <p:sldId id="266" r:id="rId21"/>
    <p:sldId id="267" r:id="rId22"/>
    <p:sldId id="268" r:id="rId23"/>
    <p:sldId id="279" r:id="rId24"/>
    <p:sldId id="280" r:id="rId25"/>
    <p:sldId id="281" r:id="rId26"/>
    <p:sldId id="282" r:id="rId27"/>
    <p:sldId id="284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5DFACB-EDF1-4CBB-AE60-9D00CBD72D50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9B0A56-3A39-4053-87A1-259C6060F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FACB-EDF1-4CBB-AE60-9D00CBD72D50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B0A56-3A39-4053-87A1-259C6060F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FACB-EDF1-4CBB-AE60-9D00CBD72D50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B0A56-3A39-4053-87A1-259C6060F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FACB-EDF1-4CBB-AE60-9D00CBD72D50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B0A56-3A39-4053-87A1-259C6060F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FACB-EDF1-4CBB-AE60-9D00CBD72D50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B0A56-3A39-4053-87A1-259C6060F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FACB-EDF1-4CBB-AE60-9D00CBD72D50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B0A56-3A39-4053-87A1-259C6060F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FACB-EDF1-4CBB-AE60-9D00CBD72D50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B0A56-3A39-4053-87A1-259C6060F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FACB-EDF1-4CBB-AE60-9D00CBD72D50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B0A56-3A39-4053-87A1-259C6060F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DFACB-EDF1-4CBB-AE60-9D00CBD72D50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B0A56-3A39-4053-87A1-259C6060F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5DFACB-EDF1-4CBB-AE60-9D00CBD72D50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B0A56-3A39-4053-87A1-259C6060F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5DFACB-EDF1-4CBB-AE60-9D00CBD72D50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9B0A56-3A39-4053-87A1-259C6060F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5DFACB-EDF1-4CBB-AE60-9D00CBD72D50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9B0A56-3A39-4053-87A1-259C6060F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229600" cy="2743200"/>
          </a:xfrm>
        </p:spPr>
        <p:txBody>
          <a:bodyPr>
            <a:noAutofit/>
          </a:bodyPr>
          <a:lstStyle/>
          <a:p>
            <a:r>
              <a:rPr lang="en-US" sz="8000" i="1" u="sng" dirty="0" smtClean="0"/>
              <a:t>The Adrenal Gland</a:t>
            </a:r>
            <a:endParaRPr lang="en-US" sz="8000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73162"/>
          </a:xfrm>
        </p:spPr>
        <p:txBody>
          <a:bodyPr/>
          <a:lstStyle/>
          <a:p>
            <a:r>
              <a:rPr lang="en-US" dirty="0" smtClean="0"/>
              <a:t>Aldosterone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038600" y="2209800"/>
            <a:ext cx="914400" cy="6096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91200" y="1600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486400" y="838200"/>
            <a:ext cx="137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Blood flow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315200" y="838200"/>
            <a:ext cx="1828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Filtration  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34200" y="1295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991600" y="10668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458200" y="1524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smtClean="0"/>
              <a:t>Aldosterone ESCAPES WITH </a:t>
            </a:r>
            <a:r>
              <a:rPr lang="en-US" sz="6600" b="1" dirty="0" smtClean="0">
                <a:solidFill>
                  <a:srgbClr val="FF0000"/>
                </a:solidFill>
              </a:rPr>
              <a:t>HYPERTENSION!!!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Principle: stimulates Na+/water reabsorbtion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K+/ H+ excretion </a:t>
            </a:r>
            <a:r>
              <a:rPr lang="en-US" sz="3600" dirty="0" smtClean="0">
                <a:solidFill>
                  <a:srgbClr val="FF0000"/>
                </a:solidFill>
              </a:rPr>
              <a:t>(ALKALOSOS)!!!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Lumen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cells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Aldosterone</a:t>
            </a:r>
            <a:endParaRPr lang="en-US" dirty="0"/>
          </a:p>
        </p:txBody>
      </p:sp>
      <p:sp>
        <p:nvSpPr>
          <p:cNvPr id="10" name="Teardrop 9"/>
          <p:cNvSpPr/>
          <p:nvPr/>
        </p:nvSpPr>
        <p:spPr>
          <a:xfrm flipH="1">
            <a:off x="6781800" y="3352800"/>
            <a:ext cx="533400" cy="609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/>
          <p:cNvSpPr/>
          <p:nvPr/>
        </p:nvSpPr>
        <p:spPr>
          <a:xfrm flipH="1">
            <a:off x="7772400" y="3429000"/>
            <a:ext cx="533400" cy="609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 flipH="1">
            <a:off x="6019800" y="4724400"/>
            <a:ext cx="533400" cy="609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/>
          <p:cNvSpPr/>
          <p:nvPr/>
        </p:nvSpPr>
        <p:spPr>
          <a:xfrm flipH="1">
            <a:off x="5867400" y="3657600"/>
            <a:ext cx="533400" cy="609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 flipH="1">
            <a:off x="6705600" y="4114800"/>
            <a:ext cx="533400" cy="609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6172200" y="43434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7315200" y="38862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7391400" y="33528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6477000" y="50292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7162800" y="49530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7772400" y="41910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609600" y="5410200"/>
            <a:ext cx="7772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>
            <a:off x="3657600" y="5638800"/>
            <a:ext cx="533400" cy="53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37" name="Isosceles Triangle 36"/>
          <p:cNvSpPr/>
          <p:nvPr/>
        </p:nvSpPr>
        <p:spPr>
          <a:xfrm>
            <a:off x="2057400" y="5867400"/>
            <a:ext cx="533400" cy="53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38" name="Isosceles Triangle 37"/>
          <p:cNvSpPr/>
          <p:nvPr/>
        </p:nvSpPr>
        <p:spPr>
          <a:xfrm>
            <a:off x="1752600" y="6019800"/>
            <a:ext cx="533400" cy="53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39" name="Isosceles Triangle 38"/>
          <p:cNvSpPr/>
          <p:nvPr/>
        </p:nvSpPr>
        <p:spPr>
          <a:xfrm>
            <a:off x="3352800" y="5334000"/>
            <a:ext cx="533400" cy="53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0" name="Isosceles Triangle 39"/>
          <p:cNvSpPr/>
          <p:nvPr/>
        </p:nvSpPr>
        <p:spPr>
          <a:xfrm>
            <a:off x="2286000" y="5562600"/>
            <a:ext cx="533400" cy="53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1" name="Isosceles Triangle 40"/>
          <p:cNvSpPr/>
          <p:nvPr/>
        </p:nvSpPr>
        <p:spPr>
          <a:xfrm>
            <a:off x="2971800" y="6096000"/>
            <a:ext cx="533400" cy="53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2" name="Isosceles Triangle 41"/>
          <p:cNvSpPr/>
          <p:nvPr/>
        </p:nvSpPr>
        <p:spPr>
          <a:xfrm>
            <a:off x="2743200" y="5486400"/>
            <a:ext cx="533400" cy="53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91000" y="5791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H+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33600" y="6248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H+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657600" y="6248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H+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743200" y="5943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H+</a:t>
            </a:r>
            <a:endParaRPr lang="en-US" sz="2400" b="1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133 L 0 -0.3443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66512E-6 L -6.66667E-6 0.0888 " pathEditMode="relative" ptsTypes="AA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1138E-6 L -0.00417 0.23312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8575E-6 L 1.11022E-16 0.188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999 L -0.00417 0.2331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2.54394E-6 L 0.0125 0.3330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7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5" grpId="0"/>
      <p:bldP spid="26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MUSCLE WEAKNESS = MEMBRANE EXCITABILITY </a:t>
            </a:r>
            <a:r>
              <a:rPr lang="en-US" dirty="0" smtClean="0">
                <a:solidFill>
                  <a:srgbClr val="FF0000"/>
                </a:solidFill>
              </a:rPr>
              <a:t>DECREASES</a:t>
            </a:r>
          </a:p>
          <a:p>
            <a:pPr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kjk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971799"/>
            <a:ext cx="3276600" cy="3343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ALDOSTERONE EXCESS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HYPERTENSION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ALKALOSIS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MUSCLE WEAKNESS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Aldosterone Deficiency:</a:t>
            </a:r>
          </a:p>
          <a:p>
            <a:pPr algn="ctr"/>
            <a:r>
              <a:rPr lang="en-US" dirty="0" smtClean="0"/>
              <a:t>Acidosis</a:t>
            </a:r>
          </a:p>
          <a:p>
            <a:pPr algn="ctr"/>
            <a:r>
              <a:rPr lang="en-US" dirty="0" smtClean="0"/>
              <a:t>Cardiac shock</a:t>
            </a:r>
          </a:p>
          <a:p>
            <a:pPr algn="ctr"/>
            <a:r>
              <a:rPr lang="en-US" dirty="0" smtClean="0"/>
              <a:t>Hypotension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Potassium ion concentration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Angiotensin 2 concentration, for example: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Angiotensin 2 is secreted in response to diminished blood flow to the kidneys or to sodium loss.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Angiotensin2 is secreted in response to renin which is secreted by the kidney.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b="1" dirty="0" smtClean="0"/>
              <a:t>Sodium concentration, increased sodium concentration in the extra cellular fluid </a:t>
            </a:r>
            <a:r>
              <a:rPr lang="en-US" b="1" u="sng" dirty="0" smtClean="0"/>
              <a:t>slightly</a:t>
            </a:r>
            <a:r>
              <a:rPr lang="en-US" b="1" dirty="0" smtClean="0"/>
              <a:t> decreases aldosterone secretion.</a:t>
            </a:r>
            <a:endParaRPr lang="en-US" dirty="0" smtClean="0"/>
          </a:p>
          <a:p>
            <a:r>
              <a:rPr lang="en-US" b="1" dirty="0" smtClean="0"/>
              <a:t>ACTH is necessary for aldosterone secretion but has a slight role in the amount secreted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Aldosterone regulation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To prevent water and salt loss!!</a:t>
            </a:r>
          </a:p>
          <a:p>
            <a:pPr algn="ctr">
              <a:buNone/>
            </a:pP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Sweat gland/ salivary gland/ intestines</a:t>
            </a:r>
            <a:endParaRPr lang="en-US" dirty="0"/>
          </a:p>
        </p:txBody>
      </p:sp>
      <p:pic>
        <p:nvPicPr>
          <p:cNvPr id="4" name="Picture 3" descr="rTLnj7rx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514600"/>
            <a:ext cx="303847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Cortisol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FF0000"/>
                </a:solidFill>
              </a:rPr>
              <a:t>Mineralocorticoids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Cortisone</a:t>
            </a:r>
            <a:r>
              <a:rPr lang="en-US" dirty="0" smtClean="0">
                <a:solidFill>
                  <a:srgbClr val="FF0000"/>
                </a:solidFill>
              </a:rPr>
              <a:t>               Mineralocorticoid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qual 3"/>
          <p:cNvSpPr/>
          <p:nvPr/>
        </p:nvSpPr>
        <p:spPr>
          <a:xfrm>
            <a:off x="2133600" y="1600200"/>
            <a:ext cx="914400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Not Equal 5"/>
          <p:cNvSpPr/>
          <p:nvPr/>
        </p:nvSpPr>
        <p:spPr>
          <a:xfrm>
            <a:off x="2590800" y="2819400"/>
            <a:ext cx="1219200" cy="6096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4600575" cy="443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CORTISOL &amp; carbohydrates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renal_gland_blood_supply-147D213680917F614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387" y="1481138"/>
            <a:ext cx="6477226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ESWYCX3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 contrast="-10000"/>
          </a:blip>
          <a:stretch>
            <a:fillRect/>
          </a:stretch>
        </p:blipFill>
        <p:spPr>
          <a:xfrm>
            <a:off x="1524000" y="1524000"/>
            <a:ext cx="6391275" cy="500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CORTISOL &amp; proteins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2133600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Body except the liver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2286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liver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Lipolysis ,,,,,BUT: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Cortisol and fat</a:t>
            </a:r>
            <a:endParaRPr lang="en-US" dirty="0"/>
          </a:p>
        </p:txBody>
      </p:sp>
      <p:pic>
        <p:nvPicPr>
          <p:cNvPr id="4" name="Picture 3" descr="Fat_Alb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600200"/>
            <a:ext cx="3352800" cy="476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hhjii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76400"/>
            <a:ext cx="6343650" cy="45936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CORTISOL &amp; stress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Cortisol secretion is regulated by adrenocortico tropic hormone ( ACTH)</a:t>
            </a:r>
          </a:p>
          <a:p>
            <a:r>
              <a:rPr lang="en-US" dirty="0" smtClean="0"/>
              <a:t>  ACTH secretion is regulated by: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corticotrophin releasing factor (CRF) from   the hypothalamus. CRF is highly secreted in  response  to physiological stimuli.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Cortisol by negative feedback mechanism. so excess cortisol has inhibitory effect on the hypothalamus( decrease CRF secretion) and the anterior pituitary (decrease ACTH secretion)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 ADH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 of cortisol secretion: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Zona reticularis produces </a:t>
            </a:r>
            <a:r>
              <a:rPr lang="en-US" dirty="0" smtClean="0">
                <a:solidFill>
                  <a:srgbClr val="0070C0"/>
                </a:solidFill>
              </a:rPr>
              <a:t>ANDROGENS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FF0066"/>
                </a:solidFill>
              </a:rPr>
              <a:t>LITTLE AMOUNT OF ESTROGENS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Regulated by ACTH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ANDROGENS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disons-disease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9508" y="1447800"/>
            <a:ext cx="6772240" cy="50855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PROBLEMS: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shings_syndr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295400"/>
            <a:ext cx="5867400" cy="53562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PROBLEMS: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Adrenogenital Syndrome:</a:t>
            </a:r>
            <a:endParaRPr lang="en-US" dirty="0" smtClean="0"/>
          </a:p>
          <a:p>
            <a:r>
              <a:rPr lang="en-US" dirty="0" smtClean="0"/>
              <a:t>Caused by an Adrenocortical tumor which secretes high amounts of androgens.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hZF2CDOP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743200"/>
            <a:ext cx="3581400" cy="366696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reflective-warning-signs-dead-end-ac0567-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838200"/>
            <a:ext cx="5310981" cy="5310981"/>
          </a:xfrm>
        </p:spPr>
      </p:pic>
      <p:pic>
        <p:nvPicPr>
          <p:cNvPr id="7" name="Picture 6" descr="11e74dd64bcad6b6b36302efe361659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4394648"/>
            <a:ext cx="2514600" cy="2463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adBinary_01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98489"/>
            <a:ext cx="8229600" cy="38912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Histology: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Principle: stimulates Na+/water reabsorbtion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K+ excretion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Lumen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cells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Aldosterone</a:t>
            </a:r>
            <a:endParaRPr lang="en-US" dirty="0"/>
          </a:p>
        </p:txBody>
      </p:sp>
      <p:sp>
        <p:nvSpPr>
          <p:cNvPr id="10" name="Teardrop 9"/>
          <p:cNvSpPr/>
          <p:nvPr/>
        </p:nvSpPr>
        <p:spPr>
          <a:xfrm flipH="1">
            <a:off x="6781800" y="3352800"/>
            <a:ext cx="533400" cy="609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/>
          <p:cNvSpPr/>
          <p:nvPr/>
        </p:nvSpPr>
        <p:spPr>
          <a:xfrm flipH="1">
            <a:off x="7772400" y="3429000"/>
            <a:ext cx="533400" cy="609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 flipH="1">
            <a:off x="6019800" y="4724400"/>
            <a:ext cx="533400" cy="609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/>
          <p:cNvSpPr/>
          <p:nvPr/>
        </p:nvSpPr>
        <p:spPr>
          <a:xfrm flipH="1">
            <a:off x="5867400" y="3657600"/>
            <a:ext cx="533400" cy="609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 flipH="1">
            <a:off x="6705600" y="4114800"/>
            <a:ext cx="533400" cy="609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6172200" y="43434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7315200" y="38862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7391400" y="33528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6477000" y="50292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7162800" y="49530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7772400" y="41910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609600" y="5410200"/>
            <a:ext cx="7772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>
            <a:off x="3657600" y="5638800"/>
            <a:ext cx="533400" cy="53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2057400" y="5867400"/>
            <a:ext cx="533400" cy="53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1752600" y="6019800"/>
            <a:ext cx="533400" cy="53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3352800" y="5334000"/>
            <a:ext cx="533400" cy="53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2286000" y="5562600"/>
            <a:ext cx="533400" cy="53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>
            <a:off x="3124200" y="6019800"/>
            <a:ext cx="533400" cy="53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2743200" y="5486400"/>
            <a:ext cx="533400" cy="53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66512E-6 L -6.66667E-6 0.0888 " pathEditMode="relative" ptsTypes="AA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1138E-6 L -0.00417 0.23312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8575E-6 L 1.11022E-16 0.188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999 L -0.00417 0.2331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7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g665168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4191000"/>
            <a:ext cx="1993900" cy="215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Site of action: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stock-vector-illustration-of-a-small-intestine-279974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990600"/>
            <a:ext cx="2010675" cy="2493449"/>
          </a:xfrm>
          <a:prstGeom prst="rect">
            <a:avLst/>
          </a:prstGeom>
        </p:spPr>
      </p:pic>
      <p:pic>
        <p:nvPicPr>
          <p:cNvPr id="6" name="Picture 5" descr="drooling-smil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5550" y="914400"/>
            <a:ext cx="2838450" cy="2838450"/>
          </a:xfrm>
          <a:prstGeom prst="rect">
            <a:avLst/>
          </a:prstGeom>
        </p:spPr>
      </p:pic>
      <p:pic>
        <p:nvPicPr>
          <p:cNvPr id="7" name="Picture 6" descr="clip-art-sweating-3154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1143000"/>
            <a:ext cx="2036472" cy="2409825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2438400" y="441960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6324600"/>
            <a:ext cx="2133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u="sng" dirty="0" smtClean="0">
                <a:solidFill>
                  <a:schemeClr val="tx1"/>
                </a:solidFill>
              </a:rPr>
              <a:t>Kidney</a:t>
            </a:r>
            <a:endParaRPr lang="en-US" sz="3200" b="1" i="1" u="sng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3810000"/>
            <a:ext cx="1371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/>
              <a:t>Salivary glands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581400"/>
            <a:ext cx="1600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/>
              <a:t>intestines</a:t>
            </a:r>
            <a:endParaRPr lang="en-US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3505200"/>
            <a:ext cx="1905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/>
              <a:t>sweat glands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481138"/>
            <a:ext cx="8534399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73162"/>
          </a:xfrm>
        </p:spPr>
        <p:txBody>
          <a:bodyPr/>
          <a:lstStyle/>
          <a:p>
            <a:r>
              <a:rPr lang="en-US" dirty="0" smtClean="0"/>
              <a:t>Aldosterone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b="1" dirty="0" smtClean="0"/>
              <a:t>Aldosterone diffuses readily to the interior of the cell</a:t>
            </a:r>
            <a:r>
              <a:rPr lang="en-US" dirty="0" smtClean="0"/>
              <a:t>          </a:t>
            </a:r>
            <a:r>
              <a:rPr lang="en-US" b="1" dirty="0" smtClean="0"/>
              <a:t>aldosterone binds its receptor</a:t>
            </a:r>
            <a:r>
              <a:rPr lang="en-US" dirty="0" smtClean="0"/>
              <a:t>               </a:t>
            </a:r>
            <a:r>
              <a:rPr lang="en-US" b="1" dirty="0" smtClean="0"/>
              <a:t>Aldosterone receptor complex diffuses into the nucleus and stimulate DNA transcription to mRNA</a:t>
            </a:r>
            <a:r>
              <a:rPr lang="en-US" dirty="0" smtClean="0"/>
              <a:t>           </a:t>
            </a:r>
            <a:r>
              <a:rPr lang="en-US" b="1" dirty="0" err="1" smtClean="0"/>
              <a:t>mRNA</a:t>
            </a:r>
            <a:r>
              <a:rPr lang="en-US" b="1" dirty="0" smtClean="0"/>
              <a:t> diffuses back to the cytoplasm where it is translated to proteins.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mechanism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229600" y="2133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2209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67000" y="3352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b="1" dirty="0" smtClean="0"/>
              <a:t>The protein formed are 2 types:</a:t>
            </a:r>
            <a:endParaRPr lang="en-US" dirty="0" smtClean="0"/>
          </a:p>
          <a:p>
            <a:pPr lvl="0"/>
            <a:r>
              <a:rPr lang="en-US" b="1" dirty="0" smtClean="0"/>
              <a:t>Enzymes: Na+_K+ ATPase which serves as the principle part of the pump for sodium and potassium exchange.</a:t>
            </a:r>
            <a:endParaRPr lang="en-US" dirty="0" smtClean="0"/>
          </a:p>
          <a:p>
            <a:pPr lvl="0"/>
            <a:r>
              <a:rPr lang="en-US" b="1" dirty="0" smtClean="0"/>
              <a:t>Membrane transport proteins: epithelial sodium channel (ENaC) which allows rapid diffusion of sodium into the cell from the lumen.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ALDOSTERONE EXCESS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HYPERTENSION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ALKALOSIS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MUSCLE WEAKNESS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417</Words>
  <Application>Microsoft Office PowerPoint</Application>
  <PresentationFormat>On-screen Show (4:3)</PresentationFormat>
  <Paragraphs>94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The Adrenal Gland</vt:lpstr>
      <vt:lpstr>Anatomy:</vt:lpstr>
      <vt:lpstr>Histology:</vt:lpstr>
      <vt:lpstr>Aldosterone</vt:lpstr>
      <vt:lpstr>Site of action:  </vt:lpstr>
      <vt:lpstr>Aldosterone </vt:lpstr>
      <vt:lpstr>Cellular mechanism </vt:lpstr>
      <vt:lpstr>Slide 8</vt:lpstr>
      <vt:lpstr>Slide 9</vt:lpstr>
      <vt:lpstr>Aldosterone </vt:lpstr>
      <vt:lpstr>Slide 11</vt:lpstr>
      <vt:lpstr>Aldosterone</vt:lpstr>
      <vt:lpstr>Slide 13</vt:lpstr>
      <vt:lpstr>Slide 14</vt:lpstr>
      <vt:lpstr>Slide 15</vt:lpstr>
      <vt:lpstr>Aldosterone regulation</vt:lpstr>
      <vt:lpstr>Sweat gland/ salivary gland/ intestines</vt:lpstr>
      <vt:lpstr>Slide 18</vt:lpstr>
      <vt:lpstr>CORTISOL &amp; carbohydrates</vt:lpstr>
      <vt:lpstr>CORTISOL &amp; proteins</vt:lpstr>
      <vt:lpstr>Cortisol and fat</vt:lpstr>
      <vt:lpstr>CORTISOL &amp; stress</vt:lpstr>
      <vt:lpstr>Regulation of cortisol secretion: </vt:lpstr>
      <vt:lpstr>ANDROGENS</vt:lpstr>
      <vt:lpstr>CLINICAL PROBLEMS:</vt:lpstr>
      <vt:lpstr>CLINICAL PROBLEMS:</vt:lpstr>
      <vt:lpstr>Slide 27</vt:lpstr>
      <vt:lpstr>Slide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Adrenal Gland</dc:title>
  <dc:creator>HP</dc:creator>
  <cp:lastModifiedBy>HP</cp:lastModifiedBy>
  <cp:revision>21</cp:revision>
  <dcterms:created xsi:type="dcterms:W3CDTF">2016-07-17T16:38:14Z</dcterms:created>
  <dcterms:modified xsi:type="dcterms:W3CDTF">2016-07-18T06:11:20Z</dcterms:modified>
</cp:coreProperties>
</file>