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64" r:id="rId4"/>
    <p:sldId id="258" r:id="rId5"/>
    <p:sldId id="265" r:id="rId6"/>
    <p:sldId id="266" r:id="rId7"/>
    <p:sldId id="259" r:id="rId8"/>
    <p:sldId id="269" r:id="rId9"/>
    <p:sldId id="271" r:id="rId10"/>
    <p:sldId id="268" r:id="rId11"/>
    <p:sldId id="267" r:id="rId12"/>
    <p:sldId id="262" r:id="rId13"/>
    <p:sldId id="270" r:id="rId14"/>
    <p:sldId id="272" r:id="rId15"/>
    <p:sldId id="284" r:id="rId16"/>
    <p:sldId id="273" r:id="rId17"/>
    <p:sldId id="275" r:id="rId18"/>
    <p:sldId id="286" r:id="rId19"/>
    <p:sldId id="277" r:id="rId20"/>
    <p:sldId id="278" r:id="rId21"/>
    <p:sldId id="276" r:id="rId22"/>
    <p:sldId id="279" r:id="rId23"/>
    <p:sldId id="280" r:id="rId24"/>
    <p:sldId id="281" r:id="rId25"/>
    <p:sldId id="282" r:id="rId26"/>
    <p:sldId id="283" r:id="rId27"/>
    <p:sldId id="285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D3CEAB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EB724-5266-46D2-AF57-03F30BBFC1AB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07B60-BB40-4822-9DDD-A20B600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recurrent sinus infections since he was 1 year old, </a:t>
            </a:r>
            <a:r>
              <a:rPr lang="en-US" dirty="0" smtClean="0"/>
              <a:t>pneumonia</a:t>
            </a:r>
          </a:p>
          <a:p>
            <a:r>
              <a:rPr lang="en-US" dirty="0" smtClean="0"/>
              <a:t>from an infection with </a:t>
            </a:r>
            <a:r>
              <a:rPr lang="en-US" i="1" dirty="0" err="1" smtClean="0"/>
              <a:t>Pneumocystis</a:t>
            </a:r>
            <a:r>
              <a:rPr lang="en-US" i="1" dirty="0" smtClean="0"/>
              <a:t> </a:t>
            </a:r>
            <a:r>
              <a:rPr lang="en-US" i="1" dirty="0" err="1" smtClean="0"/>
              <a:t>jirovecii</a:t>
            </a:r>
            <a:r>
              <a:rPr lang="en-US" i="1" dirty="0" smtClean="0"/>
              <a:t> </a:t>
            </a:r>
            <a:r>
              <a:rPr lang="en-US" dirty="0" smtClean="0"/>
              <a:t>when he was 3 years old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7B60-BB40-4822-9DDD-A20B6007EF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 with intravenous antibiotics, his serum was tested for antibodies against</a:t>
            </a:r>
          </a:p>
          <a:p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streptolysin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7B60-BB40-4822-9DDD-A20B6007EF9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 region 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7B60-BB40-4822-9DDD-A20B6007EF9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5 years of age, he developed severe, watery diarrhea. Cryptosporidium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parvum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7B60-BB40-4822-9DDD-A20B6007EF9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however treated with</a:t>
            </a:r>
            <a:r>
              <a:rPr lang="en-US" baseline="0" dirty="0" smtClean="0"/>
              <a:t> IV antibiotics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7B60-BB40-4822-9DDD-A20B6007EF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 with intravenous antibiotics, his serum was tested for antibodies against</a:t>
            </a:r>
          </a:p>
          <a:p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streptolysin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7B60-BB40-4822-9DDD-A20B6007EF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pyogenic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(pus-forming) bacteria such as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Haemophilus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influenzae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Streptococcus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Streptococcus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pyogenes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Staphylococcus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aureus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are resistant to destruction 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phagocytic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 unless they are coated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opsonized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with antibody and complement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7B60-BB40-4822-9DDD-A20B6007EF9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however treated with</a:t>
            </a:r>
            <a:r>
              <a:rPr lang="en-US" baseline="0" dirty="0" smtClean="0"/>
              <a:t> IV antibiotics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7B60-BB40-4822-9DDD-A20B6007EF9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however treated with</a:t>
            </a:r>
            <a:r>
              <a:rPr lang="en-US" baseline="0" dirty="0" smtClean="0"/>
              <a:t> IV antibiotics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7B60-BB40-4822-9DDD-A20B6007EF9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recurrent sinus infections since he was 1 year old, </a:t>
            </a:r>
            <a:r>
              <a:rPr lang="en-US" dirty="0" smtClean="0"/>
              <a:t>pneumonia</a:t>
            </a:r>
          </a:p>
          <a:p>
            <a:r>
              <a:rPr lang="en-US" dirty="0" smtClean="0"/>
              <a:t>from an infection with </a:t>
            </a:r>
            <a:r>
              <a:rPr lang="en-US" i="1" dirty="0" err="1" smtClean="0"/>
              <a:t>Pneumocystis</a:t>
            </a:r>
            <a:r>
              <a:rPr lang="en-US" i="1" dirty="0" smtClean="0"/>
              <a:t> </a:t>
            </a:r>
            <a:r>
              <a:rPr lang="en-US" i="1" dirty="0" err="1" smtClean="0"/>
              <a:t>jirovecii</a:t>
            </a:r>
            <a:r>
              <a:rPr lang="en-US" i="1" dirty="0" smtClean="0"/>
              <a:t> </a:t>
            </a:r>
            <a:r>
              <a:rPr lang="en-US" dirty="0" smtClean="0"/>
              <a:t>when he was 3 years old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7B60-BB40-4822-9DDD-A20B6007EF9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 with intravenous antibiotics, his serum was tested for antibodies against</a:t>
            </a:r>
          </a:p>
          <a:p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streptolysin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7B60-BB40-4822-9DDD-A20B6007EF9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 with intravenous antibiotics, his serum was tested for antibodies against</a:t>
            </a:r>
          </a:p>
          <a:p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streptolysin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07B60-BB40-4822-9DDD-A20B6007EF9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B582-CB93-473B-A28B-1211DD8AEFBD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4091-A0BF-42F3-A99A-8D752D029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B582-CB93-473B-A28B-1211DD8AEFBD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4091-A0BF-42F3-A99A-8D752D029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B582-CB93-473B-A28B-1211DD8AEFBD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4091-A0BF-42F3-A99A-8D752D029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B582-CB93-473B-A28B-1211DD8AEFBD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4091-A0BF-42F3-A99A-8D752D029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B582-CB93-473B-A28B-1211DD8AEFBD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4091-A0BF-42F3-A99A-8D752D029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B582-CB93-473B-A28B-1211DD8AEFBD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4091-A0BF-42F3-A99A-8D752D029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B582-CB93-473B-A28B-1211DD8AEFBD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4091-A0BF-42F3-A99A-8D752D029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B582-CB93-473B-A28B-1211DD8AEFBD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4091-A0BF-42F3-A99A-8D752D029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B582-CB93-473B-A28B-1211DD8AEFBD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4091-A0BF-42F3-A99A-8D752D029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B582-CB93-473B-A28B-1211DD8AEFBD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4091-A0BF-42F3-A99A-8D752D029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B582-CB93-473B-A28B-1211DD8AEFBD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4091-A0BF-42F3-A99A-8D752D029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DB582-CB93-473B-A28B-1211DD8AEFBD}" type="datetimeFigureOut">
              <a:rPr lang="en-US" smtClean="0"/>
              <a:pPr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84091-A0BF-42F3-A99A-8D752D029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80319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oper Black" pitchFamily="18" charset="0"/>
              </a:rPr>
              <a:t>The case of </a:t>
            </a:r>
            <a:br>
              <a:rPr lang="en-US" sz="4000" dirty="0" smtClean="0">
                <a:latin typeface="Cooper Black" pitchFamily="18" charset="0"/>
              </a:rPr>
            </a:br>
            <a:r>
              <a:rPr lang="en-US" sz="5400" dirty="0" smtClean="0">
                <a:latin typeface="Cooper Black" pitchFamily="18" charset="0"/>
              </a:rPr>
              <a:t>Dennis Fawcett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ms-age-math-puzz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92896"/>
            <a:ext cx="2905125" cy="392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5-years old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62373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 Laila Al-Hafez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cell activation</a:t>
            </a:r>
            <a:endParaRPr lang="en-US" dirty="0"/>
          </a:p>
        </p:txBody>
      </p:sp>
      <p:pic>
        <p:nvPicPr>
          <p:cNvPr id="4" name="Content Placeholder 3" descr="Fig-5-a-T-cell-independent-B-cell-activation-Repetitive-antigens-such-as-bacteri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963" b="61184"/>
          <a:stretch>
            <a:fillRect/>
          </a:stretch>
        </p:blipFill>
        <p:spPr>
          <a:xfrm>
            <a:off x="0" y="1556792"/>
            <a:ext cx="9144000" cy="4250159"/>
          </a:xfrm>
        </p:spPr>
      </p:pic>
      <p:sp>
        <p:nvSpPr>
          <p:cNvPr id="5" name="TextBox 4"/>
          <p:cNvSpPr txBox="1"/>
          <p:nvPr/>
        </p:nvSpPr>
        <p:spPr>
          <a:xfrm>
            <a:off x="1115616" y="22048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IgM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IgD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IgM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54452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CD40/CD40L not involved</a:t>
            </a:r>
            <a:br>
              <a:rPr lang="en-US" dirty="0" smtClean="0"/>
            </a:br>
            <a:r>
              <a:rPr lang="en-US" dirty="0" smtClean="0"/>
              <a:t>This pathway is intact.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-5-a-T-cell-independent-B-cell-activation-Repetitive-antigens-such-as-bacteri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925" t="38450"/>
          <a:stretch>
            <a:fillRect/>
          </a:stretch>
        </p:blipFill>
        <p:spPr>
          <a:xfrm>
            <a:off x="-67010" y="0"/>
            <a:ext cx="921101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563888" y="378904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CD40      CD40L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486916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IL-4, IL-5, others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29969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switching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436510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CD4+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024" y="5157192"/>
            <a:ext cx="5698976" cy="1354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combination of CD40 signals and cytokines activate the APCs</a:t>
            </a:r>
            <a:endParaRPr lang="en-US" sz="3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763688" y="764704"/>
            <a:ext cx="4824536" cy="2592288"/>
            <a:chOff x="1691680" y="2241474"/>
            <a:chExt cx="4536504" cy="2411661"/>
          </a:xfrm>
        </p:grpSpPr>
        <p:sp>
          <p:nvSpPr>
            <p:cNvPr id="7" name="Chevron 6"/>
            <p:cNvSpPr/>
            <p:nvPr/>
          </p:nvSpPr>
          <p:spPr>
            <a:xfrm flipH="1">
              <a:off x="3347864" y="3429000"/>
              <a:ext cx="576063" cy="144016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07904" y="3068960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hevron 18"/>
            <p:cNvSpPr/>
            <p:nvPr/>
          </p:nvSpPr>
          <p:spPr>
            <a:xfrm flipH="1">
              <a:off x="3275856" y="3068960"/>
              <a:ext cx="576064" cy="216024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4175956" y="2816932"/>
              <a:ext cx="216024" cy="720080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5"/>
            <p:cNvSpPr/>
            <p:nvPr/>
          </p:nvSpPr>
          <p:spPr>
            <a:xfrm flipH="1">
              <a:off x="3851920" y="3429000"/>
              <a:ext cx="576064" cy="14401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691680" y="2514813"/>
              <a:ext cx="1874964" cy="197468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CD4+ T cell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6324010">
              <a:off x="3997502" y="2422454"/>
              <a:ext cx="2411661" cy="2049702"/>
            </a:xfrm>
            <a:custGeom>
              <a:avLst/>
              <a:gdLst>
                <a:gd name="connsiteX0" fmla="*/ 1447775 w 1832730"/>
                <a:gd name="connsiteY0" fmla="*/ 352698 h 1808077"/>
                <a:gd name="connsiteX1" fmla="*/ 1434712 w 1832730"/>
                <a:gd name="connsiteY1" fmla="*/ 91440 h 1808077"/>
                <a:gd name="connsiteX2" fmla="*/ 1382461 w 1832730"/>
                <a:gd name="connsiteY2" fmla="*/ 65315 h 1808077"/>
                <a:gd name="connsiteX3" fmla="*/ 1134267 w 1832730"/>
                <a:gd name="connsiteY3" fmla="*/ 91440 h 1808077"/>
                <a:gd name="connsiteX4" fmla="*/ 1082015 w 1832730"/>
                <a:gd name="connsiteY4" fmla="*/ 130629 h 1808077"/>
                <a:gd name="connsiteX5" fmla="*/ 990575 w 1832730"/>
                <a:gd name="connsiteY5" fmla="*/ 143692 h 1808077"/>
                <a:gd name="connsiteX6" fmla="*/ 938324 w 1832730"/>
                <a:gd name="connsiteY6" fmla="*/ 104503 h 1808077"/>
                <a:gd name="connsiteX7" fmla="*/ 794632 w 1832730"/>
                <a:gd name="connsiteY7" fmla="*/ 39189 h 1808077"/>
                <a:gd name="connsiteX8" fmla="*/ 690129 w 1832730"/>
                <a:gd name="connsiteY8" fmla="*/ 0 h 1808077"/>
                <a:gd name="connsiteX9" fmla="*/ 585627 w 1832730"/>
                <a:gd name="connsiteY9" fmla="*/ 26126 h 1808077"/>
                <a:gd name="connsiteX10" fmla="*/ 520312 w 1832730"/>
                <a:gd name="connsiteY10" fmla="*/ 52252 h 1808077"/>
                <a:gd name="connsiteX11" fmla="*/ 415809 w 1832730"/>
                <a:gd name="connsiteY11" fmla="*/ 130629 h 1808077"/>
                <a:gd name="connsiteX12" fmla="*/ 389684 w 1832730"/>
                <a:gd name="connsiteY12" fmla="*/ 169818 h 1808077"/>
                <a:gd name="connsiteX13" fmla="*/ 389684 w 1832730"/>
                <a:gd name="connsiteY13" fmla="*/ 613955 h 1808077"/>
                <a:gd name="connsiteX14" fmla="*/ 298244 w 1832730"/>
                <a:gd name="connsiteY14" fmla="*/ 653143 h 1808077"/>
                <a:gd name="connsiteX15" fmla="*/ 193741 w 1832730"/>
                <a:gd name="connsiteY15" fmla="*/ 718458 h 1808077"/>
                <a:gd name="connsiteX16" fmla="*/ 102301 w 1832730"/>
                <a:gd name="connsiteY16" fmla="*/ 757646 h 1808077"/>
                <a:gd name="connsiteX17" fmla="*/ 63112 w 1832730"/>
                <a:gd name="connsiteY17" fmla="*/ 783772 h 1808077"/>
                <a:gd name="connsiteX18" fmla="*/ 10861 w 1832730"/>
                <a:gd name="connsiteY18" fmla="*/ 875212 h 1808077"/>
                <a:gd name="connsiteX19" fmla="*/ 23924 w 1832730"/>
                <a:gd name="connsiteY19" fmla="*/ 1110343 h 1808077"/>
                <a:gd name="connsiteX20" fmla="*/ 154552 w 1832730"/>
                <a:gd name="connsiteY20" fmla="*/ 1214846 h 1808077"/>
                <a:gd name="connsiteX21" fmla="*/ 193741 w 1832730"/>
                <a:gd name="connsiteY21" fmla="*/ 1240972 h 1808077"/>
                <a:gd name="connsiteX22" fmla="*/ 245992 w 1832730"/>
                <a:gd name="connsiteY22" fmla="*/ 1293223 h 1808077"/>
                <a:gd name="connsiteX23" fmla="*/ 259055 w 1832730"/>
                <a:gd name="connsiteY23" fmla="*/ 1476103 h 1808077"/>
                <a:gd name="connsiteX24" fmla="*/ 285181 w 1832730"/>
                <a:gd name="connsiteY24" fmla="*/ 1619795 h 1808077"/>
                <a:gd name="connsiteX25" fmla="*/ 311307 w 1832730"/>
                <a:gd name="connsiteY25" fmla="*/ 1658983 h 1808077"/>
                <a:gd name="connsiteX26" fmla="*/ 350495 w 1832730"/>
                <a:gd name="connsiteY26" fmla="*/ 1685109 h 1808077"/>
                <a:gd name="connsiteX27" fmla="*/ 376621 w 1832730"/>
                <a:gd name="connsiteY27" fmla="*/ 1724298 h 1808077"/>
                <a:gd name="connsiteX28" fmla="*/ 494187 w 1832730"/>
                <a:gd name="connsiteY28" fmla="*/ 1711235 h 1808077"/>
                <a:gd name="connsiteX29" fmla="*/ 598689 w 1832730"/>
                <a:gd name="connsiteY29" fmla="*/ 1672046 h 1808077"/>
                <a:gd name="connsiteX30" fmla="*/ 664004 w 1832730"/>
                <a:gd name="connsiteY30" fmla="*/ 1685109 h 1808077"/>
                <a:gd name="connsiteX31" fmla="*/ 703192 w 1832730"/>
                <a:gd name="connsiteY31" fmla="*/ 1698172 h 1808077"/>
                <a:gd name="connsiteX32" fmla="*/ 755444 w 1832730"/>
                <a:gd name="connsiteY32" fmla="*/ 1711235 h 1808077"/>
                <a:gd name="connsiteX33" fmla="*/ 859947 w 1832730"/>
                <a:gd name="connsiteY33" fmla="*/ 1750423 h 1808077"/>
                <a:gd name="connsiteX34" fmla="*/ 938324 w 1832730"/>
                <a:gd name="connsiteY34" fmla="*/ 1802675 h 1808077"/>
                <a:gd name="connsiteX35" fmla="*/ 1055889 w 1832730"/>
                <a:gd name="connsiteY35" fmla="*/ 1763486 h 1808077"/>
                <a:gd name="connsiteX36" fmla="*/ 1095078 w 1832730"/>
                <a:gd name="connsiteY36" fmla="*/ 1724298 h 1808077"/>
                <a:gd name="connsiteX37" fmla="*/ 1186518 w 1832730"/>
                <a:gd name="connsiteY37" fmla="*/ 1658983 h 1808077"/>
                <a:gd name="connsiteX38" fmla="*/ 1225707 w 1832730"/>
                <a:gd name="connsiteY38" fmla="*/ 1567543 h 1808077"/>
                <a:gd name="connsiteX39" fmla="*/ 1238769 w 1832730"/>
                <a:gd name="connsiteY39" fmla="*/ 1463040 h 1808077"/>
                <a:gd name="connsiteX40" fmla="*/ 1630655 w 1832730"/>
                <a:gd name="connsiteY40" fmla="*/ 1449978 h 1808077"/>
                <a:gd name="connsiteX41" fmla="*/ 1643718 w 1832730"/>
                <a:gd name="connsiteY41" fmla="*/ 1267098 h 1808077"/>
                <a:gd name="connsiteX42" fmla="*/ 1617592 w 1832730"/>
                <a:gd name="connsiteY42" fmla="*/ 1227909 h 1808077"/>
                <a:gd name="connsiteX43" fmla="*/ 1591467 w 1832730"/>
                <a:gd name="connsiteY43" fmla="*/ 1149532 h 1808077"/>
                <a:gd name="connsiteX44" fmla="*/ 1604529 w 1832730"/>
                <a:gd name="connsiteY44" fmla="*/ 1058092 h 1808077"/>
                <a:gd name="connsiteX45" fmla="*/ 1643718 w 1832730"/>
                <a:gd name="connsiteY45" fmla="*/ 1031966 h 1808077"/>
                <a:gd name="connsiteX46" fmla="*/ 1682907 w 1832730"/>
                <a:gd name="connsiteY46" fmla="*/ 992778 h 1808077"/>
                <a:gd name="connsiteX47" fmla="*/ 1761284 w 1832730"/>
                <a:gd name="connsiteY47" fmla="*/ 927463 h 1808077"/>
                <a:gd name="connsiteX48" fmla="*/ 1787409 w 1832730"/>
                <a:gd name="connsiteY48" fmla="*/ 875212 h 1808077"/>
                <a:gd name="connsiteX49" fmla="*/ 1813535 w 1832730"/>
                <a:gd name="connsiteY49" fmla="*/ 744583 h 1808077"/>
                <a:gd name="connsiteX50" fmla="*/ 1800472 w 1832730"/>
                <a:gd name="connsiteY50" fmla="*/ 613955 h 1808077"/>
                <a:gd name="connsiteX51" fmla="*/ 1669844 w 1832730"/>
                <a:gd name="connsiteY51" fmla="*/ 548640 h 1808077"/>
                <a:gd name="connsiteX52" fmla="*/ 1617592 w 1832730"/>
                <a:gd name="connsiteY52" fmla="*/ 378823 h 1808077"/>
                <a:gd name="connsiteX53" fmla="*/ 1539215 w 1832730"/>
                <a:gd name="connsiteY53" fmla="*/ 352698 h 1808077"/>
                <a:gd name="connsiteX54" fmla="*/ 1500027 w 1832730"/>
                <a:gd name="connsiteY54" fmla="*/ 339635 h 1808077"/>
                <a:gd name="connsiteX55" fmla="*/ 1460838 w 1832730"/>
                <a:gd name="connsiteY55" fmla="*/ 326572 h 1808077"/>
                <a:gd name="connsiteX56" fmla="*/ 1447775 w 1832730"/>
                <a:gd name="connsiteY56" fmla="*/ 352698 h 180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832730" h="1808077">
                  <a:moveTo>
                    <a:pt x="1447775" y="352698"/>
                  </a:moveTo>
                  <a:cubicBezTo>
                    <a:pt x="1443421" y="265612"/>
                    <a:pt x="1454036" y="176467"/>
                    <a:pt x="1434712" y="91440"/>
                  </a:cubicBezTo>
                  <a:cubicBezTo>
                    <a:pt x="1430396" y="72452"/>
                    <a:pt x="1401934" y="65315"/>
                    <a:pt x="1382461" y="65315"/>
                  </a:cubicBezTo>
                  <a:cubicBezTo>
                    <a:pt x="1299273" y="65315"/>
                    <a:pt x="1216998" y="82732"/>
                    <a:pt x="1134267" y="91440"/>
                  </a:cubicBezTo>
                  <a:cubicBezTo>
                    <a:pt x="1116850" y="104503"/>
                    <a:pt x="1095953" y="113904"/>
                    <a:pt x="1082015" y="130629"/>
                  </a:cubicBezTo>
                  <a:cubicBezTo>
                    <a:pt x="1034686" y="187424"/>
                    <a:pt x="1133130" y="191211"/>
                    <a:pt x="990575" y="143692"/>
                  </a:cubicBezTo>
                  <a:cubicBezTo>
                    <a:pt x="973158" y="130629"/>
                    <a:pt x="956993" y="115704"/>
                    <a:pt x="938324" y="104503"/>
                  </a:cubicBezTo>
                  <a:cubicBezTo>
                    <a:pt x="869946" y="63476"/>
                    <a:pt x="862203" y="69221"/>
                    <a:pt x="794632" y="39189"/>
                  </a:cubicBezTo>
                  <a:cubicBezTo>
                    <a:pt x="706805" y="154"/>
                    <a:pt x="779268" y="22285"/>
                    <a:pt x="690129" y="0"/>
                  </a:cubicBezTo>
                  <a:cubicBezTo>
                    <a:pt x="634442" y="11138"/>
                    <a:pt x="631534" y="8911"/>
                    <a:pt x="585627" y="26126"/>
                  </a:cubicBezTo>
                  <a:cubicBezTo>
                    <a:pt x="563671" y="34359"/>
                    <a:pt x="540282" y="39963"/>
                    <a:pt x="520312" y="52252"/>
                  </a:cubicBezTo>
                  <a:cubicBezTo>
                    <a:pt x="483228" y="75073"/>
                    <a:pt x="415809" y="130629"/>
                    <a:pt x="415809" y="130629"/>
                  </a:cubicBezTo>
                  <a:cubicBezTo>
                    <a:pt x="407101" y="143692"/>
                    <a:pt x="390287" y="154130"/>
                    <a:pt x="389684" y="169818"/>
                  </a:cubicBezTo>
                  <a:cubicBezTo>
                    <a:pt x="389672" y="170141"/>
                    <a:pt x="419098" y="537479"/>
                    <a:pt x="389684" y="613955"/>
                  </a:cubicBezTo>
                  <a:cubicBezTo>
                    <a:pt x="383984" y="628774"/>
                    <a:pt x="314280" y="646270"/>
                    <a:pt x="298244" y="653143"/>
                  </a:cubicBezTo>
                  <a:cubicBezTo>
                    <a:pt x="213985" y="689254"/>
                    <a:pt x="275583" y="667307"/>
                    <a:pt x="193741" y="718458"/>
                  </a:cubicBezTo>
                  <a:cubicBezTo>
                    <a:pt x="85017" y="786410"/>
                    <a:pt x="191185" y="713203"/>
                    <a:pt x="102301" y="757646"/>
                  </a:cubicBezTo>
                  <a:cubicBezTo>
                    <a:pt x="88259" y="764667"/>
                    <a:pt x="76175" y="775063"/>
                    <a:pt x="63112" y="783772"/>
                  </a:cubicBezTo>
                  <a:cubicBezTo>
                    <a:pt x="47202" y="804986"/>
                    <a:pt x="10861" y="841966"/>
                    <a:pt x="10861" y="875212"/>
                  </a:cubicBezTo>
                  <a:cubicBezTo>
                    <a:pt x="10861" y="953710"/>
                    <a:pt x="0" y="1035580"/>
                    <a:pt x="23924" y="1110343"/>
                  </a:cubicBezTo>
                  <a:cubicBezTo>
                    <a:pt x="59113" y="1220307"/>
                    <a:pt x="95550" y="1185344"/>
                    <a:pt x="154552" y="1214846"/>
                  </a:cubicBezTo>
                  <a:cubicBezTo>
                    <a:pt x="168594" y="1221867"/>
                    <a:pt x="181821" y="1230755"/>
                    <a:pt x="193741" y="1240972"/>
                  </a:cubicBezTo>
                  <a:cubicBezTo>
                    <a:pt x="212443" y="1257002"/>
                    <a:pt x="228575" y="1275806"/>
                    <a:pt x="245992" y="1293223"/>
                  </a:cubicBezTo>
                  <a:cubicBezTo>
                    <a:pt x="250346" y="1354183"/>
                    <a:pt x="253522" y="1415239"/>
                    <a:pt x="259055" y="1476103"/>
                  </a:cubicBezTo>
                  <a:cubicBezTo>
                    <a:pt x="262057" y="1509123"/>
                    <a:pt x="265633" y="1580699"/>
                    <a:pt x="285181" y="1619795"/>
                  </a:cubicBezTo>
                  <a:cubicBezTo>
                    <a:pt x="292202" y="1633837"/>
                    <a:pt x="300206" y="1647882"/>
                    <a:pt x="311307" y="1658983"/>
                  </a:cubicBezTo>
                  <a:cubicBezTo>
                    <a:pt x="322408" y="1670084"/>
                    <a:pt x="337432" y="1676400"/>
                    <a:pt x="350495" y="1685109"/>
                  </a:cubicBezTo>
                  <a:cubicBezTo>
                    <a:pt x="359204" y="1698172"/>
                    <a:pt x="361174" y="1721490"/>
                    <a:pt x="376621" y="1724298"/>
                  </a:cubicBezTo>
                  <a:cubicBezTo>
                    <a:pt x="415415" y="1731351"/>
                    <a:pt x="455216" y="1717231"/>
                    <a:pt x="494187" y="1711235"/>
                  </a:cubicBezTo>
                  <a:cubicBezTo>
                    <a:pt x="545567" y="1703330"/>
                    <a:pt x="551815" y="1695483"/>
                    <a:pt x="598689" y="1672046"/>
                  </a:cubicBezTo>
                  <a:cubicBezTo>
                    <a:pt x="620461" y="1676400"/>
                    <a:pt x="642464" y="1679724"/>
                    <a:pt x="664004" y="1685109"/>
                  </a:cubicBezTo>
                  <a:cubicBezTo>
                    <a:pt x="677362" y="1688449"/>
                    <a:pt x="689953" y="1694389"/>
                    <a:pt x="703192" y="1698172"/>
                  </a:cubicBezTo>
                  <a:cubicBezTo>
                    <a:pt x="720455" y="1703104"/>
                    <a:pt x="738181" y="1706303"/>
                    <a:pt x="755444" y="1711235"/>
                  </a:cubicBezTo>
                  <a:cubicBezTo>
                    <a:pt x="791273" y="1721472"/>
                    <a:pt x="825451" y="1736625"/>
                    <a:pt x="859947" y="1750423"/>
                  </a:cubicBezTo>
                  <a:cubicBezTo>
                    <a:pt x="876262" y="1766739"/>
                    <a:pt x="905915" y="1808077"/>
                    <a:pt x="938324" y="1802675"/>
                  </a:cubicBezTo>
                  <a:cubicBezTo>
                    <a:pt x="979070" y="1795884"/>
                    <a:pt x="1055889" y="1763486"/>
                    <a:pt x="1055889" y="1763486"/>
                  </a:cubicBezTo>
                  <a:cubicBezTo>
                    <a:pt x="1068952" y="1750423"/>
                    <a:pt x="1081052" y="1736320"/>
                    <a:pt x="1095078" y="1724298"/>
                  </a:cubicBezTo>
                  <a:cubicBezTo>
                    <a:pt x="1123438" y="1699990"/>
                    <a:pt x="1155500" y="1679662"/>
                    <a:pt x="1186518" y="1658983"/>
                  </a:cubicBezTo>
                  <a:cubicBezTo>
                    <a:pt x="1199386" y="1633247"/>
                    <a:pt x="1220215" y="1597747"/>
                    <a:pt x="1225707" y="1567543"/>
                  </a:cubicBezTo>
                  <a:cubicBezTo>
                    <a:pt x="1231987" y="1533004"/>
                    <a:pt x="1205056" y="1472828"/>
                    <a:pt x="1238769" y="1463040"/>
                  </a:cubicBezTo>
                  <a:cubicBezTo>
                    <a:pt x="1364287" y="1426599"/>
                    <a:pt x="1500026" y="1454332"/>
                    <a:pt x="1630655" y="1449978"/>
                  </a:cubicBezTo>
                  <a:cubicBezTo>
                    <a:pt x="1670378" y="1370531"/>
                    <a:pt x="1672140" y="1390259"/>
                    <a:pt x="1643718" y="1267098"/>
                  </a:cubicBezTo>
                  <a:cubicBezTo>
                    <a:pt x="1640188" y="1251800"/>
                    <a:pt x="1623968" y="1242256"/>
                    <a:pt x="1617592" y="1227909"/>
                  </a:cubicBezTo>
                  <a:cubicBezTo>
                    <a:pt x="1606408" y="1202744"/>
                    <a:pt x="1591467" y="1149532"/>
                    <a:pt x="1591467" y="1149532"/>
                  </a:cubicBezTo>
                  <a:cubicBezTo>
                    <a:pt x="1595821" y="1119052"/>
                    <a:pt x="1592024" y="1086228"/>
                    <a:pt x="1604529" y="1058092"/>
                  </a:cubicBezTo>
                  <a:cubicBezTo>
                    <a:pt x="1610905" y="1043745"/>
                    <a:pt x="1631657" y="1042017"/>
                    <a:pt x="1643718" y="1031966"/>
                  </a:cubicBezTo>
                  <a:cubicBezTo>
                    <a:pt x="1657910" y="1020140"/>
                    <a:pt x="1668715" y="1004605"/>
                    <a:pt x="1682907" y="992778"/>
                  </a:cubicBezTo>
                  <a:cubicBezTo>
                    <a:pt x="1792018" y="901852"/>
                    <a:pt x="1646801" y="1041946"/>
                    <a:pt x="1761284" y="927463"/>
                  </a:cubicBezTo>
                  <a:cubicBezTo>
                    <a:pt x="1769992" y="910046"/>
                    <a:pt x="1780572" y="893445"/>
                    <a:pt x="1787409" y="875212"/>
                  </a:cubicBezTo>
                  <a:cubicBezTo>
                    <a:pt x="1799101" y="844033"/>
                    <a:pt x="1809020" y="771674"/>
                    <a:pt x="1813535" y="744583"/>
                  </a:cubicBezTo>
                  <a:cubicBezTo>
                    <a:pt x="1809181" y="701040"/>
                    <a:pt x="1832730" y="643525"/>
                    <a:pt x="1800472" y="613955"/>
                  </a:cubicBezTo>
                  <a:cubicBezTo>
                    <a:pt x="1666037" y="490723"/>
                    <a:pt x="1634987" y="688069"/>
                    <a:pt x="1669844" y="548640"/>
                  </a:cubicBezTo>
                  <a:cubicBezTo>
                    <a:pt x="1660468" y="445505"/>
                    <a:pt x="1695131" y="413284"/>
                    <a:pt x="1617592" y="378823"/>
                  </a:cubicBezTo>
                  <a:cubicBezTo>
                    <a:pt x="1592427" y="367639"/>
                    <a:pt x="1565341" y="361406"/>
                    <a:pt x="1539215" y="352698"/>
                  </a:cubicBezTo>
                  <a:lnTo>
                    <a:pt x="1500027" y="339635"/>
                  </a:lnTo>
                  <a:lnTo>
                    <a:pt x="1460838" y="326572"/>
                  </a:lnTo>
                  <a:lnTo>
                    <a:pt x="1447775" y="3526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635896" y="220486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CD40L      CD40</a:t>
            </a:r>
            <a:endParaRPr lang="en-US" sz="1100" dirty="0"/>
          </a:p>
        </p:txBody>
      </p:sp>
      <p:pic>
        <p:nvPicPr>
          <p:cNvPr id="50" name="Content Placeholder 3" descr="Fig-5-a-T-cell-independent-B-cell-activation-Repetitive-antigens-such-as-bacteri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659" t="76980" r="47405" b="19788"/>
          <a:stretch>
            <a:fillRect/>
          </a:stretch>
        </p:blipFill>
        <p:spPr>
          <a:xfrm>
            <a:off x="3203848" y="3140968"/>
            <a:ext cx="1656184" cy="360040"/>
          </a:xfrm>
        </p:spPr>
      </p:pic>
      <p:sp>
        <p:nvSpPr>
          <p:cNvPr id="51" name="TextBox 50"/>
          <p:cNvSpPr txBox="1"/>
          <p:nvPr/>
        </p:nvSpPr>
        <p:spPr>
          <a:xfrm>
            <a:off x="3707904" y="3501008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IFN-</a:t>
            </a:r>
            <a:r>
              <a:rPr lang="el-GR" sz="2000" dirty="0" smtClean="0"/>
              <a:t>γ</a:t>
            </a:r>
            <a:endParaRPr lang="en-US" sz="200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4788024" y="18448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Macrophage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latin typeface="Edwardian Script ITC" pitchFamily="66" charset="0"/>
              </a:rPr>
              <a:t>Let’s think of why..</a:t>
            </a:r>
            <a:endParaRPr lang="en-US" sz="8800" dirty="0">
              <a:latin typeface="Edwardian Script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dical-feed_a_cold-old_wives-old_wives_tales-folk_wisdom-flu-pron340_lo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4250" r="32500" b="18929"/>
          <a:stretch>
            <a:fillRect/>
          </a:stretch>
        </p:blipFill>
        <p:spPr>
          <a:xfrm>
            <a:off x="0" y="620688"/>
            <a:ext cx="5342081" cy="5858000"/>
          </a:xfrm>
        </p:spPr>
      </p:pic>
      <p:grpSp>
        <p:nvGrpSpPr>
          <p:cNvPr id="3" name="Group 6"/>
          <p:cNvGrpSpPr/>
          <p:nvPr/>
        </p:nvGrpSpPr>
        <p:grpSpPr>
          <a:xfrm>
            <a:off x="179512" y="1412776"/>
            <a:ext cx="4824536" cy="3528392"/>
            <a:chOff x="1835696" y="1124744"/>
            <a:chExt cx="5328592" cy="3816424"/>
          </a:xfrm>
        </p:grpSpPr>
        <p:sp>
          <p:nvSpPr>
            <p:cNvPr id="5" name="Rectangle 4"/>
            <p:cNvSpPr/>
            <p:nvPr/>
          </p:nvSpPr>
          <p:spPr>
            <a:xfrm>
              <a:off x="3419872" y="1124744"/>
              <a:ext cx="3744416" cy="3816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35696" y="1268760"/>
              <a:ext cx="1944216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1560" y="191683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My boy is sick!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700808"/>
            <a:ext cx="5364088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IrisUPC" pitchFamily="34" charset="-34"/>
                <a:cs typeface="IrisUPC" pitchFamily="34" charset="-34"/>
              </a:rPr>
              <a:t>Severe acute infection of the </a:t>
            </a:r>
            <a:r>
              <a:rPr lang="en-US" sz="4400" dirty="0" err="1" smtClean="0">
                <a:latin typeface="IrisUPC" pitchFamily="34" charset="-34"/>
                <a:cs typeface="IrisUPC" pitchFamily="34" charset="-34"/>
              </a:rPr>
              <a:t>ethmoid</a:t>
            </a:r>
            <a:r>
              <a:rPr lang="en-US" sz="4400" dirty="0" smtClean="0">
                <a:latin typeface="IrisUPC" pitchFamily="34" charset="-34"/>
                <a:cs typeface="IrisUPC" pitchFamily="34" charset="-34"/>
              </a:rPr>
              <a:t> sinuses</a:t>
            </a:r>
            <a:endParaRPr lang="en-US" sz="44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79912" y="3356992"/>
            <a:ext cx="496855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dk1"/>
                </a:solidFill>
                <a:latin typeface="IrisUPC" pitchFamily="34" charset="-34"/>
                <a:cs typeface="IrisUPC" pitchFamily="34" charset="-34"/>
              </a:rPr>
              <a:t>streptococci 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risUPC" pitchFamily="34" charset="-34"/>
                <a:cs typeface="IrisUPC" pitchFamily="34" charset="-34"/>
              </a:rPr>
              <a:t>were cultured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latin typeface="Edwardian Script ITC" pitchFamily="66" charset="0"/>
              </a:rPr>
              <a:t>Let’s think of why..</a:t>
            </a:r>
            <a:endParaRPr lang="en-US" sz="8800" dirty="0">
              <a:latin typeface="Edwardian Script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4437112"/>
            <a:ext cx="4355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Gabriola" pitchFamily="82" charset="0"/>
              </a:rPr>
              <a:t>Pyogenic</a:t>
            </a:r>
            <a:r>
              <a:rPr lang="en-US" sz="4400" dirty="0" smtClean="0">
                <a:latin typeface="Gabriola" pitchFamily="82" charset="0"/>
              </a:rPr>
              <a:t>; Encapsulated</a:t>
            </a:r>
            <a:br>
              <a:rPr lang="en-US" sz="4400" dirty="0" smtClean="0">
                <a:latin typeface="Gabriola" pitchFamily="82" charset="0"/>
              </a:rPr>
            </a:br>
            <a:r>
              <a:rPr lang="en-US" sz="4400" dirty="0" smtClean="0">
                <a:latin typeface="Gabriola" pitchFamily="82" charset="0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↓</a:t>
            </a:r>
            <a:r>
              <a:rPr lang="en-US" sz="4400" dirty="0" err="1" smtClean="0">
                <a:latin typeface="Gabriola" pitchFamily="82" charset="0"/>
              </a:rPr>
              <a:t>IgG</a:t>
            </a:r>
            <a:r>
              <a:rPr lang="en-US" sz="4400" dirty="0" smtClean="0">
                <a:latin typeface="Gabriola" pitchFamily="82" charset="0"/>
              </a:rPr>
              <a:t> -</a:t>
            </a:r>
            <a:r>
              <a:rPr lang="en-US" sz="4400" dirty="0" smtClean="0">
                <a:latin typeface="Gabriola" pitchFamily="82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Gabriola" pitchFamily="82" charset="0"/>
              </a:rPr>
              <a:t>opsonin</a:t>
            </a:r>
            <a:endParaRPr lang="en-US" sz="44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799" r="34404"/>
          <a:stretch>
            <a:fillRect/>
          </a:stretch>
        </p:blipFill>
        <p:spPr bwMode="auto">
          <a:xfrm>
            <a:off x="430965" y="0"/>
            <a:ext cx="828206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55976" y="1268760"/>
            <a:ext cx="1944216" cy="576064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3568" y="1412776"/>
            <a:ext cx="1152128" cy="288032"/>
          </a:xfrm>
          <a:prstGeom prst="rect">
            <a:avLst/>
          </a:prstGeom>
          <a:solidFill>
            <a:srgbClr val="FF0066">
              <a:alpha val="22000"/>
            </a:srgb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151000-Doctor-Wondering-Stock-Vector-cartoon-doctor-think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772816"/>
            <a:ext cx="2381353" cy="4525963"/>
          </a:xfrm>
        </p:spPr>
      </p:pic>
      <p:sp>
        <p:nvSpPr>
          <p:cNvPr id="5" name="Cloud Callout 4"/>
          <p:cNvSpPr/>
          <p:nvPr/>
        </p:nvSpPr>
        <p:spPr>
          <a:xfrm rot="530306">
            <a:off x="2417650" y="308834"/>
            <a:ext cx="4195882" cy="227555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WBCs count should be high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476672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latin typeface="Cooper Black" pitchFamily="18" charset="0"/>
              </a:rPr>
              <a:t>UHHA</a:t>
            </a:r>
            <a:endParaRPr lang="en-US" sz="10000" dirty="0">
              <a:latin typeface="Cooper Blac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-243408"/>
            <a:ext cx="8964488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latin typeface="Edwardian Script ITC" pitchFamily="66" charset="0"/>
              </a:rPr>
              <a:t>Let’s think of why..</a:t>
            </a:r>
            <a:endParaRPr lang="en-US" sz="8800" dirty="0">
              <a:latin typeface="Edwardian Script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3429000"/>
            <a:ext cx="3528392" cy="24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risUPC" pitchFamily="34" charset="-34"/>
                <a:cs typeface="IrisUPC" pitchFamily="34" charset="-34"/>
              </a:rPr>
              <a:t>↓WBC count</a:t>
            </a:r>
          </a:p>
          <a:p>
            <a:pPr algn="ctr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risUPC" pitchFamily="34" charset="-34"/>
                <a:cs typeface="IrisUPC" pitchFamily="34" charset="-34"/>
              </a:rPr>
              <a:t>↓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risUPC" pitchFamily="34" charset="-34"/>
                <a:cs typeface="IrisUPC" pitchFamily="34" charset="-34"/>
              </a:rPr>
              <a:t>neutrophil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risUPC" pitchFamily="34" charset="-34"/>
                <a:cs typeface="IrisUPC" pitchFamily="34" charset="-34"/>
              </a:rPr>
              <a:t> number</a:t>
            </a:r>
          </a:p>
          <a:p>
            <a:pPr algn="ctr"/>
            <a:r>
              <a:rPr lang="en-US" sz="4000" dirty="0" smtClean="0">
                <a:latin typeface="IrisUPC" pitchFamily="34" charset="-34"/>
                <a:cs typeface="IrisUPC" pitchFamily="34" charset="-34"/>
              </a:rPr>
              <a:t>↑</a:t>
            </a:r>
            <a:r>
              <a:rPr lang="en-US" sz="4000" dirty="0" err="1" smtClean="0">
                <a:latin typeface="IrisUPC" pitchFamily="34" charset="-34"/>
                <a:cs typeface="IrisUPC" pitchFamily="34" charset="-34"/>
              </a:rPr>
              <a:t>Monocytes</a:t>
            </a:r>
            <a:r>
              <a:rPr lang="en-US" sz="4000" dirty="0" smtClean="0">
                <a:latin typeface="IrisUPC" pitchFamily="34" charset="-34"/>
                <a:cs typeface="IrisUPC" pitchFamily="34" charset="-34"/>
              </a:rPr>
              <a:t> number</a:t>
            </a:r>
            <a:endParaRPr lang="en-US" sz="4000" dirty="0">
              <a:latin typeface="IrisUPC" pitchFamily="34" charset="-34"/>
              <a:cs typeface="IrisUPC" pitchFamily="34" charset="-34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5536" y="3284984"/>
            <a:ext cx="4248472" cy="3384376"/>
            <a:chOff x="395536" y="3284984"/>
            <a:chExt cx="4248472" cy="3384376"/>
          </a:xfrm>
        </p:grpSpPr>
        <p:sp>
          <p:nvSpPr>
            <p:cNvPr id="10" name="TextBox 9"/>
            <p:cNvSpPr txBox="1"/>
            <p:nvPr/>
          </p:nvSpPr>
          <p:spPr>
            <a:xfrm flipH="1">
              <a:off x="395536" y="3284984"/>
              <a:ext cx="4176464" cy="28007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Gabriola" pitchFamily="82" charset="0"/>
                </a:rPr>
                <a:t>CD40/CD40L also critical for helper T-cell mediated activation of macrophages</a:t>
              </a:r>
              <a:endParaRPr lang="en-US" sz="4400" dirty="0">
                <a:latin typeface="Gabriola" pitchFamily="8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15816" y="5517232"/>
              <a:ext cx="1728192" cy="1152128"/>
              <a:chOff x="1691680" y="2241474"/>
              <a:chExt cx="4536504" cy="2411661"/>
            </a:xfrm>
          </p:grpSpPr>
          <p:sp>
            <p:nvSpPr>
              <p:cNvPr id="12" name="Chevron 11"/>
              <p:cNvSpPr/>
              <p:nvPr/>
            </p:nvSpPr>
            <p:spPr>
              <a:xfrm flipH="1">
                <a:off x="3347864" y="3429000"/>
                <a:ext cx="576063" cy="144016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707904" y="3068960"/>
                <a:ext cx="216024" cy="2160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hevron 13"/>
              <p:cNvSpPr/>
              <p:nvPr/>
            </p:nvSpPr>
            <p:spPr>
              <a:xfrm flipH="1">
                <a:off x="3275856" y="3068960"/>
                <a:ext cx="576064" cy="216024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5400000">
                <a:off x="4175956" y="2816932"/>
                <a:ext cx="216024" cy="720080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entagon 15"/>
              <p:cNvSpPr/>
              <p:nvPr/>
            </p:nvSpPr>
            <p:spPr>
              <a:xfrm flipH="1">
                <a:off x="3851920" y="3429000"/>
                <a:ext cx="576064" cy="144016"/>
              </a:xfrm>
              <a:prstGeom prst="homePlat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691680" y="2514813"/>
                <a:ext cx="1874964" cy="1974689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6324010">
                <a:off x="3997502" y="2422454"/>
                <a:ext cx="2411661" cy="2049702"/>
              </a:xfrm>
              <a:custGeom>
                <a:avLst/>
                <a:gdLst>
                  <a:gd name="connsiteX0" fmla="*/ 1447775 w 1832730"/>
                  <a:gd name="connsiteY0" fmla="*/ 352698 h 1808077"/>
                  <a:gd name="connsiteX1" fmla="*/ 1434712 w 1832730"/>
                  <a:gd name="connsiteY1" fmla="*/ 91440 h 1808077"/>
                  <a:gd name="connsiteX2" fmla="*/ 1382461 w 1832730"/>
                  <a:gd name="connsiteY2" fmla="*/ 65315 h 1808077"/>
                  <a:gd name="connsiteX3" fmla="*/ 1134267 w 1832730"/>
                  <a:gd name="connsiteY3" fmla="*/ 91440 h 1808077"/>
                  <a:gd name="connsiteX4" fmla="*/ 1082015 w 1832730"/>
                  <a:gd name="connsiteY4" fmla="*/ 130629 h 1808077"/>
                  <a:gd name="connsiteX5" fmla="*/ 990575 w 1832730"/>
                  <a:gd name="connsiteY5" fmla="*/ 143692 h 1808077"/>
                  <a:gd name="connsiteX6" fmla="*/ 938324 w 1832730"/>
                  <a:gd name="connsiteY6" fmla="*/ 104503 h 1808077"/>
                  <a:gd name="connsiteX7" fmla="*/ 794632 w 1832730"/>
                  <a:gd name="connsiteY7" fmla="*/ 39189 h 1808077"/>
                  <a:gd name="connsiteX8" fmla="*/ 690129 w 1832730"/>
                  <a:gd name="connsiteY8" fmla="*/ 0 h 1808077"/>
                  <a:gd name="connsiteX9" fmla="*/ 585627 w 1832730"/>
                  <a:gd name="connsiteY9" fmla="*/ 26126 h 1808077"/>
                  <a:gd name="connsiteX10" fmla="*/ 520312 w 1832730"/>
                  <a:gd name="connsiteY10" fmla="*/ 52252 h 1808077"/>
                  <a:gd name="connsiteX11" fmla="*/ 415809 w 1832730"/>
                  <a:gd name="connsiteY11" fmla="*/ 130629 h 1808077"/>
                  <a:gd name="connsiteX12" fmla="*/ 389684 w 1832730"/>
                  <a:gd name="connsiteY12" fmla="*/ 169818 h 1808077"/>
                  <a:gd name="connsiteX13" fmla="*/ 389684 w 1832730"/>
                  <a:gd name="connsiteY13" fmla="*/ 613955 h 1808077"/>
                  <a:gd name="connsiteX14" fmla="*/ 298244 w 1832730"/>
                  <a:gd name="connsiteY14" fmla="*/ 653143 h 1808077"/>
                  <a:gd name="connsiteX15" fmla="*/ 193741 w 1832730"/>
                  <a:gd name="connsiteY15" fmla="*/ 718458 h 1808077"/>
                  <a:gd name="connsiteX16" fmla="*/ 102301 w 1832730"/>
                  <a:gd name="connsiteY16" fmla="*/ 757646 h 1808077"/>
                  <a:gd name="connsiteX17" fmla="*/ 63112 w 1832730"/>
                  <a:gd name="connsiteY17" fmla="*/ 783772 h 1808077"/>
                  <a:gd name="connsiteX18" fmla="*/ 10861 w 1832730"/>
                  <a:gd name="connsiteY18" fmla="*/ 875212 h 1808077"/>
                  <a:gd name="connsiteX19" fmla="*/ 23924 w 1832730"/>
                  <a:gd name="connsiteY19" fmla="*/ 1110343 h 1808077"/>
                  <a:gd name="connsiteX20" fmla="*/ 154552 w 1832730"/>
                  <a:gd name="connsiteY20" fmla="*/ 1214846 h 1808077"/>
                  <a:gd name="connsiteX21" fmla="*/ 193741 w 1832730"/>
                  <a:gd name="connsiteY21" fmla="*/ 1240972 h 1808077"/>
                  <a:gd name="connsiteX22" fmla="*/ 245992 w 1832730"/>
                  <a:gd name="connsiteY22" fmla="*/ 1293223 h 1808077"/>
                  <a:gd name="connsiteX23" fmla="*/ 259055 w 1832730"/>
                  <a:gd name="connsiteY23" fmla="*/ 1476103 h 1808077"/>
                  <a:gd name="connsiteX24" fmla="*/ 285181 w 1832730"/>
                  <a:gd name="connsiteY24" fmla="*/ 1619795 h 1808077"/>
                  <a:gd name="connsiteX25" fmla="*/ 311307 w 1832730"/>
                  <a:gd name="connsiteY25" fmla="*/ 1658983 h 1808077"/>
                  <a:gd name="connsiteX26" fmla="*/ 350495 w 1832730"/>
                  <a:gd name="connsiteY26" fmla="*/ 1685109 h 1808077"/>
                  <a:gd name="connsiteX27" fmla="*/ 376621 w 1832730"/>
                  <a:gd name="connsiteY27" fmla="*/ 1724298 h 1808077"/>
                  <a:gd name="connsiteX28" fmla="*/ 494187 w 1832730"/>
                  <a:gd name="connsiteY28" fmla="*/ 1711235 h 1808077"/>
                  <a:gd name="connsiteX29" fmla="*/ 598689 w 1832730"/>
                  <a:gd name="connsiteY29" fmla="*/ 1672046 h 1808077"/>
                  <a:gd name="connsiteX30" fmla="*/ 664004 w 1832730"/>
                  <a:gd name="connsiteY30" fmla="*/ 1685109 h 1808077"/>
                  <a:gd name="connsiteX31" fmla="*/ 703192 w 1832730"/>
                  <a:gd name="connsiteY31" fmla="*/ 1698172 h 1808077"/>
                  <a:gd name="connsiteX32" fmla="*/ 755444 w 1832730"/>
                  <a:gd name="connsiteY32" fmla="*/ 1711235 h 1808077"/>
                  <a:gd name="connsiteX33" fmla="*/ 859947 w 1832730"/>
                  <a:gd name="connsiteY33" fmla="*/ 1750423 h 1808077"/>
                  <a:gd name="connsiteX34" fmla="*/ 938324 w 1832730"/>
                  <a:gd name="connsiteY34" fmla="*/ 1802675 h 1808077"/>
                  <a:gd name="connsiteX35" fmla="*/ 1055889 w 1832730"/>
                  <a:gd name="connsiteY35" fmla="*/ 1763486 h 1808077"/>
                  <a:gd name="connsiteX36" fmla="*/ 1095078 w 1832730"/>
                  <a:gd name="connsiteY36" fmla="*/ 1724298 h 1808077"/>
                  <a:gd name="connsiteX37" fmla="*/ 1186518 w 1832730"/>
                  <a:gd name="connsiteY37" fmla="*/ 1658983 h 1808077"/>
                  <a:gd name="connsiteX38" fmla="*/ 1225707 w 1832730"/>
                  <a:gd name="connsiteY38" fmla="*/ 1567543 h 1808077"/>
                  <a:gd name="connsiteX39" fmla="*/ 1238769 w 1832730"/>
                  <a:gd name="connsiteY39" fmla="*/ 1463040 h 1808077"/>
                  <a:gd name="connsiteX40" fmla="*/ 1630655 w 1832730"/>
                  <a:gd name="connsiteY40" fmla="*/ 1449978 h 1808077"/>
                  <a:gd name="connsiteX41" fmla="*/ 1643718 w 1832730"/>
                  <a:gd name="connsiteY41" fmla="*/ 1267098 h 1808077"/>
                  <a:gd name="connsiteX42" fmla="*/ 1617592 w 1832730"/>
                  <a:gd name="connsiteY42" fmla="*/ 1227909 h 1808077"/>
                  <a:gd name="connsiteX43" fmla="*/ 1591467 w 1832730"/>
                  <a:gd name="connsiteY43" fmla="*/ 1149532 h 1808077"/>
                  <a:gd name="connsiteX44" fmla="*/ 1604529 w 1832730"/>
                  <a:gd name="connsiteY44" fmla="*/ 1058092 h 1808077"/>
                  <a:gd name="connsiteX45" fmla="*/ 1643718 w 1832730"/>
                  <a:gd name="connsiteY45" fmla="*/ 1031966 h 1808077"/>
                  <a:gd name="connsiteX46" fmla="*/ 1682907 w 1832730"/>
                  <a:gd name="connsiteY46" fmla="*/ 992778 h 1808077"/>
                  <a:gd name="connsiteX47" fmla="*/ 1761284 w 1832730"/>
                  <a:gd name="connsiteY47" fmla="*/ 927463 h 1808077"/>
                  <a:gd name="connsiteX48" fmla="*/ 1787409 w 1832730"/>
                  <a:gd name="connsiteY48" fmla="*/ 875212 h 1808077"/>
                  <a:gd name="connsiteX49" fmla="*/ 1813535 w 1832730"/>
                  <a:gd name="connsiteY49" fmla="*/ 744583 h 1808077"/>
                  <a:gd name="connsiteX50" fmla="*/ 1800472 w 1832730"/>
                  <a:gd name="connsiteY50" fmla="*/ 613955 h 1808077"/>
                  <a:gd name="connsiteX51" fmla="*/ 1669844 w 1832730"/>
                  <a:gd name="connsiteY51" fmla="*/ 548640 h 1808077"/>
                  <a:gd name="connsiteX52" fmla="*/ 1617592 w 1832730"/>
                  <a:gd name="connsiteY52" fmla="*/ 378823 h 1808077"/>
                  <a:gd name="connsiteX53" fmla="*/ 1539215 w 1832730"/>
                  <a:gd name="connsiteY53" fmla="*/ 352698 h 1808077"/>
                  <a:gd name="connsiteX54" fmla="*/ 1500027 w 1832730"/>
                  <a:gd name="connsiteY54" fmla="*/ 339635 h 1808077"/>
                  <a:gd name="connsiteX55" fmla="*/ 1460838 w 1832730"/>
                  <a:gd name="connsiteY55" fmla="*/ 326572 h 1808077"/>
                  <a:gd name="connsiteX56" fmla="*/ 1447775 w 1832730"/>
                  <a:gd name="connsiteY56" fmla="*/ 352698 h 180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832730" h="1808077">
                    <a:moveTo>
                      <a:pt x="1447775" y="352698"/>
                    </a:moveTo>
                    <a:cubicBezTo>
                      <a:pt x="1443421" y="265612"/>
                      <a:pt x="1454036" y="176467"/>
                      <a:pt x="1434712" y="91440"/>
                    </a:cubicBezTo>
                    <a:cubicBezTo>
                      <a:pt x="1430396" y="72452"/>
                      <a:pt x="1401934" y="65315"/>
                      <a:pt x="1382461" y="65315"/>
                    </a:cubicBezTo>
                    <a:cubicBezTo>
                      <a:pt x="1299273" y="65315"/>
                      <a:pt x="1216998" y="82732"/>
                      <a:pt x="1134267" y="91440"/>
                    </a:cubicBezTo>
                    <a:cubicBezTo>
                      <a:pt x="1116850" y="104503"/>
                      <a:pt x="1095953" y="113904"/>
                      <a:pt x="1082015" y="130629"/>
                    </a:cubicBezTo>
                    <a:cubicBezTo>
                      <a:pt x="1034686" y="187424"/>
                      <a:pt x="1133130" y="191211"/>
                      <a:pt x="990575" y="143692"/>
                    </a:cubicBezTo>
                    <a:cubicBezTo>
                      <a:pt x="973158" y="130629"/>
                      <a:pt x="956993" y="115704"/>
                      <a:pt x="938324" y="104503"/>
                    </a:cubicBezTo>
                    <a:cubicBezTo>
                      <a:pt x="869946" y="63476"/>
                      <a:pt x="862203" y="69221"/>
                      <a:pt x="794632" y="39189"/>
                    </a:cubicBezTo>
                    <a:cubicBezTo>
                      <a:pt x="706805" y="154"/>
                      <a:pt x="779268" y="22285"/>
                      <a:pt x="690129" y="0"/>
                    </a:cubicBezTo>
                    <a:cubicBezTo>
                      <a:pt x="634442" y="11138"/>
                      <a:pt x="631534" y="8911"/>
                      <a:pt x="585627" y="26126"/>
                    </a:cubicBezTo>
                    <a:cubicBezTo>
                      <a:pt x="563671" y="34359"/>
                      <a:pt x="540282" y="39963"/>
                      <a:pt x="520312" y="52252"/>
                    </a:cubicBezTo>
                    <a:cubicBezTo>
                      <a:pt x="483228" y="75073"/>
                      <a:pt x="415809" y="130629"/>
                      <a:pt x="415809" y="130629"/>
                    </a:cubicBezTo>
                    <a:cubicBezTo>
                      <a:pt x="407101" y="143692"/>
                      <a:pt x="390287" y="154130"/>
                      <a:pt x="389684" y="169818"/>
                    </a:cubicBezTo>
                    <a:cubicBezTo>
                      <a:pt x="389672" y="170141"/>
                      <a:pt x="419098" y="537479"/>
                      <a:pt x="389684" y="613955"/>
                    </a:cubicBezTo>
                    <a:cubicBezTo>
                      <a:pt x="383984" y="628774"/>
                      <a:pt x="314280" y="646270"/>
                      <a:pt x="298244" y="653143"/>
                    </a:cubicBezTo>
                    <a:cubicBezTo>
                      <a:pt x="213985" y="689254"/>
                      <a:pt x="275583" y="667307"/>
                      <a:pt x="193741" y="718458"/>
                    </a:cubicBezTo>
                    <a:cubicBezTo>
                      <a:pt x="85017" y="786410"/>
                      <a:pt x="191185" y="713203"/>
                      <a:pt x="102301" y="757646"/>
                    </a:cubicBezTo>
                    <a:cubicBezTo>
                      <a:pt x="88259" y="764667"/>
                      <a:pt x="76175" y="775063"/>
                      <a:pt x="63112" y="783772"/>
                    </a:cubicBezTo>
                    <a:cubicBezTo>
                      <a:pt x="47202" y="804986"/>
                      <a:pt x="10861" y="841966"/>
                      <a:pt x="10861" y="875212"/>
                    </a:cubicBezTo>
                    <a:cubicBezTo>
                      <a:pt x="10861" y="953710"/>
                      <a:pt x="0" y="1035580"/>
                      <a:pt x="23924" y="1110343"/>
                    </a:cubicBezTo>
                    <a:cubicBezTo>
                      <a:pt x="59113" y="1220307"/>
                      <a:pt x="95550" y="1185344"/>
                      <a:pt x="154552" y="1214846"/>
                    </a:cubicBezTo>
                    <a:cubicBezTo>
                      <a:pt x="168594" y="1221867"/>
                      <a:pt x="181821" y="1230755"/>
                      <a:pt x="193741" y="1240972"/>
                    </a:cubicBezTo>
                    <a:cubicBezTo>
                      <a:pt x="212443" y="1257002"/>
                      <a:pt x="228575" y="1275806"/>
                      <a:pt x="245992" y="1293223"/>
                    </a:cubicBezTo>
                    <a:cubicBezTo>
                      <a:pt x="250346" y="1354183"/>
                      <a:pt x="253522" y="1415239"/>
                      <a:pt x="259055" y="1476103"/>
                    </a:cubicBezTo>
                    <a:cubicBezTo>
                      <a:pt x="262057" y="1509123"/>
                      <a:pt x="265633" y="1580699"/>
                      <a:pt x="285181" y="1619795"/>
                    </a:cubicBezTo>
                    <a:cubicBezTo>
                      <a:pt x="292202" y="1633837"/>
                      <a:pt x="300206" y="1647882"/>
                      <a:pt x="311307" y="1658983"/>
                    </a:cubicBezTo>
                    <a:cubicBezTo>
                      <a:pt x="322408" y="1670084"/>
                      <a:pt x="337432" y="1676400"/>
                      <a:pt x="350495" y="1685109"/>
                    </a:cubicBezTo>
                    <a:cubicBezTo>
                      <a:pt x="359204" y="1698172"/>
                      <a:pt x="361174" y="1721490"/>
                      <a:pt x="376621" y="1724298"/>
                    </a:cubicBezTo>
                    <a:cubicBezTo>
                      <a:pt x="415415" y="1731351"/>
                      <a:pt x="455216" y="1717231"/>
                      <a:pt x="494187" y="1711235"/>
                    </a:cubicBezTo>
                    <a:cubicBezTo>
                      <a:pt x="545567" y="1703330"/>
                      <a:pt x="551815" y="1695483"/>
                      <a:pt x="598689" y="1672046"/>
                    </a:cubicBezTo>
                    <a:cubicBezTo>
                      <a:pt x="620461" y="1676400"/>
                      <a:pt x="642464" y="1679724"/>
                      <a:pt x="664004" y="1685109"/>
                    </a:cubicBezTo>
                    <a:cubicBezTo>
                      <a:pt x="677362" y="1688449"/>
                      <a:pt x="689953" y="1694389"/>
                      <a:pt x="703192" y="1698172"/>
                    </a:cubicBezTo>
                    <a:cubicBezTo>
                      <a:pt x="720455" y="1703104"/>
                      <a:pt x="738181" y="1706303"/>
                      <a:pt x="755444" y="1711235"/>
                    </a:cubicBezTo>
                    <a:cubicBezTo>
                      <a:pt x="791273" y="1721472"/>
                      <a:pt x="825451" y="1736625"/>
                      <a:pt x="859947" y="1750423"/>
                    </a:cubicBezTo>
                    <a:cubicBezTo>
                      <a:pt x="876262" y="1766739"/>
                      <a:pt x="905915" y="1808077"/>
                      <a:pt x="938324" y="1802675"/>
                    </a:cubicBezTo>
                    <a:cubicBezTo>
                      <a:pt x="979070" y="1795884"/>
                      <a:pt x="1055889" y="1763486"/>
                      <a:pt x="1055889" y="1763486"/>
                    </a:cubicBezTo>
                    <a:cubicBezTo>
                      <a:pt x="1068952" y="1750423"/>
                      <a:pt x="1081052" y="1736320"/>
                      <a:pt x="1095078" y="1724298"/>
                    </a:cubicBezTo>
                    <a:cubicBezTo>
                      <a:pt x="1123438" y="1699990"/>
                      <a:pt x="1155500" y="1679662"/>
                      <a:pt x="1186518" y="1658983"/>
                    </a:cubicBezTo>
                    <a:cubicBezTo>
                      <a:pt x="1199386" y="1633247"/>
                      <a:pt x="1220215" y="1597747"/>
                      <a:pt x="1225707" y="1567543"/>
                    </a:cubicBezTo>
                    <a:cubicBezTo>
                      <a:pt x="1231987" y="1533004"/>
                      <a:pt x="1205056" y="1472828"/>
                      <a:pt x="1238769" y="1463040"/>
                    </a:cubicBezTo>
                    <a:cubicBezTo>
                      <a:pt x="1364287" y="1426599"/>
                      <a:pt x="1500026" y="1454332"/>
                      <a:pt x="1630655" y="1449978"/>
                    </a:cubicBezTo>
                    <a:cubicBezTo>
                      <a:pt x="1670378" y="1370531"/>
                      <a:pt x="1672140" y="1390259"/>
                      <a:pt x="1643718" y="1267098"/>
                    </a:cubicBezTo>
                    <a:cubicBezTo>
                      <a:pt x="1640188" y="1251800"/>
                      <a:pt x="1623968" y="1242256"/>
                      <a:pt x="1617592" y="1227909"/>
                    </a:cubicBezTo>
                    <a:cubicBezTo>
                      <a:pt x="1606408" y="1202744"/>
                      <a:pt x="1591467" y="1149532"/>
                      <a:pt x="1591467" y="1149532"/>
                    </a:cubicBezTo>
                    <a:cubicBezTo>
                      <a:pt x="1595821" y="1119052"/>
                      <a:pt x="1592024" y="1086228"/>
                      <a:pt x="1604529" y="1058092"/>
                    </a:cubicBezTo>
                    <a:cubicBezTo>
                      <a:pt x="1610905" y="1043745"/>
                      <a:pt x="1631657" y="1042017"/>
                      <a:pt x="1643718" y="1031966"/>
                    </a:cubicBezTo>
                    <a:cubicBezTo>
                      <a:pt x="1657910" y="1020140"/>
                      <a:pt x="1668715" y="1004605"/>
                      <a:pt x="1682907" y="992778"/>
                    </a:cubicBezTo>
                    <a:cubicBezTo>
                      <a:pt x="1792018" y="901852"/>
                      <a:pt x="1646801" y="1041946"/>
                      <a:pt x="1761284" y="927463"/>
                    </a:cubicBezTo>
                    <a:cubicBezTo>
                      <a:pt x="1769992" y="910046"/>
                      <a:pt x="1780572" y="893445"/>
                      <a:pt x="1787409" y="875212"/>
                    </a:cubicBezTo>
                    <a:cubicBezTo>
                      <a:pt x="1799101" y="844033"/>
                      <a:pt x="1809020" y="771674"/>
                      <a:pt x="1813535" y="744583"/>
                    </a:cubicBezTo>
                    <a:cubicBezTo>
                      <a:pt x="1809181" y="701040"/>
                      <a:pt x="1832730" y="643525"/>
                      <a:pt x="1800472" y="613955"/>
                    </a:cubicBezTo>
                    <a:cubicBezTo>
                      <a:pt x="1666037" y="490723"/>
                      <a:pt x="1634987" y="688069"/>
                      <a:pt x="1669844" y="548640"/>
                    </a:cubicBezTo>
                    <a:cubicBezTo>
                      <a:pt x="1660468" y="445505"/>
                      <a:pt x="1695131" y="413284"/>
                      <a:pt x="1617592" y="378823"/>
                    </a:cubicBezTo>
                    <a:cubicBezTo>
                      <a:pt x="1592427" y="367639"/>
                      <a:pt x="1565341" y="361406"/>
                      <a:pt x="1539215" y="352698"/>
                    </a:cubicBezTo>
                    <a:lnTo>
                      <a:pt x="1500027" y="339635"/>
                    </a:lnTo>
                    <a:lnTo>
                      <a:pt x="1460838" y="326572"/>
                    </a:lnTo>
                    <a:lnTo>
                      <a:pt x="1447775" y="3526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4644008" y="6963650"/>
            <a:ext cx="2596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IFN-</a:t>
            </a:r>
            <a:r>
              <a:rPr lang="el-GR" sz="2000" dirty="0" smtClean="0"/>
              <a:t>γ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151000-Doctor-Wondering-Stock-Vector-cartoon-doctor-think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772816"/>
            <a:ext cx="2381353" cy="4525963"/>
          </a:xfrm>
        </p:spPr>
      </p:pic>
      <p:sp>
        <p:nvSpPr>
          <p:cNvPr id="5" name="Cloud Callout 4"/>
          <p:cNvSpPr/>
          <p:nvPr/>
        </p:nvSpPr>
        <p:spPr>
          <a:xfrm rot="530306">
            <a:off x="2417650" y="308834"/>
            <a:ext cx="4195882" cy="227555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WBCs count should be high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476672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latin typeface="Cooper Black" pitchFamily="18" charset="0"/>
              </a:rPr>
              <a:t>UHHA</a:t>
            </a:r>
            <a:endParaRPr lang="en-US" sz="10000" dirty="0">
              <a:latin typeface="Cooper Blac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-243408"/>
            <a:ext cx="8964488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latin typeface="Edwardian Script ITC" pitchFamily="66" charset="0"/>
              </a:rPr>
              <a:t>Let’s think of why..</a:t>
            </a:r>
            <a:endParaRPr lang="en-US" sz="8800" dirty="0">
              <a:latin typeface="Edwardian Script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3429000"/>
            <a:ext cx="3528392" cy="24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↓WBC count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↓</a:t>
            </a:r>
            <a:r>
              <a:rPr lang="en-US" sz="4000" dirty="0" err="1" smtClean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neutrophil</a:t>
            </a:r>
            <a:r>
              <a:rPr lang="en-US" sz="4000" dirty="0" smtClean="0">
                <a:solidFill>
                  <a:schemeClr val="tx1"/>
                </a:solidFill>
                <a:latin typeface="IrisUPC" pitchFamily="34" charset="-34"/>
                <a:cs typeface="IrisUPC" pitchFamily="34" charset="-34"/>
              </a:rPr>
              <a:t> number</a:t>
            </a:r>
          </a:p>
          <a:p>
            <a:pPr algn="ctr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risUPC" pitchFamily="34" charset="-34"/>
                <a:cs typeface="IrisUPC" pitchFamily="34" charset="-34"/>
              </a:rPr>
              <a:t>↑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risUPC" pitchFamily="34" charset="-34"/>
                <a:cs typeface="IrisUPC" pitchFamily="34" charset="-34"/>
              </a:rPr>
              <a:t>Monocytes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risUPC" pitchFamily="34" charset="-34"/>
                <a:cs typeface="IrisUPC" pitchFamily="34" charset="-34"/>
              </a:rPr>
              <a:t> number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95536" y="3284984"/>
            <a:ext cx="4176464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Gabriola" pitchFamily="82" charset="0"/>
              </a:rPr>
              <a:t>Very high </a:t>
            </a:r>
            <a:r>
              <a:rPr lang="en-US" sz="4400" dirty="0" err="1" smtClean="0">
                <a:latin typeface="Gabriola" pitchFamily="82" charset="0"/>
              </a:rPr>
              <a:t>IgM</a:t>
            </a:r>
            <a:r>
              <a:rPr lang="en-US" sz="4400" dirty="0" smtClean="0">
                <a:latin typeface="Gabriola" pitchFamily="82" charset="0"/>
              </a:rPr>
              <a:t/>
            </a:r>
            <a:br>
              <a:rPr lang="en-US" sz="4400" dirty="0" smtClean="0">
                <a:latin typeface="Gabriola" pitchFamily="82" charset="0"/>
              </a:rPr>
            </a:br>
            <a:r>
              <a:rPr lang="en-US" sz="4400" dirty="0" smtClean="0">
                <a:latin typeface="Gabriola" pitchFamily="82" charset="0"/>
              </a:rPr>
              <a:t> attach circulating cells causing </a:t>
            </a:r>
            <a:r>
              <a:rPr lang="en-US" sz="4400" dirty="0" err="1" smtClean="0">
                <a:latin typeface="Gabriola" pitchFamily="82" charset="0"/>
              </a:rPr>
              <a:t>cytopenia</a:t>
            </a:r>
            <a:endParaRPr lang="en-US" sz="4400" dirty="0">
              <a:latin typeface="Gabriola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4008" y="6963650"/>
            <a:ext cx="2596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IFN-</a:t>
            </a:r>
            <a:r>
              <a:rPr lang="el-GR" sz="2000" dirty="0" smtClean="0"/>
              <a:t>γ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70230_doctor-filling-out-clipboard-medication-history-16.jpg"/>
          <p:cNvPicPr>
            <a:picLocks noChangeAspect="1"/>
          </p:cNvPicPr>
          <p:nvPr/>
        </p:nvPicPr>
        <p:blipFill>
          <a:blip r:embed="rId3" cstate="print">
            <a:lum bright="23000" contrast="-26000"/>
          </a:blip>
          <a:stretch>
            <a:fillRect/>
          </a:stretch>
        </p:blipFill>
        <p:spPr>
          <a:xfrm>
            <a:off x="0" y="386255"/>
            <a:ext cx="9144000" cy="6085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2448272" cy="1143000"/>
          </a:xfrm>
          <a:solidFill>
            <a:schemeClr val="bg1">
              <a:alpha val="47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History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wardian Script ITC" pitchFamily="66" charset="0"/>
                <a:ea typeface="+mj-ea"/>
                <a:cs typeface="+mj-cs"/>
              </a:rPr>
              <a:t>Let’s think of why..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3429000"/>
            <a:ext cx="4536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Gabriola" pitchFamily="82" charset="0"/>
              </a:rPr>
              <a:t>Immunodeficiency= opportunistic infections. </a:t>
            </a:r>
            <a:br>
              <a:rPr lang="en-US" sz="4400" dirty="0" smtClean="0">
                <a:latin typeface="Gabriola" pitchFamily="82" charset="0"/>
              </a:rPr>
            </a:br>
            <a:r>
              <a:rPr lang="en-US" sz="4400" dirty="0" smtClean="0">
                <a:latin typeface="Gabriola" pitchFamily="82" charset="0"/>
              </a:rPr>
              <a:t>Intracellular pathogen</a:t>
            </a:r>
            <a:endParaRPr lang="en-US" sz="4400" dirty="0"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1828800"/>
          </a:xfrm>
          <a:solidFill>
            <a:schemeClr val="bg1">
              <a:alpha val="42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pneumonia</a:t>
            </a:r>
          </a:p>
          <a:p>
            <a:r>
              <a:rPr lang="en-US" b="1" i="1" dirty="0" err="1" smtClean="0"/>
              <a:t>Pneumocystis</a:t>
            </a:r>
            <a:r>
              <a:rPr lang="en-US" b="1" i="1" dirty="0" smtClean="0"/>
              <a:t> </a:t>
            </a:r>
            <a:r>
              <a:rPr lang="en-US" b="1" i="1" dirty="0" err="1" smtClean="0"/>
              <a:t>jirovecii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Seven days later..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51920" y="3212976"/>
            <a:ext cx="565212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cells:  surface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surface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0"/>
            <a:ext cx="8964488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1680" y="427038"/>
            <a:ext cx="6192688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wardian Script ITC" pitchFamily="66" charset="0"/>
                <a:ea typeface="+mj-ea"/>
                <a:cs typeface="+mj-cs"/>
              </a:rPr>
              <a:t>Let’s think of why..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5554960" cy="4525963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NO antibodies</a:t>
            </a: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against the streptococcal antigen were found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IgG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low</a:t>
            </a:r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IgA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undetectable</a:t>
            </a:r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IgM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elevated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4509120"/>
            <a:ext cx="4536504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Gabriola" pitchFamily="82" charset="0"/>
              </a:rPr>
              <a:t>IgG2 class is induced by pneumococcal capsular polysaccharide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edical-feed_a_cold-old_wives-old_wives_tales-folk_wisdom-flu-pron340_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250" r="32500" b="18929"/>
          <a:stretch>
            <a:fillRect/>
          </a:stretch>
        </p:blipFill>
        <p:spPr>
          <a:xfrm>
            <a:off x="1678191" y="892346"/>
            <a:ext cx="5342081" cy="5858000"/>
          </a:xfrm>
        </p:spPr>
      </p:pic>
      <p:grpSp>
        <p:nvGrpSpPr>
          <p:cNvPr id="7" name="Group 6"/>
          <p:cNvGrpSpPr/>
          <p:nvPr/>
        </p:nvGrpSpPr>
        <p:grpSpPr>
          <a:xfrm>
            <a:off x="1835696" y="1628800"/>
            <a:ext cx="4824536" cy="3528392"/>
            <a:chOff x="1835696" y="1124744"/>
            <a:chExt cx="5328592" cy="3816424"/>
          </a:xfrm>
        </p:grpSpPr>
        <p:sp>
          <p:nvSpPr>
            <p:cNvPr id="5" name="Rectangle 4"/>
            <p:cNvSpPr/>
            <p:nvPr/>
          </p:nvSpPr>
          <p:spPr>
            <a:xfrm>
              <a:off x="3419872" y="1124744"/>
              <a:ext cx="3744416" cy="3816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35696" y="1268760"/>
              <a:ext cx="1944216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67744" y="177281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My boy is sick!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2132856"/>
            <a:ext cx="4536504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IrisUPC" pitchFamily="34" charset="-34"/>
                <a:cs typeface="IrisUPC" pitchFamily="34" charset="-34"/>
              </a:rPr>
              <a:t>Severe acute infection of the </a:t>
            </a:r>
            <a:r>
              <a:rPr lang="en-US" sz="5400" dirty="0" err="1" smtClean="0">
                <a:latin typeface="IrisUPC" pitchFamily="34" charset="-34"/>
                <a:cs typeface="IrisUPC" pitchFamily="34" charset="-34"/>
              </a:rPr>
              <a:t>ethmoid</a:t>
            </a:r>
            <a:r>
              <a:rPr lang="en-US" sz="5400" dirty="0" smtClean="0">
                <a:latin typeface="IrisUPC" pitchFamily="34" charset="-34"/>
                <a:cs typeface="IrisUPC" pitchFamily="34" charset="-34"/>
              </a:rPr>
              <a:t> sinuses</a:t>
            </a:r>
            <a:endParaRPr lang="en-US" sz="5400" dirty="0">
              <a:latin typeface="IrisUPC" pitchFamily="34" charset="-34"/>
              <a:cs typeface="Iris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T-independent non-protein antigens do induce </a:t>
            </a:r>
            <a:r>
              <a:rPr lang="en-US" dirty="0" err="1" smtClean="0"/>
              <a:t>Ig</a:t>
            </a:r>
            <a:r>
              <a:rPr lang="en-US" dirty="0" smtClean="0"/>
              <a:t> </a:t>
            </a:r>
            <a:r>
              <a:rPr lang="en-US" dirty="0" err="1" smtClean="0"/>
              <a:t>isotypes</a:t>
            </a:r>
            <a:r>
              <a:rPr lang="en-US" dirty="0" smtClean="0"/>
              <a:t> other than </a:t>
            </a:r>
            <a:r>
              <a:rPr lang="en-US" dirty="0" err="1" smtClean="0"/>
              <a:t>IgM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Seven days later..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51920" y="3212976"/>
            <a:ext cx="565212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cells:  surface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surface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964488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1680" y="427038"/>
            <a:ext cx="6264696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wardian Script ITC" pitchFamily="66" charset="0"/>
                <a:ea typeface="+mj-ea"/>
                <a:cs typeface="+mj-cs"/>
              </a:rPr>
              <a:t>Let’s think of why..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5554960" cy="4525963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NO antibodies</a:t>
            </a: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against the streptococcal antigen were found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IgG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low</a:t>
            </a:r>
          </a:p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IgA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undetectable</a:t>
            </a:r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IgM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elevated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4437112"/>
            <a:ext cx="529208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Gabriola" pitchFamily="82" charset="0"/>
              </a:rPr>
              <a:t>TGF-</a:t>
            </a:r>
            <a:r>
              <a:rPr lang="el-GR" sz="4400" dirty="0" smtClean="0">
                <a:latin typeface="Gabriola" pitchFamily="82" charset="0"/>
              </a:rPr>
              <a:t>β</a:t>
            </a:r>
            <a:r>
              <a:rPr lang="en-US" sz="4400" dirty="0" smtClean="0">
                <a:latin typeface="Gabriola" pitchFamily="82" charset="0"/>
              </a:rPr>
              <a:t> secreted by many non-lymphoid cells at mucosal sites help mediate </a:t>
            </a:r>
            <a:r>
              <a:rPr lang="en-US" sz="4400" dirty="0" err="1" smtClean="0">
                <a:latin typeface="Gabriola" pitchFamily="82" charset="0"/>
              </a:rPr>
              <a:t>IgA</a:t>
            </a:r>
            <a:r>
              <a:rPr lang="en-US" sz="4400" dirty="0" smtClean="0">
                <a:latin typeface="Gabriola" pitchFamily="82" charset="0"/>
              </a:rPr>
              <a:t> 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5554960" cy="4525963"/>
          </a:xfrm>
        </p:spPr>
        <p:txBody>
          <a:bodyPr/>
          <a:lstStyle/>
          <a:p>
            <a:r>
              <a:rPr lang="en-US" sz="3600" b="1" dirty="0" smtClean="0"/>
              <a:t>NO antibodies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dirty="0" smtClean="0"/>
              <a:t>against the streptococcal antigen were found</a:t>
            </a:r>
          </a:p>
          <a:p>
            <a:endParaRPr lang="en-US" dirty="0" smtClean="0"/>
          </a:p>
          <a:p>
            <a:r>
              <a:rPr lang="en-US" dirty="0" err="1" smtClean="0"/>
              <a:t>IgG</a:t>
            </a:r>
            <a:r>
              <a:rPr lang="en-US" dirty="0" smtClean="0"/>
              <a:t> low</a:t>
            </a:r>
          </a:p>
          <a:p>
            <a:r>
              <a:rPr lang="en-US" dirty="0" err="1" smtClean="0"/>
              <a:t>IgA</a:t>
            </a:r>
            <a:r>
              <a:rPr lang="en-US" dirty="0" smtClean="0"/>
              <a:t> undetectable</a:t>
            </a:r>
          </a:p>
          <a:p>
            <a:r>
              <a:rPr lang="en-US" dirty="0" err="1" smtClean="0"/>
              <a:t>IgM</a:t>
            </a:r>
            <a:r>
              <a:rPr lang="en-US" dirty="0" smtClean="0"/>
              <a:t> elevated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latin typeface="Edwardian Script ITC" pitchFamily="66" charset="0"/>
              </a:rPr>
              <a:t>Seven days later..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Edwardian Script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64488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51920" y="3212976"/>
            <a:ext cx="565212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cells:  surface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200" b="0" i="0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lgD</a:t>
            </a:r>
            <a:r>
              <a:rPr kumimoji="0" lang="en-US" sz="3200" b="0" i="0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surface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84784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French Script MT" pitchFamily="66" charset="0"/>
                <a:ea typeface="Gungsuh" pitchFamily="18" charset="-127"/>
                <a:cs typeface="+mj-cs"/>
              </a:rPr>
              <a:t>did he not have any difficulty in </a:t>
            </a:r>
            <a:r>
              <a:rPr lang="en-US" sz="3200" i="1" dirty="0" err="1" smtClean="0">
                <a:latin typeface="French Script MT" pitchFamily="66" charset="0"/>
                <a:ea typeface="Gungsuh" pitchFamily="18" charset="-127"/>
                <a:cs typeface="+mj-cs"/>
              </a:rPr>
              <a:t>isotype</a:t>
            </a:r>
            <a:r>
              <a:rPr lang="en-US" sz="3200" i="1" dirty="0" smtClean="0">
                <a:latin typeface="French Script MT" pitchFamily="66" charset="0"/>
                <a:ea typeface="Gungsuh" pitchFamily="18" charset="-127"/>
                <a:cs typeface="+mj-cs"/>
              </a:rPr>
              <a:t> switching from </a:t>
            </a:r>
            <a:r>
              <a:rPr lang="en-US" sz="3200" i="1" dirty="0" err="1" smtClean="0">
                <a:latin typeface="French Script MT" pitchFamily="66" charset="0"/>
                <a:ea typeface="Gungsuh" pitchFamily="18" charset="-127"/>
                <a:cs typeface="+mj-cs"/>
              </a:rPr>
              <a:t>lgM</a:t>
            </a:r>
            <a:r>
              <a:rPr lang="en-US" sz="3200" i="1" dirty="0" smtClean="0">
                <a:latin typeface="French Script MT" pitchFamily="66" charset="0"/>
                <a:ea typeface="Gungsuh" pitchFamily="18" charset="-127"/>
                <a:cs typeface="+mj-cs"/>
              </a:rPr>
              <a:t> to </a:t>
            </a:r>
            <a:r>
              <a:rPr lang="en-US" sz="3200" i="1" dirty="0" err="1" smtClean="0">
                <a:latin typeface="French Script MT" pitchFamily="66" charset="0"/>
                <a:ea typeface="Gungsuh" pitchFamily="18" charset="-127"/>
                <a:cs typeface="+mj-cs"/>
              </a:rPr>
              <a:t>lgD</a:t>
            </a:r>
            <a:r>
              <a:rPr lang="en-US" sz="3200" i="1" dirty="0" smtClean="0">
                <a:latin typeface="French Script MT" pitchFamily="66" charset="0"/>
                <a:ea typeface="Gungsuh" pitchFamily="18" charset="-127"/>
                <a:cs typeface="+mj-cs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91680" y="427038"/>
            <a:ext cx="6264696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wardian Script ITC" pitchFamily="66" charset="0"/>
                <a:ea typeface="+mj-ea"/>
                <a:cs typeface="+mj-cs"/>
              </a:rPr>
              <a:t>Let’s think of why..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8377" t="4109" r="8973" b="17393"/>
          <a:stretch>
            <a:fillRect/>
          </a:stretch>
        </p:blipFill>
        <p:spPr bwMode="auto">
          <a:xfrm>
            <a:off x="-540568" y="836712"/>
            <a:ext cx="102971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712968" cy="2664296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French Script MT" pitchFamily="66" charset="0"/>
                <a:ea typeface="Gungsuh" pitchFamily="18" charset="-127"/>
              </a:rPr>
              <a:t>did Dennis make antibodies against blood group A and B antigens but not against tetanus </a:t>
            </a:r>
            <a:r>
              <a:rPr lang="en-US" sz="3200" i="1" dirty="0" err="1" smtClean="0">
                <a:latin typeface="French Script MT" pitchFamily="66" charset="0"/>
                <a:ea typeface="Gungsuh" pitchFamily="18" charset="-127"/>
              </a:rPr>
              <a:t>toxoid</a:t>
            </a:r>
            <a:r>
              <a:rPr lang="en-US" sz="3200" i="1" dirty="0" smtClean="0">
                <a:latin typeface="French Script MT" pitchFamily="66" charset="0"/>
                <a:ea typeface="Gungsuh" pitchFamily="18" charset="-127"/>
              </a:rPr>
              <a:t>, typhoid 0 and H, and</a:t>
            </a:r>
            <a:br>
              <a:rPr lang="en-US" sz="3200" i="1" dirty="0" smtClean="0">
                <a:latin typeface="French Script MT" pitchFamily="66" charset="0"/>
                <a:ea typeface="Gungsuh" pitchFamily="18" charset="-127"/>
              </a:rPr>
            </a:br>
            <a:r>
              <a:rPr lang="en-US" sz="3200" i="1" dirty="0" err="1" smtClean="0">
                <a:latin typeface="French Script MT" pitchFamily="66" charset="0"/>
                <a:ea typeface="Gungsuh" pitchFamily="18" charset="-127"/>
              </a:rPr>
              <a:t>streptolysin</a:t>
            </a:r>
            <a:r>
              <a:rPr lang="en-US" sz="3200" i="1" dirty="0" smtClean="0">
                <a:latin typeface="French Script MT" pitchFamily="66" charset="0"/>
                <a:ea typeface="Gungsuh" pitchFamily="18" charset="-127"/>
              </a:rPr>
              <a:t> antigens? Would he have made any antibodies in response to his Streptococcus </a:t>
            </a:r>
            <a:r>
              <a:rPr lang="en-US" sz="3200" i="1" dirty="0" err="1" smtClean="0">
                <a:latin typeface="French Script MT" pitchFamily="66" charset="0"/>
                <a:ea typeface="Gungsuh" pitchFamily="18" charset="-127"/>
              </a:rPr>
              <a:t>pyogenes</a:t>
            </a:r>
            <a:r>
              <a:rPr lang="en-US" sz="3200" i="1" dirty="0" smtClean="0">
                <a:latin typeface="French Script MT" pitchFamily="66" charset="0"/>
                <a:ea typeface="Gungsuh" pitchFamily="18" charset="-127"/>
              </a:rPr>
              <a:t> infection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1680" y="427038"/>
            <a:ext cx="6264696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wardian Script ITC" pitchFamily="66" charset="0"/>
                <a:ea typeface="+mj-ea"/>
                <a:cs typeface="+mj-cs"/>
              </a:rPr>
              <a:t>Let’s think of why..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cell activation</a:t>
            </a:r>
            <a:endParaRPr lang="en-US" dirty="0"/>
          </a:p>
        </p:txBody>
      </p:sp>
      <p:pic>
        <p:nvPicPr>
          <p:cNvPr id="4" name="Content Placeholder 3" descr="Fig-5-a-T-cell-independent-B-cell-activation-Repetitive-antigens-such-as-bacteri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963" b="61184"/>
          <a:stretch>
            <a:fillRect/>
          </a:stretch>
        </p:blipFill>
        <p:spPr>
          <a:xfrm>
            <a:off x="0" y="1556792"/>
            <a:ext cx="9144000" cy="4250159"/>
          </a:xfrm>
        </p:spPr>
      </p:pic>
      <p:sp>
        <p:nvSpPr>
          <p:cNvPr id="5" name="TextBox 4"/>
          <p:cNvSpPr txBox="1"/>
          <p:nvPr/>
        </p:nvSpPr>
        <p:spPr>
          <a:xfrm>
            <a:off x="1115616" y="22048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IgM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IgD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IgM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54452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CD40/CD40L not involved</a:t>
            </a:r>
            <a:br>
              <a:rPr lang="en-US" dirty="0" smtClean="0"/>
            </a:br>
            <a:r>
              <a:rPr lang="en-US" dirty="0" smtClean="0"/>
              <a:t>This pathway is intact.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4221088"/>
            <a:ext cx="33443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Non-peptide antigens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-5-a-T-cell-independent-B-cell-activation-Repetitive-antigens-such-as-bacteri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925" t="38450"/>
          <a:stretch>
            <a:fillRect/>
          </a:stretch>
        </p:blipFill>
        <p:spPr>
          <a:xfrm>
            <a:off x="-67010" y="-27384"/>
            <a:ext cx="921101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563888" y="378904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CD40      CD40L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486916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IL-4, IL-5, others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29969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switching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436510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CD4+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2564904"/>
            <a:ext cx="26229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peptide antigens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820472" cy="2304256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Newborns have difficulty in transcribing the gene for CD40L.↑susceptibility of newborns to </a:t>
            </a:r>
            <a:r>
              <a:rPr lang="en-US" sz="4000" dirty="0" err="1" smtClean="0"/>
              <a:t>pyogenic</a:t>
            </a:r>
            <a:r>
              <a:rPr lang="en-US" sz="4000" dirty="0" smtClean="0"/>
              <a:t> infections.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5536" y="2564905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+mj-lt"/>
                <a:ea typeface="+mj-ea"/>
                <a:cs typeface="+mj-cs"/>
              </a:rPr>
              <a:t>Cyclosporin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A, (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immunosuppression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in graft) inhibits transcription of the gene for CD40L. </a:t>
            </a:r>
            <a:r>
              <a:rPr lang="en-US" sz="4400" dirty="0" smtClean="0">
                <a:latin typeface="French Script MT" pitchFamily="66" charset="0"/>
                <a:ea typeface="+mj-ea"/>
                <a:cs typeface="+mj-cs"/>
              </a:rPr>
              <a:t>What does this imply for patients taking this drug?</a:t>
            </a:r>
            <a:endParaRPr lang="en-US" sz="4000" dirty="0" smtClean="0">
              <a:latin typeface="French Script M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8867328" cy="142617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Dennis died of liver failure at 21 years of age.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6600" dirty="0" smtClean="0">
                <a:latin typeface="Edwardian Script ITC" pitchFamily="66" charset="0"/>
              </a:rPr>
              <a:t>The End </a:t>
            </a:r>
            <a:endParaRPr lang="en-US" sz="16600" dirty="0"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1151000-Doctor-Wondering-Stock-Vector-cartoon-doctor-thin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1323" y="1600200"/>
            <a:ext cx="23813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70230_doctor-filling-out-clipboard-medication-history-16.jpg"/>
          <p:cNvPicPr>
            <a:picLocks noChangeAspect="1"/>
          </p:cNvPicPr>
          <p:nvPr/>
        </p:nvPicPr>
        <p:blipFill>
          <a:blip r:embed="rId3" cstate="print">
            <a:lum bright="23000" contrast="-26000"/>
          </a:blip>
          <a:stretch>
            <a:fillRect/>
          </a:stretch>
        </p:blipFill>
        <p:spPr>
          <a:xfrm>
            <a:off x="0" y="386255"/>
            <a:ext cx="9144000" cy="6085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2448272" cy="1143000"/>
          </a:xfrm>
          <a:solidFill>
            <a:schemeClr val="bg1">
              <a:alpha val="47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1828800"/>
          </a:xfrm>
          <a:solidFill>
            <a:schemeClr val="bg1">
              <a:alpha val="42000"/>
            </a:schemeClr>
          </a:solidFill>
        </p:spPr>
        <p:txBody>
          <a:bodyPr/>
          <a:lstStyle/>
          <a:p>
            <a:r>
              <a:rPr lang="en-US" b="1" dirty="0" smtClean="0"/>
              <a:t>pneumonia</a:t>
            </a:r>
          </a:p>
          <a:p>
            <a:r>
              <a:rPr lang="en-US" b="1" i="1" dirty="0" err="1" smtClean="0"/>
              <a:t>Pneumocystis</a:t>
            </a:r>
            <a:r>
              <a:rPr lang="en-US" b="1" i="1" dirty="0" smtClean="0"/>
              <a:t> </a:t>
            </a:r>
            <a:r>
              <a:rPr lang="en-US" b="1" i="1" dirty="0" err="1" smtClean="0"/>
              <a:t>jirovecii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edical-feed_a_cold-old_wives-old_wives_tales-folk_wisdom-flu-pron340_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250" r="32500" b="18929"/>
          <a:stretch>
            <a:fillRect/>
          </a:stretch>
        </p:blipFill>
        <p:spPr>
          <a:xfrm>
            <a:off x="0" y="620688"/>
            <a:ext cx="5342081" cy="5858000"/>
          </a:xfrm>
        </p:spPr>
      </p:pic>
      <p:grpSp>
        <p:nvGrpSpPr>
          <p:cNvPr id="3" name="Group 6"/>
          <p:cNvGrpSpPr/>
          <p:nvPr/>
        </p:nvGrpSpPr>
        <p:grpSpPr>
          <a:xfrm>
            <a:off x="179512" y="1412776"/>
            <a:ext cx="4824536" cy="3528392"/>
            <a:chOff x="1835696" y="1124744"/>
            <a:chExt cx="5328592" cy="3816424"/>
          </a:xfrm>
        </p:grpSpPr>
        <p:sp>
          <p:nvSpPr>
            <p:cNvPr id="5" name="Rectangle 4"/>
            <p:cNvSpPr/>
            <p:nvPr/>
          </p:nvSpPr>
          <p:spPr>
            <a:xfrm>
              <a:off x="3419872" y="1124744"/>
              <a:ext cx="3744416" cy="3816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35696" y="1268760"/>
              <a:ext cx="1944216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1560" y="191683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My boy is sick!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700808"/>
            <a:ext cx="5364088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IrisUPC" pitchFamily="34" charset="-34"/>
                <a:cs typeface="IrisUPC" pitchFamily="34" charset="-34"/>
              </a:rPr>
              <a:t>Severe acute infection of the </a:t>
            </a:r>
            <a:r>
              <a:rPr lang="en-US" sz="4400" dirty="0" err="1" smtClean="0">
                <a:latin typeface="IrisUPC" pitchFamily="34" charset="-34"/>
                <a:cs typeface="IrisUPC" pitchFamily="34" charset="-34"/>
              </a:rPr>
              <a:t>ethmoid</a:t>
            </a:r>
            <a:r>
              <a:rPr lang="en-US" sz="4400" dirty="0" smtClean="0">
                <a:latin typeface="IrisUPC" pitchFamily="34" charset="-34"/>
                <a:cs typeface="IrisUPC" pitchFamily="34" charset="-34"/>
              </a:rPr>
              <a:t> sinuses</a:t>
            </a:r>
            <a:endParaRPr lang="en-US" sz="44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3356992"/>
            <a:ext cx="496855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dk1"/>
                </a:solidFill>
                <a:latin typeface="IrisUPC" pitchFamily="34" charset="-34"/>
                <a:cs typeface="IrisUPC" pitchFamily="34" charset="-34"/>
              </a:rPr>
              <a:t>streptococci were cultured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1151000-Doctor-Wondering-Stock-Vector-cartoon-doctor-think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772816"/>
            <a:ext cx="2381353" cy="4525963"/>
          </a:xfrm>
        </p:spPr>
      </p:pic>
      <p:sp>
        <p:nvSpPr>
          <p:cNvPr id="5" name="Cloud Callout 4"/>
          <p:cNvSpPr/>
          <p:nvPr/>
        </p:nvSpPr>
        <p:spPr>
          <a:xfrm rot="530306">
            <a:off x="2417650" y="308834"/>
            <a:ext cx="4195882" cy="227555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WBCs count should be high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3429000"/>
            <a:ext cx="3528392" cy="24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IrisUPC" pitchFamily="34" charset="-34"/>
                <a:cs typeface="IrisUPC" pitchFamily="34" charset="-34"/>
              </a:rPr>
              <a:t>↓WBC count</a:t>
            </a:r>
          </a:p>
          <a:p>
            <a:pPr algn="ctr"/>
            <a:r>
              <a:rPr lang="en-US" sz="4000" dirty="0" smtClean="0">
                <a:latin typeface="IrisUPC" pitchFamily="34" charset="-34"/>
                <a:cs typeface="IrisUPC" pitchFamily="34" charset="-34"/>
              </a:rPr>
              <a:t>↓</a:t>
            </a:r>
            <a:r>
              <a:rPr lang="en-US" sz="4000" dirty="0" err="1" smtClean="0">
                <a:latin typeface="IrisUPC" pitchFamily="34" charset="-34"/>
                <a:cs typeface="IrisUPC" pitchFamily="34" charset="-34"/>
              </a:rPr>
              <a:t>neutrophil</a:t>
            </a:r>
            <a:r>
              <a:rPr lang="en-US" sz="4000" dirty="0" smtClean="0">
                <a:latin typeface="IrisUPC" pitchFamily="34" charset="-34"/>
                <a:cs typeface="IrisUPC" pitchFamily="34" charset="-34"/>
              </a:rPr>
              <a:t> number</a:t>
            </a:r>
          </a:p>
          <a:p>
            <a:pPr algn="ctr"/>
            <a:r>
              <a:rPr lang="en-US" sz="4000" dirty="0" smtClean="0">
                <a:latin typeface="IrisUPC" pitchFamily="34" charset="-34"/>
                <a:cs typeface="IrisUPC" pitchFamily="34" charset="-34"/>
              </a:rPr>
              <a:t>↑</a:t>
            </a:r>
            <a:r>
              <a:rPr lang="en-US" sz="4000" dirty="0" err="1" smtClean="0">
                <a:latin typeface="IrisUPC" pitchFamily="34" charset="-34"/>
                <a:cs typeface="IrisUPC" pitchFamily="34" charset="-34"/>
              </a:rPr>
              <a:t>Monocytes</a:t>
            </a:r>
            <a:r>
              <a:rPr lang="en-US" sz="4000" dirty="0" smtClean="0">
                <a:latin typeface="IrisUPC" pitchFamily="34" charset="-34"/>
                <a:cs typeface="IrisUPC" pitchFamily="34" charset="-34"/>
              </a:rPr>
              <a:t> number</a:t>
            </a:r>
            <a:endParaRPr lang="en-US" sz="4000" dirty="0"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476672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latin typeface="Cooper Black" pitchFamily="18" charset="0"/>
              </a:rPr>
              <a:t>UHHA</a:t>
            </a:r>
            <a:endParaRPr lang="en-US" sz="10000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Edwardian Script ITC" pitchFamily="66" charset="0"/>
              </a:rPr>
              <a:t>Seven days later..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Edwardian Script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5554960" cy="4525963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NO antibodies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dirty="0" smtClean="0"/>
              <a:t>against the streptococcal antigen were found</a:t>
            </a:r>
          </a:p>
          <a:p>
            <a:endParaRPr lang="en-US" dirty="0" smtClean="0"/>
          </a:p>
          <a:p>
            <a:r>
              <a:rPr lang="en-US" dirty="0" err="1" smtClean="0"/>
              <a:t>IgG</a:t>
            </a:r>
            <a:r>
              <a:rPr lang="en-US" dirty="0" smtClean="0"/>
              <a:t> low</a:t>
            </a:r>
          </a:p>
          <a:p>
            <a:r>
              <a:rPr lang="en-US" dirty="0" err="1" smtClean="0"/>
              <a:t>IgA</a:t>
            </a:r>
            <a:r>
              <a:rPr lang="en-US" dirty="0" smtClean="0"/>
              <a:t> undetectable</a:t>
            </a:r>
          </a:p>
          <a:p>
            <a:r>
              <a:rPr lang="en-US" dirty="0" err="1" smtClean="0"/>
              <a:t>IgM</a:t>
            </a:r>
            <a:r>
              <a:rPr lang="en-US" dirty="0" smtClean="0"/>
              <a:t> elevated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51920" y="3212976"/>
            <a:ext cx="565212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cells:  surface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surface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86308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HyperIgM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 Syndrome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996952"/>
            <a:ext cx="6984776" cy="1324744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AKA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latin typeface="Cooper Black" pitchFamily="18" charset="0"/>
              </a:rPr>
              <a:t>CD40 </a:t>
            </a:r>
            <a:r>
              <a:rPr lang="en-US" dirty="0" err="1" smtClean="0">
                <a:latin typeface="Cooper Black" pitchFamily="18" charset="0"/>
              </a:rPr>
              <a:t>Ligand</a:t>
            </a:r>
            <a:r>
              <a:rPr lang="en-US" dirty="0" smtClean="0">
                <a:latin typeface="Cooper Black" pitchFamily="18" charset="0"/>
              </a:rPr>
              <a:t> Deficiency</a:t>
            </a:r>
            <a:r>
              <a:rPr lang="en-US" sz="2400" dirty="0" smtClean="0">
                <a:latin typeface="Cooper Black" pitchFamily="18" charset="0"/>
              </a:rPr>
              <a:t>(x-linked)</a:t>
            </a:r>
            <a:endParaRPr lang="en-US" dirty="0" smtClean="0">
              <a:latin typeface="Cooper Black" pitchFamily="18" charset="0"/>
            </a:endParaRPr>
          </a:p>
          <a:p>
            <a:pPr algn="ctr">
              <a:buNone/>
            </a:pPr>
            <a:r>
              <a:rPr lang="en-US" sz="2200" dirty="0" smtClean="0"/>
              <a:t>Could also result from </a:t>
            </a:r>
            <a:r>
              <a:rPr lang="en-US" sz="2200" u="sng" dirty="0" smtClean="0"/>
              <a:t>CD40 deficiency(AR)</a:t>
            </a:r>
            <a:r>
              <a:rPr lang="en-US" sz="2200" dirty="0" smtClean="0"/>
              <a:t>, although rare.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/>
          <a:lstStyle/>
          <a:p>
            <a:r>
              <a:rPr lang="en-US" dirty="0" smtClean="0"/>
              <a:t>Normal Immunology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645</Words>
  <Application>Microsoft Office PowerPoint</Application>
  <PresentationFormat>On-screen Show (4:3)</PresentationFormat>
  <Paragraphs>150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case of  Dennis Fawcett</vt:lpstr>
      <vt:lpstr>Slide 2</vt:lpstr>
      <vt:lpstr>Slide 3</vt:lpstr>
      <vt:lpstr>History</vt:lpstr>
      <vt:lpstr>Slide 5</vt:lpstr>
      <vt:lpstr>Slide 6</vt:lpstr>
      <vt:lpstr>Seven days later..</vt:lpstr>
      <vt:lpstr>HyperIgM Syndrome </vt:lpstr>
      <vt:lpstr>Normal Immunology</vt:lpstr>
      <vt:lpstr>B cell activation</vt:lpstr>
      <vt:lpstr>Slide 11</vt:lpstr>
      <vt:lpstr>The combination of CD40 signals and cytokines activate the APCs</vt:lpstr>
      <vt:lpstr>Let’s think of why..</vt:lpstr>
      <vt:lpstr>Let’s think of why..</vt:lpstr>
      <vt:lpstr>Slide 15</vt:lpstr>
      <vt:lpstr>Let’s think of why..</vt:lpstr>
      <vt:lpstr>Let’s think of why..</vt:lpstr>
      <vt:lpstr>History</vt:lpstr>
      <vt:lpstr>Seven days later..</vt:lpstr>
      <vt:lpstr>T-independent non-protein antigens do induce Ig isotypes other than IgM </vt:lpstr>
      <vt:lpstr>Seven days later..</vt:lpstr>
      <vt:lpstr>Seven days later..</vt:lpstr>
      <vt:lpstr>Slide 23</vt:lpstr>
      <vt:lpstr>did Dennis make antibodies against blood group A and B antigens but not against tetanus toxoid, typhoid 0 and H, and streptolysin antigens? Would he have made any antibodies in response to his Streptococcus pyogenes infection</vt:lpstr>
      <vt:lpstr>B cell activation</vt:lpstr>
      <vt:lpstr>Slide 26</vt:lpstr>
      <vt:lpstr>Newborns have difficulty in transcribing the gene for CD40L.↑susceptibility of newborns to pyogenic infections.   </vt:lpstr>
      <vt:lpstr>Dennis died of liver failure at 21 years of age.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 of Dennis Fawcett</dc:title>
  <dc:creator>USER</dc:creator>
  <cp:lastModifiedBy>USER</cp:lastModifiedBy>
  <cp:revision>6</cp:revision>
  <dcterms:created xsi:type="dcterms:W3CDTF">2016-10-18T18:26:19Z</dcterms:created>
  <dcterms:modified xsi:type="dcterms:W3CDTF">2016-11-04T20:03:27Z</dcterms:modified>
</cp:coreProperties>
</file>